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612" r:id="rId4"/>
    <p:sldId id="628" r:id="rId5"/>
    <p:sldId id="629" r:id="rId6"/>
    <p:sldId id="613" r:id="rId7"/>
    <p:sldId id="626" r:id="rId8"/>
    <p:sldId id="614" r:id="rId9"/>
    <p:sldId id="625" r:id="rId10"/>
    <p:sldId id="630" r:id="rId11"/>
    <p:sldId id="641" r:id="rId12"/>
    <p:sldId id="642" r:id="rId13"/>
    <p:sldId id="632" r:id="rId14"/>
    <p:sldId id="633" r:id="rId15"/>
    <p:sldId id="637" r:id="rId16"/>
    <p:sldId id="638" r:id="rId17"/>
    <p:sldId id="627" r:id="rId18"/>
    <p:sldId id="648" r:id="rId19"/>
    <p:sldId id="50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汪柯(Gavin)" initials="汪柯(Gavin)" lastIdx="3" clrIdx="4">
    <p:extLst>
      <p:ext uri="{19B8F6BF-5375-455C-9EA6-DF929625EA0E}">
        <p15:presenceInfo xmlns:p15="http://schemas.microsoft.com/office/powerpoint/2012/main" userId="S::wangke6@oppo.com::7f0acbc1-1e7c-49c7-811a-baba921a11f3" providerId="AD"/>
      </p:ext>
    </p:extLst>
  </p:cmAuthor>
  <p:cmAuthor id="6" name="徐伟杰" initials="徐伟杰" lastIdx="1" clrIdx="5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6" d="100"/>
          <a:sy n="66" d="100"/>
        </p:scale>
        <p:origin x="1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3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6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22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64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8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1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8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355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5.xlsx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3.xlsx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Sync field for </a:t>
            </a:r>
            <a:r>
              <a:rPr lang="en-GB" altLang="zh-CN" dirty="0"/>
              <a:t>AMP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28412"/>
              </p:ext>
            </p:extLst>
          </p:nvPr>
        </p:nvGraphicFramePr>
        <p:xfrm>
          <a:off x="838200" y="2701138"/>
          <a:ext cx="7886702" cy="274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Sehngjiang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r>
              <a:rPr lang="en-US" altLang="zh-CN" sz="2000" b="0" dirty="0"/>
              <a:t>The synchronization performance is evaluated with the  following assumptions: 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B075E31-5BE4-4F25-A079-F25D0CB3F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19558"/>
              </p:ext>
            </p:extLst>
          </p:nvPr>
        </p:nvGraphicFramePr>
        <p:xfrm>
          <a:off x="1371600" y="2827183"/>
          <a:ext cx="64008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55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2991242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 of AMP sync sequence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2940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0.5/1/2µs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040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62405" y="2790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00028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dirty="0">
                <a:ea typeface="+mn-ea"/>
                <a:cs typeface="+mn-cs"/>
              </a:rPr>
              <a:t>Simulation results for 2MHz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1987550" y="1904787"/>
            <a:ext cx="5491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1: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696912" y="3394349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2: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52800"/>
              </p:ext>
            </p:extLst>
          </p:nvPr>
        </p:nvGraphicFramePr>
        <p:xfrm>
          <a:off x="1987550" y="2276475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276475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305355"/>
              </p:ext>
            </p:extLst>
          </p:nvPr>
        </p:nvGraphicFramePr>
        <p:xfrm>
          <a:off x="1987550" y="3779742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79742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FEE39707-A8EF-49B1-BA9D-19C2F612CDC2}"/>
              </a:ext>
            </a:extLst>
          </p:cNvPr>
          <p:cNvSpPr txBox="1">
            <a:spLocks/>
          </p:cNvSpPr>
          <p:nvPr/>
        </p:nvSpPr>
        <p:spPr bwMode="auto">
          <a:xfrm>
            <a:off x="754698" y="4957763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1600" kern="0" dirty="0">
                <a:latin typeface="Times New Roman" panose="02020603050405020304" pitchFamily="18" charset="0"/>
              </a:rPr>
              <a:t>Table 3: Sync performance when chip duration is 2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E7B6EE1-2DB1-43C5-BE01-33353A90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27413"/>
              </p:ext>
            </p:extLst>
          </p:nvPr>
        </p:nvGraphicFramePr>
        <p:xfrm>
          <a:off x="1989138" y="5321300"/>
          <a:ext cx="5770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Worksheet" r:id="rId8" imgW="4419496" imgH="882812" progId="Excel.Sheet.12">
                  <p:embed/>
                </p:oleObj>
              </mc:Choice>
              <mc:Fallback>
                <p:oleObj name="Worksheet" r:id="rId8" imgW="4419496" imgH="882812" progId="Excel.Sheet.12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CE7B6EE1-2DB1-43C5-BE01-33353A90FE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9138" y="5321300"/>
                        <a:ext cx="5770562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7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25487" y="28534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71394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ea typeface="+mn-ea"/>
                <a:cs typeface="+mn-cs"/>
              </a:rPr>
              <a:t>Simulation results for 8MHz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2037953" y="1637691"/>
            <a:ext cx="5372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4: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838200" y="3363830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5: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39821"/>
              </p:ext>
            </p:extLst>
          </p:nvPr>
        </p:nvGraphicFramePr>
        <p:xfrm>
          <a:off x="1987550" y="2068513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068513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06783"/>
              </p:ext>
            </p:extLst>
          </p:nvPr>
        </p:nvGraphicFramePr>
        <p:xfrm>
          <a:off x="1987550" y="3716973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16973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FEE39707-A8EF-49B1-BA9D-19C2F612CDC2}"/>
              </a:ext>
            </a:extLst>
          </p:cNvPr>
          <p:cNvSpPr txBox="1">
            <a:spLocks/>
          </p:cNvSpPr>
          <p:nvPr/>
        </p:nvSpPr>
        <p:spPr bwMode="auto">
          <a:xfrm>
            <a:off x="725487" y="4857352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6: Sync performance when chip duration is 2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E7B6EE1-2DB1-43C5-BE01-33353A90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00571"/>
              </p:ext>
            </p:extLst>
          </p:nvPr>
        </p:nvGraphicFramePr>
        <p:xfrm>
          <a:off x="1989138" y="5230891"/>
          <a:ext cx="5770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Worksheet" r:id="rId8" imgW="4419496" imgH="882812" progId="Excel.Sheet.12">
                  <p:embed/>
                </p:oleObj>
              </mc:Choice>
              <mc:Fallback>
                <p:oleObj name="Worksheet" r:id="rId8" imgW="4419496" imgH="882812" progId="Excel.Sheet.12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CE7B6EE1-2DB1-43C5-BE01-33353A90FE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9138" y="5230891"/>
                        <a:ext cx="5770562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600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dirty="0">
                <a:ea typeface="+mn-ea"/>
                <a:cs typeface="+mn-cs"/>
              </a:rPr>
              <a:t>When there is synchronization error, the impact on data decoding performance is evaluated with the  following assumptions: </a:t>
            </a: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440F35C-0AE1-4B41-B1DA-FA5AEBE29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1003"/>
              </p:ext>
            </p:extLst>
          </p:nvPr>
        </p:nvGraphicFramePr>
        <p:xfrm>
          <a:off x="838200" y="2356003"/>
          <a:ext cx="7389748" cy="3716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34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45340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250kpbs/1MHz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dirty="0">
                          <a:ea typeface="+mn-ea"/>
                          <a:cs typeface="+mn-cs"/>
                        </a:rPr>
                        <a:t>synchronization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dirty="0">
                          <a:ea typeface="+mn-ea"/>
                          <a:cs typeface="+mn-cs"/>
                        </a:rPr>
                        <a:t>error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Sampling point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0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1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E8FF3BD0-5326-4D70-BA63-4A8AB7678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721" y="2167194"/>
            <a:ext cx="4222408" cy="316680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94457BA-D892-4F17-B8CE-5000ADB2B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71" y="2120394"/>
            <a:ext cx="4298454" cy="321360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171" y="1524000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250kbps in channel B</a:t>
            </a:r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04D94CF-B0BA-4C93-9CCD-8394BFD096CC}"/>
              </a:ext>
            </a:extLst>
          </p:cNvPr>
          <p:cNvSpPr txBox="1"/>
          <p:nvPr/>
        </p:nvSpPr>
        <p:spPr>
          <a:xfrm>
            <a:off x="1124197" y="5566144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1: DL  PPDU decoding performance @sampling rate of 2MHz</a:t>
            </a:r>
            <a:endParaRPr lang="zh-CN" altLang="en-US" sz="14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489BC9A-3BCA-4219-B0F0-C854BC39F097}"/>
              </a:ext>
            </a:extLst>
          </p:cNvPr>
          <p:cNvSpPr txBox="1"/>
          <p:nvPr/>
        </p:nvSpPr>
        <p:spPr>
          <a:xfrm>
            <a:off x="4952256" y="5541862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2: DL  PPDU decoding performance @sampling rate of 8MHz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0782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46C4D54A-550A-4ED7-8E03-8045ABA45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391" y="2036651"/>
            <a:ext cx="5901829" cy="359917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performance(3)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1Mbps </a:t>
            </a:r>
            <a:r>
              <a:rPr lang="en-US" altLang="zh-CN" dirty="0"/>
              <a:t>and sampling rate of 8MHz</a:t>
            </a:r>
            <a:endParaRPr lang="en-US" altLang="zh-CN" sz="2000" b="0" dirty="0"/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DC0B95F-F8BD-4002-8575-1BE5B5AF831C}"/>
              </a:ext>
            </a:extLst>
          </p:cNvPr>
          <p:cNvSpPr txBox="1"/>
          <p:nvPr/>
        </p:nvSpPr>
        <p:spPr>
          <a:xfrm>
            <a:off x="2311523" y="5741674"/>
            <a:ext cx="5124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3: DL  PPDU decoding performance </a:t>
            </a:r>
            <a:r>
              <a:rPr lang="zh-CN" altLang="en-US" sz="1400" b="1" dirty="0"/>
              <a:t>（</a:t>
            </a:r>
            <a:r>
              <a:rPr lang="en-US" altLang="zh-CN" sz="1400" b="1" dirty="0"/>
              <a:t>Channel B</a:t>
            </a:r>
            <a:r>
              <a:rPr lang="zh-CN" altLang="en-US" sz="14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78765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Observation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Based on the simulation above, we have the following observations</a:t>
            </a:r>
          </a:p>
          <a:p>
            <a:pPr lvl="1"/>
            <a:r>
              <a:rPr lang="en-US" altLang="zh-CN" sz="2400" b="0" dirty="0"/>
              <a:t>For AMP sync field, </a:t>
            </a:r>
            <a:r>
              <a:rPr lang="en-US" altLang="zh-CN" sz="2400" dirty="0"/>
              <a:t>the synchronization will be affected by: </a:t>
            </a:r>
          </a:p>
          <a:p>
            <a:pPr lvl="2"/>
            <a:r>
              <a:rPr lang="en-US" altLang="zh-CN" sz="2200" b="0" dirty="0"/>
              <a:t>Length of sync filed</a:t>
            </a:r>
          </a:p>
          <a:p>
            <a:pPr lvl="2"/>
            <a:r>
              <a:rPr lang="en-US" altLang="zh-CN" sz="2200" dirty="0"/>
              <a:t>Chip duration</a:t>
            </a:r>
          </a:p>
          <a:p>
            <a:pPr lvl="2"/>
            <a:r>
              <a:rPr lang="en-US" altLang="zh-CN" sz="2200" b="0" dirty="0"/>
              <a:t>Sampling rate of AMP STA’s receiver </a:t>
            </a:r>
          </a:p>
          <a:p>
            <a:pPr lvl="1"/>
            <a:r>
              <a:rPr lang="en-US" altLang="zh-CN" sz="2400" dirty="0"/>
              <a:t>For AMP sync of length 16, the sync performance for chip duration of </a:t>
            </a:r>
            <a:r>
              <a:rPr lang="en-US" altLang="zh-CN" sz="2400" kern="1200" dirty="0">
                <a:solidFill>
                  <a:schemeClr val="dk1"/>
                </a:solidFill>
                <a:ea typeface="+mn-ea"/>
                <a:cs typeface="+mn-cs"/>
              </a:rPr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µs and 2µs</a:t>
            </a:r>
            <a:r>
              <a:rPr lang="en-US" altLang="zh-CN" sz="2400" dirty="0"/>
              <a:t> is acceptable.</a:t>
            </a:r>
            <a:r>
              <a:rPr lang="en-US" altLang="zh-CN" sz="2400" dirty="0">
                <a:highlight>
                  <a:srgbClr val="FFFF00"/>
                </a:highlight>
              </a:rPr>
              <a:t>  </a:t>
            </a:r>
          </a:p>
          <a:p>
            <a:pPr lvl="1"/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49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In this submission, sync sequence for AMP is discussed. Based on the discussion, the following is proposed. </a:t>
            </a:r>
          </a:p>
          <a:p>
            <a:pPr lvl="1"/>
            <a:r>
              <a:rPr lang="en-US" altLang="zh-CN" sz="2400" b="0" dirty="0"/>
              <a:t>Basic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08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b="0" dirty="0"/>
              <a:t>Basic AMP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65784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802.11-24/1802r0 </a:t>
            </a:r>
            <a:r>
              <a:rPr lang="en-US" altLang="zh-CN" dirty="0">
                <a:solidFill>
                  <a:schemeClr val="tx1"/>
                </a:solidFill>
              </a:rPr>
              <a:t>Sync field for </a:t>
            </a:r>
            <a:r>
              <a:rPr lang="en-GB" altLang="zh-CN" dirty="0"/>
              <a:t>AMP PPDU</a:t>
            </a:r>
            <a:endParaRPr lang="en-SG" altLang="zh-CN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 we will </a:t>
            </a:r>
            <a:r>
              <a:rPr lang="en-GB" altLang="zh-CN"/>
              <a:t>firstly discuss </a:t>
            </a:r>
            <a:r>
              <a:rPr lang="en-GB" altLang="zh-CN" dirty="0"/>
              <a:t>the requirement for the </a:t>
            </a:r>
            <a:r>
              <a:rPr lang="en-US" altLang="zh-CN" dirty="0">
                <a:solidFill>
                  <a:schemeClr val="tx1"/>
                </a:solidFill>
              </a:rPr>
              <a:t>Sync field and then propose candidate  </a:t>
            </a:r>
            <a:r>
              <a:rPr lang="en-US" altLang="zh-CN" dirty="0"/>
              <a:t>s</a:t>
            </a:r>
            <a:r>
              <a:rPr lang="en-US" altLang="zh-CN" dirty="0">
                <a:solidFill>
                  <a:schemeClr val="tx1"/>
                </a:solidFill>
              </a:rPr>
              <a:t>ync sequence.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sync(1)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[1]. the following requirements for AMP sync </a:t>
            </a:r>
            <a:r>
              <a:rPr lang="en-US" altLang="zh-CN" b="0"/>
              <a:t>are discussed</a:t>
            </a:r>
            <a:r>
              <a:rPr lang="en-US" altLang="zh-CN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Different sync sequences for DL/UL for indication.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Support two different AMP DL rate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e.g. 1Mbps and </a:t>
            </a:r>
            <a:r>
              <a:rPr lang="en-US" altLang="zh-CN" b="0"/>
              <a:t>250kbps </a:t>
            </a:r>
            <a:r>
              <a:rPr lang="en-US" altLang="zh-CN"/>
              <a:t>using </a:t>
            </a:r>
            <a:r>
              <a:rPr lang="en-US" altLang="zh-CN" dirty="0"/>
              <a:t>2 different sync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A correlator can distinguish between Sync length 16 and 32.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Sync sequence has the same number of 1 and 0.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Good auto-correlation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sequence have 3 consecutive 1/0, which can help distinguish synchronization field and data field with Manchester coding.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06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sync(2)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/>
              <a:t>During previous </a:t>
            </a:r>
            <a:r>
              <a:rPr lang="en-US" altLang="zh-CN" b="0" dirty="0"/>
              <a:t>meeting, sync field for different receiver type have </a:t>
            </a:r>
            <a:r>
              <a:rPr lang="en-US" altLang="zh-CN" b="0"/>
              <a:t>been discussed</a:t>
            </a:r>
            <a:r>
              <a:rPr lang="en-US" altLang="zh-CN" b="0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For some device type, e.g. close-range dual-mode RFID-like AMP STA, it may not have correlator in the its receiver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Therefore, it needs to consider both receiver types with and without correlator inside.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 For the AMP device without correlator, it </a:t>
            </a:r>
            <a:r>
              <a:rPr lang="en-US" altLang="zh-CN" b="0"/>
              <a:t>will use </a:t>
            </a:r>
            <a:r>
              <a:rPr lang="en-US" altLang="zh-CN" b="0" dirty="0"/>
              <a:t>sequence matching for AMP sync field detection.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False alarm rate is the key metric, which related to the length of sync sequence</a:t>
            </a:r>
            <a:r>
              <a:rPr lang="en-US" altLang="zh-CN" b="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The sync sequence needs to be decode by the receiver, </a:t>
            </a:r>
            <a:r>
              <a:rPr lang="en-US" altLang="zh-CN" dirty="0" err="1"/>
              <a:t>manchester</a:t>
            </a:r>
            <a:r>
              <a:rPr lang="en-US" altLang="zh-CN" dirty="0"/>
              <a:t> coding is necessary to guarantee the decoding performance  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368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methodology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144"/>
            <a:ext cx="8382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35B0DDA-51F4-4CC1-91BE-9640BE76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755144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In order to fulfill the requirement for both receiver types, the following methodology is proposed: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1: design AMP sync that fulfill the requirements for AMP receiver with correlator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2: check whether sync sequence is applicable for AMP receiver without correlator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kern="0" dirty="0"/>
          </a:p>
          <a:p>
            <a:pPr marL="457200" lvl="1" indent="0"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2186159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Auto-Correlation Metrics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ln/>
            </p:spPr>
            <p:txBody>
              <a:bodyPr/>
              <a:lstStyle/>
              <a:p>
                <a:r>
                  <a:rPr lang="en-US" altLang="zh-CN" sz="2400" dirty="0"/>
                  <a:t>For high data rate</a:t>
                </a:r>
                <a:r>
                  <a:rPr lang="zh-CN" altLang="en-US" sz="2400" dirty="0"/>
                  <a:t>：</a:t>
                </a:r>
                <a:r>
                  <a:rPr lang="en-US" altLang="zh-CN" sz="2400" b="0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400" b="0" dirty="0"/>
                  <a:t>]</a:t>
                </a:r>
              </a:p>
              <a:p>
                <a:r>
                  <a:rPr lang="en-US" altLang="zh-CN" sz="2400" dirty="0"/>
                  <a:t>For low data rate: </a:t>
                </a:r>
                <a:r>
                  <a:rPr lang="en-US" altLang="zh-CN" sz="2400" b="0" dirty="0"/>
                  <a:t>[S S]</a:t>
                </a:r>
              </a:p>
              <a:p>
                <a:r>
                  <a:rPr lang="en-US" altLang="zh-CN" sz="2400" dirty="0"/>
                  <a:t>Local reference sequence: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ef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</m:t>
                            </m:r>
                          </m:e>
                        </m:acc>
                      </m:e>
                    </m:d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([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0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blipFill>
                <a:blip r:embed="rId3"/>
                <a:stretch>
                  <a:fillRect l="-1176" t="-1630" b="-2370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35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Cross-Correlation Metrics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400" b="0" dirty="0"/>
              <a:t>The Sync sequence will be correlated with other filed of the UL/DL PPDU e.g., random Manchester coding symbols to see the cross-correlation property</a:t>
            </a:r>
          </a:p>
          <a:p>
            <a:pPr lvl="1"/>
            <a:r>
              <a:rPr lang="en-US" altLang="zh-CN" b="0" dirty="0"/>
              <a:t>The sync sequence shall maintain low cross-correlation with other filed of UL/DL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35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8, the auto-correlation is not so good and cross-correlation with random Manchester symbols become unacceptable. </a:t>
            </a:r>
          </a:p>
          <a:p>
            <a:pPr lvl="1"/>
            <a:r>
              <a:rPr lang="en-US" altLang="zh-CN" sz="1600" dirty="0"/>
              <a:t>One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'10001101'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B72F408-64E5-4A14-A247-F20065C9F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1" y="2622911"/>
            <a:ext cx="4267195" cy="31991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F004D91-1161-4F8A-9E00-04F34D39B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401" y="2590800"/>
            <a:ext cx="4352854" cy="326339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9770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16, the auto-correlation is better and cross-correlation with random Manchester symbols is good </a:t>
            </a:r>
          </a:p>
          <a:p>
            <a:pPr lvl="1"/>
            <a:r>
              <a:rPr lang="en-US" altLang="zh-CN" sz="1600" dirty="0"/>
              <a:t>One candidate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7A76D8F-84B2-427F-951F-95009BEA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" y="2596293"/>
            <a:ext cx="4267200" cy="319918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879E55B-0A34-4031-9B45-974617807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69" y="2596041"/>
            <a:ext cx="4352859" cy="326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6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19427</TotalTime>
  <Words>1534</Words>
  <Application>Microsoft Office PowerPoint</Application>
  <PresentationFormat>全屏显示(4:3)</PresentationFormat>
  <Paragraphs>293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Arial</vt:lpstr>
      <vt:lpstr>Calibri</vt:lpstr>
      <vt:lpstr>Cambria Math</vt:lpstr>
      <vt:lpstr>Times New Roman</vt:lpstr>
      <vt:lpstr>ACcord Submission Template</vt:lpstr>
      <vt:lpstr>Worksheet</vt:lpstr>
      <vt:lpstr> Sync field for AMP PPDU</vt:lpstr>
      <vt:lpstr>Abstract</vt:lpstr>
      <vt:lpstr>High-level requirements for AMP sync(1)  </vt:lpstr>
      <vt:lpstr>High-level requirements for AMP sync(2)  </vt:lpstr>
      <vt:lpstr>Proposed methodology</vt:lpstr>
      <vt:lpstr>Recap: Auto-Correlation Metrics</vt:lpstr>
      <vt:lpstr>Recap: Cross-Correlation Metrics</vt:lpstr>
      <vt:lpstr>Sync sequence length(1)</vt:lpstr>
      <vt:lpstr>Sync sequence length(2)</vt:lpstr>
      <vt:lpstr>Synchronization performance(1) </vt:lpstr>
      <vt:lpstr>Synchronization performance(1) </vt:lpstr>
      <vt:lpstr>Synchronization performance(2) </vt:lpstr>
      <vt:lpstr>Impact on decoding performance(1) </vt:lpstr>
      <vt:lpstr>Impact on decoding performance(2) </vt:lpstr>
      <vt:lpstr>Impact on decoding performance(3) </vt:lpstr>
      <vt:lpstr>Observation</vt:lpstr>
      <vt:lpstr>Summary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2040</cp:revision>
  <cp:lastPrinted>1998-02-10T13:28:00Z</cp:lastPrinted>
  <dcterms:created xsi:type="dcterms:W3CDTF">2009-12-02T19:05:00Z</dcterms:created>
  <dcterms:modified xsi:type="dcterms:W3CDTF">2025-01-13T12:58:05Z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