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629" r:id="rId4"/>
    <p:sldId id="661" r:id="rId5"/>
    <p:sldId id="644" r:id="rId6"/>
    <p:sldId id="654" r:id="rId7"/>
    <p:sldId id="655" r:id="rId8"/>
    <p:sldId id="656" r:id="rId9"/>
    <p:sldId id="657" r:id="rId10"/>
    <p:sldId id="660" r:id="rId11"/>
    <p:sldId id="658" r:id="rId12"/>
    <p:sldId id="659" r:id="rId13"/>
    <p:sldId id="599" r:id="rId14"/>
    <p:sldId id="648" r:id="rId15"/>
    <p:sldId id="500" r:id="rId16"/>
    <p:sldId id="662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3875" autoAdjust="0"/>
  </p:normalViewPr>
  <p:slideViewPr>
    <p:cSldViewPr>
      <p:cViewPr varScale="1">
        <p:scale>
          <a:sx n="66" d="100"/>
          <a:sy n="66" d="100"/>
        </p:scale>
        <p:origin x="12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2388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302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74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9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04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7296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850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649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5110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920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31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UL Data rates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162467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D)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9A99BAD-AF6F-4FCF-ACD8-1987A06C7C6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08570"/>
            <a:ext cx="6400800" cy="3830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820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Impact of channel on OOK decoding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09550" y="1236661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B937027-A368-4110-AA97-9158BA69F399}"/>
              </a:ext>
            </a:extLst>
          </p:cNvPr>
          <p:cNvSpPr txBox="1"/>
          <p:nvPr/>
        </p:nvSpPr>
        <p:spPr>
          <a:xfrm>
            <a:off x="322730" y="1171854"/>
            <a:ext cx="8840521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Chanel delay spread will make it difficult and even impossible for OOK decoding, especially at high data rate.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Take 1Mbps as example, 10 sampling for each Manchester chip(assuming 20MHz sampling rate),  there may be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several high power sampling of in Manchester OFF chip due to delay spread from Manchester ON chip    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E11244F-28C8-426A-8BE1-177CE22D2AB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08" y="2985694"/>
            <a:ext cx="4384174" cy="3043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B8325CD5-3589-4E4F-A95A-EE5E57FAE13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375" y="3067647"/>
            <a:ext cx="4324810" cy="304348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6334124B-3546-47D4-B4A7-FEFCE7D6EDAE}"/>
              </a:ext>
            </a:extLst>
          </p:cNvPr>
          <p:cNvSpPr txBox="1"/>
          <p:nvPr/>
        </p:nvSpPr>
        <p:spPr>
          <a:xfrm>
            <a:off x="693725" y="5907901"/>
            <a:ext cx="33448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cs typeface="Times New Roman" panose="02020603050405020304" pitchFamily="18" charset="0"/>
              </a:rPr>
              <a:t>OOK signal before experience of channel D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553C43-4B84-421E-A73C-7B49B475495B}"/>
              </a:ext>
            </a:extLst>
          </p:cNvPr>
          <p:cNvSpPr txBox="1"/>
          <p:nvPr/>
        </p:nvSpPr>
        <p:spPr>
          <a:xfrm>
            <a:off x="4875213" y="5939651"/>
            <a:ext cx="33448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cs typeface="Times New Roman" panose="02020603050405020304" pitchFamily="18" charset="0"/>
              </a:rPr>
              <a:t>OOK signal after experience of channel D</a:t>
            </a:r>
          </a:p>
        </p:txBody>
      </p:sp>
    </p:spTree>
    <p:extLst>
      <p:ext uri="{BB962C8B-B14F-4D97-AF65-F5344CB8AC3E}">
        <p14:creationId xmlns:p14="http://schemas.microsoft.com/office/powerpoint/2010/main" val="281263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Observations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Date rate of higher than 4Mbps is not feasible due to: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Impact from complicated fading channel (e.g. channel D)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Maximum clock rate of 8MHz for the AMP device(i.e. active device)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also considering Manchester coding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Higher date rate can be achieved for AMP UL due to better receiver and high sampling rate at the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achievable data rates for AMP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integrated case, up to 4Mbps is achievable.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non-integrated case, lower data rate of 250kbps is needed.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long-range backscattering, lower data rate of 250kbps/1MHz is needed.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39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401648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AMP UL link date rate is evaluated and discussed, considering the following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Link budget (receiver sensitivity, output power from AMP device), device capability(receiver type, clock capability etc.)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Interference, impact from propagation channel etc.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With intensive evaluation and comprehensive analysis, the following are proposed: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4Mbps is only for active AMP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250kbps/1Mbps/2Mbps and 4Mbps are AMP UL data rates.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4Mbps is only for active AMP device</a:t>
            </a: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424797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802.11-24/0853r0</a:t>
            </a:r>
            <a:r>
              <a:rPr lang="en-US" altLang="zh-CN" dirty="0"/>
              <a:t>, Design target and device capabilities for AMP IoT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</a:t>
            </a:r>
            <a:r>
              <a:rPr lang="en-US" altLang="zh-CN" dirty="0"/>
              <a:t>1802r0 OOK generation for AMP DL</a:t>
            </a:r>
          </a:p>
          <a:p>
            <a:pPr>
              <a:buFont typeface="+mj-lt"/>
              <a:buAutoNum type="arabicPeriod"/>
            </a:pPr>
            <a:r>
              <a:rPr lang="en-GB" altLang="zh-CN" dirty="0"/>
              <a:t>IEEE </a:t>
            </a:r>
            <a:r>
              <a:rPr lang="en-SG" altLang="zh-CN" dirty="0"/>
              <a:t>IEEE 802.11-24/1237r0  </a:t>
            </a:r>
            <a:r>
              <a:rPr lang="en-US" altLang="zh-CN" sz="1200" dirty="0"/>
              <a:t>AMP Tag Requirements for Close-range Mono-Static Backscattering </a:t>
            </a: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802.11-24/1801r1 </a:t>
            </a:r>
            <a:r>
              <a:rPr lang="en-US" altLang="zh-CN" dirty="0"/>
              <a:t>data rate for AMP</a:t>
            </a:r>
            <a:endParaRPr lang="en-SG" altLang="zh-CN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Appendix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5B3AF19-4FE1-4AAC-A0D2-38B21D49F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720835"/>
              </p:ext>
            </p:extLst>
          </p:nvPr>
        </p:nvGraphicFramePr>
        <p:xfrm>
          <a:off x="675254" y="2819400"/>
          <a:ext cx="7772402" cy="3423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693">
                  <a:extLst>
                    <a:ext uri="{9D8B030D-6E8A-4147-A177-3AD203B41FA5}">
                      <a16:colId xmlns:a16="http://schemas.microsoft.com/office/drawing/2014/main" val="3647709400"/>
                    </a:ext>
                  </a:extLst>
                </a:gridCol>
                <a:gridCol w="916693">
                  <a:extLst>
                    <a:ext uri="{9D8B030D-6E8A-4147-A177-3AD203B41FA5}">
                      <a16:colId xmlns:a16="http://schemas.microsoft.com/office/drawing/2014/main" val="3997676378"/>
                    </a:ext>
                  </a:extLst>
                </a:gridCol>
                <a:gridCol w="916693">
                  <a:extLst>
                    <a:ext uri="{9D8B030D-6E8A-4147-A177-3AD203B41FA5}">
                      <a16:colId xmlns:a16="http://schemas.microsoft.com/office/drawing/2014/main" val="594151156"/>
                    </a:ext>
                  </a:extLst>
                </a:gridCol>
                <a:gridCol w="1307307">
                  <a:extLst>
                    <a:ext uri="{9D8B030D-6E8A-4147-A177-3AD203B41FA5}">
                      <a16:colId xmlns:a16="http://schemas.microsoft.com/office/drawing/2014/main" val="4175803887"/>
                    </a:ext>
                  </a:extLst>
                </a:gridCol>
                <a:gridCol w="1857508">
                  <a:extLst>
                    <a:ext uri="{9D8B030D-6E8A-4147-A177-3AD203B41FA5}">
                      <a16:colId xmlns:a16="http://schemas.microsoft.com/office/drawing/2014/main" val="4116556861"/>
                    </a:ext>
                  </a:extLst>
                </a:gridCol>
                <a:gridCol w="1857508">
                  <a:extLst>
                    <a:ext uri="{9D8B030D-6E8A-4147-A177-3AD203B41FA5}">
                      <a16:colId xmlns:a16="http://schemas.microsoft.com/office/drawing/2014/main" val="3127656710"/>
                    </a:ext>
                  </a:extLst>
                </a:gridCol>
              </a:tblGrid>
              <a:tr h="5797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Model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rms Delay Spread</a:t>
                      </a:r>
                      <a:endParaRPr lang="zh-CN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(ns)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Number Of Clusters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Taps/Cluster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Propagation Scenario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Usage Model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722254"/>
                  </a:ext>
                </a:extLst>
              </a:tr>
              <a:tr h="255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A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0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1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Flat fading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Gaussian Channel-like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692272"/>
                  </a:ext>
                </a:extLst>
              </a:tr>
              <a:tr h="417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B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15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2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5,7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Indoor Residential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Intra Room, Room to Room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465207"/>
                  </a:ext>
                </a:extLst>
              </a:tr>
              <a:tr h="57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C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30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2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10,8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Indoor Residential/Small Office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Enclosed Offices Meeting, Conference or Class rooms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403940"/>
                  </a:ext>
                </a:extLst>
              </a:tr>
              <a:tr h="57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D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50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3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16,7,4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Indoor Typical Office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Offices – cubes farms, open areas and large classrooms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72354"/>
                  </a:ext>
                </a:extLst>
              </a:tr>
              <a:tr h="417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E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100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4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15,12,7,4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Indoor Large Office/Warehouse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Indoor Hotspots with large rooms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576072"/>
                  </a:ext>
                </a:extLst>
              </a:tr>
              <a:tr h="417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F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150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6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15,12,7,3,2,2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Large Space Indoor (pseudo-outdoor). 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Large Indoor Hotspot – Airport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074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A96BA9FE-4932-4535-A50B-805745574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04" y="1427553"/>
            <a:ext cx="7772399" cy="1456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010" tIns="177744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GB" altLang="zh-CN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Indoor spatial channel models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TGn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and </a:t>
            </a: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TGac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spatial channel models are adopted as IEEE 802.11ax indoor channel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models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[1-2] for link level and system level performance evaluation for indoor scenarios. </a:t>
            </a:r>
            <a:endParaRPr kumimoji="0" lang="en-GB" altLang="zh-CN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delay spreads and cluster parameters of indoor </a:t>
            </a: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TGn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TGac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spatial channel models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listed in the Table I. </a:t>
            </a:r>
            <a:endParaRPr kumimoji="0" lang="en-GB" altLang="zh-CN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Table I. Delay spreads and cluster parameters of indoor </a:t>
            </a: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TGn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kumimoji="0" lang="en-GB" altLang="zh-CN" sz="11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TGac</a:t>
            </a:r>
            <a:r>
              <a:rPr kumimoji="0" lang="en-GB" altLang="zh-CN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channel models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42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In t</a:t>
            </a:r>
            <a:r>
              <a:rPr lang="en-GB" altLang="zh-CN" dirty="0"/>
              <a:t>his submission, 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further</a:t>
            </a:r>
            <a:r>
              <a:rPr lang="zh-CN" altLang="en-US" dirty="0"/>
              <a:t> </a:t>
            </a:r>
            <a:r>
              <a:rPr lang="en-US" altLang="zh-CN" dirty="0"/>
              <a:t>discuss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UL</a:t>
            </a:r>
            <a:r>
              <a:rPr lang="zh-CN" altLang="en-US" dirty="0"/>
              <a:t> </a:t>
            </a:r>
            <a:r>
              <a:rPr lang="en-US" altLang="zh-CN" dirty="0"/>
              <a:t>date</a:t>
            </a:r>
            <a:r>
              <a:rPr lang="zh-CN" altLang="en-US" dirty="0"/>
              <a:t> </a:t>
            </a:r>
            <a:r>
              <a:rPr lang="en-US" altLang="zh-CN" dirty="0"/>
              <a:t>rate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AMP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give</a:t>
            </a:r>
            <a:r>
              <a:rPr lang="zh-CN" altLang="en-US" dirty="0"/>
              <a:t> </a:t>
            </a:r>
            <a:r>
              <a:rPr lang="en-US" altLang="zh-CN" dirty="0"/>
              <a:t>our</a:t>
            </a:r>
            <a:r>
              <a:rPr lang="zh-CN" altLang="en-US" dirty="0"/>
              <a:t> </a:t>
            </a:r>
            <a:r>
              <a:rPr lang="en-US" altLang="zh-CN" dirty="0"/>
              <a:t>proposals</a:t>
            </a:r>
            <a:r>
              <a:rPr lang="en-GB" altLang="zh-CN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November meeting last year, the DL data rate is agreed in the following motion: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lvl="1"/>
            <a:r>
              <a:rPr lang="en-US" altLang="zh-CN" sz="2000" dirty="0"/>
              <a:t>Move to include </a:t>
            </a:r>
            <a:r>
              <a:rPr lang="zh-CN" altLang="en-US" sz="2000" dirty="0"/>
              <a:t>the following content to sub-clause 4 of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sz="2000" b="0" dirty="0"/>
              <a:t>The AMP Downlink PPDU </a:t>
            </a:r>
            <a:r>
              <a:rPr lang="en-US" altLang="zh-CN" sz="2000" b="0" dirty="0"/>
              <a:t>in 2.4 GHz </a:t>
            </a:r>
            <a:r>
              <a:rPr lang="zh-CN" altLang="en-US" sz="2000" b="0" dirty="0"/>
              <a:t>shall support the following data rates: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zh-CN" altLang="en-US" sz="1600" dirty="0"/>
              <a:t>1 Mb/s (for non-Backscatter STAs only)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zh-CN" altLang="en-US" sz="1600" dirty="0"/>
              <a:t>250 kb/s</a:t>
            </a:r>
          </a:p>
          <a:p>
            <a:pPr lvl="1"/>
            <a:endParaRPr lang="en-US" altLang="zh-CN" sz="2000" dirty="0"/>
          </a:p>
          <a:p>
            <a:pPr lvl="1"/>
            <a:r>
              <a:rPr lang="en-US" altLang="zh-CN" sz="1800" b="0" i="1" dirty="0">
                <a:sym typeface="+mn-ea"/>
              </a:rPr>
              <a:t>     [Reference DCN# 11-24/1793r1]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1848637" y="630577"/>
            <a:ext cx="4783275" cy="36343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Recap:  DL  data rate for AMP 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990600"/>
            <a:ext cx="8915400" cy="869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When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determining data rates, the following needs to be taken into account: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Use cases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Both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</a:rPr>
              <a:t>integrated  and non-integrated </a:t>
            </a:r>
            <a:r>
              <a:rPr lang="en-US" altLang="zh-CN" sz="1800" dirty="0">
                <a:cs typeface="Times New Roman" panose="02020603050405020304" pitchFamily="18" charset="0"/>
              </a:rPr>
              <a:t>deployment are needed, e.g.,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smart home case, it needs integrated deployment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kinds of vertical applications, e.g., logistics, fresh food transportation etc., non-integrated deployment are needed to reduce the deployment cost and extend the coverage </a:t>
            </a: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Distributed energizers are much cheaper than AP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Various Ambient power source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 some cases, e.g., sensors deployed in factories,  light can be used to drive AMP STA thus WPT will not be the coverage bottleneck, the communication coverage can be large.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Output power from AMP STA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transmission power from active device can be as low as -20dBm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backscattering power from BC device is even lower, considering BC loss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backscattering, the residual interference will affect the data transmission.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1848637" y="630578"/>
            <a:ext cx="5923763" cy="2666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Recap: what needs to be considered 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75273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Link budget for UL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0696E75-5941-47B4-ADFA-6843BFA855AB}"/>
              </a:ext>
            </a:extLst>
          </p:cNvPr>
          <p:cNvSpPr txBox="1"/>
          <p:nvPr/>
        </p:nvSpPr>
        <p:spPr>
          <a:xfrm>
            <a:off x="303479" y="4503741"/>
            <a:ext cx="8840521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active device,</a:t>
            </a:r>
          </a:p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For integrated case, the link budget for DL = ~65dB[4], X0= 9dB,X1=19dB and X2=29dB.</a:t>
            </a:r>
          </a:p>
          <a:p>
            <a:pPr marL="342900" lvl="1" indent="-342900" algn="just" latinLnBrk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For non-integrated case, the link budget for DL = ~90dB[4] (-70dB is assumed as the receiver sensitivity), X2 = -6dB and X3=4dB.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BC device, 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link budget for DL = ~65dB[4] (same as that for active device),  X4=-1dB.</a:t>
            </a:r>
          </a:p>
        </p:txBody>
      </p:sp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FFD2C6F8-2B63-458A-A445-68E2188A0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9669627"/>
              </p:ext>
            </p:extLst>
          </p:nvPr>
        </p:nvGraphicFramePr>
        <p:xfrm>
          <a:off x="533400" y="1027059"/>
          <a:ext cx="8001000" cy="34391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93720">
                  <a:extLst>
                    <a:ext uri="{9D8B030D-6E8A-4147-A177-3AD203B41FA5}">
                      <a16:colId xmlns:a16="http://schemas.microsoft.com/office/drawing/2014/main" val="2402550996"/>
                    </a:ext>
                  </a:extLst>
                </a:gridCol>
                <a:gridCol w="1570290">
                  <a:extLst>
                    <a:ext uri="{9D8B030D-6E8A-4147-A177-3AD203B41FA5}">
                      <a16:colId xmlns:a16="http://schemas.microsoft.com/office/drawing/2014/main" val="1772484497"/>
                    </a:ext>
                  </a:extLst>
                </a:gridCol>
                <a:gridCol w="1495514">
                  <a:extLst>
                    <a:ext uri="{9D8B030D-6E8A-4147-A177-3AD203B41FA5}">
                      <a16:colId xmlns:a16="http://schemas.microsoft.com/office/drawing/2014/main" val="2575813539"/>
                    </a:ext>
                  </a:extLst>
                </a:gridCol>
                <a:gridCol w="1645065">
                  <a:extLst>
                    <a:ext uri="{9D8B030D-6E8A-4147-A177-3AD203B41FA5}">
                      <a16:colId xmlns:a16="http://schemas.microsoft.com/office/drawing/2014/main" val="2856046554"/>
                    </a:ext>
                  </a:extLst>
                </a:gridCol>
                <a:gridCol w="1196411">
                  <a:extLst>
                    <a:ext uri="{9D8B030D-6E8A-4147-A177-3AD203B41FA5}">
                      <a16:colId xmlns:a16="http://schemas.microsoft.com/office/drawing/2014/main" val="2619254784"/>
                    </a:ext>
                  </a:extLst>
                </a:gridCol>
              </a:tblGrid>
              <a:tr h="40005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Active AMP(1)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Active AMP(1)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Active AMP(2)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BC 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4291127744"/>
                  </a:ext>
                </a:extLst>
              </a:tr>
              <a:tr h="3239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TX Power(dBm)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-20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-30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345681695"/>
                  </a:ext>
                </a:extLst>
              </a:tr>
              <a:tr h="563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Thermal Noise Floor(dBm)</a:t>
                      </a: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(@20MHz)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-101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2830060740"/>
                  </a:ext>
                </a:extLst>
              </a:tr>
              <a:tr h="3239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Noise Figure(dB)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 dB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1132333115"/>
                  </a:ext>
                </a:extLst>
              </a:tr>
              <a:tr h="563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Noise Power Level(dBm)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 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3504788339"/>
                  </a:ext>
                </a:extLst>
              </a:tr>
              <a:tr h="3301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Required SNR 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X1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X2 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X3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X4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1231308172"/>
                  </a:ext>
                </a:extLst>
              </a:tr>
              <a:tr h="5635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Receiver Sensitivity (dB)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-94+X3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-94+X3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2584181089"/>
                  </a:ext>
                </a:extLst>
              </a:tr>
              <a:tr h="3239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Link Budget</a:t>
                      </a:r>
                    </a:p>
                  </a:txBody>
                  <a:tcPr marL="85725" marR="85725" marT="42863" marB="4286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74-X1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84-X2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94-X3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64-X3</a:t>
                      </a:r>
                    </a:p>
                  </a:txBody>
                  <a:tcPr marL="85725" marR="85725" marT="42863" marB="42863" anchor="ctr"/>
                </a:tc>
                <a:extLst>
                  <a:ext uri="{0D108BD9-81ED-4DB2-BD59-A6C34878D82A}">
                    <a16:rowId xmlns:a16="http://schemas.microsoft.com/office/drawing/2014/main" val="4261034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17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assumptions for AMP UL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level simulations are performed for AMP UL data rate evaluations with the following simulation assumptions.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1E024C9C-121F-40C5-A063-76AEBF0F0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628838"/>
              </p:ext>
            </p:extLst>
          </p:nvPr>
        </p:nvGraphicFramePr>
        <p:xfrm>
          <a:off x="381000" y="2356003"/>
          <a:ext cx="7846948" cy="3306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88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66706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Values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Rate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250kpbs/1Mbps/2Mbps/4Mbps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B/Channel 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2µs/0.5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µs/0.25µs/0.125µs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AP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Coding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Manchester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Correlation detection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13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B)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DFB2B792-18FD-464F-A979-6EA000F85BD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815071"/>
            <a:ext cx="4457700" cy="3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818133D5-EAC2-4AA2-8CB6-B343028C2E8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36385"/>
            <a:ext cx="4161155" cy="395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761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B)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90B4CC6-BB9B-4AC9-A361-11E5E37AD22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1947"/>
            <a:ext cx="4817110" cy="3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23F7FC0-1783-4C53-9253-ABE3F58FEAF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988" y="1799800"/>
            <a:ext cx="4817111" cy="395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002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AMP UL date rate (Channel D)  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78606" y="1319212"/>
            <a:ext cx="8496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B4621FC0-C02D-4780-884E-7CC020DC86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911" y="1832260"/>
            <a:ext cx="4367566" cy="39497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21442DDF-07EC-4191-ACE7-8E1F3DA35C8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86" y="1836385"/>
            <a:ext cx="4532662" cy="3945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83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16573</TotalTime>
  <Words>1404</Words>
  <Application>Microsoft Office PowerPoint</Application>
  <PresentationFormat>全屏显示(4:3)</PresentationFormat>
  <Paragraphs>320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ACcord Submission Template</vt:lpstr>
      <vt:lpstr>UL Data rates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  <vt:lpstr>Appendix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2406</cp:revision>
  <cp:lastPrinted>1998-02-10T13:28:00Z</cp:lastPrinted>
  <dcterms:created xsi:type="dcterms:W3CDTF">2009-12-02T19:05:00Z</dcterms:created>
  <dcterms:modified xsi:type="dcterms:W3CDTF">2025-01-12T13:07:07Z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