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9" r:id="rId2"/>
    <p:sldId id="257" r:id="rId3"/>
    <p:sldId id="629" r:id="rId4"/>
    <p:sldId id="661" r:id="rId5"/>
    <p:sldId id="644" r:id="rId6"/>
    <p:sldId id="654" r:id="rId7"/>
    <p:sldId id="655" r:id="rId8"/>
    <p:sldId id="656" r:id="rId9"/>
    <p:sldId id="657" r:id="rId10"/>
    <p:sldId id="660" r:id="rId11"/>
    <p:sldId id="658" r:id="rId12"/>
    <p:sldId id="659" r:id="rId13"/>
    <p:sldId id="599" r:id="rId14"/>
    <p:sldId id="648" r:id="rId15"/>
    <p:sldId id="500" r:id="rId16"/>
    <p:sldId id="662" r:id="rId1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/>
  <p:cmAuthor id="2" name="Hanxiao (Tony, CT Lab)" initials="H(CL" lastIdx="3" clrIdx="1"/>
  <p:cmAuthor id="3" name="weijie" initials="weijie" lastIdx="1" clrIdx="2"/>
  <p:cmAuthor id="4" name="Qi Yinan" initials="QY" lastIdx="1" clrIdx="3">
    <p:extLst>
      <p:ext uri="{19B8F6BF-5375-455C-9EA6-DF929625EA0E}">
        <p15:presenceInfo xmlns:p15="http://schemas.microsoft.com/office/powerpoint/2012/main" userId="28a9accb1e342249" providerId="Windows Live"/>
      </p:ext>
    </p:extLst>
  </p:cmAuthor>
  <p:cmAuthor id="5" name="徐伟杰" initials="徐伟杰" lastIdx="1" clrIdx="4">
    <p:extLst>
      <p:ext uri="{19B8F6BF-5375-455C-9EA6-DF929625EA0E}">
        <p15:presenceInfo xmlns:p15="http://schemas.microsoft.com/office/powerpoint/2012/main" userId="S::xuweijie@oppo.com::ce5401eb-1e1c-4103-a2cb-630c8c5122b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56" autoAdjust="0"/>
    <p:restoredTop sz="93875" autoAdjust="0"/>
  </p:normalViewPr>
  <p:slideViewPr>
    <p:cSldViewPr>
      <p:cViewPr varScale="1">
        <p:scale>
          <a:sx n="66" d="100"/>
          <a:sy n="66" d="100"/>
        </p:scale>
        <p:origin x="1292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 dirty="0"/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 dirty="0"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 dirty="0"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323886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73027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1747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66443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194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9040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41323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72965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18506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06496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251109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669202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8316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dirty="0"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 err="1"/>
              <a:t>Weijie</a:t>
            </a:r>
            <a:r>
              <a:rPr lang="en-GB" dirty="0"/>
              <a:t> Xu (OPPO)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610068" y="6475413"/>
            <a:ext cx="64" cy="184666"/>
          </a:xfrm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84724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 err="1"/>
              <a:t>Zhisong</a:t>
            </a:r>
            <a:r>
              <a:rPr lang="en-GB" dirty="0"/>
              <a:t> </a:t>
            </a:r>
            <a:r>
              <a:rPr lang="en-GB" dirty="0" err="1"/>
              <a:t>Zuo</a:t>
            </a:r>
            <a:r>
              <a:rPr lang="en-GB" dirty="0"/>
              <a:t>(OPPO)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 dirty="0"/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9144000" cy="870323"/>
          </a:xfrm>
          <a:noFill/>
        </p:spPr>
        <p:txBody>
          <a:bodyPr/>
          <a:lstStyle/>
          <a:p>
            <a:r>
              <a:rPr lang="en-US" altLang="zh-CN" dirty="0">
                <a:cs typeface="Times New Roman" panose="02020603050405020304" pitchFamily="18" charset="0"/>
              </a:rPr>
              <a:t>UL Data rates for AMP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23900" y="1600200"/>
            <a:ext cx="7772400" cy="4495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1800" dirty="0"/>
              <a:t>Date:</a:t>
            </a:r>
            <a:r>
              <a:rPr lang="en-US" sz="1800" b="0" dirty="0"/>
              <a:t> 2024-11-09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38200" y="2162576"/>
            <a:ext cx="1368339" cy="2500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</a:t>
            </a:fld>
            <a:endParaRPr lang="en-US" dirty="0"/>
          </a:p>
        </p:txBody>
      </p:sp>
      <p:graphicFrame>
        <p:nvGraphicFramePr>
          <p:cNvPr id="5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3162467"/>
              </p:ext>
            </p:extLst>
          </p:nvPr>
        </p:nvGraphicFramePr>
        <p:xfrm>
          <a:off x="838200" y="2701138"/>
          <a:ext cx="7886702" cy="26596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56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18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41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24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Weijie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Xu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OPPO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xuweijie@oppo.com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Wang </a:t>
                      </a:r>
                      <a:r>
                        <a:rPr lang="en-US" altLang="zh-CN" sz="1200" dirty="0" err="1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Ke</a:t>
                      </a: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b="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Shengjiang</a:t>
                      </a:r>
                      <a:r>
                        <a:rPr lang="en-GB" altLang="zh-CN" sz="1200" b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cui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3824858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r>
                        <a:rPr lang="en-GB" sz="1200" b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Chuanfeng He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655037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Yinan Qi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6089006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r>
                        <a:rPr lang="en-GB" sz="1200" b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Jinyu Zhang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4984899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err="1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Zhisong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200" dirty="0" err="1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Zuo</a:t>
                      </a: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307482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7479541"/>
                  </a:ext>
                </a:extLst>
              </a:tr>
            </a:tbl>
          </a:graphicData>
        </a:graphic>
      </p:graphicFrame>
      <p:sp>
        <p:nvSpPr>
          <p:cNvPr id="11" name="Rectangle 1">
            <a:extLst>
              <a:ext uri="{FF2B5EF4-FFF2-40B4-BE49-F238E27FC236}">
                <a16:creationId xmlns:a16="http://schemas.microsoft.com/office/drawing/2014/main" id="{7418231F-1399-42AA-8C68-122438488FA5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802.11-25/0033r0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0267D32A-FFA2-45AC-BF4C-9CEBFF7D490D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Jan. 2025</a:t>
            </a:r>
            <a:endParaRPr lang="en-GB" sz="18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Simulation results for AMP UL date rate (Channel D)  </a:t>
            </a:r>
            <a:endParaRPr lang="zh-CN" altLang="en-US" sz="28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802.11-25/0033r0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Jan. 2025</a:t>
            </a:r>
            <a:endParaRPr lang="en-GB" sz="1800" b="1" dirty="0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EE219A34-2D7B-464A-B4E2-1D28487AF336}"/>
              </a:ext>
            </a:extLst>
          </p:cNvPr>
          <p:cNvSpPr/>
          <p:nvPr/>
        </p:nvSpPr>
        <p:spPr>
          <a:xfrm>
            <a:off x="78606" y="1319212"/>
            <a:ext cx="84963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457200" lvl="2" algn="just">
              <a:spcBef>
                <a:spcPts val="0"/>
              </a:spcBef>
              <a:spcAft>
                <a:spcPts val="600"/>
              </a:spcAft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09A99BAD-AF6F-4FCF-ACD8-1987A06C7C65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708570"/>
            <a:ext cx="6400800" cy="38302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88207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Impact of channel on OOK decoding</a:t>
            </a:r>
            <a:endParaRPr lang="zh-CN" altLang="en-US" sz="28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802.11-25/0033r0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Jan. 2025</a:t>
            </a:r>
            <a:endParaRPr lang="en-GB" sz="1800" b="1" dirty="0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EE219A34-2D7B-464A-B4E2-1D28487AF336}"/>
              </a:ext>
            </a:extLst>
          </p:cNvPr>
          <p:cNvSpPr/>
          <p:nvPr/>
        </p:nvSpPr>
        <p:spPr>
          <a:xfrm>
            <a:off x="209550" y="1236661"/>
            <a:ext cx="84963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457200" lvl="2" algn="just">
              <a:spcBef>
                <a:spcPts val="0"/>
              </a:spcBef>
              <a:spcAft>
                <a:spcPts val="600"/>
              </a:spcAft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AB937027-A368-4110-AA97-9158BA69F399}"/>
              </a:ext>
            </a:extLst>
          </p:cNvPr>
          <p:cNvSpPr txBox="1"/>
          <p:nvPr/>
        </p:nvSpPr>
        <p:spPr>
          <a:xfrm>
            <a:off x="322730" y="1171854"/>
            <a:ext cx="8840521" cy="17081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1" indent="-342900" algn="just" latinLnBrk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Chanel delay spread will make it difficult and even impossible for OOK decoding, especially at high data rate.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Take 1Mbps as example, 10 sampling for each Manchester chip(assuming 20MHz sampling rate),  there may be </a:t>
            </a:r>
            <a:r>
              <a:rPr lang="en-US" altLang="zh-CN" sz="2000" dirty="0">
                <a:solidFill>
                  <a:srgbClr val="0000FF"/>
                </a:solidFill>
                <a:cs typeface="Times New Roman" panose="02020603050405020304" pitchFamily="18" charset="0"/>
              </a:rPr>
              <a:t>several high power sampling of in Manchester OFF chip due to delay spread from Manchester ON chip    </a:t>
            </a:r>
          </a:p>
        </p:txBody>
      </p:sp>
      <p:pic>
        <p:nvPicPr>
          <p:cNvPr id="13" name="图片 12">
            <a:extLst>
              <a:ext uri="{FF2B5EF4-FFF2-40B4-BE49-F238E27FC236}">
                <a16:creationId xmlns:a16="http://schemas.microsoft.com/office/drawing/2014/main" id="{DE11244F-28C8-426A-8BE1-177CE22D2AB6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908" y="2985694"/>
            <a:ext cx="4384174" cy="3043482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图片 13">
            <a:extLst>
              <a:ext uri="{FF2B5EF4-FFF2-40B4-BE49-F238E27FC236}">
                <a16:creationId xmlns:a16="http://schemas.microsoft.com/office/drawing/2014/main" id="{B8325CD5-3589-4E4F-A95A-EE5E57FAE133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7375" y="3067647"/>
            <a:ext cx="4324810" cy="3043482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文本框 14">
            <a:extLst>
              <a:ext uri="{FF2B5EF4-FFF2-40B4-BE49-F238E27FC236}">
                <a16:creationId xmlns:a16="http://schemas.microsoft.com/office/drawing/2014/main" id="{6334124B-3546-47D4-B4A7-FEFCE7D6EDAE}"/>
              </a:ext>
            </a:extLst>
          </p:cNvPr>
          <p:cNvSpPr txBox="1"/>
          <p:nvPr/>
        </p:nvSpPr>
        <p:spPr>
          <a:xfrm>
            <a:off x="693725" y="5907901"/>
            <a:ext cx="334487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lvl="2" algn="just">
              <a:spcBef>
                <a:spcPts val="0"/>
              </a:spcBef>
              <a:spcAft>
                <a:spcPts val="600"/>
              </a:spcAft>
            </a:pPr>
            <a:r>
              <a:rPr lang="en-US" altLang="zh-CN" sz="1200" dirty="0">
                <a:cs typeface="Times New Roman" panose="02020603050405020304" pitchFamily="18" charset="0"/>
              </a:rPr>
              <a:t>OOK signal before experience of channel D</a:t>
            </a: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5F553C43-4B84-421E-A73C-7B49B475495B}"/>
              </a:ext>
            </a:extLst>
          </p:cNvPr>
          <p:cNvSpPr txBox="1"/>
          <p:nvPr/>
        </p:nvSpPr>
        <p:spPr>
          <a:xfrm>
            <a:off x="4875213" y="5939651"/>
            <a:ext cx="334487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lvl="2" algn="just">
              <a:spcBef>
                <a:spcPts val="0"/>
              </a:spcBef>
              <a:spcAft>
                <a:spcPts val="600"/>
              </a:spcAft>
            </a:pPr>
            <a:r>
              <a:rPr lang="en-US" altLang="zh-CN" sz="1200" dirty="0">
                <a:cs typeface="Times New Roman" panose="02020603050405020304" pitchFamily="18" charset="0"/>
              </a:rPr>
              <a:t>OOK signal after experience of channel D</a:t>
            </a:r>
          </a:p>
        </p:txBody>
      </p:sp>
    </p:spTree>
    <p:extLst>
      <p:ext uri="{BB962C8B-B14F-4D97-AF65-F5344CB8AC3E}">
        <p14:creationId xmlns:p14="http://schemas.microsoft.com/office/powerpoint/2010/main" val="2812631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Observations</a:t>
            </a:r>
            <a:endParaRPr lang="zh-CN" altLang="en-US" sz="28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802.11-25/0033r0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Jan. 2025</a:t>
            </a:r>
            <a:endParaRPr lang="en-GB" sz="1800" b="1" dirty="0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EE219A34-2D7B-464A-B4E2-1D28487AF336}"/>
              </a:ext>
            </a:extLst>
          </p:cNvPr>
          <p:cNvSpPr/>
          <p:nvPr/>
        </p:nvSpPr>
        <p:spPr>
          <a:xfrm>
            <a:off x="114300" y="1325972"/>
            <a:ext cx="8496300" cy="5247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Date rate of higher than 4Mbps is not feasible due to: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Impact from complicated fading channel (e.g. channel D)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Maximum clock rate of 8MHz for the AMP device(i.e. active device)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also considering Manchester coding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Higher date rate can be achieved for AMP UL due to better receiver and high sampling rate at the AP.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250kbps/1Mbps/2Mbps and 4Mbps are achievable data rates for AMP UL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For integrated case, up to 4Mbps is achievable.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For non-integrated case, lower data rate of 250kbps is needed.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For long-range backscattering, lower data rate of 250kbps/1MHz is needed.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457200" lvl="2" algn="just">
              <a:spcBef>
                <a:spcPts val="0"/>
              </a:spcBef>
              <a:spcAft>
                <a:spcPts val="600"/>
              </a:spcAft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7394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Summary and proposals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352028" y="1202973"/>
            <a:ext cx="8516144" cy="4016484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In this submission, AMP UL link date rate is evaluated and discussed, considering the following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Link budget (receiver sensitivity, output power from AMP device), device capability(receiver type, clock capability etc.)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Interference, impact from propagation channel etc.</a:t>
            </a:r>
          </a:p>
          <a:p>
            <a:pPr marL="457200" lvl="2" algn="just">
              <a:spcBef>
                <a:spcPts val="0"/>
              </a:spcBef>
              <a:spcAft>
                <a:spcPts val="600"/>
              </a:spcAft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With intensive evaluation and comprehensive analysis, the following are proposed: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250kbps/1Mbps/2Mbps and 4Mbps are AMP UL data rates.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4Mbps is only for active AMP device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802.11-25/0033r0</a:t>
            </a:r>
            <a:endParaRPr lang="en-SG" altLang="zh-CN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Jan. 2025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3028390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Straw Poll #1</a:t>
            </a:r>
            <a:endParaRPr lang="zh-CN" altLang="en-US" sz="26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802.11-25/0033r0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Jan. 2025</a:t>
            </a:r>
            <a:endParaRPr lang="en-GB" sz="1800" b="1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499B6E8E-88D7-4229-95E3-6CAB69EA2999}"/>
              </a:ext>
            </a:extLst>
          </p:cNvPr>
          <p:cNvSpPr txBox="1">
            <a:spLocks/>
          </p:cNvSpPr>
          <p:nvPr/>
        </p:nvSpPr>
        <p:spPr>
          <a:xfrm>
            <a:off x="609600" y="1676400"/>
            <a:ext cx="8610600" cy="495299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Do you agree with the following text: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250kbps/1Mbps/2Mbps and 4Mbps are AMP UL data rates.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4Mbps is only for active AMP device</a:t>
            </a:r>
          </a:p>
          <a:p>
            <a:r>
              <a:rPr lang="en-US" kern="0" dirty="0"/>
              <a:t>Yes</a:t>
            </a:r>
          </a:p>
          <a:p>
            <a:r>
              <a:rPr lang="en-US" kern="0" dirty="0"/>
              <a:t>No</a:t>
            </a:r>
          </a:p>
          <a:p>
            <a:r>
              <a:rPr lang="en-US" kern="0" dirty="0"/>
              <a:t>Abstain</a:t>
            </a:r>
          </a:p>
        </p:txBody>
      </p:sp>
    </p:spTree>
    <p:extLst>
      <p:ext uri="{BB962C8B-B14F-4D97-AF65-F5344CB8AC3E}">
        <p14:creationId xmlns:p14="http://schemas.microsoft.com/office/powerpoint/2010/main" val="4247973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96912" y="543806"/>
            <a:ext cx="7772400" cy="1066800"/>
          </a:xfr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dirty="0"/>
              <a:t>Reference</a:t>
            </a:r>
            <a:endParaRPr lang="en-GB" altLang="zh-CN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Content Placeholder 2"/>
          <p:cNvSpPr txBox="1">
            <a:spLocks noChangeArrowheads="1"/>
          </p:cNvSpPr>
          <p:nvPr/>
        </p:nvSpPr>
        <p:spPr bwMode="auto">
          <a:xfrm>
            <a:off x="555624" y="1610606"/>
            <a:ext cx="7631112" cy="4071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+mj-lt"/>
              <a:buAutoNum type="arabicPeriod"/>
            </a:pPr>
            <a:r>
              <a:rPr lang="en-SG" altLang="zh-CN" dirty="0"/>
              <a:t>IEEE 802.11-24/0853r0</a:t>
            </a:r>
            <a:r>
              <a:rPr lang="en-US" altLang="zh-CN" dirty="0"/>
              <a:t>, Design target and device capabilities for AMP IoT</a:t>
            </a:r>
          </a:p>
          <a:p>
            <a:pPr>
              <a:buFont typeface="+mj-lt"/>
              <a:buAutoNum type="arabicPeriod"/>
            </a:pPr>
            <a:r>
              <a:rPr lang="en-SG" altLang="zh-CN" dirty="0"/>
              <a:t>IEEE 802.11-24/</a:t>
            </a:r>
            <a:r>
              <a:rPr lang="en-US" altLang="zh-CN" dirty="0"/>
              <a:t>1802r0 OOK generation for AMP DL</a:t>
            </a:r>
          </a:p>
          <a:p>
            <a:pPr>
              <a:buFont typeface="+mj-lt"/>
              <a:buAutoNum type="arabicPeriod"/>
            </a:pPr>
            <a:r>
              <a:rPr lang="en-GB" altLang="zh-CN" dirty="0"/>
              <a:t>IEEE </a:t>
            </a:r>
            <a:r>
              <a:rPr lang="en-SG" altLang="zh-CN" dirty="0"/>
              <a:t>IEEE 802.11-24/1237r0  </a:t>
            </a:r>
            <a:r>
              <a:rPr lang="en-US" altLang="zh-CN" sz="1200" dirty="0"/>
              <a:t>AMP Tag Requirements for Close-range Mono-Static Backscattering </a:t>
            </a:r>
            <a:endParaRPr lang="en-SG" altLang="zh-CN" sz="1600" b="1" dirty="0">
              <a:solidFill>
                <a:srgbClr val="000000"/>
              </a:solidFill>
            </a:endParaRPr>
          </a:p>
          <a:p>
            <a:pPr>
              <a:buFont typeface="+mj-lt"/>
              <a:buAutoNum type="arabicPeriod"/>
            </a:pPr>
            <a:r>
              <a:rPr lang="en-SG" altLang="zh-CN" dirty="0"/>
              <a:t>IEEE 802.11-24/1801r1 </a:t>
            </a:r>
            <a:r>
              <a:rPr lang="en-US" altLang="zh-CN" dirty="0"/>
              <a:t>data rate for AMP</a:t>
            </a:r>
            <a:endParaRPr lang="en-SG" altLang="zh-CN" dirty="0"/>
          </a:p>
          <a:p>
            <a:pPr>
              <a:buFont typeface="+mj-lt"/>
              <a:buAutoNum type="arabicPeriod"/>
            </a:pPr>
            <a:endParaRPr lang="zh-CN" altLang="zh-CN" sz="1600" dirty="0"/>
          </a:p>
          <a:p>
            <a:pPr marL="457200" indent="-457200">
              <a:buFont typeface="+mj-lt"/>
              <a:buAutoNum type="arabicPeriod"/>
            </a:pPr>
            <a:endParaRPr lang="en-US" altLang="zh-CN" sz="1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35AED617-1508-4CA3-BBA7-B480F0DB1DDD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802.11-25/0033r0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A742132A-8352-4C94-BCF2-2243115A4C42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Jan. 2025</a:t>
            </a:r>
            <a:endParaRPr lang="en-GB" sz="1800" b="1" dirty="0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7CC9EA03-77B8-48E7-8DAD-1C09F53482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DA2641B5-0949-49A8-9A22-591D990BEF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96912" y="543806"/>
            <a:ext cx="7772400" cy="1066800"/>
          </a:xfr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dirty="0"/>
              <a:t>Appendix</a:t>
            </a:r>
            <a:endParaRPr lang="en-GB" altLang="zh-CN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Content Placeholder 2"/>
          <p:cNvSpPr txBox="1">
            <a:spLocks noChangeArrowheads="1"/>
          </p:cNvSpPr>
          <p:nvPr/>
        </p:nvSpPr>
        <p:spPr bwMode="auto">
          <a:xfrm>
            <a:off x="555624" y="1610606"/>
            <a:ext cx="7631112" cy="4071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+mj-lt"/>
              <a:buAutoNum type="arabicPeriod"/>
            </a:pPr>
            <a:endParaRPr lang="zh-CN" altLang="zh-CN" sz="1600" dirty="0"/>
          </a:p>
          <a:p>
            <a:pPr marL="457200" indent="-457200">
              <a:buFont typeface="+mj-lt"/>
              <a:buAutoNum type="arabicPeriod"/>
            </a:pPr>
            <a:endParaRPr lang="en-US" altLang="zh-CN" sz="1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35AED617-1508-4CA3-BBA7-B480F0DB1DDD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802.11-25/0033r0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A742132A-8352-4C94-BCF2-2243115A4C42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Jan. 2025</a:t>
            </a:r>
            <a:endParaRPr lang="en-GB" sz="1800" b="1" dirty="0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7CC9EA03-77B8-48E7-8DAD-1C09F53482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DA2641B5-0949-49A8-9A22-591D990BEF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16</a:t>
            </a:fld>
            <a:endParaRPr lang="en-US" dirty="0"/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75B3AF19-4FE1-4AAC-A0D2-38B21D49FF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8720835"/>
              </p:ext>
            </p:extLst>
          </p:nvPr>
        </p:nvGraphicFramePr>
        <p:xfrm>
          <a:off x="675254" y="2819400"/>
          <a:ext cx="7772402" cy="34233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6693">
                  <a:extLst>
                    <a:ext uri="{9D8B030D-6E8A-4147-A177-3AD203B41FA5}">
                      <a16:colId xmlns:a16="http://schemas.microsoft.com/office/drawing/2014/main" val="3647709400"/>
                    </a:ext>
                  </a:extLst>
                </a:gridCol>
                <a:gridCol w="916693">
                  <a:extLst>
                    <a:ext uri="{9D8B030D-6E8A-4147-A177-3AD203B41FA5}">
                      <a16:colId xmlns:a16="http://schemas.microsoft.com/office/drawing/2014/main" val="3997676378"/>
                    </a:ext>
                  </a:extLst>
                </a:gridCol>
                <a:gridCol w="916693">
                  <a:extLst>
                    <a:ext uri="{9D8B030D-6E8A-4147-A177-3AD203B41FA5}">
                      <a16:colId xmlns:a16="http://schemas.microsoft.com/office/drawing/2014/main" val="594151156"/>
                    </a:ext>
                  </a:extLst>
                </a:gridCol>
                <a:gridCol w="1307307">
                  <a:extLst>
                    <a:ext uri="{9D8B030D-6E8A-4147-A177-3AD203B41FA5}">
                      <a16:colId xmlns:a16="http://schemas.microsoft.com/office/drawing/2014/main" val="4175803887"/>
                    </a:ext>
                  </a:extLst>
                </a:gridCol>
                <a:gridCol w="1857508">
                  <a:extLst>
                    <a:ext uri="{9D8B030D-6E8A-4147-A177-3AD203B41FA5}">
                      <a16:colId xmlns:a16="http://schemas.microsoft.com/office/drawing/2014/main" val="4116556861"/>
                    </a:ext>
                  </a:extLst>
                </a:gridCol>
                <a:gridCol w="1857508">
                  <a:extLst>
                    <a:ext uri="{9D8B030D-6E8A-4147-A177-3AD203B41FA5}">
                      <a16:colId xmlns:a16="http://schemas.microsoft.com/office/drawing/2014/main" val="3127656710"/>
                    </a:ext>
                  </a:extLst>
                </a:gridCol>
              </a:tblGrid>
              <a:tr h="5797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100" dirty="0">
                          <a:effectLst/>
                        </a:rPr>
                        <a:t>Model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100" dirty="0">
                          <a:effectLst/>
                        </a:rPr>
                        <a:t>rms Delay Spread</a:t>
                      </a:r>
                      <a:endParaRPr lang="zh-CN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100" dirty="0">
                          <a:effectLst/>
                        </a:rPr>
                        <a:t>(ns) 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100" dirty="0">
                          <a:effectLst/>
                        </a:rPr>
                        <a:t>Number Of Clusters 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100" dirty="0">
                          <a:effectLst/>
                        </a:rPr>
                        <a:t>Taps/Cluster 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100">
                          <a:effectLst/>
                        </a:rPr>
                        <a:t>Propagation Scenario 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100" dirty="0">
                          <a:effectLst/>
                        </a:rPr>
                        <a:t>Usage Model 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1722254"/>
                  </a:ext>
                </a:extLst>
              </a:tr>
              <a:tr h="2551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100">
                          <a:effectLst/>
                        </a:rPr>
                        <a:t>A 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100">
                          <a:effectLst/>
                        </a:rPr>
                        <a:t>0 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100">
                          <a:effectLst/>
                        </a:rPr>
                        <a:t>1 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100" dirty="0">
                          <a:effectLst/>
                        </a:rPr>
                        <a:t>1 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100">
                          <a:effectLst/>
                        </a:rPr>
                        <a:t>Flat fading 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100">
                          <a:effectLst/>
                        </a:rPr>
                        <a:t>Gaussian Channel-like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0692272"/>
                  </a:ext>
                </a:extLst>
              </a:tr>
              <a:tr h="4174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100">
                          <a:effectLst/>
                        </a:rPr>
                        <a:t>B 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100">
                          <a:effectLst/>
                        </a:rPr>
                        <a:t>15 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100">
                          <a:effectLst/>
                        </a:rPr>
                        <a:t>2 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100">
                          <a:effectLst/>
                        </a:rPr>
                        <a:t>5,7 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100" dirty="0">
                          <a:effectLst/>
                        </a:rPr>
                        <a:t>Indoor Residential 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100">
                          <a:effectLst/>
                        </a:rPr>
                        <a:t>Intra Room, Room to Room 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5465207"/>
                  </a:ext>
                </a:extLst>
              </a:tr>
              <a:tr h="5797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100">
                          <a:effectLst/>
                        </a:rPr>
                        <a:t>C 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100">
                          <a:effectLst/>
                        </a:rPr>
                        <a:t>30 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100">
                          <a:effectLst/>
                        </a:rPr>
                        <a:t>2 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100">
                          <a:effectLst/>
                        </a:rPr>
                        <a:t>10,8 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100" dirty="0">
                          <a:effectLst/>
                        </a:rPr>
                        <a:t>Indoor Residential/Small Office 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100" dirty="0">
                          <a:effectLst/>
                        </a:rPr>
                        <a:t>Enclosed Offices Meeting, Conference or Class rooms 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7403940"/>
                  </a:ext>
                </a:extLst>
              </a:tr>
              <a:tr h="5797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100">
                          <a:effectLst/>
                        </a:rPr>
                        <a:t>D 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100">
                          <a:effectLst/>
                        </a:rPr>
                        <a:t>50 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100">
                          <a:effectLst/>
                        </a:rPr>
                        <a:t>3 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100">
                          <a:effectLst/>
                        </a:rPr>
                        <a:t>16,7,4 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100">
                          <a:effectLst/>
                        </a:rPr>
                        <a:t>Indoor Typical Office 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100" dirty="0">
                          <a:effectLst/>
                        </a:rPr>
                        <a:t>Offices – cubes farms, open areas and large classrooms 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972354"/>
                  </a:ext>
                </a:extLst>
              </a:tr>
              <a:tr h="4174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100">
                          <a:effectLst/>
                        </a:rPr>
                        <a:t>E 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100">
                          <a:effectLst/>
                        </a:rPr>
                        <a:t>100 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100">
                          <a:effectLst/>
                        </a:rPr>
                        <a:t>4 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100">
                          <a:effectLst/>
                        </a:rPr>
                        <a:t>15,12,7,4 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100">
                          <a:effectLst/>
                        </a:rPr>
                        <a:t>Indoor Large Office/Warehouse 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100" dirty="0">
                          <a:effectLst/>
                        </a:rPr>
                        <a:t>Indoor Hotspots with large rooms 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2576072"/>
                  </a:ext>
                </a:extLst>
              </a:tr>
              <a:tr h="4174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100">
                          <a:effectLst/>
                        </a:rPr>
                        <a:t>F 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100">
                          <a:effectLst/>
                        </a:rPr>
                        <a:t>150 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100">
                          <a:effectLst/>
                        </a:rPr>
                        <a:t>6 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100">
                          <a:effectLst/>
                        </a:rPr>
                        <a:t>15,12,7,3,2,2 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100">
                          <a:effectLst/>
                        </a:rPr>
                        <a:t>Large Space Indoor (pseudo-outdoor). 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100" dirty="0">
                          <a:effectLst/>
                        </a:rPr>
                        <a:t>Large Indoor Hotspot – Airport 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9007469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A96BA9FE-4932-4535-A50B-805745574A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4704" y="1427553"/>
            <a:ext cx="7772399" cy="14567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5010" tIns="177744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57200" marR="0" lvl="1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GB" altLang="zh-CN" sz="14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Indoor spatial channel models</a:t>
            </a: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zh-CN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zh-CN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TGn</a:t>
            </a:r>
            <a:r>
              <a:rPr kumimoji="0" lang="en-GB" altLang="zh-CN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and </a:t>
            </a:r>
            <a:r>
              <a:rPr kumimoji="0" lang="en-GB" altLang="zh-CN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TGac</a:t>
            </a:r>
            <a:r>
              <a:rPr kumimoji="0" lang="en-GB" altLang="zh-CN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spatial channel models are adopted as IEEE 802.11ax indoor channel </a:t>
            </a: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zh-CN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models</a:t>
            </a:r>
            <a:r>
              <a:rPr kumimoji="0" lang="en-GB" altLang="zh-CN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[1-2] for link level and system level performance evaluation for indoor scenarios. </a:t>
            </a:r>
            <a:endParaRPr kumimoji="0" lang="en-GB" altLang="zh-CN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zh-CN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 delay spreads and cluster parameters of indoor </a:t>
            </a:r>
            <a:r>
              <a:rPr kumimoji="0" lang="en-GB" altLang="zh-CN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TGn</a:t>
            </a:r>
            <a:r>
              <a:rPr kumimoji="0" lang="en-GB" altLang="zh-CN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and </a:t>
            </a:r>
            <a:r>
              <a:rPr kumimoji="0" lang="en-GB" altLang="zh-CN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TGac</a:t>
            </a:r>
            <a:r>
              <a:rPr kumimoji="0" lang="en-GB" altLang="zh-CN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spatial channel models </a:t>
            </a: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zh-CN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are listed in the Table I. </a:t>
            </a:r>
            <a:endParaRPr kumimoji="0" lang="en-GB" altLang="zh-CN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zh-CN" sz="11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Table I. Delay spreads and cluster parameters of indoor </a:t>
            </a:r>
            <a:r>
              <a:rPr kumimoji="0" lang="en-GB" altLang="zh-CN" sz="11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TGn</a:t>
            </a:r>
            <a:r>
              <a:rPr kumimoji="0" lang="en-GB" altLang="zh-CN" sz="11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and </a:t>
            </a:r>
            <a:r>
              <a:rPr kumimoji="0" lang="en-GB" altLang="zh-CN" sz="11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TGac</a:t>
            </a:r>
            <a:r>
              <a:rPr kumimoji="0" lang="en-GB" altLang="zh-CN" sz="11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channel models</a:t>
            </a:r>
            <a:endParaRPr kumimoji="0" lang="en-GB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3429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Jan.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err="1"/>
              <a:t>Weijie</a:t>
            </a:r>
            <a:r>
              <a:rPr lang="en-GB" dirty="0"/>
              <a:t> Xu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dirty="0"/>
              <a:t>In t</a:t>
            </a:r>
            <a:r>
              <a:rPr lang="en-GB" altLang="zh-CN" dirty="0"/>
              <a:t>his submission,  </a:t>
            </a:r>
            <a:r>
              <a:rPr lang="en-US" altLang="zh-CN" dirty="0"/>
              <a:t>we</a:t>
            </a:r>
            <a:r>
              <a:rPr lang="zh-CN" altLang="en-US" dirty="0"/>
              <a:t> </a:t>
            </a:r>
            <a:r>
              <a:rPr lang="en-US" altLang="zh-CN" dirty="0"/>
              <a:t>further</a:t>
            </a:r>
            <a:r>
              <a:rPr lang="zh-CN" altLang="en-US" dirty="0"/>
              <a:t> </a:t>
            </a:r>
            <a:r>
              <a:rPr lang="en-US" altLang="zh-CN" dirty="0"/>
              <a:t>discuss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UL</a:t>
            </a:r>
            <a:r>
              <a:rPr lang="zh-CN" altLang="en-US" dirty="0"/>
              <a:t> </a:t>
            </a:r>
            <a:r>
              <a:rPr lang="en-US" altLang="zh-CN" dirty="0"/>
              <a:t>date</a:t>
            </a:r>
            <a:r>
              <a:rPr lang="zh-CN" altLang="en-US" dirty="0"/>
              <a:t> </a:t>
            </a:r>
            <a:r>
              <a:rPr lang="en-US" altLang="zh-CN" dirty="0"/>
              <a:t>rate</a:t>
            </a:r>
            <a:r>
              <a:rPr lang="zh-CN" altLang="en-US" dirty="0"/>
              <a:t> </a:t>
            </a:r>
            <a:r>
              <a:rPr lang="en-US" altLang="zh-CN" dirty="0"/>
              <a:t>for</a:t>
            </a:r>
            <a:r>
              <a:rPr lang="zh-CN" altLang="en-US" dirty="0"/>
              <a:t> </a:t>
            </a:r>
            <a:r>
              <a:rPr lang="en-US" altLang="zh-CN" dirty="0"/>
              <a:t>AMP</a:t>
            </a:r>
            <a:r>
              <a:rPr lang="zh-CN" altLang="en-US" dirty="0"/>
              <a:t> </a:t>
            </a:r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dirty="0"/>
              <a:t>give</a:t>
            </a:r>
            <a:r>
              <a:rPr lang="zh-CN" altLang="en-US" dirty="0"/>
              <a:t> </a:t>
            </a:r>
            <a:r>
              <a:rPr lang="en-US" altLang="zh-CN" dirty="0"/>
              <a:t>our</a:t>
            </a:r>
            <a:r>
              <a:rPr lang="zh-CN" altLang="en-US" dirty="0"/>
              <a:t> </a:t>
            </a:r>
            <a:r>
              <a:rPr lang="en-US" altLang="zh-CN" dirty="0"/>
              <a:t>proposals</a:t>
            </a:r>
            <a:r>
              <a:rPr lang="en-GB" altLang="zh-CN" dirty="0"/>
              <a:t>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FBE70F-DB5B-BA51-1F2E-EBE2E9C59CB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802.11-25/0033r0</a:t>
            </a:r>
            <a:endParaRPr lang="en-SG" sz="1800" dirty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295340" y="1432440"/>
            <a:ext cx="8239060" cy="51342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lvl="1" algn="just">
              <a:lnSpc>
                <a:spcPct val="160000"/>
              </a:lnSpc>
              <a:spcAft>
                <a:spcPts val="600"/>
              </a:spcAft>
            </a:pPr>
            <a:endParaRPr lang="en-US" altLang="zh-CN" sz="20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lvl="1" algn="just">
              <a:lnSpc>
                <a:spcPct val="160000"/>
              </a:lnSpc>
              <a:spcAft>
                <a:spcPts val="600"/>
              </a:spcAft>
            </a:pPr>
            <a:endParaRPr lang="en-US" altLang="zh-CN" sz="20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lvl="1" indent="-342900" algn="just">
              <a:lnSpc>
                <a:spcPct val="160000"/>
              </a:lnSpc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zh-CN" altLang="en-US" sz="20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802.11-25/0033r0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Jan. 2025</a:t>
            </a:r>
            <a:endParaRPr lang="en-GB" sz="1800" b="1" dirty="0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AEBD8830-E799-4754-90BA-B81AB657F454}"/>
              </a:ext>
            </a:extLst>
          </p:cNvPr>
          <p:cNvSpPr/>
          <p:nvPr/>
        </p:nvSpPr>
        <p:spPr>
          <a:xfrm>
            <a:off x="152400" y="1066418"/>
            <a:ext cx="8686800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In November meeting last year, the DL data rate is agreed in the following motion:</a:t>
            </a:r>
          </a:p>
          <a:p>
            <a:pPr marL="457200" lvl="2" algn="just">
              <a:spcBef>
                <a:spcPts val="0"/>
              </a:spcBef>
              <a:spcAft>
                <a:spcPts val="600"/>
              </a:spcAft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lvl="1"/>
            <a:r>
              <a:rPr lang="en-US" altLang="zh-CN" sz="2000" dirty="0"/>
              <a:t>Move to include </a:t>
            </a:r>
            <a:r>
              <a:rPr lang="zh-CN" altLang="en-US" sz="2000" dirty="0"/>
              <a:t>the following content to sub-clause 4 of SFD: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zh-CN" altLang="en-US" sz="2000" b="0" dirty="0"/>
              <a:t>The AMP Downlink PPDU </a:t>
            </a:r>
            <a:r>
              <a:rPr lang="en-US" altLang="zh-CN" sz="2000" b="0" dirty="0"/>
              <a:t>in 2.4 GHz </a:t>
            </a:r>
            <a:r>
              <a:rPr lang="zh-CN" altLang="en-US" sz="2000" b="0" dirty="0"/>
              <a:t>shall support the following data rates: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zh-CN" altLang="en-US" sz="1600" dirty="0"/>
              <a:t>1 Mb/s (for non-Backscatter STAs only)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zh-CN" altLang="en-US" sz="1600" dirty="0"/>
              <a:t>250 kb/s</a:t>
            </a:r>
          </a:p>
          <a:p>
            <a:pPr lvl="1"/>
            <a:endParaRPr lang="en-US" altLang="zh-CN" sz="2000" dirty="0"/>
          </a:p>
          <a:p>
            <a:pPr lvl="1"/>
            <a:r>
              <a:rPr lang="en-US" altLang="zh-CN" sz="1800" b="0" i="1" dirty="0">
                <a:sym typeface="+mn-ea"/>
              </a:rPr>
              <a:t>     [Reference DCN# 11-24/1793r1]</a:t>
            </a:r>
          </a:p>
          <a:p>
            <a:pPr marL="457200" lvl="2" algn="just">
              <a:spcBef>
                <a:spcPts val="0"/>
              </a:spcBef>
              <a:spcAft>
                <a:spcPts val="600"/>
              </a:spcAft>
            </a:pPr>
            <a:r>
              <a:rPr lang="en-US" altLang="zh-CN" sz="2000" dirty="0">
                <a:cs typeface="Times New Roman" panose="02020603050405020304" pitchFamily="18" charset="0"/>
              </a:rPr>
              <a:t>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6BFDC7FD-BB9D-40AE-8DD4-705BFCE42611}"/>
              </a:ext>
            </a:extLst>
          </p:cNvPr>
          <p:cNvSpPr txBox="1">
            <a:spLocks/>
          </p:cNvSpPr>
          <p:nvPr/>
        </p:nvSpPr>
        <p:spPr>
          <a:xfrm>
            <a:off x="1848637" y="630577"/>
            <a:ext cx="4783275" cy="36343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zh-CN" sz="2600" kern="0" dirty="0"/>
              <a:t>Recap:  DL  data rate for AMP </a:t>
            </a:r>
            <a:endParaRPr lang="aa-ET" sz="2600" kern="0" dirty="0"/>
          </a:p>
        </p:txBody>
      </p:sp>
    </p:spTree>
    <p:extLst>
      <p:ext uri="{BB962C8B-B14F-4D97-AF65-F5344CB8AC3E}">
        <p14:creationId xmlns:p14="http://schemas.microsoft.com/office/powerpoint/2010/main" val="1548453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295340" y="1432440"/>
            <a:ext cx="8239060" cy="51342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lvl="1" algn="just">
              <a:lnSpc>
                <a:spcPct val="160000"/>
              </a:lnSpc>
              <a:spcAft>
                <a:spcPts val="600"/>
              </a:spcAft>
            </a:pPr>
            <a:endParaRPr lang="en-US" altLang="zh-CN" sz="20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lvl="1" algn="just">
              <a:lnSpc>
                <a:spcPct val="160000"/>
              </a:lnSpc>
              <a:spcAft>
                <a:spcPts val="600"/>
              </a:spcAft>
            </a:pPr>
            <a:endParaRPr lang="en-US" altLang="zh-CN" sz="20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lvl="1" indent="-342900" algn="just">
              <a:lnSpc>
                <a:spcPct val="160000"/>
              </a:lnSpc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zh-CN" altLang="en-US" sz="20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802.11-25/0033r0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Jan. 2025</a:t>
            </a:r>
            <a:endParaRPr lang="en-GB" sz="1800" b="1" dirty="0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AEBD8830-E799-4754-90BA-B81AB657F454}"/>
              </a:ext>
            </a:extLst>
          </p:cNvPr>
          <p:cNvSpPr/>
          <p:nvPr/>
        </p:nvSpPr>
        <p:spPr>
          <a:xfrm>
            <a:off x="152400" y="990600"/>
            <a:ext cx="8915400" cy="8694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When</a:t>
            </a:r>
            <a:r>
              <a:rPr lang="zh-CN" altLang="en-US" sz="2000" dirty="0">
                <a:cs typeface="Times New Roman" panose="02020603050405020304" pitchFamily="18" charset="0"/>
              </a:rPr>
              <a:t> </a:t>
            </a:r>
            <a:r>
              <a:rPr lang="en-US" altLang="zh-CN" sz="2000" dirty="0">
                <a:cs typeface="Times New Roman" panose="02020603050405020304" pitchFamily="18" charset="0"/>
              </a:rPr>
              <a:t>determining data rates, the following needs to be taken into account: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Use cases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cs typeface="Times New Roman" panose="02020603050405020304" pitchFamily="18" charset="0"/>
              </a:rPr>
              <a:t>Both </a:t>
            </a:r>
            <a:r>
              <a:rPr lang="en-US" altLang="zh-CN" sz="1800" dirty="0">
                <a:solidFill>
                  <a:srgbClr val="0000FF"/>
                </a:solidFill>
                <a:cs typeface="Times New Roman" panose="02020603050405020304" pitchFamily="18" charset="0"/>
              </a:rPr>
              <a:t>integrated  and non-integrated </a:t>
            </a:r>
            <a:r>
              <a:rPr lang="en-US" altLang="zh-CN" sz="1800" dirty="0">
                <a:cs typeface="Times New Roman" panose="02020603050405020304" pitchFamily="18" charset="0"/>
              </a:rPr>
              <a:t>deployment are needed, e.g., </a:t>
            </a:r>
          </a:p>
          <a:p>
            <a:pPr marL="1714500" lvl="4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For smart home case, it needs integrated deployment</a:t>
            </a:r>
          </a:p>
          <a:p>
            <a:pPr marL="1714500" lvl="4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For kinds of vertical applications, e.g., logistics, fresh food transportation etc., non-integrated deployment are needed to reduce the deployment cost and extend the coverage </a:t>
            </a:r>
          </a:p>
          <a:p>
            <a:pPr marL="2171700" lvl="5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Distributed energizers are much cheaper than AP 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Various Ambient power source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In some cases, e.g., sensors deployed in factories,  light can be used to drive AMP STA thus WPT will not be the coverage bottleneck, the communication coverage can be large.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Output power from AMP STA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The transmission power from active device can be as low as -20dBm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The backscattering power from BC device is even lower, considering BC loss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For backscattering, the residual interference will affect the data transmission.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6BFDC7FD-BB9D-40AE-8DD4-705BFCE42611}"/>
              </a:ext>
            </a:extLst>
          </p:cNvPr>
          <p:cNvSpPr txBox="1">
            <a:spLocks/>
          </p:cNvSpPr>
          <p:nvPr/>
        </p:nvSpPr>
        <p:spPr>
          <a:xfrm>
            <a:off x="1848637" y="630578"/>
            <a:ext cx="5923763" cy="266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zh-CN" sz="2600" kern="0" dirty="0"/>
              <a:t>Recap: what needs to be considered </a:t>
            </a:r>
            <a:endParaRPr lang="aa-ET" sz="2600" kern="0" dirty="0"/>
          </a:p>
        </p:txBody>
      </p:sp>
    </p:spTree>
    <p:extLst>
      <p:ext uri="{BB962C8B-B14F-4D97-AF65-F5344CB8AC3E}">
        <p14:creationId xmlns:p14="http://schemas.microsoft.com/office/powerpoint/2010/main" val="752739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369332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Link budget for UL </a:t>
            </a:r>
            <a:endParaRPr lang="zh-CN" altLang="en-US" sz="26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802.11-25/0033r0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Jan. 2025</a:t>
            </a:r>
            <a:endParaRPr lang="en-GB" sz="1800" b="1" dirty="0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A0696E75-5941-47B4-ADFA-6843BFA855AB}"/>
              </a:ext>
            </a:extLst>
          </p:cNvPr>
          <p:cNvSpPr txBox="1"/>
          <p:nvPr/>
        </p:nvSpPr>
        <p:spPr>
          <a:xfrm>
            <a:off x="303479" y="4503741"/>
            <a:ext cx="8840521" cy="20005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1" indent="-342900" algn="just" latinLnBrk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For active device,</a:t>
            </a:r>
          </a:p>
          <a:p>
            <a:pPr marL="342900" lvl="1" indent="-342900" algn="just" latinLnBrk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For integrated case, the link budget for DL = ~65dB[4], X0= 9dB,X1=19dB and X2=29dB.</a:t>
            </a:r>
          </a:p>
          <a:p>
            <a:pPr marL="342900" lvl="1" indent="-342900" algn="just" latinLnBrk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For non-integrated case, the link budget for DL = ~90dB[4] (-70dB is assumed as the receiver sensitivity), X2 = -6dB and X3=4dB.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For BC device, </a:t>
            </a:r>
            <a:endParaRPr lang="en-US" altLang="zh-CN" sz="16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The link budget for DL = ~65dB[4] (same as that for active device),  X4=-1dB.</a:t>
            </a:r>
          </a:p>
        </p:txBody>
      </p:sp>
      <p:graphicFrame>
        <p:nvGraphicFramePr>
          <p:cNvPr id="13" name="Content Placeholder 6">
            <a:extLst>
              <a:ext uri="{FF2B5EF4-FFF2-40B4-BE49-F238E27FC236}">
                <a16:creationId xmlns:a16="http://schemas.microsoft.com/office/drawing/2014/main" id="{FFD2C6F8-2B63-458A-A445-68E2188A0F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9669627"/>
              </p:ext>
            </p:extLst>
          </p:nvPr>
        </p:nvGraphicFramePr>
        <p:xfrm>
          <a:off x="533400" y="1027059"/>
          <a:ext cx="8001000" cy="343910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93720">
                  <a:extLst>
                    <a:ext uri="{9D8B030D-6E8A-4147-A177-3AD203B41FA5}">
                      <a16:colId xmlns:a16="http://schemas.microsoft.com/office/drawing/2014/main" val="2402550996"/>
                    </a:ext>
                  </a:extLst>
                </a:gridCol>
                <a:gridCol w="1570290">
                  <a:extLst>
                    <a:ext uri="{9D8B030D-6E8A-4147-A177-3AD203B41FA5}">
                      <a16:colId xmlns:a16="http://schemas.microsoft.com/office/drawing/2014/main" val="1772484497"/>
                    </a:ext>
                  </a:extLst>
                </a:gridCol>
                <a:gridCol w="1495514">
                  <a:extLst>
                    <a:ext uri="{9D8B030D-6E8A-4147-A177-3AD203B41FA5}">
                      <a16:colId xmlns:a16="http://schemas.microsoft.com/office/drawing/2014/main" val="2575813539"/>
                    </a:ext>
                  </a:extLst>
                </a:gridCol>
                <a:gridCol w="1645065">
                  <a:extLst>
                    <a:ext uri="{9D8B030D-6E8A-4147-A177-3AD203B41FA5}">
                      <a16:colId xmlns:a16="http://schemas.microsoft.com/office/drawing/2014/main" val="2856046554"/>
                    </a:ext>
                  </a:extLst>
                </a:gridCol>
                <a:gridCol w="1196411">
                  <a:extLst>
                    <a:ext uri="{9D8B030D-6E8A-4147-A177-3AD203B41FA5}">
                      <a16:colId xmlns:a16="http://schemas.microsoft.com/office/drawing/2014/main" val="2619254784"/>
                    </a:ext>
                  </a:extLst>
                </a:gridCol>
              </a:tblGrid>
              <a:tr h="40005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Parameter</a:t>
                      </a:r>
                    </a:p>
                  </a:txBody>
                  <a:tcPr marL="85725" marR="85725" marT="42863" marB="42863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Active AMP(1)</a:t>
                      </a:r>
                    </a:p>
                  </a:txBody>
                  <a:tcPr marL="85725" marR="85725" marT="42863" marB="42863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Active AMP(1)</a:t>
                      </a:r>
                    </a:p>
                  </a:txBody>
                  <a:tcPr marL="85725" marR="85725" marT="42863" marB="42863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Active AMP(2)</a:t>
                      </a:r>
                    </a:p>
                  </a:txBody>
                  <a:tcPr marL="85725" marR="85725" marT="42863" marB="42863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BC </a:t>
                      </a:r>
                    </a:p>
                  </a:txBody>
                  <a:tcPr marL="85725" marR="85725" marT="42863" marB="42863" anchor="ctr"/>
                </a:tc>
                <a:extLst>
                  <a:ext uri="{0D108BD9-81ED-4DB2-BD59-A6C34878D82A}">
                    <a16:rowId xmlns:a16="http://schemas.microsoft.com/office/drawing/2014/main" val="4291127744"/>
                  </a:ext>
                </a:extLst>
              </a:tr>
              <a:tr h="32390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TX Power(dBm)</a:t>
                      </a:r>
                    </a:p>
                  </a:txBody>
                  <a:tcPr marL="85725" marR="85725" marT="42863" marB="42863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-20 </a:t>
                      </a:r>
                    </a:p>
                  </a:txBody>
                  <a:tcPr marL="85725" marR="85725" marT="42863" marB="42863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-10 </a:t>
                      </a:r>
                    </a:p>
                  </a:txBody>
                  <a:tcPr marL="85725" marR="85725" marT="42863" marB="42863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 </a:t>
                      </a:r>
                    </a:p>
                  </a:txBody>
                  <a:tcPr marL="85725" marR="85725" marT="42863" marB="42863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-30</a:t>
                      </a:r>
                    </a:p>
                  </a:txBody>
                  <a:tcPr marL="85725" marR="85725" marT="42863" marB="42863" anchor="ctr"/>
                </a:tc>
                <a:extLst>
                  <a:ext uri="{0D108BD9-81ED-4DB2-BD59-A6C34878D82A}">
                    <a16:rowId xmlns:a16="http://schemas.microsoft.com/office/drawing/2014/main" val="345681695"/>
                  </a:ext>
                </a:extLst>
              </a:tr>
              <a:tr h="56355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Thermal Noise Floor(dBm)</a:t>
                      </a:r>
                      <a:r>
                        <a:rPr lang="en-US" altLang="zh-CN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(@20MHz)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5725" marR="85725" marT="42863" marB="42863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-101</a:t>
                      </a:r>
                    </a:p>
                  </a:txBody>
                  <a:tcPr marL="85725" marR="85725" marT="42863" marB="42863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-101</a:t>
                      </a:r>
                    </a:p>
                  </a:txBody>
                  <a:tcPr marL="85725" marR="85725" marT="42863" marB="42863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-101</a:t>
                      </a:r>
                    </a:p>
                  </a:txBody>
                  <a:tcPr marL="85725" marR="85725" marT="42863" marB="42863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-101</a:t>
                      </a:r>
                    </a:p>
                  </a:txBody>
                  <a:tcPr marL="85725" marR="85725" marT="42863" marB="42863" anchor="ctr"/>
                </a:tc>
                <a:extLst>
                  <a:ext uri="{0D108BD9-81ED-4DB2-BD59-A6C34878D82A}">
                    <a16:rowId xmlns:a16="http://schemas.microsoft.com/office/drawing/2014/main" val="2830060740"/>
                  </a:ext>
                </a:extLst>
              </a:tr>
              <a:tr h="32390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Noise Figure(dB)</a:t>
                      </a:r>
                    </a:p>
                  </a:txBody>
                  <a:tcPr marL="85725" marR="85725" marT="42863" marB="42863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 dB </a:t>
                      </a:r>
                    </a:p>
                  </a:txBody>
                  <a:tcPr marL="85725" marR="85725" marT="42863" marB="42863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 dB </a:t>
                      </a:r>
                    </a:p>
                  </a:txBody>
                  <a:tcPr marL="85725" marR="85725" marT="42863" marB="42863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 dB</a:t>
                      </a:r>
                    </a:p>
                  </a:txBody>
                  <a:tcPr marL="85725" marR="85725" marT="42863" marB="42863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 dB</a:t>
                      </a:r>
                    </a:p>
                  </a:txBody>
                  <a:tcPr marL="85725" marR="85725" marT="42863" marB="42863" anchor="ctr"/>
                </a:tc>
                <a:extLst>
                  <a:ext uri="{0D108BD9-81ED-4DB2-BD59-A6C34878D82A}">
                    <a16:rowId xmlns:a16="http://schemas.microsoft.com/office/drawing/2014/main" val="1132333115"/>
                  </a:ext>
                </a:extLst>
              </a:tr>
              <a:tr h="56355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Noise Power Level(dBm)</a:t>
                      </a:r>
                    </a:p>
                  </a:txBody>
                  <a:tcPr marL="85725" marR="85725" marT="42863" marB="42863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-94 </a:t>
                      </a:r>
                    </a:p>
                  </a:txBody>
                  <a:tcPr marL="85725" marR="85725" marT="42863" marB="42863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-94 </a:t>
                      </a:r>
                    </a:p>
                  </a:txBody>
                  <a:tcPr marL="85725" marR="85725" marT="42863" marB="42863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-94 </a:t>
                      </a:r>
                    </a:p>
                  </a:txBody>
                  <a:tcPr marL="85725" marR="85725" marT="42863" marB="42863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-94 </a:t>
                      </a:r>
                    </a:p>
                  </a:txBody>
                  <a:tcPr marL="85725" marR="85725" marT="42863" marB="42863" anchor="ctr"/>
                </a:tc>
                <a:extLst>
                  <a:ext uri="{0D108BD9-81ED-4DB2-BD59-A6C34878D82A}">
                    <a16:rowId xmlns:a16="http://schemas.microsoft.com/office/drawing/2014/main" val="3504788339"/>
                  </a:ext>
                </a:extLst>
              </a:tr>
              <a:tr h="33013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Required SNR (dB)</a:t>
                      </a:r>
                    </a:p>
                  </a:txBody>
                  <a:tcPr marL="85725" marR="85725" marT="42863" marB="42863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X1 </a:t>
                      </a:r>
                    </a:p>
                  </a:txBody>
                  <a:tcPr marL="85725" marR="85725" marT="42863" marB="42863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X2 </a:t>
                      </a:r>
                    </a:p>
                  </a:txBody>
                  <a:tcPr marL="85725" marR="85725" marT="42863" marB="42863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X3</a:t>
                      </a:r>
                    </a:p>
                  </a:txBody>
                  <a:tcPr marL="85725" marR="85725" marT="42863" marB="42863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X4</a:t>
                      </a:r>
                    </a:p>
                  </a:txBody>
                  <a:tcPr marL="85725" marR="85725" marT="42863" marB="42863" anchor="ctr"/>
                </a:tc>
                <a:extLst>
                  <a:ext uri="{0D108BD9-81ED-4DB2-BD59-A6C34878D82A}">
                    <a16:rowId xmlns:a16="http://schemas.microsoft.com/office/drawing/2014/main" val="1231308172"/>
                  </a:ext>
                </a:extLst>
              </a:tr>
              <a:tr h="56355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Receiver Sensitivity (dB)</a:t>
                      </a:r>
                    </a:p>
                  </a:txBody>
                  <a:tcPr marL="85725" marR="85725" marT="42863" marB="42863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-94+X1</a:t>
                      </a:r>
                    </a:p>
                  </a:txBody>
                  <a:tcPr marL="85725" marR="85725" marT="42863" marB="42863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-94+X2</a:t>
                      </a:r>
                    </a:p>
                  </a:txBody>
                  <a:tcPr marL="85725" marR="85725" marT="42863" marB="42863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-94+X3</a:t>
                      </a:r>
                    </a:p>
                  </a:txBody>
                  <a:tcPr marL="85725" marR="85725" marT="42863" marB="42863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-94+X3</a:t>
                      </a:r>
                    </a:p>
                  </a:txBody>
                  <a:tcPr marL="85725" marR="85725" marT="42863" marB="42863" anchor="ctr"/>
                </a:tc>
                <a:extLst>
                  <a:ext uri="{0D108BD9-81ED-4DB2-BD59-A6C34878D82A}">
                    <a16:rowId xmlns:a16="http://schemas.microsoft.com/office/drawing/2014/main" val="2584181089"/>
                  </a:ext>
                </a:extLst>
              </a:tr>
              <a:tr h="32390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Link Budget</a:t>
                      </a:r>
                    </a:p>
                  </a:txBody>
                  <a:tcPr marL="85725" marR="85725" marT="42863" marB="42863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74-X1</a:t>
                      </a:r>
                    </a:p>
                  </a:txBody>
                  <a:tcPr marL="85725" marR="85725" marT="42863" marB="42863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84-X2</a:t>
                      </a:r>
                    </a:p>
                  </a:txBody>
                  <a:tcPr marL="85725" marR="85725" marT="42863" marB="42863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94-X3</a:t>
                      </a:r>
                    </a:p>
                  </a:txBody>
                  <a:tcPr marL="85725" marR="85725" marT="42863" marB="42863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64-X3</a:t>
                      </a:r>
                    </a:p>
                  </a:txBody>
                  <a:tcPr marL="85725" marR="85725" marT="42863" marB="42863" anchor="ctr"/>
                </a:tc>
                <a:extLst>
                  <a:ext uri="{0D108BD9-81ED-4DB2-BD59-A6C34878D82A}">
                    <a16:rowId xmlns:a16="http://schemas.microsoft.com/office/drawing/2014/main" val="42610346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9170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Simulation assumptions for AMP UL  </a:t>
            </a:r>
            <a:endParaRPr lang="zh-CN" altLang="en-US" sz="28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802.11-25/0033r0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Jan. 2025</a:t>
            </a:r>
            <a:endParaRPr lang="en-GB" sz="1800" b="1" dirty="0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EE219A34-2D7B-464A-B4E2-1D28487AF336}"/>
              </a:ext>
            </a:extLst>
          </p:cNvPr>
          <p:cNvSpPr/>
          <p:nvPr/>
        </p:nvSpPr>
        <p:spPr>
          <a:xfrm>
            <a:off x="114300" y="1325972"/>
            <a:ext cx="8496300" cy="23237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Link level simulations are performed for AMP UL data rate evaluations with the following simulation assumptions.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457200" lvl="2" algn="just">
              <a:spcBef>
                <a:spcPts val="0"/>
              </a:spcBef>
              <a:spcAft>
                <a:spcPts val="600"/>
              </a:spcAft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graphicFrame>
        <p:nvGraphicFramePr>
          <p:cNvPr id="13" name="表格 12">
            <a:extLst>
              <a:ext uri="{FF2B5EF4-FFF2-40B4-BE49-F238E27FC236}">
                <a16:creationId xmlns:a16="http://schemas.microsoft.com/office/drawing/2014/main" id="{1E024C9C-121F-40C5-A063-76AEBF0F0B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0628838"/>
              </p:ext>
            </p:extLst>
          </p:nvPr>
        </p:nvGraphicFramePr>
        <p:xfrm>
          <a:off x="381000" y="2356003"/>
          <a:ext cx="7846948" cy="33062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9888">
                  <a:extLst>
                    <a:ext uri="{9D8B030D-6E8A-4147-A177-3AD203B41FA5}">
                      <a16:colId xmlns:a16="http://schemas.microsoft.com/office/drawing/2014/main" val="4215848821"/>
                    </a:ext>
                  </a:extLst>
                </a:gridCol>
                <a:gridCol w="3667060">
                  <a:extLst>
                    <a:ext uri="{9D8B030D-6E8A-4147-A177-3AD203B41FA5}">
                      <a16:colId xmlns:a16="http://schemas.microsoft.com/office/drawing/2014/main" val="1225950313"/>
                    </a:ext>
                  </a:extLst>
                </a:gridCol>
              </a:tblGrid>
              <a:tr h="465895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effectLst/>
                        </a:rPr>
                        <a:t>Parameters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>
                          <a:effectLst/>
                        </a:rPr>
                        <a:t>Values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5798795"/>
                  </a:ext>
                </a:extLst>
              </a:tr>
              <a:tr h="39354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Date Rate 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250kpbs/1Mbps/2Mbps/4Mbps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2296628"/>
                  </a:ext>
                </a:extLst>
              </a:tr>
              <a:tr h="39354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Waveform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OOK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effectLst/>
                        <a:highlight>
                          <a:srgbClr val="FF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8401442"/>
                  </a:ext>
                </a:extLst>
              </a:tr>
              <a:tr h="410654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effectLst/>
                        </a:rPr>
                        <a:t>Channel model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kern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Channel B/Channel D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1743118"/>
                  </a:ext>
                </a:extLst>
              </a:tr>
              <a:tr h="410654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effectLst/>
                        </a:rPr>
                        <a:t>Chip duration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2µs/0.5</a:t>
                      </a:r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µs/0.25µs/0.125µs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872174"/>
                  </a:ext>
                </a:extLst>
              </a:tr>
              <a:tr h="410654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effectLst/>
                        </a:rPr>
                        <a:t>Sampling rate at AMP AP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kern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20MHz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6403106"/>
                  </a:ext>
                </a:extLst>
              </a:tr>
              <a:tr h="410654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effectLst/>
                        </a:rPr>
                        <a:t>Coding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kern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Manchester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5888619"/>
                  </a:ext>
                </a:extLst>
              </a:tr>
              <a:tr h="41065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Receiver type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Correlation detection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89144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6136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Simulation results for AMP UL date rate (Channel B)  </a:t>
            </a:r>
            <a:endParaRPr lang="zh-CN" altLang="en-US" sz="28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802.11-25/0033r0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Jan. 2025</a:t>
            </a:r>
            <a:endParaRPr lang="en-GB" sz="1800" b="1" dirty="0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EE219A34-2D7B-464A-B4E2-1D28487AF336}"/>
              </a:ext>
            </a:extLst>
          </p:cNvPr>
          <p:cNvSpPr/>
          <p:nvPr/>
        </p:nvSpPr>
        <p:spPr>
          <a:xfrm>
            <a:off x="78606" y="1319212"/>
            <a:ext cx="84963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457200" lvl="2" algn="just">
              <a:spcBef>
                <a:spcPts val="0"/>
              </a:spcBef>
              <a:spcAft>
                <a:spcPts val="600"/>
              </a:spcAft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pic>
        <p:nvPicPr>
          <p:cNvPr id="12" name="图片 11">
            <a:extLst>
              <a:ext uri="{FF2B5EF4-FFF2-40B4-BE49-F238E27FC236}">
                <a16:creationId xmlns:a16="http://schemas.microsoft.com/office/drawing/2014/main" id="{DFB2B792-18FD-464F-A979-6EA000F85BD7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1815071"/>
            <a:ext cx="4457700" cy="3956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818133D5-EAC2-4AA2-8CB6-B343028C2E8C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836385"/>
            <a:ext cx="4161155" cy="39560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17616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Simulation results for AMP UL date rate (Channel B)  </a:t>
            </a:r>
            <a:endParaRPr lang="zh-CN" altLang="en-US" sz="28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802.11-25/0033r0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Jan. 2025</a:t>
            </a:r>
            <a:endParaRPr lang="en-GB" sz="1800" b="1" dirty="0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EE219A34-2D7B-464A-B4E2-1D28487AF336}"/>
              </a:ext>
            </a:extLst>
          </p:cNvPr>
          <p:cNvSpPr/>
          <p:nvPr/>
        </p:nvSpPr>
        <p:spPr>
          <a:xfrm>
            <a:off x="78606" y="1319212"/>
            <a:ext cx="84963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457200" lvl="2" algn="just">
              <a:spcBef>
                <a:spcPts val="0"/>
              </a:spcBef>
              <a:spcAft>
                <a:spcPts val="600"/>
              </a:spcAft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090B4CC6-BB9B-4AC9-A361-11E5E37AD221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21947"/>
            <a:ext cx="4817110" cy="3956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图片 13">
            <a:extLst>
              <a:ext uri="{FF2B5EF4-FFF2-40B4-BE49-F238E27FC236}">
                <a16:creationId xmlns:a16="http://schemas.microsoft.com/office/drawing/2014/main" id="{E23F7FC0-1783-4C53-9253-ABE3F58FEAF5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4988" y="1799800"/>
            <a:ext cx="4817111" cy="39560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80022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Simulation results for AMP UL date rate (Channel D)  </a:t>
            </a:r>
            <a:endParaRPr lang="zh-CN" altLang="en-US" sz="28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802.11-25/0033r0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Jan. 2025</a:t>
            </a:r>
            <a:endParaRPr lang="en-GB" sz="1800" b="1" dirty="0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EE219A34-2D7B-464A-B4E2-1D28487AF336}"/>
              </a:ext>
            </a:extLst>
          </p:cNvPr>
          <p:cNvSpPr/>
          <p:nvPr/>
        </p:nvSpPr>
        <p:spPr>
          <a:xfrm>
            <a:off x="78606" y="1319212"/>
            <a:ext cx="84963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457200" lvl="2" algn="just">
              <a:spcBef>
                <a:spcPts val="0"/>
              </a:spcBef>
              <a:spcAft>
                <a:spcPts val="600"/>
              </a:spcAft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pic>
        <p:nvPicPr>
          <p:cNvPr id="12" name="图片 11">
            <a:extLst>
              <a:ext uri="{FF2B5EF4-FFF2-40B4-BE49-F238E27FC236}">
                <a16:creationId xmlns:a16="http://schemas.microsoft.com/office/drawing/2014/main" id="{B4621FC0-C02D-4780-884E-7CC020DC869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1911" y="1832260"/>
            <a:ext cx="4367566" cy="39497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21442DDF-07EC-4191-ACE7-8E1F3DA35C84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886" y="1836385"/>
            <a:ext cx="4532662" cy="39456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11839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16573</TotalTime>
  <Words>1404</Words>
  <Application>Microsoft Office PowerPoint</Application>
  <PresentationFormat>全屏显示(4:3)</PresentationFormat>
  <Paragraphs>320</Paragraphs>
  <Slides>16</Slides>
  <Notes>16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1" baseType="lpstr">
      <vt:lpstr>Arial</vt:lpstr>
      <vt:lpstr>Calibri</vt:lpstr>
      <vt:lpstr>Times New Roman</vt:lpstr>
      <vt:lpstr>Wingdings</vt:lpstr>
      <vt:lpstr>ACcord Submission Template</vt:lpstr>
      <vt:lpstr>UL Data rates for AMP</vt:lpstr>
      <vt:lpstr>Abstract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Reference</vt:lpstr>
      <vt:lpstr>Appendix</vt:lpstr>
    </vt:vector>
  </TitlesOfParts>
  <Company>&lt;Company Name&gt;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CTPClassification=CTP_IC:VisualMarkings=, CTPClassification=CTP_IC</cp:keywords>
  <cp:lastModifiedBy>徐伟杰</cp:lastModifiedBy>
  <cp:revision>2406</cp:revision>
  <cp:lastPrinted>1998-02-10T13:28:00Z</cp:lastPrinted>
  <dcterms:created xsi:type="dcterms:W3CDTF">2009-12-02T19:05:00Z</dcterms:created>
  <dcterms:modified xsi:type="dcterms:W3CDTF">2025-01-12T13:07:07Z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5c159031-6120-4243-bbd1-ee5f1f2e96d1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2018-05-10 07:13:18Z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  <property fmtid="{D5CDD505-2E9C-101B-9397-08002B2CF9AE}" pid="9" name="_2015_ms_pID_725343">
    <vt:lpwstr>(3)dYjZlIMPNS1j1dqB6YP+lC/h/B/2pNPp3QOMNi78JruWsJCWfvOX7qOfqVmWapw5nAmNox2d
CepUHOcpyRPGxOrCF4f6Vm+bQd0a6PmeqnduPJBgJlDghSxD1avTFZ63x0RG46RNanxgx9xE
F6b37psHyh5fuVUFporEZMqQXqHBEypactmiYjvUeMxRaF03XE7S31+KHEROZafgT1HavpUh
nCZB99KB4/WSNUWkv0</vt:lpwstr>
  </property>
  <property fmtid="{D5CDD505-2E9C-101B-9397-08002B2CF9AE}" pid="10" name="_2015_ms_pID_7253431">
    <vt:lpwstr>0SXraQUmKnChBZ8aCVQGJMK6QJb2T9gmWfYivL7LSAq+XNuG8X7Xnk
ZVdgv1R/107n0QMg2bwSVk0XjgjCmTESK20xX3TJA65etUbDDk6Z9gBOACmis1hcjMZatQXm
Xng7Mb/2nLdPeqQsInuUJp7DZbD6Ozsn0e3xI0jgh97KDr5s7e/CgLe2gOTO+Gz7rGwQ7tvf
I1PSBBdCPI4H0IJPnwUWjQPraoJGijURx6me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1561287843</vt:lpwstr>
  </property>
  <property fmtid="{D5CDD505-2E9C-101B-9397-08002B2CF9AE}" pid="15" name="_2015_ms_pID_7253432">
    <vt:lpwstr>srCqHiAMW9tZQpMu87my+bQ=</vt:lpwstr>
  </property>
  <property fmtid="{D5CDD505-2E9C-101B-9397-08002B2CF9AE}" pid="16" name="KSOProductBuildVer">
    <vt:lpwstr>2052-10.1.0.6395</vt:lpwstr>
  </property>
</Properties>
</file>