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930" r:id="rId4"/>
    <p:sldId id="946" r:id="rId5"/>
    <p:sldId id="949" r:id="rId6"/>
    <p:sldId id="948" r:id="rId7"/>
    <p:sldId id="951" r:id="rId8"/>
    <p:sldId id="950" r:id="rId9"/>
    <p:sldId id="936" r:id="rId10"/>
    <p:sldId id="945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40" autoAdjust="0"/>
  </p:normalViewPr>
  <p:slideViewPr>
    <p:cSldViewPr>
      <p:cViewPr varScale="1">
        <p:scale>
          <a:sx n="113" d="100"/>
          <a:sy n="113" d="100"/>
        </p:scale>
        <p:origin x="456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66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-8580"/>
    </p:cViewPr>
  </p:sorterViewPr>
  <p:notesViewPr>
    <p:cSldViewPr>
      <p:cViewPr varScale="1">
        <p:scale>
          <a:sx n="85" d="100"/>
          <a:sy n="85" d="100"/>
        </p:scale>
        <p:origin x="387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802.11-25/0030r0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802.11-25/0030r0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67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224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72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04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44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23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Jan.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6867E-94CD-4020-9950-BCF27516A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3DC1A7-8839-4ADA-8981-9D552B53838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BC4FDC-6ED3-4402-AEB8-E9374B6AA8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A64922-0B47-4B04-9300-4157CABCF7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58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2FF1F71-9395-4491-89DD-3EA5C50AE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6F1E5ED-5A4D-4ED9-87DF-ACAAD97127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06992FE-92DA-4F63-9609-77A23969A8F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5ACE796-A34B-4B36-8111-5806C6320A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7" y="333375"/>
            <a:ext cx="41090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802.11-25/0030r0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67409" y="764704"/>
            <a:ext cx="10756254" cy="69897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000" dirty="0"/>
              <a:t>AMP UL Bi-Static Leakage and Dynamic-Range Implications</a:t>
            </a:r>
            <a:endParaRPr lang="en-GB" sz="30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140497"/>
              </p:ext>
            </p:extLst>
          </p:nvPr>
        </p:nvGraphicFramePr>
        <p:xfrm>
          <a:off x="993775" y="2414588"/>
          <a:ext cx="10529888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4" name="Document" r:id="rId4" imgW="10473902" imgH="2580964" progId="Word.Document.8">
                  <p:embed/>
                </p:oleObj>
              </mc:Choice>
              <mc:Fallback>
                <p:oleObj name="Document" r:id="rId4" imgW="10473902" imgH="25809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529888" cy="2592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C3F0907-610E-4530-8E55-A1924BFC3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B9C87C7E-E893-43ED-9B02-CD86DC23A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916832"/>
            <a:ext cx="10361084" cy="41132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11-24-0798r0 “Close-range AMP </a:t>
            </a:r>
            <a:r>
              <a:rPr lang="en-US" dirty="0" err="1"/>
              <a:t>WiFi</a:t>
            </a:r>
            <a:r>
              <a:rPr lang="en-US" dirty="0"/>
              <a:t> Reader Feasibility Study</a:t>
            </a:r>
            <a:br>
              <a:rPr lang="en-US" dirty="0"/>
            </a:br>
            <a:r>
              <a:rPr lang="en-US" dirty="0"/>
              <a:t>Follow up”</a:t>
            </a:r>
            <a:r>
              <a:rPr lang="en-GB" dirty="0"/>
              <a:t>; Rui Cao </a:t>
            </a:r>
            <a:r>
              <a:rPr lang="en-US" dirty="0"/>
              <a:t>(NXP)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/>
              <a:t>11-24-0537r0 “Close-range AMP </a:t>
            </a:r>
            <a:r>
              <a:rPr lang="en-US" dirty="0" err="1"/>
              <a:t>WiFi</a:t>
            </a:r>
            <a:r>
              <a:rPr lang="en-US" dirty="0"/>
              <a:t> Reader Feasibility Study”; </a:t>
            </a:r>
            <a:r>
              <a:rPr lang="en-GB" dirty="0"/>
              <a:t>Rui Cao </a:t>
            </a:r>
            <a:r>
              <a:rPr lang="en-US" dirty="0"/>
              <a:t>(NXP)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/>
              <a:t>11-24-1786r0 “Tradeoffs - Active and Backscattering AMP Tags ”; </a:t>
            </a:r>
            <a:r>
              <a:rPr lang="en-GB" dirty="0"/>
              <a:t>Dror Regev </a:t>
            </a:r>
            <a:r>
              <a:rPr lang="en-US" dirty="0"/>
              <a:t>(Huawei)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GB" dirty="0"/>
              <a:t>11-24-1687r0 “Frequency Shifting in Backscatter Operations”; </a:t>
            </a:r>
            <a:r>
              <a:rPr lang="en-US" dirty="0"/>
              <a:t>Nelson Costa (</a:t>
            </a:r>
            <a:r>
              <a:rPr lang="en-US" dirty="0" err="1"/>
              <a:t>Haila</a:t>
            </a:r>
            <a:r>
              <a:rPr lang="en-US" dirty="0"/>
              <a:t>)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GB" dirty="0">
                <a:cs typeface="Calibri" panose="020F0502020204030204" pitchFamily="34" charset="0"/>
              </a:rPr>
              <a:t>11-24-1543r0 “Frequency translation backscatter”; </a:t>
            </a:r>
            <a:r>
              <a:rPr lang="en-GB" dirty="0" err="1">
                <a:cs typeface="Calibri" panose="020F0502020204030204" pitchFamily="34" charset="0"/>
              </a:rPr>
              <a:t>Manideep</a:t>
            </a:r>
            <a:r>
              <a:rPr lang="en-GB" dirty="0">
                <a:cs typeface="Calibri" panose="020F0502020204030204" pitchFamily="34" charset="0"/>
              </a:rPr>
              <a:t> </a:t>
            </a:r>
            <a:r>
              <a:rPr lang="en-GB" dirty="0" err="1">
                <a:cs typeface="Calibri" panose="020F0502020204030204" pitchFamily="34" charset="0"/>
              </a:rPr>
              <a:t>Dunna</a:t>
            </a:r>
            <a:r>
              <a:rPr lang="en-GB" dirty="0">
                <a:cs typeface="Calibri" panose="020F0502020204030204" pitchFamily="34" charset="0"/>
              </a:rPr>
              <a:t> (Qualcomm)</a:t>
            </a: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GB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B307BEE-5680-4EEE-ABB4-FAFB29CE8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854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9CD61FE-FFD1-4609-BED5-EBE9AD971EA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F4D038-7127-44CF-972A-FBC0E12054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892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Backscattering Uplink AMP performance in a Bi-Static scenario is analyzed and the direct carrier leakage effects on instantaneous dynamic range are considered, showing the limitations imposed on UL range. </a:t>
            </a:r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Here we show that whereas leakage mitigation may be used in some scenarios (e.g. [4] and [5]), there are many other scenarios and use cases where leakage mitigation is not required.</a:t>
            </a:r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60593" y="526368"/>
            <a:ext cx="10729191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Background: AMP Bi-Static Backscattering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B85F16-59FE-43DA-9BD6-C7A0BE6B67AF}"/>
              </a:ext>
            </a:extLst>
          </p:cNvPr>
          <p:cNvSpPr txBox="1"/>
          <p:nvPr/>
        </p:nvSpPr>
        <p:spPr bwMode="auto">
          <a:xfrm>
            <a:off x="226290" y="1751014"/>
            <a:ext cx="6385449" cy="45583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Uplink transmitted power by backscatter STAs (P</a:t>
            </a:r>
            <a:r>
              <a:rPr lang="en-US" b="1" baseline="-25000" dirty="0">
                <a:solidFill>
                  <a:srgbClr val="000000"/>
                </a:solidFill>
              </a:rPr>
              <a:t>BS</a:t>
            </a:r>
            <a:r>
              <a:rPr lang="en-US" b="1" dirty="0">
                <a:solidFill>
                  <a:srgbClr val="000000"/>
                </a:solidFill>
              </a:rPr>
              <a:t>), depends on the EIRP of the carrier source, the path loss from it to the tag and the backscattering loss.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The desired AMP STA UL power P</a:t>
            </a:r>
            <a:r>
              <a:rPr lang="en-US" b="1" baseline="-25000" dirty="0">
                <a:solidFill>
                  <a:srgbClr val="000000"/>
                </a:solidFill>
              </a:rPr>
              <a:t>RX  </a:t>
            </a:r>
            <a:r>
              <a:rPr lang="en-US" b="1" dirty="0">
                <a:solidFill>
                  <a:srgbClr val="000000"/>
                </a:solidFill>
              </a:rPr>
              <a:t>arriving at the AP (reader) antenna, depends on the path loss from the tag to the AP.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An undesired direct leakage of the carrier signal of a magnitude P</a:t>
            </a:r>
            <a:r>
              <a:rPr lang="en-US" b="1" baseline="-25000" dirty="0">
                <a:solidFill>
                  <a:srgbClr val="000000"/>
                </a:solidFill>
              </a:rPr>
              <a:t>Lk</a:t>
            </a:r>
            <a:r>
              <a:rPr lang="en-US" b="1" dirty="0">
                <a:solidFill>
                  <a:srgbClr val="000000"/>
                </a:solidFill>
              </a:rPr>
              <a:t>  appears simultaneously at the AP with desired signal P</a:t>
            </a:r>
            <a:r>
              <a:rPr lang="en-US" b="1" baseline="-25000" dirty="0">
                <a:solidFill>
                  <a:srgbClr val="000000"/>
                </a:solidFill>
              </a:rPr>
              <a:t>RX </a:t>
            </a:r>
            <a:r>
              <a:rPr lang="en-US" b="1" dirty="0">
                <a:solidFill>
                  <a:srgbClr val="000000"/>
                </a:solidFill>
              </a:rPr>
              <a:t>and acts as a blocker.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4DD5A53-854C-46E6-9B89-1AB087126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996012"/>
              </p:ext>
            </p:extLst>
          </p:nvPr>
        </p:nvGraphicFramePr>
        <p:xfrm>
          <a:off x="8115063" y="2824417"/>
          <a:ext cx="3950020" cy="3556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505">
                  <a:extLst>
                    <a:ext uri="{9D8B030D-6E8A-4147-A177-3AD203B41FA5}">
                      <a16:colId xmlns:a16="http://schemas.microsoft.com/office/drawing/2014/main" val="1121005807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755140564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251490342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658541123"/>
                    </a:ext>
                  </a:extLst>
                </a:gridCol>
              </a:tblGrid>
              <a:tr h="9422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17474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21394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76622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04220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8E024B36-510D-4A57-BB4A-73782074ABE8}"/>
              </a:ext>
            </a:extLst>
          </p:cNvPr>
          <p:cNvGrpSpPr/>
          <p:nvPr/>
        </p:nvGrpSpPr>
        <p:grpSpPr>
          <a:xfrm>
            <a:off x="11491095" y="3242421"/>
            <a:ext cx="126295" cy="160080"/>
            <a:chOff x="11280576" y="5090719"/>
            <a:chExt cx="126295" cy="160080"/>
          </a:xfrm>
        </p:grpSpPr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277850AB-6E27-4A32-9B8C-10E251C4BA57}"/>
                </a:ext>
              </a:extLst>
            </p:cNvPr>
            <p:cNvSpPr/>
            <p:nvPr/>
          </p:nvSpPr>
          <p:spPr bwMode="auto">
            <a:xfrm flipV="1">
              <a:off x="11280576" y="5090719"/>
              <a:ext cx="126295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5C13032-084C-44DF-80C5-ED3B74F52B85}"/>
                </a:ext>
              </a:extLst>
            </p:cNvPr>
            <p:cNvCxnSpPr/>
            <p:nvPr/>
          </p:nvCxnSpPr>
          <p:spPr bwMode="auto">
            <a:xfrm>
              <a:off x="11343724" y="5180518"/>
              <a:ext cx="0" cy="702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4602A2EF-59BC-49E4-AA88-8E2CAA878887}"/>
              </a:ext>
            </a:extLst>
          </p:cNvPr>
          <p:cNvSpPr txBox="1"/>
          <p:nvPr/>
        </p:nvSpPr>
        <p:spPr>
          <a:xfrm>
            <a:off x="11227241" y="2824417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308415-B8DD-4003-BA80-8694D8CD17A5}"/>
              </a:ext>
            </a:extLst>
          </p:cNvPr>
          <p:cNvSpPr txBox="1"/>
          <p:nvPr/>
        </p:nvSpPr>
        <p:spPr>
          <a:xfrm>
            <a:off x="6455010" y="5192038"/>
            <a:ext cx="1603699" cy="120032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BS Loss Factors: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Modulation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200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Design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Frequency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Tag orientation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Object Absorption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01B8C8-08F8-48E0-91B7-489666457FEF}"/>
              </a:ext>
            </a:extLst>
          </p:cNvPr>
          <p:cNvGrpSpPr/>
          <p:nvPr/>
        </p:nvGrpSpPr>
        <p:grpSpPr>
          <a:xfrm rot="16200000">
            <a:off x="8317808" y="4887639"/>
            <a:ext cx="1356524" cy="1280643"/>
            <a:chOff x="7753554" y="2006002"/>
            <a:chExt cx="1356524" cy="1280643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4F7A9D1-48C4-4186-A4F3-C47B24954C9E}"/>
                </a:ext>
              </a:extLst>
            </p:cNvPr>
            <p:cNvSpPr/>
            <p:nvPr/>
          </p:nvSpPr>
          <p:spPr bwMode="auto">
            <a:xfrm>
              <a:off x="8227159" y="2422211"/>
              <a:ext cx="410458" cy="416209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1F8DCE3-E096-48DA-97B8-89A778AF57AB}"/>
                </a:ext>
              </a:extLst>
            </p:cNvPr>
            <p:cNvSpPr/>
            <p:nvPr/>
          </p:nvSpPr>
          <p:spPr bwMode="auto">
            <a:xfrm>
              <a:off x="8006143" y="2230115"/>
              <a:ext cx="852489" cy="822084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46377C2-4D05-4478-BC9C-85836037AE86}"/>
                </a:ext>
              </a:extLst>
            </p:cNvPr>
            <p:cNvSpPr/>
            <p:nvPr/>
          </p:nvSpPr>
          <p:spPr bwMode="auto">
            <a:xfrm>
              <a:off x="7753554" y="2006002"/>
              <a:ext cx="1356524" cy="1280643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623F86E-0B7D-40E8-AE6C-D48B9DDD01D2}"/>
              </a:ext>
            </a:extLst>
          </p:cNvPr>
          <p:cNvGrpSpPr/>
          <p:nvPr/>
        </p:nvGrpSpPr>
        <p:grpSpPr>
          <a:xfrm rot="16200000">
            <a:off x="10408435" y="6157330"/>
            <a:ext cx="135485" cy="97079"/>
            <a:chOff x="8372705" y="3198618"/>
            <a:chExt cx="135485" cy="97079"/>
          </a:xfrm>
        </p:grpSpPr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5C5E805-0770-4249-9408-BB9DB8D5A51A}"/>
                </a:ext>
              </a:extLst>
            </p:cNvPr>
            <p:cNvSpPr/>
            <p:nvPr/>
          </p:nvSpPr>
          <p:spPr bwMode="auto">
            <a:xfrm flipV="1">
              <a:off x="8375490" y="3206764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12114C0-6B92-45E7-B014-1E40D8D87BD3}"/>
                </a:ext>
              </a:extLst>
            </p:cNvPr>
            <p:cNvSpPr/>
            <p:nvPr/>
          </p:nvSpPr>
          <p:spPr bwMode="auto">
            <a:xfrm>
              <a:off x="8372705" y="319861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70508C8-81BB-4FF6-A4D0-58FF2E9A8422}"/>
              </a:ext>
            </a:extLst>
          </p:cNvPr>
          <p:cNvGrpSpPr/>
          <p:nvPr/>
        </p:nvGrpSpPr>
        <p:grpSpPr>
          <a:xfrm>
            <a:off x="8893034" y="5497848"/>
            <a:ext cx="126295" cy="160080"/>
            <a:chOff x="8370041" y="2493786"/>
            <a:chExt cx="126295" cy="160080"/>
          </a:xfrm>
        </p:grpSpPr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2200BC46-D2E0-4592-AF60-492D32D5E73E}"/>
                </a:ext>
              </a:extLst>
            </p:cNvPr>
            <p:cNvSpPr/>
            <p:nvPr/>
          </p:nvSpPr>
          <p:spPr bwMode="auto">
            <a:xfrm flipV="1">
              <a:off x="8370041" y="2493786"/>
              <a:ext cx="126295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559BE8C-82A8-4AE4-B2E7-FDE5F4F93EB4}"/>
                </a:ext>
              </a:extLst>
            </p:cNvPr>
            <p:cNvCxnSpPr/>
            <p:nvPr/>
          </p:nvCxnSpPr>
          <p:spPr bwMode="auto">
            <a:xfrm>
              <a:off x="8433189" y="2583585"/>
              <a:ext cx="0" cy="702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30C30160-B54C-4F94-8088-816C5C808E57}"/>
              </a:ext>
            </a:extLst>
          </p:cNvPr>
          <p:cNvSpPr txBox="1"/>
          <p:nvPr/>
        </p:nvSpPr>
        <p:spPr>
          <a:xfrm>
            <a:off x="8441093" y="5586781"/>
            <a:ext cx="1030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Carrier Source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C768DA-1FD9-435B-8AFC-4484CDCA4972}"/>
              </a:ext>
            </a:extLst>
          </p:cNvPr>
          <p:cNvGrpSpPr/>
          <p:nvPr/>
        </p:nvGrpSpPr>
        <p:grpSpPr>
          <a:xfrm rot="16200000">
            <a:off x="8950574" y="3448141"/>
            <a:ext cx="135485" cy="97204"/>
            <a:chOff x="10344148" y="2619968"/>
            <a:chExt cx="135485" cy="97204"/>
          </a:xfrm>
        </p:grpSpPr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E1377F29-6FFA-4EFC-BBEE-9A260A7C7E7F}"/>
                </a:ext>
              </a:extLst>
            </p:cNvPr>
            <p:cNvSpPr/>
            <p:nvPr/>
          </p:nvSpPr>
          <p:spPr bwMode="auto">
            <a:xfrm rot="18983921" flipV="1">
              <a:off x="10350241" y="2628239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14BA012-75EB-442B-A9E6-13FC6D9D512A}"/>
                </a:ext>
              </a:extLst>
            </p:cNvPr>
            <p:cNvSpPr/>
            <p:nvPr/>
          </p:nvSpPr>
          <p:spPr bwMode="auto">
            <a:xfrm rot="18983921">
              <a:off x="10344148" y="261996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96F8038-A321-479E-A8CC-92114E5A5715}"/>
              </a:ext>
            </a:extLst>
          </p:cNvPr>
          <p:cNvCxnSpPr>
            <a:cxnSpLocks/>
          </p:cNvCxnSpPr>
          <p:nvPr/>
        </p:nvCxnSpPr>
        <p:spPr bwMode="auto">
          <a:xfrm rot="16200000">
            <a:off x="8072860" y="4527734"/>
            <a:ext cx="1828021" cy="3163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DD54735-30EF-4F6A-A2C9-B59D84840E21}"/>
              </a:ext>
            </a:extLst>
          </p:cNvPr>
          <p:cNvCxnSpPr>
            <a:cxnSpLocks/>
            <a:endCxn id="20" idx="0"/>
          </p:cNvCxnSpPr>
          <p:nvPr/>
        </p:nvCxnSpPr>
        <p:spPr bwMode="auto">
          <a:xfrm>
            <a:off x="9090209" y="5502785"/>
            <a:ext cx="1337429" cy="703084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84153A39-97C9-4444-9F55-DD99E4B4A490}"/>
              </a:ext>
            </a:extLst>
          </p:cNvPr>
          <p:cNvSpPr txBox="1"/>
          <p:nvPr/>
        </p:nvSpPr>
        <p:spPr>
          <a:xfrm>
            <a:off x="8489383" y="5260030"/>
            <a:ext cx="455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81E58B8-2F69-49CB-9C03-B879B8CD1859}"/>
              </a:ext>
            </a:extLst>
          </p:cNvPr>
          <p:cNvSpPr txBox="1"/>
          <p:nvPr/>
        </p:nvSpPr>
        <p:spPr>
          <a:xfrm>
            <a:off x="8177956" y="1435743"/>
            <a:ext cx="3304024" cy="132343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– Carrier power transmitted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BS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-  Power Backscattered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RX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- Power received at the reader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Lk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- Power leaked at the reader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n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– Tag n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7F8CE86-E8B6-4CD9-A7A5-6F0653297625}"/>
              </a:ext>
            </a:extLst>
          </p:cNvPr>
          <p:cNvCxnSpPr>
            <a:cxnSpLocks/>
          </p:cNvCxnSpPr>
          <p:nvPr/>
        </p:nvCxnSpPr>
        <p:spPr bwMode="auto">
          <a:xfrm flipV="1">
            <a:off x="9053404" y="3475575"/>
            <a:ext cx="2428576" cy="1967752"/>
          </a:xfrm>
          <a:prstGeom prst="straightConnector1">
            <a:avLst/>
          </a:prstGeom>
          <a:noFill/>
          <a:ln w="3175" cap="flat" cmpd="sng" algn="ctr">
            <a:solidFill>
              <a:srgbClr val="FF0000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51C6E142-9C74-450E-B7A0-2201F456C101}"/>
              </a:ext>
            </a:extLst>
          </p:cNvPr>
          <p:cNvSpPr/>
          <p:nvPr/>
        </p:nvSpPr>
        <p:spPr>
          <a:xfrm>
            <a:off x="8348958" y="3114997"/>
            <a:ext cx="12159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b" hangingPunct="1"/>
            <a:r>
              <a:rPr lang="en-US" sz="1200" b="1" dirty="0">
                <a:solidFill>
                  <a:srgbClr val="FF0000"/>
                </a:solidFill>
              </a:rPr>
              <a:t>BS Loss 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0991F27-19A0-4EB0-B373-949B2B414CD9}"/>
              </a:ext>
            </a:extLst>
          </p:cNvPr>
          <p:cNvSpPr txBox="1"/>
          <p:nvPr/>
        </p:nvSpPr>
        <p:spPr>
          <a:xfrm>
            <a:off x="9624642" y="4273208"/>
            <a:ext cx="4988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FF0000"/>
                </a:solidFill>
              </a:rPr>
              <a:t>D</a:t>
            </a:r>
            <a:r>
              <a:rPr lang="en-US" sz="1600" b="1" baseline="-25000" dirty="0" err="1">
                <a:solidFill>
                  <a:srgbClr val="FF0000"/>
                </a:solidFill>
              </a:rPr>
              <a:t>Lk</a:t>
            </a:r>
            <a:endParaRPr lang="en-US" sz="1600" b="1" baseline="-25000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F99AC1-C09F-4BDE-9E2E-1D04FF32F67B}"/>
              </a:ext>
            </a:extLst>
          </p:cNvPr>
          <p:cNvSpPr txBox="1"/>
          <p:nvPr/>
        </p:nvSpPr>
        <p:spPr>
          <a:xfrm>
            <a:off x="8553504" y="4312015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28CA7E-B794-40D6-99C9-680CC24DEE05}"/>
              </a:ext>
            </a:extLst>
          </p:cNvPr>
          <p:cNvSpPr txBox="1"/>
          <p:nvPr/>
        </p:nvSpPr>
        <p:spPr>
          <a:xfrm>
            <a:off x="9547199" y="5542314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8E885F4-B18A-4643-991D-6D7D06E4630A}"/>
              </a:ext>
            </a:extLst>
          </p:cNvPr>
          <p:cNvSpPr txBox="1"/>
          <p:nvPr/>
        </p:nvSpPr>
        <p:spPr>
          <a:xfrm>
            <a:off x="10009645" y="3098339"/>
            <a:ext cx="492443" cy="2797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F24B1C6-CFBB-452E-9BA5-8401BE413CB0}"/>
              </a:ext>
            </a:extLst>
          </p:cNvPr>
          <p:cNvSpPr txBox="1"/>
          <p:nvPr/>
        </p:nvSpPr>
        <p:spPr>
          <a:xfrm>
            <a:off x="10680270" y="4554985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B2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6DF8908-831D-4996-A122-25218255F893}"/>
              </a:ext>
            </a:extLst>
          </p:cNvPr>
          <p:cNvCxnSpPr>
            <a:cxnSpLocks/>
          </p:cNvCxnSpPr>
          <p:nvPr/>
        </p:nvCxnSpPr>
        <p:spPr bwMode="auto">
          <a:xfrm flipV="1">
            <a:off x="9098202" y="3423658"/>
            <a:ext cx="2392893" cy="6832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C97B9AA-F565-4705-9A5D-3C5563FD9515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57286" y="3423658"/>
            <a:ext cx="1007301" cy="2726699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F46B01C9-EDBC-49E5-881D-CA17ABE4B859}"/>
              </a:ext>
            </a:extLst>
          </p:cNvPr>
          <p:cNvSpPr txBox="1"/>
          <p:nvPr/>
        </p:nvSpPr>
        <p:spPr>
          <a:xfrm>
            <a:off x="9205306" y="3460938"/>
            <a:ext cx="63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BS1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609ED18-0ED3-4294-A5EB-C2222FB9AE1D}"/>
              </a:ext>
            </a:extLst>
          </p:cNvPr>
          <p:cNvSpPr txBox="1"/>
          <p:nvPr/>
        </p:nvSpPr>
        <p:spPr>
          <a:xfrm>
            <a:off x="10817513" y="3042366"/>
            <a:ext cx="673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RX1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0939BA1-AFEE-4B0C-859A-58B7C740FC73}"/>
              </a:ext>
            </a:extLst>
          </p:cNvPr>
          <p:cNvSpPr/>
          <p:nvPr/>
        </p:nvSpPr>
        <p:spPr>
          <a:xfrm>
            <a:off x="8995025" y="354041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1</a:t>
            </a:r>
            <a:endParaRPr lang="en-US" sz="18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04A648C-57A5-48FC-8B8F-02D1F2268C13}"/>
              </a:ext>
            </a:extLst>
          </p:cNvPr>
          <p:cNvSpPr/>
          <p:nvPr/>
        </p:nvSpPr>
        <p:spPr>
          <a:xfrm>
            <a:off x="10017345" y="6065701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</a:t>
            </a:r>
            <a:r>
              <a:rPr lang="en-US" sz="18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2</a:t>
            </a:r>
            <a:endParaRPr lang="en-US" sz="18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A7A15E9-071E-49C3-A1F9-A50645DA448F}"/>
              </a:ext>
            </a:extLst>
          </p:cNvPr>
          <p:cNvSpPr txBox="1"/>
          <p:nvPr/>
        </p:nvSpPr>
        <p:spPr>
          <a:xfrm>
            <a:off x="8032237" y="2814543"/>
            <a:ext cx="214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Backscattering</a:t>
            </a:r>
            <a:endParaRPr lang="en-US" b="1" baseline="-25000" dirty="0">
              <a:solidFill>
                <a:srgbClr val="0070C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B0B2BB0-72B9-48E7-A775-686D7B310780}"/>
              </a:ext>
            </a:extLst>
          </p:cNvPr>
          <p:cNvSpPr txBox="1"/>
          <p:nvPr/>
        </p:nvSpPr>
        <p:spPr>
          <a:xfrm>
            <a:off x="11346198" y="3526647"/>
            <a:ext cx="673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RX2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3BD39F7-F729-46E9-BB9D-EB1658746D99}"/>
              </a:ext>
            </a:extLst>
          </p:cNvPr>
          <p:cNvSpPr txBox="1"/>
          <p:nvPr/>
        </p:nvSpPr>
        <p:spPr>
          <a:xfrm>
            <a:off x="10551111" y="5894557"/>
            <a:ext cx="63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BS2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56037CC-CD4D-4BF5-8F5B-FA1D77C8EE40}"/>
              </a:ext>
            </a:extLst>
          </p:cNvPr>
          <p:cNvSpPr/>
          <p:nvPr/>
        </p:nvSpPr>
        <p:spPr>
          <a:xfrm>
            <a:off x="9636392" y="5830585"/>
            <a:ext cx="12159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b" hangingPunct="1"/>
            <a:r>
              <a:rPr lang="en-US" sz="1200" b="1" dirty="0">
                <a:solidFill>
                  <a:srgbClr val="FF0000"/>
                </a:solidFill>
              </a:rPr>
              <a:t>BS Loss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9A11310-D42B-4684-B5BD-3F70E58193FC}"/>
              </a:ext>
            </a:extLst>
          </p:cNvPr>
          <p:cNvSpPr txBox="1"/>
          <p:nvPr/>
        </p:nvSpPr>
        <p:spPr>
          <a:xfrm>
            <a:off x="10875104" y="3381063"/>
            <a:ext cx="476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P</a:t>
            </a:r>
            <a:r>
              <a:rPr lang="en-US" sz="1600" b="1" baseline="-25000" dirty="0">
                <a:solidFill>
                  <a:srgbClr val="FF0000"/>
                </a:solidFill>
              </a:rPr>
              <a:t>Lk</a:t>
            </a:r>
          </a:p>
        </p:txBody>
      </p:sp>
    </p:spTree>
    <p:extLst>
      <p:ext uri="{BB962C8B-B14F-4D97-AF65-F5344CB8AC3E}">
        <p14:creationId xmlns:p14="http://schemas.microsoft.com/office/powerpoint/2010/main" val="1908757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2.4 GHz Mono-Static Backscattering [1], [2]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2025</a:t>
            </a:r>
            <a:endParaRPr lang="en-GB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F41AD81-ACD2-4710-8FFE-618B4E94CFAC}"/>
              </a:ext>
            </a:extLst>
          </p:cNvPr>
          <p:cNvGrpSpPr/>
          <p:nvPr/>
        </p:nvGrpSpPr>
        <p:grpSpPr>
          <a:xfrm>
            <a:off x="1287065" y="2349825"/>
            <a:ext cx="6756577" cy="2158317"/>
            <a:chOff x="1256984" y="1751013"/>
            <a:chExt cx="6756577" cy="2158317"/>
          </a:xfrm>
        </p:grpSpPr>
        <p:sp>
          <p:nvSpPr>
            <p:cNvPr id="53" name="Arrow: Curved Down 52">
              <a:extLst>
                <a:ext uri="{FF2B5EF4-FFF2-40B4-BE49-F238E27FC236}">
                  <a16:creationId xmlns:a16="http://schemas.microsoft.com/office/drawing/2014/main" id="{EBCC6A2E-9AE1-4151-BB50-FD068FBD6CB8}"/>
                </a:ext>
              </a:extLst>
            </p:cNvPr>
            <p:cNvSpPr/>
            <p:nvPr/>
          </p:nvSpPr>
          <p:spPr bwMode="auto">
            <a:xfrm rot="5400000">
              <a:off x="3260985" y="2663051"/>
              <a:ext cx="1320926" cy="452129"/>
            </a:xfrm>
            <a:prstGeom prst="curvedDown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9C390E39-9241-48EA-BD5D-7980BFF7B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19600" y="1830388"/>
              <a:ext cx="3593961" cy="2078942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7EEE4C1C-F0F4-48F0-8AA8-05B812BC5E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56984" y="1751013"/>
              <a:ext cx="2438400" cy="2106705"/>
            </a:xfrm>
            <a:prstGeom prst="rect">
              <a:avLst/>
            </a:prstGeom>
          </p:spPr>
        </p:pic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7D33494-7468-4128-BA33-0F848DBD04A0}"/>
                </a:ext>
              </a:extLst>
            </p:cNvPr>
            <p:cNvSpPr txBox="1"/>
            <p:nvPr/>
          </p:nvSpPr>
          <p:spPr>
            <a:xfrm>
              <a:off x="1256984" y="1885508"/>
              <a:ext cx="163861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tx1"/>
                  </a:solidFill>
                </a:rPr>
                <a:t>WiFi AMP reader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132CFA31-50E6-48DA-A16A-5A8AE291E5AE}"/>
                </a:ext>
              </a:extLst>
            </p:cNvPr>
            <p:cNvSpPr txBox="1"/>
            <p:nvPr/>
          </p:nvSpPr>
          <p:spPr>
            <a:xfrm>
              <a:off x="6400800" y="1978223"/>
              <a:ext cx="15240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AMP tag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78C58AC7-319C-44F1-8DCE-E5CAB115D5AC}"/>
              </a:ext>
            </a:extLst>
          </p:cNvPr>
          <p:cNvSpPr/>
          <p:nvPr/>
        </p:nvSpPr>
        <p:spPr>
          <a:xfrm>
            <a:off x="4121615" y="1358389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dirty="0">
                <a:solidFill>
                  <a:schemeClr val="tx1"/>
                </a:solidFill>
              </a:rPr>
              <a:t>[1]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752D326-6E64-4872-AF52-97B7FC9F6ADC}"/>
              </a:ext>
            </a:extLst>
          </p:cNvPr>
          <p:cNvSpPr/>
          <p:nvPr/>
        </p:nvSpPr>
        <p:spPr>
          <a:xfrm>
            <a:off x="9375960" y="1506807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dirty="0">
                <a:solidFill>
                  <a:schemeClr val="tx1"/>
                </a:solidFill>
              </a:rPr>
              <a:t>[2]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3996912-0529-4687-904C-D424C52C5FCB}"/>
              </a:ext>
            </a:extLst>
          </p:cNvPr>
          <p:cNvSpPr txBox="1"/>
          <p:nvPr/>
        </p:nvSpPr>
        <p:spPr>
          <a:xfrm>
            <a:off x="847754" y="4932622"/>
            <a:ext cx="9109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Can we follow a similar approach with Bi-Static BS?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851CC49-95FF-4690-8BAA-487AE4DE7469}"/>
              </a:ext>
            </a:extLst>
          </p:cNvPr>
          <p:cNvCxnSpPr>
            <a:cxnSpLocks/>
          </p:cNvCxnSpPr>
          <p:nvPr/>
        </p:nvCxnSpPr>
        <p:spPr bwMode="auto">
          <a:xfrm>
            <a:off x="9579486" y="2577607"/>
            <a:ext cx="0" cy="2590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A1C7B04-5377-4973-8467-6249E2E8F729}"/>
              </a:ext>
            </a:extLst>
          </p:cNvPr>
          <p:cNvSpPr txBox="1">
            <a:spLocks/>
          </p:cNvSpPr>
          <p:nvPr/>
        </p:nvSpPr>
        <p:spPr bwMode="auto">
          <a:xfrm>
            <a:off x="9203292" y="2003041"/>
            <a:ext cx="1103673" cy="60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Leakage signal: 0dBr</a:t>
            </a:r>
            <a:endParaRPr lang="en-US" sz="1200" kern="0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C07C6FD1-E8BE-4182-AF28-1B540011DBB1}"/>
              </a:ext>
            </a:extLst>
          </p:cNvPr>
          <p:cNvSpPr txBox="1">
            <a:spLocks/>
          </p:cNvSpPr>
          <p:nvPr/>
        </p:nvSpPr>
        <p:spPr bwMode="auto">
          <a:xfrm>
            <a:off x="8979097" y="5242662"/>
            <a:ext cx="1355859" cy="31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Rx noise floor: e.g. -45dBr</a:t>
            </a:r>
            <a:endParaRPr lang="en-US" sz="1200" kern="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7F11D9C-A759-4A86-945F-A0660049A234}"/>
              </a:ext>
            </a:extLst>
          </p:cNvPr>
          <p:cNvCxnSpPr>
            <a:cxnSpLocks/>
          </p:cNvCxnSpPr>
          <p:nvPr/>
        </p:nvCxnSpPr>
        <p:spPr bwMode="auto">
          <a:xfrm>
            <a:off x="9327642" y="2562048"/>
            <a:ext cx="50368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E38C6D0D-BBAA-4759-B180-D87A7312CF12}"/>
              </a:ext>
            </a:extLst>
          </p:cNvPr>
          <p:cNvSpPr txBox="1">
            <a:spLocks/>
          </p:cNvSpPr>
          <p:nvPr/>
        </p:nvSpPr>
        <p:spPr bwMode="auto">
          <a:xfrm>
            <a:off x="9628129" y="4213095"/>
            <a:ext cx="1371601" cy="60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BS signal level: e.g. -30dBr</a:t>
            </a:r>
            <a:endParaRPr lang="en-US" sz="1200" kern="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EAB0F5F-E9AD-4AA9-9417-8C347842F27E}"/>
              </a:ext>
            </a:extLst>
          </p:cNvPr>
          <p:cNvCxnSpPr>
            <a:cxnSpLocks/>
          </p:cNvCxnSpPr>
          <p:nvPr/>
        </p:nvCxnSpPr>
        <p:spPr bwMode="auto">
          <a:xfrm>
            <a:off x="9450329" y="5171510"/>
            <a:ext cx="3048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F2911E9A-89B6-44E6-9EB7-6B0DC563B928}"/>
              </a:ext>
            </a:extLst>
          </p:cNvPr>
          <p:cNvSpPr/>
          <p:nvPr/>
        </p:nvSpPr>
        <p:spPr bwMode="auto">
          <a:xfrm>
            <a:off x="9501129" y="4390848"/>
            <a:ext cx="152400" cy="152621"/>
          </a:xfrm>
          <a:prstGeom prst="ellipse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3161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685802"/>
            <a:ext cx="10510191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Background: 2.4 GHz Uplink Backscattering [3]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2E012D-19B1-4C7A-B32A-66250286DB37}"/>
              </a:ext>
            </a:extLst>
          </p:cNvPr>
          <p:cNvSpPr txBox="1"/>
          <p:nvPr/>
        </p:nvSpPr>
        <p:spPr>
          <a:xfrm>
            <a:off x="5034356" y="1627635"/>
            <a:ext cx="2432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Lin</a:t>
            </a:r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IL" dirty="0">
                <a:solidFill>
                  <a:schemeClr val="tx1"/>
                </a:solidFill>
              </a:rPr>
              <a:t> Assumptions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91DED-C04B-428A-BB12-E6C97F7DEBE6}"/>
              </a:ext>
            </a:extLst>
          </p:cNvPr>
          <p:cNvSpPr txBox="1"/>
          <p:nvPr/>
        </p:nvSpPr>
        <p:spPr>
          <a:xfrm>
            <a:off x="4955750" y="3728332"/>
            <a:ext cx="2836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FRIIS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IL" dirty="0">
                <a:solidFill>
                  <a:schemeClr val="tx1"/>
                </a:solidFill>
              </a:rPr>
              <a:t>SNR</a:t>
            </a:r>
            <a:r>
              <a:rPr lang="en-US" baseline="-25000" dirty="0">
                <a:solidFill>
                  <a:schemeClr val="tx1"/>
                </a:solidFill>
              </a:rPr>
              <a:t>UL</a:t>
            </a:r>
            <a:r>
              <a:rPr lang="en-IL" dirty="0">
                <a:solidFill>
                  <a:schemeClr val="tx1"/>
                </a:solidFill>
              </a:rPr>
              <a:t> [dB]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EB53AD6-E04F-4DD9-8735-C1165481D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795080"/>
              </p:ext>
            </p:extLst>
          </p:nvPr>
        </p:nvGraphicFramePr>
        <p:xfrm>
          <a:off x="5104809" y="2055612"/>
          <a:ext cx="4397422" cy="1135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0888">
                  <a:extLst>
                    <a:ext uri="{9D8B030D-6E8A-4147-A177-3AD203B41FA5}">
                      <a16:colId xmlns:a16="http://schemas.microsoft.com/office/drawing/2014/main" val="3323034262"/>
                    </a:ext>
                  </a:extLst>
                </a:gridCol>
                <a:gridCol w="1416534">
                  <a:extLst>
                    <a:ext uri="{9D8B030D-6E8A-4147-A177-3AD203B41FA5}">
                      <a16:colId xmlns:a16="http://schemas.microsoft.com/office/drawing/2014/main" val="177925022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Carrier Source EIRP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 dBm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60392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Backscattering Loss</a:t>
                      </a: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dB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282186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Reader NF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9</a:t>
                      </a:r>
                      <a:r>
                        <a:rPr lang="en-US" sz="1800" u="none" strike="noStrike" dirty="0">
                          <a:effectLst/>
                        </a:rPr>
                        <a:t> dB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593288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Reader minimum SNR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 dB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93952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1477E83-30BB-4E07-A99D-8B4E22DAC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065371"/>
              </p:ext>
            </p:extLst>
          </p:nvPr>
        </p:nvGraphicFramePr>
        <p:xfrm>
          <a:off x="5006129" y="4126645"/>
          <a:ext cx="6949268" cy="1426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620">
                  <a:extLst>
                    <a:ext uri="{9D8B030D-6E8A-4147-A177-3AD203B41FA5}">
                      <a16:colId xmlns:a16="http://schemas.microsoft.com/office/drawing/2014/main" val="322435728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06726251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3113671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136512726"/>
                    </a:ext>
                  </a:extLst>
                </a:gridCol>
                <a:gridCol w="1125846">
                  <a:extLst>
                    <a:ext uri="{9D8B030D-6E8A-4147-A177-3AD203B41FA5}">
                      <a16:colId xmlns:a16="http://schemas.microsoft.com/office/drawing/2014/main" val="1035681372"/>
                    </a:ext>
                  </a:extLst>
                </a:gridCol>
                <a:gridCol w="1538450">
                  <a:extLst>
                    <a:ext uri="{9D8B030D-6E8A-4147-A177-3AD203B41FA5}">
                      <a16:colId xmlns:a16="http://schemas.microsoft.com/office/drawing/2014/main" val="3819883655"/>
                    </a:ext>
                  </a:extLst>
                </a:gridCol>
              </a:tblGrid>
              <a:tr h="2861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BW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1</a:t>
                      </a:r>
                      <a:r>
                        <a:rPr lang="en-US" sz="1800" u="none" strike="noStrike" dirty="0">
                          <a:effectLst/>
                        </a:rPr>
                        <a:t>  MHz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2</a:t>
                      </a:r>
                      <a:r>
                        <a:rPr lang="en-US" sz="1800" u="none" strike="noStrike" dirty="0">
                          <a:effectLst/>
                        </a:rPr>
                        <a:t>  MHz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P</a:t>
                      </a:r>
                      <a:r>
                        <a:rPr lang="en-US" sz="1800" b="1" u="none" strike="noStrike" baseline="-25000" dirty="0">
                          <a:effectLst/>
                        </a:rPr>
                        <a:t>EH</a:t>
                      </a:r>
                      <a:r>
                        <a:rPr lang="en-US" sz="1800" u="none" strike="noStrike" dirty="0">
                          <a:effectLst/>
                        </a:rPr>
                        <a:t> [dBm]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101580"/>
                  </a:ext>
                </a:extLst>
              </a:tr>
              <a:tr h="286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D</a:t>
                      </a:r>
                      <a:r>
                        <a:rPr lang="en-US" sz="1800" u="none" strike="noStrike" baseline="-25000" dirty="0">
                          <a:effectLst/>
                        </a:rPr>
                        <a:t>A</a:t>
                      </a:r>
                      <a:r>
                        <a:rPr lang="en-US" sz="1800" u="none" strike="noStrike" dirty="0">
                          <a:effectLst/>
                        </a:rPr>
                        <a:t>, D</a:t>
                      </a:r>
                      <a:r>
                        <a:rPr lang="en-US" sz="1800" u="none" strike="noStrike" baseline="-25000" dirty="0">
                          <a:effectLst/>
                        </a:rPr>
                        <a:t>B</a:t>
                      </a:r>
                      <a:r>
                        <a:rPr lang="en-US" sz="1800" u="none" strike="noStrike" dirty="0">
                          <a:effectLst/>
                        </a:rPr>
                        <a:t> [m]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</a:t>
                      </a:r>
                      <a:r>
                        <a:rPr lang="en-US" sz="1800" b="1" u="none" strike="noStrike" baseline="-25000" dirty="0">
                          <a:effectLst/>
                        </a:rPr>
                        <a:t>BS</a:t>
                      </a:r>
                      <a:r>
                        <a:rPr lang="en-US" sz="1800" u="none" strike="noStrike" dirty="0">
                          <a:effectLst/>
                        </a:rPr>
                        <a:t> [dBm]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</a:t>
                      </a:r>
                      <a:r>
                        <a:rPr lang="en-US" sz="1800" u="none" strike="noStrike" baseline="-25000" dirty="0">
                          <a:effectLst/>
                        </a:rPr>
                        <a:t>RX</a:t>
                      </a:r>
                      <a:r>
                        <a:rPr lang="en-US" sz="1800" u="none" strike="noStrike" dirty="0">
                          <a:effectLst/>
                        </a:rPr>
                        <a:t> [dBm]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SNR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SNR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for Harvesting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672972"/>
                  </a:ext>
                </a:extLst>
              </a:tr>
              <a:tr h="2861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4, 8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37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95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10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8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32</a:t>
                      </a:r>
                      <a:endParaRPr lang="en-IL" sz="1800" b="1" i="0" u="none" strike="noStrike" dirty="0">
                        <a:solidFill>
                          <a:srgbClr val="92D05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487325"/>
                  </a:ext>
                </a:extLst>
              </a:tr>
              <a:tr h="1430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10, 10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45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105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IL" sz="1800" b="0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-3</a:t>
                      </a:r>
                      <a:endParaRPr lang="en-IL" sz="1800" b="0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-40</a:t>
                      </a:r>
                      <a:endParaRPr lang="en-IL" sz="1800" b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538872"/>
                  </a:ext>
                </a:extLst>
              </a:tr>
              <a:tr h="1430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8, 4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43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95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10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-38</a:t>
                      </a:r>
                      <a:endParaRPr lang="en-IL" sz="1800" b="1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67444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4F58A22-2E33-4846-9138-92011F5A3A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769139"/>
              </p:ext>
            </p:extLst>
          </p:nvPr>
        </p:nvGraphicFramePr>
        <p:xfrm>
          <a:off x="567289" y="2678679"/>
          <a:ext cx="3950020" cy="3556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505">
                  <a:extLst>
                    <a:ext uri="{9D8B030D-6E8A-4147-A177-3AD203B41FA5}">
                      <a16:colId xmlns:a16="http://schemas.microsoft.com/office/drawing/2014/main" val="1121005807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755140564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251490342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658541123"/>
                    </a:ext>
                  </a:extLst>
                </a:gridCol>
              </a:tblGrid>
              <a:tr h="9422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17474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21394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76622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04220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83B82D64-DEF4-4146-98A8-93CBAEE289D3}"/>
              </a:ext>
            </a:extLst>
          </p:cNvPr>
          <p:cNvGrpSpPr/>
          <p:nvPr/>
        </p:nvGrpSpPr>
        <p:grpSpPr>
          <a:xfrm>
            <a:off x="3943321" y="3096683"/>
            <a:ext cx="126295" cy="160080"/>
            <a:chOff x="11280576" y="5090719"/>
            <a:chExt cx="126295" cy="160080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A8598136-B1C5-4C99-928B-F5E7F40DFC72}"/>
                </a:ext>
              </a:extLst>
            </p:cNvPr>
            <p:cNvSpPr/>
            <p:nvPr/>
          </p:nvSpPr>
          <p:spPr bwMode="auto">
            <a:xfrm flipV="1">
              <a:off x="11280576" y="5090719"/>
              <a:ext cx="126295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80260A9-805F-4377-AFAE-C9406F2D7423}"/>
                </a:ext>
              </a:extLst>
            </p:cNvPr>
            <p:cNvCxnSpPr/>
            <p:nvPr/>
          </p:nvCxnSpPr>
          <p:spPr bwMode="auto">
            <a:xfrm>
              <a:off x="11343724" y="5180518"/>
              <a:ext cx="0" cy="702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501CF5F2-121D-4EB5-97FA-0FAE91185D94}"/>
              </a:ext>
            </a:extLst>
          </p:cNvPr>
          <p:cNvSpPr txBox="1"/>
          <p:nvPr/>
        </p:nvSpPr>
        <p:spPr>
          <a:xfrm>
            <a:off x="3679467" y="267867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992A912-478C-4899-AE0D-94C892035B28}"/>
              </a:ext>
            </a:extLst>
          </p:cNvPr>
          <p:cNvSpPr txBox="1"/>
          <p:nvPr/>
        </p:nvSpPr>
        <p:spPr>
          <a:xfrm>
            <a:off x="2905684" y="5000401"/>
            <a:ext cx="1603699" cy="120032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BS Loss Factors: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Modulation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200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Design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Frequency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Tag orientation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Object Absorption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AD56100-F4D3-4A66-9977-826EE01D62B8}"/>
              </a:ext>
            </a:extLst>
          </p:cNvPr>
          <p:cNvGrpSpPr/>
          <p:nvPr/>
        </p:nvGrpSpPr>
        <p:grpSpPr>
          <a:xfrm rot="16200000">
            <a:off x="770034" y="4741901"/>
            <a:ext cx="1356524" cy="1280643"/>
            <a:chOff x="7753554" y="2006002"/>
            <a:chExt cx="1356524" cy="1280643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45B15C1-0205-4708-9C0C-1FE225A709A5}"/>
                </a:ext>
              </a:extLst>
            </p:cNvPr>
            <p:cNvSpPr/>
            <p:nvPr/>
          </p:nvSpPr>
          <p:spPr bwMode="auto">
            <a:xfrm>
              <a:off x="8227159" y="2422211"/>
              <a:ext cx="410458" cy="416209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F336869-3E41-4A56-82C7-A33CCA2FE566}"/>
                </a:ext>
              </a:extLst>
            </p:cNvPr>
            <p:cNvSpPr/>
            <p:nvPr/>
          </p:nvSpPr>
          <p:spPr bwMode="auto">
            <a:xfrm>
              <a:off x="8006143" y="2230115"/>
              <a:ext cx="852489" cy="822084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D4C7321F-1B3E-4233-8D65-929ADB86D58F}"/>
                </a:ext>
              </a:extLst>
            </p:cNvPr>
            <p:cNvSpPr/>
            <p:nvPr/>
          </p:nvSpPr>
          <p:spPr bwMode="auto">
            <a:xfrm>
              <a:off x="7753554" y="2006002"/>
              <a:ext cx="1356524" cy="1280643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3F724AD-2416-4F48-8DC4-1E94FCE0BEA3}"/>
              </a:ext>
            </a:extLst>
          </p:cNvPr>
          <p:cNvGrpSpPr/>
          <p:nvPr/>
        </p:nvGrpSpPr>
        <p:grpSpPr>
          <a:xfrm rot="16200000">
            <a:off x="3245953" y="4108068"/>
            <a:ext cx="135485" cy="97079"/>
            <a:chOff x="8372705" y="3198618"/>
            <a:chExt cx="135485" cy="97079"/>
          </a:xfrm>
        </p:grpSpPr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6DB521E5-E452-4825-87B9-F7F4D82D448A}"/>
                </a:ext>
              </a:extLst>
            </p:cNvPr>
            <p:cNvSpPr/>
            <p:nvPr/>
          </p:nvSpPr>
          <p:spPr bwMode="auto">
            <a:xfrm flipV="1">
              <a:off x="8375490" y="3206764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AE68F59-77AF-4003-BFE0-A327D1E45F79}"/>
                </a:ext>
              </a:extLst>
            </p:cNvPr>
            <p:cNvSpPr/>
            <p:nvPr/>
          </p:nvSpPr>
          <p:spPr bwMode="auto">
            <a:xfrm>
              <a:off x="8372705" y="319861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EA1FA21-FD90-4BF4-AA75-9A0CDDFAFC61}"/>
              </a:ext>
            </a:extLst>
          </p:cNvPr>
          <p:cNvGrpSpPr/>
          <p:nvPr/>
        </p:nvGrpSpPr>
        <p:grpSpPr>
          <a:xfrm>
            <a:off x="1345260" y="5352110"/>
            <a:ext cx="126295" cy="160080"/>
            <a:chOff x="8370041" y="2493786"/>
            <a:chExt cx="126295" cy="160080"/>
          </a:xfrm>
        </p:grpSpPr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031834A2-3EB5-4093-B06F-8F9CEB2021ED}"/>
                </a:ext>
              </a:extLst>
            </p:cNvPr>
            <p:cNvSpPr/>
            <p:nvPr/>
          </p:nvSpPr>
          <p:spPr bwMode="auto">
            <a:xfrm flipV="1">
              <a:off x="8370041" y="2493786"/>
              <a:ext cx="126295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D716CB1-C4C4-4550-9DAE-12C9BC9149EF}"/>
                </a:ext>
              </a:extLst>
            </p:cNvPr>
            <p:cNvCxnSpPr/>
            <p:nvPr/>
          </p:nvCxnSpPr>
          <p:spPr bwMode="auto">
            <a:xfrm>
              <a:off x="8433189" y="2583585"/>
              <a:ext cx="0" cy="702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ED15490B-3B07-4CFF-9575-351B05497030}"/>
              </a:ext>
            </a:extLst>
          </p:cNvPr>
          <p:cNvSpPr txBox="1"/>
          <p:nvPr/>
        </p:nvSpPr>
        <p:spPr>
          <a:xfrm>
            <a:off x="798565" y="5702766"/>
            <a:ext cx="1024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Carrier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C7BDE89-D343-40A5-996B-02FB963E060D}"/>
              </a:ext>
            </a:extLst>
          </p:cNvPr>
          <p:cNvGrpSpPr/>
          <p:nvPr/>
        </p:nvGrpSpPr>
        <p:grpSpPr>
          <a:xfrm rot="16200000">
            <a:off x="1402240" y="3275662"/>
            <a:ext cx="135485" cy="97204"/>
            <a:chOff x="10344148" y="2619968"/>
            <a:chExt cx="135485" cy="97204"/>
          </a:xfrm>
        </p:grpSpPr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D8C1250C-4463-4038-BB20-965FAE52DD2D}"/>
                </a:ext>
              </a:extLst>
            </p:cNvPr>
            <p:cNvSpPr/>
            <p:nvPr/>
          </p:nvSpPr>
          <p:spPr bwMode="auto">
            <a:xfrm rot="18983921" flipV="1">
              <a:off x="10350241" y="2628239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8AE9DA6-B533-4FDF-93CC-C4294EA2D462}"/>
                </a:ext>
              </a:extLst>
            </p:cNvPr>
            <p:cNvSpPr/>
            <p:nvPr/>
          </p:nvSpPr>
          <p:spPr bwMode="auto">
            <a:xfrm rot="18983921">
              <a:off x="10344148" y="261996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40BBDD8-AC89-4AE2-877D-612898F99A05}"/>
              </a:ext>
            </a:extLst>
          </p:cNvPr>
          <p:cNvGrpSpPr/>
          <p:nvPr/>
        </p:nvGrpSpPr>
        <p:grpSpPr>
          <a:xfrm rot="16200000">
            <a:off x="2094350" y="4465322"/>
            <a:ext cx="135485" cy="97342"/>
            <a:chOff x="9364203" y="3441998"/>
            <a:chExt cx="135485" cy="97342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1EAE921B-5345-4B13-BB83-48022A4D85D2}"/>
                </a:ext>
              </a:extLst>
            </p:cNvPr>
            <p:cNvSpPr/>
            <p:nvPr/>
          </p:nvSpPr>
          <p:spPr bwMode="auto">
            <a:xfrm rot="19360872" flipV="1">
              <a:off x="9369828" y="3450407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3B479E4-1659-450A-9819-F670257F47FB}"/>
                </a:ext>
              </a:extLst>
            </p:cNvPr>
            <p:cNvSpPr/>
            <p:nvPr/>
          </p:nvSpPr>
          <p:spPr bwMode="auto">
            <a:xfrm rot="19360872">
              <a:off x="9364203" y="344199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7DABAC4-11FB-49A2-A419-478B48CC7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1437515" y="3405793"/>
            <a:ext cx="0" cy="1891796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4B8A15A-EC62-4894-9AE1-E9FCE412C967}"/>
              </a:ext>
            </a:extLst>
          </p:cNvPr>
          <p:cNvCxnSpPr>
            <a:cxnSpLocks/>
          </p:cNvCxnSpPr>
          <p:nvPr/>
        </p:nvCxnSpPr>
        <p:spPr bwMode="auto">
          <a:xfrm flipH="1">
            <a:off x="1455839" y="4555717"/>
            <a:ext cx="653241" cy="789761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E96FE32-183D-4EF8-A53B-D5272C455D9C}"/>
              </a:ext>
            </a:extLst>
          </p:cNvPr>
          <p:cNvCxnSpPr>
            <a:cxnSpLocks/>
          </p:cNvCxnSpPr>
          <p:nvPr/>
        </p:nvCxnSpPr>
        <p:spPr bwMode="auto">
          <a:xfrm flipV="1">
            <a:off x="1472290" y="4249724"/>
            <a:ext cx="1784894" cy="1134832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009226C-04D4-4FF2-9E77-A4D25F556416}"/>
              </a:ext>
            </a:extLst>
          </p:cNvPr>
          <p:cNvSpPr txBox="1"/>
          <p:nvPr/>
        </p:nvSpPr>
        <p:spPr>
          <a:xfrm>
            <a:off x="1071439" y="5381530"/>
            <a:ext cx="455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AE1EA9B-9EFF-4ED6-8407-ADAEF0D1E8A1}"/>
              </a:ext>
            </a:extLst>
          </p:cNvPr>
          <p:cNvSpPr txBox="1"/>
          <p:nvPr/>
        </p:nvSpPr>
        <p:spPr>
          <a:xfrm>
            <a:off x="1560286" y="4763022"/>
            <a:ext cx="454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F57A5C7-AD12-4920-8E3C-780330D24AA2}"/>
              </a:ext>
            </a:extLst>
          </p:cNvPr>
          <p:cNvSpPr txBox="1"/>
          <p:nvPr/>
        </p:nvSpPr>
        <p:spPr>
          <a:xfrm>
            <a:off x="583123" y="1867734"/>
            <a:ext cx="3304024" cy="83099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– Carrier power transmitted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BS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-  Power Backscattered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6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RX </a:t>
            </a:r>
            <a:r>
              <a:rPr lang="en-US" sz="16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- Power received at the reader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812224D-CD89-4DF6-8915-A7053F064D1B}"/>
              </a:ext>
            </a:extLst>
          </p:cNvPr>
          <p:cNvCxnSpPr>
            <a:cxnSpLocks/>
          </p:cNvCxnSpPr>
          <p:nvPr/>
        </p:nvCxnSpPr>
        <p:spPr bwMode="auto">
          <a:xfrm flipV="1">
            <a:off x="2210143" y="3324257"/>
            <a:ext cx="1733178" cy="1125711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5BA3AF58-186F-421F-B702-4D4B5CE83647}"/>
              </a:ext>
            </a:extLst>
          </p:cNvPr>
          <p:cNvSpPr/>
          <p:nvPr/>
        </p:nvSpPr>
        <p:spPr>
          <a:xfrm>
            <a:off x="1458953" y="4033102"/>
            <a:ext cx="1215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b" hangingPunct="1"/>
            <a:r>
              <a:rPr lang="en-US" sz="1200" b="1" dirty="0">
                <a:solidFill>
                  <a:srgbClr val="FF0000"/>
                </a:solidFill>
              </a:rPr>
              <a:t>Backscattering Loss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F6780BA-EC4B-4707-ACEA-99F96CF5A549}"/>
              </a:ext>
            </a:extLst>
          </p:cNvPr>
          <p:cNvSpPr txBox="1"/>
          <p:nvPr/>
        </p:nvSpPr>
        <p:spPr>
          <a:xfrm>
            <a:off x="2599278" y="3634697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8BD75B0-52A3-4B2F-9741-CAF638E0D120}"/>
              </a:ext>
            </a:extLst>
          </p:cNvPr>
          <p:cNvSpPr txBox="1"/>
          <p:nvPr/>
        </p:nvSpPr>
        <p:spPr>
          <a:xfrm>
            <a:off x="1005730" y="4166277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F63917-1C1B-4191-B647-FB02284473C0}"/>
              </a:ext>
            </a:extLst>
          </p:cNvPr>
          <p:cNvSpPr txBox="1"/>
          <p:nvPr/>
        </p:nvSpPr>
        <p:spPr>
          <a:xfrm>
            <a:off x="3386689" y="4424558"/>
            <a:ext cx="500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F994247-99D3-41B3-98A7-327120C91F2A}"/>
              </a:ext>
            </a:extLst>
          </p:cNvPr>
          <p:cNvSpPr txBox="1"/>
          <p:nvPr/>
        </p:nvSpPr>
        <p:spPr>
          <a:xfrm>
            <a:off x="2455327" y="2963850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4173B9B-BE56-40DE-9116-46AD57D41CD1}"/>
              </a:ext>
            </a:extLst>
          </p:cNvPr>
          <p:cNvSpPr txBox="1"/>
          <p:nvPr/>
        </p:nvSpPr>
        <p:spPr>
          <a:xfrm>
            <a:off x="3791683" y="3788485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</a:t>
            </a:r>
            <a:r>
              <a:rPr lang="en-US" sz="1600" b="1" baseline="-25000" dirty="0">
                <a:solidFill>
                  <a:schemeClr val="tx1"/>
                </a:solidFill>
              </a:rPr>
              <a:t>B3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7FD5186-F963-4850-B0C2-896A5281C83F}"/>
              </a:ext>
            </a:extLst>
          </p:cNvPr>
          <p:cNvCxnSpPr>
            <a:cxnSpLocks/>
          </p:cNvCxnSpPr>
          <p:nvPr/>
        </p:nvCxnSpPr>
        <p:spPr bwMode="auto">
          <a:xfrm>
            <a:off x="1506188" y="3277226"/>
            <a:ext cx="2437133" cy="694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819120F-577A-4653-B5DB-A33C5927A433}"/>
              </a:ext>
            </a:extLst>
          </p:cNvPr>
          <p:cNvCxnSpPr>
            <a:cxnSpLocks/>
          </p:cNvCxnSpPr>
          <p:nvPr/>
        </p:nvCxnSpPr>
        <p:spPr bwMode="auto">
          <a:xfrm flipV="1">
            <a:off x="3363028" y="3318270"/>
            <a:ext cx="613248" cy="808375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9B83C869-E45D-4F0F-98A0-5471BC6BE8E4}"/>
              </a:ext>
            </a:extLst>
          </p:cNvPr>
          <p:cNvSpPr txBox="1"/>
          <p:nvPr/>
        </p:nvSpPr>
        <p:spPr>
          <a:xfrm>
            <a:off x="2348675" y="4203318"/>
            <a:ext cx="63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BS1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82E8E95-729F-45FC-847C-D2BDC29DC0CF}"/>
              </a:ext>
            </a:extLst>
          </p:cNvPr>
          <p:cNvSpPr txBox="1"/>
          <p:nvPr/>
        </p:nvSpPr>
        <p:spPr>
          <a:xfrm>
            <a:off x="3851308" y="3299181"/>
            <a:ext cx="673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P</a:t>
            </a:r>
            <a:r>
              <a:rPr lang="en-US" sz="2000" b="1" baseline="-25000" dirty="0">
                <a:solidFill>
                  <a:srgbClr val="0070C0"/>
                </a:solidFill>
              </a:rPr>
              <a:t>RX1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1520A8C-EC13-454F-AD92-B3ED44C5D91E}"/>
              </a:ext>
            </a:extLst>
          </p:cNvPr>
          <p:cNvSpPr txBox="1"/>
          <p:nvPr/>
        </p:nvSpPr>
        <p:spPr>
          <a:xfrm>
            <a:off x="4655841" y="5715230"/>
            <a:ext cx="7237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With no direct leakage, the UL range exceeds 5 meter and is limited by the EH range (assuming -34 dBm EH sensitivity threshold)</a:t>
            </a:r>
            <a:endParaRPr lang="en-IL" sz="20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1EF88DC-53D6-4D4E-A940-CA34DA642F6A}"/>
              </a:ext>
            </a:extLst>
          </p:cNvPr>
          <p:cNvSpPr txBox="1"/>
          <p:nvPr/>
        </p:nvSpPr>
        <p:spPr>
          <a:xfrm>
            <a:off x="4982015" y="3275979"/>
            <a:ext cx="43974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BS Loss - without a mixer for frequency shifting</a:t>
            </a:r>
            <a:endParaRPr lang="en-IL" sz="1600" b="1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EB52FC7-10FF-4A18-8E24-E7A77C80EDCC}"/>
              </a:ext>
            </a:extLst>
          </p:cNvPr>
          <p:cNvSpPr txBox="1"/>
          <p:nvPr/>
        </p:nvSpPr>
        <p:spPr>
          <a:xfrm>
            <a:off x="767409" y="1228169"/>
            <a:ext cx="8320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[3], the UL SNRs with no carrier direct leakage were treated.</a:t>
            </a:r>
            <a:endParaRPr lang="en-IL" dirty="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1BCB46F-FB9A-4C05-919B-6C7C48F6E6D7}"/>
              </a:ext>
            </a:extLst>
          </p:cNvPr>
          <p:cNvSpPr txBox="1"/>
          <p:nvPr/>
        </p:nvSpPr>
        <p:spPr>
          <a:xfrm>
            <a:off x="9483899" y="2024529"/>
            <a:ext cx="2588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* 20dBm for &lt; 10MHz BW in the US</a:t>
            </a:r>
            <a:endParaRPr lang="en-IL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589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7408" y="615816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2.4 GHz </a:t>
            </a:r>
            <a:r>
              <a:rPr lang="en-US" dirty="0"/>
              <a:t>Bistatic </a:t>
            </a:r>
            <a:r>
              <a:rPr lang="en-IE" dirty="0"/>
              <a:t>Uplink Accounting for Direct Leakage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2E012D-19B1-4C7A-B32A-66250286DB37}"/>
              </a:ext>
            </a:extLst>
          </p:cNvPr>
          <p:cNvSpPr txBox="1"/>
          <p:nvPr/>
        </p:nvSpPr>
        <p:spPr>
          <a:xfrm>
            <a:off x="460434" y="1590247"/>
            <a:ext cx="2432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Lin</a:t>
            </a:r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IL" dirty="0">
                <a:solidFill>
                  <a:schemeClr val="tx1"/>
                </a:solidFill>
              </a:rPr>
              <a:t> Assumptions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A91DED-C04B-428A-BB12-E6C97F7DEBE6}"/>
              </a:ext>
            </a:extLst>
          </p:cNvPr>
          <p:cNvSpPr txBox="1"/>
          <p:nvPr/>
        </p:nvSpPr>
        <p:spPr>
          <a:xfrm>
            <a:off x="442827" y="3212976"/>
            <a:ext cx="2571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FRIIS</a:t>
            </a:r>
            <a:r>
              <a:rPr lang="en-US" dirty="0">
                <a:solidFill>
                  <a:schemeClr val="tx1"/>
                </a:solidFill>
              </a:rPr>
              <a:t> &amp; SNR</a:t>
            </a:r>
            <a:r>
              <a:rPr lang="en-IL" dirty="0">
                <a:solidFill>
                  <a:schemeClr val="tx1"/>
                </a:solidFill>
              </a:rPr>
              <a:t> [dB]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EB53AD6-E04F-4DD9-8735-C1165481D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144113"/>
              </p:ext>
            </p:extLst>
          </p:nvPr>
        </p:nvGraphicFramePr>
        <p:xfrm>
          <a:off x="442827" y="1987520"/>
          <a:ext cx="3424179" cy="1135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805">
                  <a:extLst>
                    <a:ext uri="{9D8B030D-6E8A-4147-A177-3AD203B41FA5}">
                      <a16:colId xmlns:a16="http://schemas.microsoft.com/office/drawing/2014/main" val="3323034262"/>
                    </a:ext>
                  </a:extLst>
                </a:gridCol>
                <a:gridCol w="1083374">
                  <a:extLst>
                    <a:ext uri="{9D8B030D-6E8A-4147-A177-3AD203B41FA5}">
                      <a16:colId xmlns:a16="http://schemas.microsoft.com/office/drawing/2014/main" val="177925022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Carrier Source EIRP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20 dBm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60392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Backscattering Loss</a:t>
                      </a: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dB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282186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Reader Effective DR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50 dB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593288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Reader min SNR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 dB</a:t>
                      </a:r>
                      <a:endParaRPr lang="en-IL" sz="1800" b="0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93952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1477E83-30BB-4E07-A99D-8B4E22DAC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795605"/>
              </p:ext>
            </p:extLst>
          </p:nvPr>
        </p:nvGraphicFramePr>
        <p:xfrm>
          <a:off x="478725" y="3601408"/>
          <a:ext cx="11270448" cy="25328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5265">
                  <a:extLst>
                    <a:ext uri="{9D8B030D-6E8A-4147-A177-3AD203B41FA5}">
                      <a16:colId xmlns:a16="http://schemas.microsoft.com/office/drawing/2014/main" val="3224357289"/>
                    </a:ext>
                  </a:extLst>
                </a:gridCol>
                <a:gridCol w="1614021">
                  <a:extLst>
                    <a:ext uri="{9D8B030D-6E8A-4147-A177-3AD203B41FA5}">
                      <a16:colId xmlns:a16="http://schemas.microsoft.com/office/drawing/2014/main" val="3067262515"/>
                    </a:ext>
                  </a:extLst>
                </a:gridCol>
                <a:gridCol w="1614021">
                  <a:extLst>
                    <a:ext uri="{9D8B030D-6E8A-4147-A177-3AD203B41FA5}">
                      <a16:colId xmlns:a16="http://schemas.microsoft.com/office/drawing/2014/main" val="3311367101"/>
                    </a:ext>
                  </a:extLst>
                </a:gridCol>
                <a:gridCol w="1622792">
                  <a:extLst>
                    <a:ext uri="{9D8B030D-6E8A-4147-A177-3AD203B41FA5}">
                      <a16:colId xmlns:a16="http://schemas.microsoft.com/office/drawing/2014/main" val="1136512726"/>
                    </a:ext>
                  </a:extLst>
                </a:gridCol>
                <a:gridCol w="1396358">
                  <a:extLst>
                    <a:ext uri="{9D8B030D-6E8A-4147-A177-3AD203B41FA5}">
                      <a16:colId xmlns:a16="http://schemas.microsoft.com/office/drawing/2014/main" val="1035681372"/>
                    </a:ext>
                  </a:extLst>
                </a:gridCol>
                <a:gridCol w="1332599">
                  <a:extLst>
                    <a:ext uri="{9D8B030D-6E8A-4147-A177-3AD203B41FA5}">
                      <a16:colId xmlns:a16="http://schemas.microsoft.com/office/drawing/2014/main" val="738939542"/>
                    </a:ext>
                  </a:extLst>
                </a:gridCol>
                <a:gridCol w="1765392">
                  <a:extLst>
                    <a:ext uri="{9D8B030D-6E8A-4147-A177-3AD203B41FA5}">
                      <a16:colId xmlns:a16="http://schemas.microsoft.com/office/drawing/2014/main" val="4036361824"/>
                    </a:ext>
                  </a:extLst>
                </a:gridCol>
              </a:tblGrid>
              <a:tr h="370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D</a:t>
                      </a:r>
                      <a:r>
                        <a:rPr lang="en-US" sz="1800" u="none" strike="noStrike" baseline="-25000" dirty="0">
                          <a:effectLst/>
                        </a:rPr>
                        <a:t>A</a:t>
                      </a:r>
                      <a:r>
                        <a:rPr lang="en-US" sz="1800" u="none" strike="noStrike" dirty="0">
                          <a:effectLst/>
                        </a:rPr>
                        <a:t>, D</a:t>
                      </a:r>
                      <a:r>
                        <a:rPr lang="en-US" sz="1800" u="none" strike="noStrike" baseline="-25000" dirty="0">
                          <a:effectLst/>
                        </a:rPr>
                        <a:t>B</a:t>
                      </a:r>
                      <a:r>
                        <a:rPr lang="en-US" sz="1800" u="none" strike="noStrike" dirty="0">
                          <a:effectLst/>
                        </a:rPr>
                        <a:t>, </a:t>
                      </a:r>
                      <a:r>
                        <a:rPr lang="en-US" sz="1800" u="none" strike="noStrike" dirty="0" err="1">
                          <a:effectLst/>
                        </a:rPr>
                        <a:t>D</a:t>
                      </a:r>
                      <a:r>
                        <a:rPr lang="en-US" sz="1800" u="none" strike="noStrike" baseline="-25000" dirty="0" err="1">
                          <a:effectLst/>
                        </a:rPr>
                        <a:t>Lk</a:t>
                      </a:r>
                      <a:r>
                        <a:rPr lang="en-US" sz="1800" u="none" strike="noStrike" dirty="0">
                          <a:effectLst/>
                        </a:rPr>
                        <a:t>  [m]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</a:t>
                      </a:r>
                      <a:r>
                        <a:rPr lang="en-US" sz="1800" b="1" u="none" strike="noStrike" baseline="-25000" dirty="0">
                          <a:effectLst/>
                        </a:rPr>
                        <a:t>BS</a:t>
                      </a:r>
                      <a:r>
                        <a:rPr lang="en-US" sz="1800" u="none" strike="noStrike" dirty="0">
                          <a:effectLst/>
                        </a:rPr>
                        <a:t> [dBm]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</a:t>
                      </a:r>
                      <a:r>
                        <a:rPr lang="en-US" sz="1800" u="none" strike="noStrike" baseline="-25000" dirty="0">
                          <a:effectLst/>
                        </a:rPr>
                        <a:t>RX</a:t>
                      </a:r>
                      <a:r>
                        <a:rPr lang="en-US" sz="1800" u="none" strike="noStrike" dirty="0">
                          <a:effectLst/>
                        </a:rPr>
                        <a:t> [dBm]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</a:t>
                      </a:r>
                      <a:r>
                        <a:rPr lang="en-US" sz="1800" u="none" strike="noStrike" baseline="-25000" dirty="0">
                          <a:effectLst/>
                        </a:rPr>
                        <a:t>Lk</a:t>
                      </a:r>
                      <a:r>
                        <a:rPr lang="en-US" sz="1800" u="none" strike="noStrike" dirty="0">
                          <a:effectLst/>
                        </a:rPr>
                        <a:t> [dBm]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</a:t>
                      </a:r>
                      <a:r>
                        <a:rPr lang="en-US" sz="1800" u="none" strike="noStrike" baseline="-25000" dirty="0">
                          <a:effectLst/>
                        </a:rPr>
                        <a:t>Lk</a:t>
                      </a:r>
                      <a:r>
                        <a:rPr lang="en-US" sz="1800" u="none" strike="noStrike" dirty="0">
                          <a:effectLst/>
                        </a:rPr>
                        <a:t> -P</a:t>
                      </a:r>
                      <a:r>
                        <a:rPr lang="en-US" sz="1800" u="none" strike="noStrike" baseline="-25000" dirty="0">
                          <a:effectLst/>
                        </a:rPr>
                        <a:t>RX </a:t>
                      </a:r>
                      <a:r>
                        <a:rPr lang="en-US" sz="1800" u="none" strike="noStrike" dirty="0">
                          <a:effectLst/>
                        </a:rPr>
                        <a:t>[dB]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SNR[dB]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P</a:t>
                      </a:r>
                      <a:r>
                        <a:rPr lang="en-US" sz="1800" b="1" u="none" strike="noStrike" baseline="-25000" dirty="0">
                          <a:effectLst/>
                        </a:rPr>
                        <a:t>EH</a:t>
                      </a:r>
                      <a:r>
                        <a:rPr lang="en-US" sz="1800" u="none" strike="noStrike" dirty="0">
                          <a:effectLst/>
                        </a:rPr>
                        <a:t> [dBm]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672972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0.7, 0.7, 1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22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59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-20</a:t>
                      </a:r>
                      <a:endParaRPr lang="en-IL" sz="1800" b="1" u="none" strike="noStrike" kern="1200" dirty="0"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lang="en-IL" sz="1800" b="1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IL" sz="1800" b="1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17</a:t>
                      </a:r>
                      <a:endParaRPr lang="en-IL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487325"/>
                  </a:ext>
                </a:extLst>
              </a:tr>
              <a:tr h="1837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1, 1, 1.4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25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65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-23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en-IL" sz="1800" b="1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IL" sz="1800" b="1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</a:t>
                      </a:r>
                      <a:endParaRPr lang="en-IL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650577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1, 5, 5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25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79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-34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en-IL" sz="1800" b="1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L" sz="1800" b="1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</a:t>
                      </a:r>
                      <a:endParaRPr lang="en-IL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469666"/>
                  </a:ext>
                </a:extLst>
              </a:tr>
              <a:tr h="3277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1.4, 5, 5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28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82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-34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48</a:t>
                      </a:r>
                      <a:endParaRPr lang="en-IL" sz="1800" b="1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IL" sz="1800" b="1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23</a:t>
                      </a:r>
                      <a:endParaRPr lang="en-IL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243686"/>
                  </a:ext>
                </a:extLst>
              </a:tr>
              <a:tr h="3277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1.4, 1.4, 2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28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71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-26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en-IL" sz="1800" b="1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L" sz="1800" b="1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23</a:t>
                      </a:r>
                      <a:endParaRPr lang="en-IL" sz="1800" b="1" i="0" u="none" strike="noStrike" dirty="0">
                        <a:solidFill>
                          <a:srgbClr val="00B05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186541"/>
                  </a:ext>
                </a:extLst>
              </a:tr>
              <a:tr h="3277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2, 2, 3.1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31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77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-30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47</a:t>
                      </a:r>
                      <a:endParaRPr lang="en-IL" sz="1800" b="1" i="0" u="none" strike="noStrike" dirty="0">
                        <a:solidFill>
                          <a:srgbClr val="FFC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3</a:t>
                      </a:r>
                      <a:endParaRPr lang="en-IL" sz="1800" b="1" i="0" u="none" strike="noStrike" dirty="0">
                        <a:solidFill>
                          <a:srgbClr val="FFC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26</a:t>
                      </a:r>
                      <a:endParaRPr lang="en-IL" sz="1800" b="1" i="0" u="none" strike="noStrike" dirty="0">
                        <a:solidFill>
                          <a:srgbClr val="00B05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561593"/>
                  </a:ext>
                </a:extLst>
              </a:tr>
              <a:tr h="3277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4, 4, 4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37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u="none" strike="noStrike" dirty="0">
                          <a:effectLst/>
                        </a:rPr>
                        <a:t>-</a:t>
                      </a:r>
                      <a:r>
                        <a:rPr lang="en-US" sz="1800" u="none" strike="noStrike" dirty="0">
                          <a:effectLst/>
                        </a:rPr>
                        <a:t>89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-32</a:t>
                      </a:r>
                      <a:endParaRPr lang="en-IL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57</a:t>
                      </a:r>
                      <a:endParaRPr lang="en-IL" sz="1800" b="1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-7</a:t>
                      </a:r>
                      <a:endParaRPr lang="en-IL" sz="1800" b="1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8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-</a:t>
                      </a:r>
                      <a:r>
                        <a:rPr lang="en-US" sz="18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32</a:t>
                      </a:r>
                      <a:endParaRPr lang="en-IL" sz="1800" b="1" i="0" u="none" strike="noStrike" dirty="0">
                        <a:solidFill>
                          <a:srgbClr val="92D05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327511"/>
                  </a:ext>
                </a:extLst>
              </a:tr>
            </a:tbl>
          </a:graphicData>
        </a:graphic>
      </p:graphicFrame>
      <p:sp>
        <p:nvSpPr>
          <p:cNvPr id="59" name="TextBox 58">
            <a:extLst>
              <a:ext uri="{FF2B5EF4-FFF2-40B4-BE49-F238E27FC236}">
                <a16:creationId xmlns:a16="http://schemas.microsoft.com/office/drawing/2014/main" id="{CF6974EC-BAB1-4A31-8420-AB62EBAB4B5F}"/>
              </a:ext>
            </a:extLst>
          </p:cNvPr>
          <p:cNvSpPr txBox="1"/>
          <p:nvPr/>
        </p:nvSpPr>
        <p:spPr>
          <a:xfrm>
            <a:off x="3846587" y="1958510"/>
            <a:ext cx="3905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DR- Dynamic Range</a:t>
            </a:r>
            <a:endParaRPr lang="en-IL" sz="1800" b="1" dirty="0">
              <a:solidFill>
                <a:schemeClr val="tx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84A6348-B3E2-4847-8597-B7EBB59D0B48}"/>
              </a:ext>
            </a:extLst>
          </p:cNvPr>
          <p:cNvSpPr txBox="1"/>
          <p:nvPr/>
        </p:nvSpPr>
        <p:spPr>
          <a:xfrm>
            <a:off x="551384" y="6109164"/>
            <a:ext cx="9109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Uplink range is degraded significantly by the direct leakage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487C48B-992F-4FA3-A634-1F76380A9C38}"/>
              </a:ext>
            </a:extLst>
          </p:cNvPr>
          <p:cNvSpPr txBox="1"/>
          <p:nvPr/>
        </p:nvSpPr>
        <p:spPr>
          <a:xfrm>
            <a:off x="4007768" y="2488055"/>
            <a:ext cx="44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DR in practical AMP BS with a direct leakage is not limited by the noise floor 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E29A8F65-9904-4D1E-B08C-F83375E64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0256" y="1340768"/>
            <a:ext cx="2258750" cy="202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1449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Revisit 2.4 GHz Mono-Static Backscattering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2025</a:t>
            </a:r>
            <a:endParaRPr lang="en-GB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F41AD81-ACD2-4710-8FFE-618B4E94CFAC}"/>
              </a:ext>
            </a:extLst>
          </p:cNvPr>
          <p:cNvGrpSpPr/>
          <p:nvPr/>
        </p:nvGrpSpPr>
        <p:grpSpPr>
          <a:xfrm>
            <a:off x="1287065" y="2626645"/>
            <a:ext cx="6756577" cy="2158317"/>
            <a:chOff x="1256984" y="1751013"/>
            <a:chExt cx="6756577" cy="2158317"/>
          </a:xfrm>
        </p:grpSpPr>
        <p:sp>
          <p:nvSpPr>
            <p:cNvPr id="53" name="Arrow: Curved Down 52">
              <a:extLst>
                <a:ext uri="{FF2B5EF4-FFF2-40B4-BE49-F238E27FC236}">
                  <a16:creationId xmlns:a16="http://schemas.microsoft.com/office/drawing/2014/main" id="{EBCC6A2E-9AE1-4151-BB50-FD068FBD6CB8}"/>
                </a:ext>
              </a:extLst>
            </p:cNvPr>
            <p:cNvSpPr/>
            <p:nvPr/>
          </p:nvSpPr>
          <p:spPr bwMode="auto">
            <a:xfrm rot="5400000">
              <a:off x="3260985" y="2663051"/>
              <a:ext cx="1320926" cy="452129"/>
            </a:xfrm>
            <a:prstGeom prst="curvedDown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9C390E39-9241-48EA-BD5D-7980BFF7B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19600" y="1830388"/>
              <a:ext cx="3593961" cy="2078942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7EEE4C1C-F0F4-48F0-8AA8-05B812BC5E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56984" y="1751013"/>
              <a:ext cx="2438400" cy="2106705"/>
            </a:xfrm>
            <a:prstGeom prst="rect">
              <a:avLst/>
            </a:prstGeom>
          </p:spPr>
        </p:pic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7D33494-7468-4128-BA33-0F848DBD04A0}"/>
                </a:ext>
              </a:extLst>
            </p:cNvPr>
            <p:cNvSpPr txBox="1"/>
            <p:nvPr/>
          </p:nvSpPr>
          <p:spPr>
            <a:xfrm>
              <a:off x="1256984" y="1885508"/>
              <a:ext cx="163861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tx1"/>
                  </a:solidFill>
                </a:rPr>
                <a:t>WiFi AMP reader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132CFA31-50E6-48DA-A16A-5A8AE291E5AE}"/>
                </a:ext>
              </a:extLst>
            </p:cNvPr>
            <p:cNvSpPr txBox="1"/>
            <p:nvPr/>
          </p:nvSpPr>
          <p:spPr>
            <a:xfrm>
              <a:off x="6400800" y="1978223"/>
              <a:ext cx="15240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AMP tag</a:t>
              </a:r>
            </a:p>
          </p:txBody>
        </p:sp>
      </p:grp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59C72679-25B2-43E1-A66A-A219B883DB7A}"/>
              </a:ext>
            </a:extLst>
          </p:cNvPr>
          <p:cNvSpPr txBox="1">
            <a:spLocks/>
          </p:cNvSpPr>
          <p:nvPr/>
        </p:nvSpPr>
        <p:spPr bwMode="auto">
          <a:xfrm>
            <a:off x="2564321" y="3400907"/>
            <a:ext cx="1613273" cy="60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sz="1800" kern="0" dirty="0">
                <a:solidFill>
                  <a:srgbClr val="FF0000"/>
                </a:solidFill>
              </a:rPr>
              <a:t>Self Leakage 20dB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1A1377FC-1E00-4DEC-8B3D-3071ECC49F51}"/>
              </a:ext>
            </a:extLst>
          </p:cNvPr>
          <p:cNvSpPr txBox="1">
            <a:spLocks/>
          </p:cNvSpPr>
          <p:nvPr/>
        </p:nvSpPr>
        <p:spPr bwMode="auto">
          <a:xfrm>
            <a:off x="2656534" y="2879723"/>
            <a:ext cx="883962" cy="3077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sz="1800" kern="0" dirty="0"/>
              <a:t>0 dBm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5057027-8FD3-48A5-B345-90AADF0B75C4}"/>
              </a:ext>
            </a:extLst>
          </p:cNvPr>
          <p:cNvSpPr txBox="1">
            <a:spLocks/>
          </p:cNvSpPr>
          <p:nvPr/>
        </p:nvSpPr>
        <p:spPr bwMode="auto">
          <a:xfrm>
            <a:off x="2808934" y="4550171"/>
            <a:ext cx="1846906" cy="301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sz="1800" dirty="0">
                <a:solidFill>
                  <a:srgbClr val="FF0000"/>
                </a:solidFill>
              </a:rPr>
              <a:t>P</a:t>
            </a:r>
            <a:r>
              <a:rPr lang="en-US" sz="1800" baseline="-25000" dirty="0">
                <a:solidFill>
                  <a:srgbClr val="FF0000"/>
                </a:solidFill>
              </a:rPr>
              <a:t>Lk</a:t>
            </a:r>
            <a:r>
              <a:rPr lang="en-US" sz="1800" baseline="-25000" dirty="0"/>
              <a:t> </a:t>
            </a:r>
            <a:r>
              <a:rPr lang="en-US" sz="1800" kern="0" dirty="0">
                <a:solidFill>
                  <a:srgbClr val="FF0000"/>
                </a:solidFill>
              </a:rPr>
              <a:t>-20 dBm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C219D1A-CCD5-4578-AEFA-E98953390738}"/>
              </a:ext>
            </a:extLst>
          </p:cNvPr>
          <p:cNvCxnSpPr>
            <a:cxnSpLocks/>
          </p:cNvCxnSpPr>
          <p:nvPr/>
        </p:nvCxnSpPr>
        <p:spPr bwMode="auto">
          <a:xfrm rot="16200000">
            <a:off x="4782312" y="1323743"/>
            <a:ext cx="0" cy="2590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14AAB39D-14BB-4A4D-B96F-28F396B4FA3D}"/>
              </a:ext>
            </a:extLst>
          </p:cNvPr>
          <p:cNvSpPr txBox="1">
            <a:spLocks/>
          </p:cNvSpPr>
          <p:nvPr/>
        </p:nvSpPr>
        <p:spPr bwMode="auto">
          <a:xfrm>
            <a:off x="3647728" y="2173234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kern="0" dirty="0"/>
              <a:t>20 cm /-26 dB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06B62CF-D9E2-4039-B788-230C6F2A62BF}"/>
              </a:ext>
            </a:extLst>
          </p:cNvPr>
          <p:cNvSpPr txBox="1">
            <a:spLocks/>
          </p:cNvSpPr>
          <p:nvPr/>
        </p:nvSpPr>
        <p:spPr bwMode="auto">
          <a:xfrm>
            <a:off x="2892264" y="4867845"/>
            <a:ext cx="1666400" cy="3077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sz="1800" dirty="0"/>
              <a:t>P</a:t>
            </a:r>
            <a:r>
              <a:rPr lang="en-US" sz="1800" baseline="-25000" dirty="0"/>
              <a:t>RX </a:t>
            </a:r>
            <a:r>
              <a:rPr lang="en-US" sz="1800" kern="0" dirty="0"/>
              <a:t>-57 dBm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2F365F-A05A-4024-85C0-38560912380D}"/>
              </a:ext>
            </a:extLst>
          </p:cNvPr>
          <p:cNvSpPr/>
          <p:nvPr/>
        </p:nvSpPr>
        <p:spPr>
          <a:xfrm>
            <a:off x="1343472" y="5259725"/>
            <a:ext cx="27158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2800" b="1" dirty="0">
                <a:solidFill>
                  <a:schemeClr val="tx1"/>
                </a:solidFill>
              </a:rPr>
              <a:t>P</a:t>
            </a:r>
            <a:r>
              <a:rPr lang="en-US" sz="2800" b="1" baseline="-25000" dirty="0">
                <a:solidFill>
                  <a:schemeClr val="tx1"/>
                </a:solidFill>
              </a:rPr>
              <a:t>Lk</a:t>
            </a:r>
            <a:r>
              <a:rPr lang="en-US" sz="2800" b="1" dirty="0">
                <a:solidFill>
                  <a:schemeClr val="tx1"/>
                </a:solidFill>
              </a:rPr>
              <a:t> -P</a:t>
            </a:r>
            <a:r>
              <a:rPr lang="en-US" sz="2800" b="1" baseline="-25000" dirty="0">
                <a:solidFill>
                  <a:schemeClr val="tx1"/>
                </a:solidFill>
              </a:rPr>
              <a:t>RX </a:t>
            </a:r>
            <a:r>
              <a:rPr lang="en-US" sz="2800" b="1" dirty="0">
                <a:solidFill>
                  <a:schemeClr val="tx1"/>
                </a:solidFill>
              </a:rPr>
              <a:t>= </a:t>
            </a:r>
            <a:r>
              <a:rPr lang="en-US" sz="2800" b="1" dirty="0">
                <a:solidFill>
                  <a:srgbClr val="00B050"/>
                </a:solidFill>
              </a:rPr>
              <a:t>37</a:t>
            </a:r>
            <a:r>
              <a:rPr lang="en-US" sz="2800" b="1" dirty="0">
                <a:solidFill>
                  <a:schemeClr val="tx1"/>
                </a:solidFill>
              </a:rPr>
              <a:t> dB</a:t>
            </a:r>
            <a:endParaRPr lang="en-US" sz="2800" b="1" dirty="0">
              <a:solidFill>
                <a:schemeClr val="tx1"/>
              </a:solidFill>
              <a:latin typeface="Aptos Narrow" panose="020B0004020202020204" pitchFamily="34" charset="0"/>
            </a:endParaRP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B1D85B7-21F2-45A5-90E2-F02A68C56D83}"/>
              </a:ext>
            </a:extLst>
          </p:cNvPr>
          <p:cNvSpPr/>
          <p:nvPr/>
        </p:nvSpPr>
        <p:spPr>
          <a:xfrm>
            <a:off x="6109016" y="2287197"/>
            <a:ext cx="24432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2800" b="1" dirty="0">
                <a:solidFill>
                  <a:schemeClr val="tx1"/>
                </a:solidFill>
              </a:rPr>
              <a:t>P</a:t>
            </a:r>
            <a:r>
              <a:rPr lang="en-US" sz="2800" b="1" baseline="-25000" dirty="0">
                <a:solidFill>
                  <a:schemeClr val="tx1"/>
                </a:solidFill>
              </a:rPr>
              <a:t>EH</a:t>
            </a:r>
            <a:r>
              <a:rPr lang="en-US" sz="2800" b="1" dirty="0">
                <a:solidFill>
                  <a:schemeClr val="tx1"/>
                </a:solidFill>
              </a:rPr>
              <a:t> = </a:t>
            </a:r>
            <a:r>
              <a:rPr lang="en-US" sz="2800" b="1" dirty="0">
                <a:solidFill>
                  <a:srgbClr val="00B050"/>
                </a:solidFill>
              </a:rPr>
              <a:t>-26 </a:t>
            </a:r>
            <a:r>
              <a:rPr lang="en-US" sz="2800" b="1" dirty="0">
                <a:solidFill>
                  <a:schemeClr val="tx1"/>
                </a:solidFill>
              </a:rPr>
              <a:t>dBm</a:t>
            </a:r>
            <a:endParaRPr lang="en-US" sz="2800" b="1" dirty="0">
              <a:solidFill>
                <a:schemeClr val="tx1"/>
              </a:solidFill>
              <a:latin typeface="Aptos Narrow" panose="020B00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A6487CD-8D87-418D-8A80-6E07FB68C885}"/>
              </a:ext>
            </a:extLst>
          </p:cNvPr>
          <p:cNvSpPr/>
          <p:nvPr/>
        </p:nvSpPr>
        <p:spPr>
          <a:xfrm>
            <a:off x="1942553" y="5786100"/>
            <a:ext cx="20874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2800" b="1" dirty="0">
                <a:solidFill>
                  <a:schemeClr val="tx1"/>
                </a:solidFill>
              </a:rPr>
              <a:t>SNR= </a:t>
            </a:r>
            <a:r>
              <a:rPr lang="en-US" sz="2800" b="1" dirty="0">
                <a:solidFill>
                  <a:srgbClr val="00B050"/>
                </a:solidFill>
              </a:rPr>
              <a:t>13</a:t>
            </a:r>
            <a:r>
              <a:rPr lang="en-US" sz="2800" b="1" dirty="0">
                <a:solidFill>
                  <a:schemeClr val="tx1"/>
                </a:solidFill>
              </a:rPr>
              <a:t> dB</a:t>
            </a:r>
            <a:endParaRPr lang="en-US" sz="2800" b="1" dirty="0">
              <a:solidFill>
                <a:schemeClr val="tx1"/>
              </a:solidFill>
              <a:latin typeface="Aptos Narrow" panose="020B00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0E386E0-8F5B-4594-B86A-C9DC763BE104}"/>
              </a:ext>
            </a:extLst>
          </p:cNvPr>
          <p:cNvSpPr/>
          <p:nvPr/>
        </p:nvSpPr>
        <p:spPr>
          <a:xfrm>
            <a:off x="853707" y="1630155"/>
            <a:ext cx="6714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b="1" dirty="0">
                <a:solidFill>
                  <a:schemeClr val="tx1"/>
                </a:solidFill>
              </a:rPr>
              <a:t>Example : AP DR= 50 dB, AMP tag BS Loss 5 dB </a:t>
            </a:r>
            <a:endParaRPr lang="en-US" b="1" dirty="0">
              <a:solidFill>
                <a:schemeClr val="tx1"/>
              </a:solidFill>
              <a:latin typeface="Aptos Narrow" panose="020B00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8242DE4-B302-461E-8465-B91CFE3D8C61}"/>
              </a:ext>
            </a:extLst>
          </p:cNvPr>
          <p:cNvSpPr txBox="1"/>
          <p:nvPr/>
        </p:nvSpPr>
        <p:spPr>
          <a:xfrm>
            <a:off x="4629065" y="5514456"/>
            <a:ext cx="42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Uplink range is limited by P</a:t>
            </a:r>
            <a:r>
              <a:rPr lang="en-US" b="1" baseline="-25000" dirty="0">
                <a:solidFill>
                  <a:schemeClr val="tx1"/>
                </a:solidFill>
              </a:rPr>
              <a:t>EH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57A8E42-55E1-4829-9CDB-6F7AE6BE428C}"/>
              </a:ext>
            </a:extLst>
          </p:cNvPr>
          <p:cNvSpPr/>
          <p:nvPr/>
        </p:nvSpPr>
        <p:spPr>
          <a:xfrm>
            <a:off x="5206316" y="3429000"/>
            <a:ext cx="7265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b" hangingPunct="1"/>
            <a:r>
              <a:rPr lang="en-US" sz="1800" b="1" dirty="0">
                <a:solidFill>
                  <a:srgbClr val="FF0000"/>
                </a:solidFill>
              </a:rPr>
              <a:t>BS</a:t>
            </a:r>
          </a:p>
          <a:p>
            <a:pPr algn="ctr" defTabSz="914400" eaLnBrk="1" fontAlgn="b" hangingPunct="1"/>
            <a:r>
              <a:rPr lang="en-US" sz="1800" b="1" dirty="0">
                <a:solidFill>
                  <a:srgbClr val="FF0000"/>
                </a:solidFill>
              </a:rPr>
              <a:t> Loss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FB9F690-D210-45D3-BF5B-1EEC7B4E3F66}"/>
              </a:ext>
            </a:extLst>
          </p:cNvPr>
          <p:cNvGrpSpPr/>
          <p:nvPr/>
        </p:nvGrpSpPr>
        <p:grpSpPr>
          <a:xfrm>
            <a:off x="9004358" y="1395359"/>
            <a:ext cx="2819336" cy="3559579"/>
            <a:chOff x="9004358" y="1395359"/>
            <a:chExt cx="2819336" cy="3559579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88970329-4AA2-49B5-868F-0F604ADF5D0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300147" y="1969925"/>
              <a:ext cx="0" cy="2590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</p:cxnSp>
        <p:sp>
          <p:nvSpPr>
            <p:cNvPr id="35" name="Content Placeholder 2">
              <a:extLst>
                <a:ext uri="{FF2B5EF4-FFF2-40B4-BE49-F238E27FC236}">
                  <a16:creationId xmlns:a16="http://schemas.microsoft.com/office/drawing/2014/main" id="{8EE68C0C-58CA-4607-BEB8-05A2E2D72DC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923953" y="1395359"/>
              <a:ext cx="1103673" cy="6098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/>
              <a:r>
                <a:rPr lang="en-US" sz="1400" b="0" kern="0" dirty="0"/>
                <a:t>Leakage signal: 0dBr</a:t>
              </a:r>
              <a:endParaRPr lang="en-US" sz="1200" kern="0" dirty="0"/>
            </a:p>
          </p:txBody>
        </p:sp>
        <p:sp>
          <p:nvSpPr>
            <p:cNvPr id="36" name="Content Placeholder 2">
              <a:extLst>
                <a:ext uri="{FF2B5EF4-FFF2-40B4-BE49-F238E27FC236}">
                  <a16:creationId xmlns:a16="http://schemas.microsoft.com/office/drawing/2014/main" id="{12BCB689-6B2F-49B4-924E-110DA2D4B53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699758" y="4634980"/>
              <a:ext cx="1355859" cy="31995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/>
              <a:r>
                <a:rPr lang="en-US" sz="1400" b="0" kern="0" dirty="0"/>
                <a:t>Rx noise floor: e.g. -50dBr</a:t>
              </a:r>
              <a:endParaRPr lang="en-US" sz="1200" kern="0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881C11D5-2DEB-488A-8099-DAC581FA621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048303" y="1954366"/>
              <a:ext cx="503687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Content Placeholder 2">
              <a:extLst>
                <a:ext uri="{FF2B5EF4-FFF2-40B4-BE49-F238E27FC236}">
                  <a16:creationId xmlns:a16="http://schemas.microsoft.com/office/drawing/2014/main" id="{D28F7237-429A-4971-9981-0861D7278E9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886629" y="3396863"/>
              <a:ext cx="1031476" cy="6098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 algn="ctr">
                <a:lnSpc>
                  <a:spcPct val="200000"/>
                </a:lnSpc>
              </a:pPr>
              <a:r>
                <a:rPr lang="en-US" sz="1400" b="0" kern="0" dirty="0"/>
                <a:t>BS signal: </a:t>
              </a:r>
            </a:p>
            <a:p>
              <a:pPr marL="0" indent="0" algn="ctr"/>
              <a:r>
                <a:rPr lang="en-US" sz="1400" b="0" kern="0" dirty="0"/>
                <a:t>-37dBr</a:t>
              </a:r>
              <a:endParaRPr lang="en-US" sz="1200" kern="0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D2E29AD-B344-430A-A4F9-E57C769A70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170990" y="4563828"/>
              <a:ext cx="3048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573DF71-071F-4456-AE63-8091D76B431A}"/>
                </a:ext>
              </a:extLst>
            </p:cNvPr>
            <p:cNvSpPr/>
            <p:nvPr/>
          </p:nvSpPr>
          <p:spPr bwMode="auto">
            <a:xfrm>
              <a:off x="10221790" y="3783166"/>
              <a:ext cx="152400" cy="152621"/>
            </a:xfrm>
            <a:prstGeom prst="ellipse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内容占位符 2">
              <a:extLst>
                <a:ext uri="{FF2B5EF4-FFF2-40B4-BE49-F238E27FC236}">
                  <a16:creationId xmlns:a16="http://schemas.microsoft.com/office/drawing/2014/main" id="{0DFDF2AF-6BB8-455A-9340-5F0B19B540A0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0453171" y="2473649"/>
              <a:ext cx="1370523" cy="816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b="1" dirty="0">
                  <a:solidFill>
                    <a:schemeClr val="tx1"/>
                  </a:solidFill>
                  <a:latin typeface="Calibri" panose="020F0502020204030204"/>
                  <a:ea typeface="微软雅黑" panose="020B0503020204020204" pitchFamily="34" charset="-122"/>
                </a:rPr>
                <a:t>AP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b="1" dirty="0">
                  <a:solidFill>
                    <a:schemeClr val="tx1"/>
                  </a:solidFill>
                  <a:latin typeface="Calibri" panose="020F0502020204030204"/>
                  <a:ea typeface="微软雅黑" panose="020B0503020204020204" pitchFamily="34" charset="-122"/>
                </a:rPr>
                <a:t>Dynamic Range</a:t>
              </a: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A034A99F-4802-41E2-A07E-9F3FB3635D2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136560" y="3859475"/>
              <a:ext cx="0" cy="690696"/>
            </a:xfrm>
            <a:prstGeom prst="straightConnector1">
              <a:avLst/>
            </a:prstGeom>
            <a:solidFill>
              <a:srgbClr val="00B8FF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A13FC1FD-15F0-4B5B-882B-382472B9685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048303" y="3859476"/>
              <a:ext cx="834" cy="701249"/>
            </a:xfrm>
            <a:prstGeom prst="straightConnector1">
              <a:avLst/>
            </a:prstGeom>
            <a:solidFill>
              <a:srgbClr val="00B8FF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4" name="内容占位符 2">
              <a:extLst>
                <a:ext uri="{FF2B5EF4-FFF2-40B4-BE49-F238E27FC236}">
                  <a16:creationId xmlns:a16="http://schemas.microsoft.com/office/drawing/2014/main" id="{5DAA839C-4297-4FCD-9E6C-30D380CF5E2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004358" y="4012937"/>
              <a:ext cx="1370523" cy="576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b="1" dirty="0">
                  <a:solidFill>
                    <a:schemeClr val="tx1"/>
                  </a:solidFill>
                  <a:latin typeface="Calibri" panose="020F0502020204030204"/>
                  <a:ea typeface="微软雅黑" panose="020B0503020204020204" pitchFamily="34" charset="-122"/>
                </a:rPr>
                <a:t>SNR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8E7552C2-1207-4F72-956E-FCAADD567B6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136560" y="1954366"/>
              <a:ext cx="0" cy="594441"/>
            </a:xfrm>
            <a:prstGeom prst="straightConnector1">
              <a:avLst/>
            </a:prstGeom>
            <a:solidFill>
              <a:srgbClr val="00B8FF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180208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39416" y="481860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Discussion: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60A891-62FD-4784-80D0-0AA10D410073}"/>
              </a:ext>
            </a:extLst>
          </p:cNvPr>
          <p:cNvSpPr/>
          <p:nvPr/>
        </p:nvSpPr>
        <p:spPr>
          <a:xfrm>
            <a:off x="767408" y="1340768"/>
            <a:ext cx="10729192" cy="5959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</a:rPr>
              <a:t>The direct leakage blocker in bi-static backscattering, imposes a DR limitation similar to the self leakage in mono-static backscattering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</a:rPr>
              <a:t>The bi-static blocker degrades passive BS range to about 2 meters, or more if the tag is within 1 meter from the carrier source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</a:rPr>
              <a:t>Bi-static BS can be treated as an extension of  the EH and UL ranges of mono-static BS.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</a:rPr>
              <a:t>A simple use case example, maybe a smart shopping cart that enables both mono-static and bi-static BS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0000"/>
              </a:solidFill>
            </a:endParaRPr>
          </a:p>
          <a:p>
            <a:pPr defTabSz="914400" eaLnBrk="1" hangingPunct="1">
              <a:buClrTx/>
              <a:buSzTx/>
            </a:pPr>
            <a:endParaRPr lang="en-US" sz="2800" i="1" baseline="-25000" dirty="0">
              <a:solidFill>
                <a:srgbClr val="000000"/>
              </a:solidFill>
              <a:latin typeface="Cambria Math" panose="02040503050406030204" pitchFamily="18" charset="0"/>
              <a:ea typeface="宋体" charset="-122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78CD79-B274-4C2E-8402-41EBD0CC02EC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BB02EA-A84B-4509-BD0B-3EDB903C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987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39416" y="481860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60A891-62FD-4784-80D0-0AA10D410073}"/>
              </a:ext>
            </a:extLst>
          </p:cNvPr>
          <p:cNvSpPr/>
          <p:nvPr/>
        </p:nvSpPr>
        <p:spPr>
          <a:xfrm>
            <a:off x="823808" y="1369938"/>
            <a:ext cx="10513168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In principle we can adopt the BS mono-static UL analysis for bi-static operation. The BS range is limited by the direct carrier leakage/blocker and dictated by the AP DR performance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UL range of about 2 meter, may still be achieved when direct leakage is present for an DR of 50 dB with EH power levels that are relatively sufficient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</a:rPr>
              <a:t>Hence such simple fully passive backscattering devices will be able to charge/recharge and communicate relatively frequently and efficiently to short ranges as compared with semi-active BS tags [4], or active tags with extended ranges that dissipate more power while harvesting at much lower levels</a:t>
            </a:r>
          </a:p>
          <a:p>
            <a:pPr defTabSz="914400" eaLnBrk="1" hangingPunct="1">
              <a:buClrTx/>
              <a:buSzTx/>
            </a:pPr>
            <a:endParaRPr lang="en-US" i="1" baseline="-25000" dirty="0">
              <a:solidFill>
                <a:srgbClr val="000000"/>
              </a:solidFill>
              <a:latin typeface="Cambria Math" panose="02040503050406030204" pitchFamily="18" charset="0"/>
              <a:ea typeface="宋体" charset="-122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78CD79-B274-4C2E-8402-41EBD0CC02EC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BB02EA-A84B-4509-BD0B-3EDB903C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251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(3)</Template>
  <TotalTime>127514</TotalTime>
  <Words>1248</Words>
  <Application>Microsoft Office PowerPoint</Application>
  <PresentationFormat>Widescreen</PresentationFormat>
  <Paragraphs>291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Microsoft YaHei</vt:lpstr>
      <vt:lpstr>MS Gothic</vt:lpstr>
      <vt:lpstr>SimSun</vt:lpstr>
      <vt:lpstr>STXihei</vt:lpstr>
      <vt:lpstr>Aptos Narrow</vt:lpstr>
      <vt:lpstr>Arial</vt:lpstr>
      <vt:lpstr>Arial Unicode MS</vt:lpstr>
      <vt:lpstr>Calibri</vt:lpstr>
      <vt:lpstr>Cambria Math</vt:lpstr>
      <vt:lpstr>Times New Roman</vt:lpstr>
      <vt:lpstr>Wingdings</vt:lpstr>
      <vt:lpstr>Office Theme</vt:lpstr>
      <vt:lpstr>Document</vt:lpstr>
      <vt:lpstr>AMP UL Bi-Static Leakage and Dynamic-Range Implications</vt:lpstr>
      <vt:lpstr>Abstract</vt:lpstr>
      <vt:lpstr>Background: AMP Bi-Static Backscattering</vt:lpstr>
      <vt:lpstr>2.4 GHz Mono-Static Backscattering [1], [2]</vt:lpstr>
      <vt:lpstr>Background: 2.4 GHz Uplink Backscattering [3]</vt:lpstr>
      <vt:lpstr>2.4 GHz Bistatic Uplink Accounting for Direct Leakage</vt:lpstr>
      <vt:lpstr>Revisit 2.4 GHz Mono-Static Backscattering</vt:lpstr>
      <vt:lpstr>Discussion: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Solomon Trainin</dc:creator>
  <cp:keywords/>
  <cp:lastModifiedBy>Dror Regev (A)</cp:lastModifiedBy>
  <cp:revision>710</cp:revision>
  <cp:lastPrinted>1601-01-01T00:00:00Z</cp:lastPrinted>
  <dcterms:created xsi:type="dcterms:W3CDTF">2024-04-23T10:05:01Z</dcterms:created>
  <dcterms:modified xsi:type="dcterms:W3CDTF">2025-01-08T12:58:13Z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(2)6Hsy3w7rQ0T/nlkfxIqdX9/ndL/bBUoQP214+sgcX3la0uNEopbTpUicZw1DopvvDI2T3Yon
tIcCS5m9pUosiRKiSSpW7J2Oc3aFoacf3ukwL7EVmThHVODYDGawSJcytI2aIOwaZUiDrcgq
EaVeYJEMShsv67NXNAfeOLeB8chgSMETKXC4NipHEWKufQcI9h4EgdoNjen3wUS2gBPdeas6
MBSHZrjWMmT3PA/G8X</vt:lpwstr>
  </property>
  <property fmtid="{D5CDD505-2E9C-101B-9397-08002B2CF9AE}" pid="3" name="_2015_ms_pID_7253431">
    <vt:lpwstr>2I5/F/05Vv2yOGgfKZStjB9fUXEyv3HQd2qhoD6M8H4tyPkcLOlHRR
/TB1P6w5j1d0ATCqY/+nXwRRSh8w4uceuXMe94lEz2s+vyjgkD2KhyHwVTVxbQtoUrq1KX6t
/ZUIxoAWkCD+FGgFaPImzeaMDqXdrsLtjHwOiO1fV2bDrYb2W+ZMeY4s03oI+krMOXLQghpU
PQgfvfNPjW6jcab0</vt:lpwstr>
  </property>
</Properties>
</file>