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0" r:id="rId2"/>
    <p:sldId id="1236" r:id="rId3"/>
    <p:sldId id="5976" r:id="rId4"/>
    <p:sldId id="5979" r:id="rId5"/>
    <p:sldId id="5980" r:id="rId6"/>
    <p:sldId id="5978" r:id="rId7"/>
    <p:sldId id="5981" r:id="rId8"/>
    <p:sldId id="5982" r:id="rId9"/>
    <p:sldId id="1244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9900"/>
    <a:srgbClr val="9FFFDF"/>
    <a:srgbClr val="D6D6F5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9" autoAdjust="0"/>
    <p:restoredTop sz="92105" autoAdjust="0"/>
  </p:normalViewPr>
  <p:slideViewPr>
    <p:cSldViewPr>
      <p:cViewPr varScale="1">
        <p:scale>
          <a:sx n="114" d="100"/>
          <a:sy n="114" d="100"/>
        </p:scale>
        <p:origin x="153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36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282FEBE-F045-4E6F-BAFE-CCAD18F7EB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893971-1730-A0F9-46CE-C7CF97ABCE4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 2025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3BE2D10-872A-479D-BDC2-D41B2602AFF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C1D5CE-6A7C-856A-1CDC-AB3A8B7E8C3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 2025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 2025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9317" y="6475413"/>
            <a:ext cx="18446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802.11-25/0021r0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77083"/>
            <a:ext cx="8915400" cy="819506"/>
          </a:xfrm>
        </p:spPr>
        <p:txBody>
          <a:bodyPr/>
          <a:lstStyle/>
          <a:p>
            <a:pPr lvl="0" defTabSz="914400">
              <a:defRPr/>
            </a:pPr>
            <a:r>
              <a:rPr lang="en-US" kern="0" dirty="0">
                <a:solidFill>
                  <a:srgbClr val="000000"/>
                </a:solidFill>
                <a:latin typeface="Times New Roman"/>
              </a:rPr>
              <a:t>Channel access and trigger design for active STAs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995425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2025-01-13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903001"/>
              </p:ext>
            </p:extLst>
          </p:nvPr>
        </p:nvGraphicFramePr>
        <p:xfrm>
          <a:off x="1066800" y="2792846"/>
          <a:ext cx="7391400" cy="14013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You-Wei.Chen@mediatek.com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CCBD4D1-F213-4D7D-8598-D55538C56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99317" y="6475413"/>
            <a:ext cx="18446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You-Wei Chen,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B24689-C7CE-E2B4-5EBE-6A996520EEC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 2025</a:t>
            </a:r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2A07B-256D-0D02-F094-378E33656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EAE84-DE31-D322-9E67-1D90A3936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858126" cy="4495800"/>
          </a:xfrm>
        </p:spPr>
        <p:txBody>
          <a:bodyPr/>
          <a:lstStyle/>
          <a:p>
            <a:r>
              <a:rPr lang="en-US" sz="1600" dirty="0"/>
              <a:t>Passed motion [1]:</a:t>
            </a:r>
          </a:p>
          <a:p>
            <a:pPr lvl="1"/>
            <a:r>
              <a:rPr lang="en-US" altLang="zh-CN" sz="1400" dirty="0"/>
              <a:t>11bp defines at least one mode of MAC/PHY that allows an AMP-only device with active uplink communication in 2.4GHz subject to the following requirements:</a:t>
            </a:r>
          </a:p>
          <a:p>
            <a:pPr marL="1028700" lvl="3" indent="-342900"/>
            <a:r>
              <a:rPr lang="en-US" altLang="zh-CN" sz="1400" dirty="0">
                <a:ea typeface="+mn-ea"/>
                <a:cs typeface="+mn-cs"/>
              </a:rPr>
              <a:t>clock accuracy requirement is relaxed compared to legacy 802.11 devices;</a:t>
            </a:r>
          </a:p>
          <a:p>
            <a:pPr marL="1028700" lvl="3" indent="-342900"/>
            <a:r>
              <a:rPr lang="en-US" altLang="zh-CN" sz="1400" dirty="0">
                <a:ea typeface="+mn-ea"/>
                <a:cs typeface="+mn-cs"/>
              </a:rPr>
              <a:t>the active uplink communication can only be sent in response to being polled by the AP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There is an AMP trigger frame before an active AMP UL transmission.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In this presentation, we will review some contributions related to channel access and discuss out thought for low-power legacy STA or AMP-only active UL STA on this topic.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889AD-2B38-BFA0-874B-F9FC2FEC3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82714-AC09-26B8-2558-C80002AC9D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7A570DB-3612-5F15-7FCE-5CB9F037B16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 2025</a:t>
            </a:r>
          </a:p>
        </p:txBody>
      </p:sp>
    </p:spTree>
    <p:extLst>
      <p:ext uri="{BB962C8B-B14F-4D97-AF65-F5344CB8AC3E}">
        <p14:creationId xmlns:p14="http://schemas.microsoft.com/office/powerpoint/2010/main" val="3142863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56A51-15E3-C531-4442-95DDD906A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Contributions related to channel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1F26-ABD0-B357-C5FD-C5B0DA4AF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In [2, 3], multiple access mechanisms were discussed, e.g., TDM, FDM, CDM.</a:t>
            </a:r>
            <a:r>
              <a:rPr lang="en-US" altLang="zh-CN" sz="1600" dirty="0">
                <a:cs typeface="Times New Roman" panose="02020603050405020304" pitchFamily="18" charset="0"/>
              </a:rPr>
              <a:t> Guard intervals and TDM sync frame were proposed for TDM.</a:t>
            </a:r>
            <a:endParaRPr lang="en-US" sz="1600" dirty="0"/>
          </a:p>
          <a:p>
            <a:r>
              <a:rPr lang="en-US" sz="1600" dirty="0"/>
              <a:t>In [4], multiple phases were discussed. For channel access, a scheduled mode was proposed, i.e., AP sends a trigger frame to an associated AMP non-AP STA with respective STA ID.</a:t>
            </a:r>
          </a:p>
          <a:p>
            <a:r>
              <a:rPr lang="en-US" sz="1600" dirty="0"/>
              <a:t>In [5] time-slot based channel access was discussed. TXOP for AC_BK was reviewed (2.528ms) and the avaiable time slot can be used is limited. Later, [6] suggested that two different channel access mechanisms for Active AMP tags and Backscatter AMP tags.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Without loss the generality, </a:t>
            </a:r>
            <a:r>
              <a:rPr lang="en-US" altLang="zh-TW" sz="1600" dirty="0"/>
              <a:t>we simply focus on a scheduled UL </a:t>
            </a:r>
            <a:r>
              <a:rPr lang="en-US" sz="1600" dirty="0"/>
              <a:t>for active STAs </a:t>
            </a:r>
            <a:r>
              <a:rPr lang="en-US" altLang="zh-TW" sz="1600" dirty="0"/>
              <a:t>as a starting point.</a:t>
            </a:r>
            <a:endParaRPr lang="en-US" sz="1600" dirty="0"/>
          </a:p>
          <a:p>
            <a:endParaRPr lang="en-US" sz="1600" dirty="0">
              <a:highlight>
                <a:srgbClr val="C0C0C0"/>
              </a:highlight>
            </a:endParaRPr>
          </a:p>
          <a:p>
            <a:endParaRPr lang="en-US" alt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415C0-F34F-725B-F80A-0D3F2BB44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9A0003-4424-770B-5418-3113F482A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D4105A3-3554-2F9E-11A3-595E133AA94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 2025</a:t>
            </a:r>
          </a:p>
        </p:txBody>
      </p:sp>
    </p:spTree>
    <p:extLst>
      <p:ext uri="{BB962C8B-B14F-4D97-AF65-F5344CB8AC3E}">
        <p14:creationId xmlns:p14="http://schemas.microsoft.com/office/powerpoint/2010/main" val="3648637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49E6E-88E7-02F0-C734-FB9A6F7BB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</a:t>
            </a:r>
            <a:r>
              <a:rPr lang="en-US" sz="2800" dirty="0"/>
              <a:t>frame exchange </a:t>
            </a:r>
            <a:r>
              <a:rPr lang="en-US" dirty="0"/>
              <a:t>for active UL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B611A8-98FC-D6AD-A316-6AB742139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FA83A8-C387-BFD8-DF61-F06DF38391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CF7DDE-387A-9D3D-4EF6-B84919364AF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C93C711-BEE1-45AC-72AE-86229F9CEEF0}"/>
              </a:ext>
            </a:extLst>
          </p:cNvPr>
          <p:cNvGrpSpPr/>
          <p:nvPr/>
        </p:nvGrpSpPr>
        <p:grpSpPr>
          <a:xfrm>
            <a:off x="190241" y="5160527"/>
            <a:ext cx="1588671" cy="505084"/>
            <a:chOff x="601532" y="3715785"/>
            <a:chExt cx="1588671" cy="505084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22A3AE3-D93F-9F1E-8FA5-1AFE332A76A9}"/>
                </a:ext>
              </a:extLst>
            </p:cNvPr>
            <p:cNvSpPr txBox="1"/>
            <p:nvPr/>
          </p:nvSpPr>
          <p:spPr>
            <a:xfrm>
              <a:off x="601532" y="3859068"/>
              <a:ext cx="1491025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zh-TW" sz="1000" b="1" dirty="0">
                  <a:latin typeface="Arial Narrow" panose="020B0606020202030204" pitchFamily="34" charset="0"/>
                </a:rPr>
                <a:t>AMP</a:t>
              </a:r>
              <a:r>
                <a:rPr lang="zh-TW" altLang="en-US" sz="1000" b="1" dirty="0">
                  <a:latin typeface="Arial Narrow" panose="020B0606020202030204" pitchFamily="34" charset="0"/>
                </a:rPr>
                <a:t> </a:t>
              </a:r>
              <a:r>
                <a:rPr lang="en-US" altLang="zh-TW" sz="1000" b="1" dirty="0">
                  <a:latin typeface="Arial Narrow" panose="020B0606020202030204" pitchFamily="34" charset="0"/>
                </a:rPr>
                <a:t>AP STA</a:t>
              </a:r>
            </a:p>
          </p:txBody>
        </p:sp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B8A6E4B6-0730-9C02-EF2C-6C18A83A1E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85119" y="3715785"/>
              <a:ext cx="505084" cy="505084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F8F323E-3A06-E531-2B90-8F3145D2CFF3}"/>
              </a:ext>
            </a:extLst>
          </p:cNvPr>
          <p:cNvGrpSpPr/>
          <p:nvPr/>
        </p:nvGrpSpPr>
        <p:grpSpPr>
          <a:xfrm>
            <a:off x="338045" y="5910633"/>
            <a:ext cx="1528603" cy="251602"/>
            <a:chOff x="719554" y="4320296"/>
            <a:chExt cx="1528603" cy="251602"/>
          </a:xfrm>
        </p:grpSpPr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98584174-CFC6-D8D5-A6AF-B77DBE8D1C5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800071" y="4328107"/>
              <a:ext cx="237987" cy="243791"/>
            </a:xfrm>
            <a:prstGeom prst="rect">
              <a:avLst/>
            </a:prstGeom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C2B5EE3-9DE5-D74F-E454-38A3C3E6DE13}"/>
                </a:ext>
              </a:extLst>
            </p:cNvPr>
            <p:cNvSpPr txBox="1"/>
            <p:nvPr/>
          </p:nvSpPr>
          <p:spPr>
            <a:xfrm>
              <a:off x="719554" y="4320296"/>
              <a:ext cx="1528603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AMP non-AP STA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D1E2F181-AFF1-35BE-1A10-391161F5A114}"/>
              </a:ext>
            </a:extLst>
          </p:cNvPr>
          <p:cNvSpPr/>
          <p:nvPr/>
        </p:nvSpPr>
        <p:spPr>
          <a:xfrm>
            <a:off x="2689530" y="5402734"/>
            <a:ext cx="5862004" cy="261646"/>
          </a:xfrm>
          <a:prstGeom prst="rect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C95ADA1-EFDA-D000-ABC6-846F561268DF}"/>
              </a:ext>
            </a:extLst>
          </p:cNvPr>
          <p:cNvCxnSpPr>
            <a:cxnSpLocks/>
          </p:cNvCxnSpPr>
          <p:nvPr/>
        </p:nvCxnSpPr>
        <p:spPr>
          <a:xfrm>
            <a:off x="1808009" y="5665611"/>
            <a:ext cx="687188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376F8BE-0EFC-C5A7-4E9E-3FA88B88C44A}"/>
              </a:ext>
            </a:extLst>
          </p:cNvPr>
          <p:cNvSpPr txBox="1"/>
          <p:nvPr/>
        </p:nvSpPr>
        <p:spPr>
          <a:xfrm>
            <a:off x="4876506" y="5091546"/>
            <a:ext cx="174272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srgbClr val="FF9900"/>
                </a:solidFill>
                <a:latin typeface="Arial Narrow" panose="020B0606020202030204" pitchFamily="34" charset="0"/>
              </a:rPr>
              <a:t>Protected duration: TXOP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399DB7D-C5EB-582E-5389-7EB19B9112F7}"/>
              </a:ext>
            </a:extLst>
          </p:cNvPr>
          <p:cNvSpPr/>
          <p:nvPr/>
        </p:nvSpPr>
        <p:spPr bwMode="auto">
          <a:xfrm>
            <a:off x="1924604" y="5341583"/>
            <a:ext cx="772624" cy="3179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6CCD6E-1E28-7CF7-407A-044A9BF5355C}"/>
              </a:ext>
            </a:extLst>
          </p:cNvPr>
          <p:cNvSpPr txBox="1"/>
          <p:nvPr/>
        </p:nvSpPr>
        <p:spPr>
          <a:xfrm>
            <a:off x="1905000" y="5398033"/>
            <a:ext cx="77262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CTS-to-Self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C18E7BD-7DF4-B3FA-349B-2CC90438B1FF}"/>
              </a:ext>
            </a:extLst>
          </p:cNvPr>
          <p:cNvSpPr/>
          <p:nvPr/>
        </p:nvSpPr>
        <p:spPr bwMode="auto">
          <a:xfrm>
            <a:off x="3067992" y="5347673"/>
            <a:ext cx="1487368" cy="3179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606D6BA-E77A-25A9-1CA0-E7AB2DF21234}"/>
              </a:ext>
            </a:extLst>
          </p:cNvPr>
          <p:cNvSpPr txBox="1"/>
          <p:nvPr/>
        </p:nvSpPr>
        <p:spPr>
          <a:xfrm>
            <a:off x="3428068" y="5395043"/>
            <a:ext cx="87431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AMP Trigger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5DBFC6F-C0F6-F59E-83AF-DF764D2319DD}"/>
              </a:ext>
            </a:extLst>
          </p:cNvPr>
          <p:cNvSpPr/>
          <p:nvPr/>
        </p:nvSpPr>
        <p:spPr bwMode="auto">
          <a:xfrm>
            <a:off x="4911125" y="5658747"/>
            <a:ext cx="1469453" cy="2834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BCDC026-615D-DC38-B8F0-AF8A4282EF6F}"/>
              </a:ext>
            </a:extLst>
          </p:cNvPr>
          <p:cNvSpPr txBox="1"/>
          <p:nvPr/>
        </p:nvSpPr>
        <p:spPr>
          <a:xfrm>
            <a:off x="4911125" y="5684963"/>
            <a:ext cx="186106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TB UL </a:t>
            </a:r>
            <a:r>
              <a:rPr lang="en-US" altLang="zh-TW" sz="1000" b="1" dirty="0">
                <a:latin typeface="Arial Narrow" panose="020B0606020202030204" pitchFamily="34" charset="0"/>
              </a:rPr>
              <a:t>PPDU:</a:t>
            </a:r>
            <a:r>
              <a:rPr lang="zh-TW" altLang="en-US" sz="1000" b="1" dirty="0">
                <a:latin typeface="Arial Narrow" panose="020B0606020202030204" pitchFamily="34" charset="0"/>
              </a:rPr>
              <a:t> </a:t>
            </a:r>
            <a:r>
              <a:rPr lang="en-US" altLang="zh-TW" sz="1000" b="1" dirty="0">
                <a:latin typeface="Arial Narrow" panose="020B0606020202030204" pitchFamily="34" charset="0"/>
              </a:rPr>
              <a:t>OOK</a:t>
            </a:r>
            <a:r>
              <a:rPr lang="zh-TW" altLang="en-US" sz="1000" b="1" dirty="0">
                <a:latin typeface="Arial Narrow" panose="020B0606020202030204" pitchFamily="34" charset="0"/>
              </a:rPr>
              <a:t> </a:t>
            </a:r>
            <a:r>
              <a:rPr lang="en-US" altLang="zh-TW" sz="1000" b="1" dirty="0">
                <a:latin typeface="Arial Narrow" panose="020B0606020202030204" pitchFamily="34" charset="0"/>
              </a:rPr>
              <a:t>format</a:t>
            </a:r>
            <a:endParaRPr lang="en-US" sz="1000" b="1" dirty="0">
              <a:latin typeface="Arial Narrow" panose="020B060602020203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B022CE1-FDB5-2C22-AACA-A5D827F9A83E}"/>
              </a:ext>
            </a:extLst>
          </p:cNvPr>
          <p:cNvSpPr/>
          <p:nvPr/>
        </p:nvSpPr>
        <p:spPr bwMode="auto">
          <a:xfrm>
            <a:off x="7974289" y="5344265"/>
            <a:ext cx="505085" cy="32090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2F0E9FA-05D5-84E8-8D95-11AD9C644414}"/>
              </a:ext>
            </a:extLst>
          </p:cNvPr>
          <p:cNvSpPr txBox="1"/>
          <p:nvPr/>
        </p:nvSpPr>
        <p:spPr>
          <a:xfrm>
            <a:off x="7930090" y="5389535"/>
            <a:ext cx="77262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CF-end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02ED732-B531-4030-3A8D-0FFB28ECA4A9}"/>
              </a:ext>
            </a:extLst>
          </p:cNvPr>
          <p:cNvSpPr txBox="1"/>
          <p:nvPr/>
        </p:nvSpPr>
        <p:spPr>
          <a:xfrm>
            <a:off x="7382211" y="4997923"/>
            <a:ext cx="166686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if no AMP PPDU be received in an estimated duration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16FD38B-7F59-3361-6741-2FE52AA215C6}"/>
              </a:ext>
            </a:extLst>
          </p:cNvPr>
          <p:cNvSpPr txBox="1"/>
          <p:nvPr/>
        </p:nvSpPr>
        <p:spPr>
          <a:xfrm>
            <a:off x="685800" y="1579870"/>
            <a:ext cx="7772400" cy="16681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Char char="•"/>
            </a:pPr>
            <a:r>
              <a:rPr lang="en-US" sz="1600" dirty="0">
                <a:latin typeface="+mn-lt"/>
                <a:cs typeface="+mn-cs"/>
              </a:rPr>
              <a:t>Since RTS/CTS protocol is not applicable for AMP non-AP STA, CTS-to-self becomes an alternative mechanism to set NAV</a:t>
            </a:r>
          </a:p>
          <a:p>
            <a:pPr marL="342900" indent="-342900" eaLnBrk="0" hangingPunct="0">
              <a:spcBef>
                <a:spcPct val="20000"/>
              </a:spcBef>
              <a:buChar char="•"/>
            </a:pPr>
            <a:r>
              <a:rPr lang="en-US" sz="1600" dirty="0">
                <a:latin typeface="+mn-lt"/>
                <a:cs typeface="+mn-cs"/>
              </a:rPr>
              <a:t>After transmitting CTS-to-Self, if no AMP </a:t>
            </a:r>
            <a:r>
              <a:rPr lang="en-US" altLang="zh-TW" sz="1600" dirty="0">
                <a:latin typeface="+mn-lt"/>
                <a:cs typeface="+mn-cs"/>
              </a:rPr>
              <a:t>UL</a:t>
            </a:r>
            <a:r>
              <a:rPr lang="en-US" sz="1600" dirty="0">
                <a:latin typeface="+mn-lt"/>
                <a:cs typeface="+mn-cs"/>
              </a:rPr>
              <a:t> PPDU be received in an </a:t>
            </a:r>
            <a:r>
              <a:rPr lang="en-US" altLang="zh-TW" sz="1600" dirty="0">
                <a:latin typeface="+mn-lt"/>
                <a:cs typeface="+mn-cs"/>
              </a:rPr>
              <a:t>TBD</a:t>
            </a:r>
            <a:r>
              <a:rPr lang="zh-TW" altLang="en-US" sz="1600" dirty="0">
                <a:latin typeface="+mn-lt"/>
                <a:cs typeface="+mn-cs"/>
              </a:rPr>
              <a:t> </a:t>
            </a:r>
            <a:r>
              <a:rPr lang="en-US" sz="1600" dirty="0">
                <a:latin typeface="+mn-lt"/>
                <a:cs typeface="+mn-cs"/>
              </a:rPr>
              <a:t>estimated duration, TXOP holder should truncate or terminate the TXOP, e.g., send a CF-End frame for NAV reset. So, third-party STAs can content the channel early.</a:t>
            </a:r>
          </a:p>
          <a:p>
            <a:pPr marL="342900" indent="-342900" eaLnBrk="0" hangingPunct="0">
              <a:spcBef>
                <a:spcPct val="20000"/>
              </a:spcBef>
              <a:buChar char="•"/>
            </a:pPr>
            <a:endParaRPr lang="en-US" sz="1600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CF591EC9-B71D-19B5-75CA-EDDDB9AEA45E}"/>
              </a:ext>
            </a:extLst>
          </p:cNvPr>
          <p:cNvSpPr/>
          <p:nvPr/>
        </p:nvSpPr>
        <p:spPr bwMode="auto">
          <a:xfrm>
            <a:off x="6672239" y="5341385"/>
            <a:ext cx="429706" cy="3179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AF57F17-2370-AD78-E576-2A67EBBBEC4A}"/>
              </a:ext>
            </a:extLst>
          </p:cNvPr>
          <p:cNvSpPr txBox="1"/>
          <p:nvPr/>
        </p:nvSpPr>
        <p:spPr>
          <a:xfrm>
            <a:off x="6697208" y="5369002"/>
            <a:ext cx="37976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Ack</a:t>
            </a:r>
          </a:p>
        </p:txBody>
      </p:sp>
    </p:spTree>
    <p:extLst>
      <p:ext uri="{BB962C8B-B14F-4D97-AF65-F5344CB8AC3E}">
        <p14:creationId xmlns:p14="http://schemas.microsoft.com/office/powerpoint/2010/main" val="1402815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49E6E-88E7-02F0-C734-FB9A6F7BB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</a:t>
            </a:r>
            <a:r>
              <a:rPr lang="en-US" sz="2800" dirty="0"/>
              <a:t>trigger frame indication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B611A8-98FC-D6AD-A316-6AB742139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FA83A8-C387-BFD8-DF61-F06DF38391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CF7DDE-387A-9D3D-4EF6-B84919364AF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 2025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C18E7BD-7DF4-B3FA-349B-2CC90438B1FF}"/>
              </a:ext>
            </a:extLst>
          </p:cNvPr>
          <p:cNvSpPr/>
          <p:nvPr/>
        </p:nvSpPr>
        <p:spPr bwMode="auto">
          <a:xfrm>
            <a:off x="2286000" y="4090925"/>
            <a:ext cx="1487368" cy="3179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606D6BA-E77A-25A9-1CA0-E7AB2DF21234}"/>
              </a:ext>
            </a:extLst>
          </p:cNvPr>
          <p:cNvSpPr txBox="1"/>
          <p:nvPr/>
        </p:nvSpPr>
        <p:spPr>
          <a:xfrm>
            <a:off x="2681841" y="4123262"/>
            <a:ext cx="87431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>
                <a:latin typeface="Arial Narrow" panose="020B0606020202030204" pitchFamily="34" charset="0"/>
              </a:rPr>
              <a:t>AMP Trigger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C05A660-4356-0A9B-1856-93A8FC21CECC}"/>
              </a:ext>
            </a:extLst>
          </p:cNvPr>
          <p:cNvGrpSpPr/>
          <p:nvPr/>
        </p:nvGrpSpPr>
        <p:grpSpPr>
          <a:xfrm>
            <a:off x="2229268" y="4645898"/>
            <a:ext cx="1602363" cy="457201"/>
            <a:chOff x="2611763" y="5712814"/>
            <a:chExt cx="1602363" cy="457201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6B47374-C2FC-1790-3939-DF205338C114}"/>
                </a:ext>
              </a:extLst>
            </p:cNvPr>
            <p:cNvSpPr/>
            <p:nvPr/>
          </p:nvSpPr>
          <p:spPr bwMode="auto">
            <a:xfrm rot="16200000">
              <a:off x="2638428" y="5741393"/>
              <a:ext cx="457200" cy="40004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20B14F5-6655-81B3-6D93-6812974DA072}"/>
                </a:ext>
              </a:extLst>
            </p:cNvPr>
            <p:cNvSpPr txBox="1"/>
            <p:nvPr/>
          </p:nvSpPr>
          <p:spPr>
            <a:xfrm>
              <a:off x="2611763" y="5741358"/>
              <a:ext cx="651562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PHY header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BB36FCF-B3A5-71E3-3995-5FAF111E594D}"/>
                </a:ext>
              </a:extLst>
            </p:cNvPr>
            <p:cNvSpPr/>
            <p:nvPr/>
          </p:nvSpPr>
          <p:spPr bwMode="auto">
            <a:xfrm rot="16200000">
              <a:off x="3040158" y="5738820"/>
              <a:ext cx="457200" cy="40518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80AFAFD7-5906-563D-88D6-1DDAD7FEFB4C}"/>
                </a:ext>
              </a:extLst>
            </p:cNvPr>
            <p:cNvSpPr txBox="1"/>
            <p:nvPr/>
          </p:nvSpPr>
          <p:spPr>
            <a:xfrm>
              <a:off x="3016927" y="5741533"/>
              <a:ext cx="69961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solidFill>
                    <a:srgbClr val="FF9900"/>
                  </a:solidFill>
                  <a:latin typeface="Arial Narrow" panose="020B0606020202030204" pitchFamily="34" charset="0"/>
                </a:rPr>
                <a:t>MAC header</a:t>
              </a: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4340A578-A24A-7590-1340-F84DFF0AA600}"/>
                </a:ext>
              </a:extLst>
            </p:cNvPr>
            <p:cNvSpPr/>
            <p:nvPr/>
          </p:nvSpPr>
          <p:spPr bwMode="auto">
            <a:xfrm rot="16200000">
              <a:off x="3441010" y="5740698"/>
              <a:ext cx="457200" cy="40143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5C77FA1-1BF6-214A-D40C-F34D88B36155}"/>
                </a:ext>
              </a:extLst>
            </p:cNvPr>
            <p:cNvSpPr txBox="1"/>
            <p:nvPr/>
          </p:nvSpPr>
          <p:spPr>
            <a:xfrm>
              <a:off x="3435941" y="5738750"/>
              <a:ext cx="592421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Frame body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E7EDA79-509D-2939-8D0D-B6566D9B6C53}"/>
                </a:ext>
              </a:extLst>
            </p:cNvPr>
            <p:cNvSpPr/>
            <p:nvPr/>
          </p:nvSpPr>
          <p:spPr bwMode="auto">
            <a:xfrm rot="16200000">
              <a:off x="3784367" y="5798304"/>
              <a:ext cx="456431" cy="28698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F782325-852A-4500-EFDB-0E67121BFF79}"/>
                </a:ext>
              </a:extLst>
            </p:cNvPr>
            <p:cNvSpPr txBox="1"/>
            <p:nvPr/>
          </p:nvSpPr>
          <p:spPr>
            <a:xfrm>
              <a:off x="3821503" y="5821286"/>
              <a:ext cx="392623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FCS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16B30E5-D26B-A84B-2857-6566F17FBD4B}"/>
              </a:ext>
            </a:extLst>
          </p:cNvPr>
          <p:cNvGrpSpPr/>
          <p:nvPr/>
        </p:nvGrpSpPr>
        <p:grpSpPr>
          <a:xfrm flipV="1">
            <a:off x="2284311" y="4380347"/>
            <a:ext cx="1489057" cy="795016"/>
            <a:chOff x="4181405" y="5044951"/>
            <a:chExt cx="3015456" cy="1237580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44906CC-C7D1-C366-1FC6-4ACA4FD47B51}"/>
                </a:ext>
              </a:extLst>
            </p:cNvPr>
            <p:cNvCxnSpPr>
              <a:cxnSpLocks/>
            </p:cNvCxnSpPr>
            <p:nvPr/>
          </p:nvCxnSpPr>
          <p:spPr>
            <a:xfrm>
              <a:off x="4181405" y="5044951"/>
              <a:ext cx="0" cy="1237580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DA9EADD4-AE1C-9DED-F637-49B8F389C34C}"/>
                </a:ext>
              </a:extLst>
            </p:cNvPr>
            <p:cNvCxnSpPr>
              <a:cxnSpLocks/>
            </p:cNvCxnSpPr>
            <p:nvPr/>
          </p:nvCxnSpPr>
          <p:spPr>
            <a:xfrm>
              <a:off x="7196861" y="5116067"/>
              <a:ext cx="0" cy="1111432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C79DE340-5C58-0C2E-5DA3-49E67AC65B09}"/>
              </a:ext>
            </a:extLst>
          </p:cNvPr>
          <p:cNvGrpSpPr/>
          <p:nvPr/>
        </p:nvGrpSpPr>
        <p:grpSpPr>
          <a:xfrm>
            <a:off x="1984209" y="5394388"/>
            <a:ext cx="2506210" cy="400109"/>
            <a:chOff x="5913894" y="5294379"/>
            <a:chExt cx="2506210" cy="666851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8116671A-8712-25BB-89C1-63804C7807FD}"/>
                </a:ext>
              </a:extLst>
            </p:cNvPr>
            <p:cNvGrpSpPr/>
            <p:nvPr/>
          </p:nvGrpSpPr>
          <p:grpSpPr>
            <a:xfrm>
              <a:off x="5913894" y="5294379"/>
              <a:ext cx="2381438" cy="666851"/>
              <a:chOff x="6702137" y="3308930"/>
              <a:chExt cx="2381438" cy="666851"/>
            </a:xfrm>
          </p:grpSpPr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09BD9A20-A968-95FC-1746-F4AC9EE1530B}"/>
                  </a:ext>
                </a:extLst>
              </p:cNvPr>
              <p:cNvSpPr/>
              <p:nvPr/>
            </p:nvSpPr>
            <p:spPr bwMode="auto">
              <a:xfrm rot="16200000">
                <a:off x="6736853" y="3394364"/>
                <a:ext cx="457200" cy="473359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0F26F5F8-D80F-47ED-4AD5-C0A2B3708BF2}"/>
                  </a:ext>
                </a:extLst>
              </p:cNvPr>
              <p:cNvSpPr txBox="1"/>
              <p:nvPr/>
            </p:nvSpPr>
            <p:spPr>
              <a:xfrm>
                <a:off x="6702137" y="3308930"/>
                <a:ext cx="845178" cy="6668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rgbClr val="FF9900"/>
                    </a:solidFill>
                    <a:latin typeface="Arial Narrow" panose="020B0606020202030204" pitchFamily="34" charset="0"/>
                  </a:rPr>
                  <a:t>Frame control</a:t>
                </a: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9CED70F4-3D07-9C80-3262-1D26B181798B}"/>
                  </a:ext>
                </a:extLst>
              </p:cNvPr>
              <p:cNvSpPr/>
              <p:nvPr/>
            </p:nvSpPr>
            <p:spPr bwMode="auto">
              <a:xfrm rot="16200000">
                <a:off x="7421319" y="3183258"/>
                <a:ext cx="457200" cy="89557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E2173D9A-EC19-05BD-3728-1C029495D2D8}"/>
                  </a:ext>
                </a:extLst>
              </p:cNvPr>
              <p:cNvSpPr txBox="1"/>
              <p:nvPr/>
            </p:nvSpPr>
            <p:spPr>
              <a:xfrm>
                <a:off x="7473694" y="3401749"/>
                <a:ext cx="845178" cy="2462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latin typeface="Arial Narrow" panose="020B0606020202030204" pitchFamily="34" charset="0"/>
                  </a:rPr>
                  <a:t>…</a:t>
                </a:r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DC2E2FA3-5E40-B29F-FA7A-343A1D4CFDBB}"/>
                  </a:ext>
                </a:extLst>
              </p:cNvPr>
              <p:cNvSpPr/>
              <p:nvPr/>
            </p:nvSpPr>
            <p:spPr bwMode="auto">
              <a:xfrm rot="16200000">
                <a:off x="8362041" y="3138109"/>
                <a:ext cx="457200" cy="985869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B8FA036E-D182-4678-90AF-A12A70A0967B}"/>
                  </a:ext>
                </a:extLst>
              </p:cNvPr>
              <p:cNvSpPr txBox="1"/>
              <p:nvPr/>
            </p:nvSpPr>
            <p:spPr>
              <a:xfrm>
                <a:off x="8077783" y="3441367"/>
                <a:ext cx="845178" cy="4103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rgbClr val="FF9900"/>
                    </a:solidFill>
                    <a:latin typeface="Arial Narrow" panose="020B0606020202030204" pitchFamily="34" charset="0"/>
                  </a:rPr>
                  <a:t>ID</a:t>
                </a:r>
              </a:p>
            </p:txBody>
          </p:sp>
        </p:grp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FCDA50F-95B0-ED95-6A1E-956B54B13DBF}"/>
                </a:ext>
              </a:extLst>
            </p:cNvPr>
            <p:cNvSpPr/>
            <p:nvPr/>
          </p:nvSpPr>
          <p:spPr bwMode="auto">
            <a:xfrm rot="16200000">
              <a:off x="7709798" y="5261684"/>
              <a:ext cx="457200" cy="70961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D710A76C-F4E2-4EF4-2554-26661DF464DB}"/>
                </a:ext>
              </a:extLst>
            </p:cNvPr>
            <p:cNvSpPr txBox="1"/>
            <p:nvPr/>
          </p:nvSpPr>
          <p:spPr>
            <a:xfrm>
              <a:off x="7715618" y="5363386"/>
              <a:ext cx="704486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Arial Narrow" panose="020B0606020202030204" pitchFamily="34" charset="0"/>
                </a:rPr>
                <a:t>…</a:t>
              </a:r>
            </a:p>
          </p:txBody>
        </p:sp>
      </p:grp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4150EBFC-0502-2520-D9C2-8E3F763C72F0}"/>
              </a:ext>
            </a:extLst>
          </p:cNvPr>
          <p:cNvCxnSpPr>
            <a:cxnSpLocks/>
          </p:cNvCxnSpPr>
          <p:nvPr/>
        </p:nvCxnSpPr>
        <p:spPr bwMode="auto">
          <a:xfrm>
            <a:off x="3078411" y="5117196"/>
            <a:ext cx="1339436" cy="3409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7EB00514-C2D9-7577-D684-709F6B50B759}"/>
              </a:ext>
            </a:extLst>
          </p:cNvPr>
          <p:cNvCxnSpPr>
            <a:cxnSpLocks/>
          </p:cNvCxnSpPr>
          <p:nvPr/>
        </p:nvCxnSpPr>
        <p:spPr bwMode="auto">
          <a:xfrm flipV="1">
            <a:off x="1860384" y="5116231"/>
            <a:ext cx="823665" cy="3800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F16FD38B-7F59-3361-6741-2FE52AA215C6}"/>
              </a:ext>
            </a:extLst>
          </p:cNvPr>
          <p:cNvSpPr txBox="1"/>
          <p:nvPr/>
        </p:nvSpPr>
        <p:spPr>
          <a:xfrm>
            <a:off x="685800" y="1493625"/>
            <a:ext cx="7772400" cy="17173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1600" dirty="0"/>
              <a:t>For low-power legacy STAs or active AMP-only STAs, reusing WUR MAC frame structure seems a good option to save time of standard development.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1600" dirty="0"/>
          </a:p>
          <a:p>
            <a:pPr marL="342900" indent="-342900" eaLnBrk="0" hangingPunct="0">
              <a:spcBef>
                <a:spcPct val="20000"/>
              </a:spcBef>
              <a:buChar char="•"/>
            </a:pPr>
            <a:r>
              <a:rPr lang="en-US" sz="1600" dirty="0">
                <a:latin typeface="+mn-lt"/>
                <a:cs typeface="+mn-cs"/>
              </a:rPr>
              <a:t>The trigger frame can be indicated in the MAC header, e.g., reusing WUR structure and using </a:t>
            </a:r>
            <a:r>
              <a:rPr lang="en-US" sz="1600" dirty="0"/>
              <a:t>the reserved entries of the Type subfield in the Frame control field</a:t>
            </a:r>
            <a:r>
              <a:rPr lang="en-US" sz="1600" dirty="0">
                <a:latin typeface="+mn-lt"/>
                <a:cs typeface="+mn-cs"/>
              </a:rPr>
              <a:t>.</a:t>
            </a:r>
          </a:p>
          <a:p>
            <a:pPr marL="342900" indent="-342900" eaLnBrk="0" hangingPunct="0">
              <a:spcBef>
                <a:spcPct val="20000"/>
              </a:spcBef>
              <a:buChar char="•"/>
            </a:pPr>
            <a:r>
              <a:rPr lang="en-US" sz="1600" dirty="0">
                <a:latin typeface="+mn-lt"/>
                <a:cs typeface="+mn-cs"/>
              </a:rPr>
              <a:t>Client identifier can be carried in MAC header, e.g., STA ID.</a:t>
            </a:r>
            <a:endParaRPr lang="en-US" sz="1600" dirty="0"/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F32EAB64-726D-7928-2927-4ADDE55EB3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6660" y="3964494"/>
            <a:ext cx="2079649" cy="1736292"/>
          </a:xfrm>
          <a:prstGeom prst="rect">
            <a:avLst/>
          </a:prstGeom>
        </p:spPr>
      </p:pic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DFCD765B-B18A-A258-61FD-608C0779D344}"/>
              </a:ext>
            </a:extLst>
          </p:cNvPr>
          <p:cNvSpPr/>
          <p:nvPr/>
        </p:nvSpPr>
        <p:spPr>
          <a:xfrm>
            <a:off x="5506660" y="5365595"/>
            <a:ext cx="2027819" cy="297751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182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Do you agree to include the following to the 11bp SFD? </a:t>
            </a:r>
          </a:p>
          <a:p>
            <a:pPr marL="685800" lvl="2" indent="-342900"/>
            <a:r>
              <a:rPr lang="en-US" sz="1600" dirty="0">
                <a:latin typeface="+mn-lt"/>
                <a:cs typeface="+mn-cs"/>
              </a:rPr>
              <a:t>AMP AP STA transmits CTS-to-self before transmitting an AMP </a:t>
            </a:r>
            <a:r>
              <a:rPr lang="en-US" dirty="0">
                <a:cs typeface="+mn-cs"/>
              </a:rPr>
              <a:t>t</a:t>
            </a:r>
            <a:r>
              <a:rPr lang="en-US" sz="1600" dirty="0">
                <a:latin typeface="+mn-lt"/>
                <a:cs typeface="+mn-cs"/>
              </a:rPr>
              <a:t>rigger frame</a:t>
            </a:r>
            <a:endParaRPr lang="en-US" sz="1600" dirty="0"/>
          </a:p>
          <a:p>
            <a:pPr lvl="1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FFA51344-6543-2E2B-65BD-0FF0EE1657A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 2025</a:t>
            </a:r>
          </a:p>
        </p:txBody>
      </p:sp>
    </p:spTree>
    <p:extLst>
      <p:ext uri="{BB962C8B-B14F-4D97-AF65-F5344CB8AC3E}">
        <p14:creationId xmlns:p14="http://schemas.microsoft.com/office/powerpoint/2010/main" val="2471360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Do you agree to include the following to the 11bp FRD? </a:t>
            </a:r>
          </a:p>
          <a:p>
            <a:pPr marL="685800" lvl="2" indent="-342900"/>
            <a:r>
              <a:rPr lang="en-US" sz="1600" dirty="0"/>
              <a:t>For low-power legacy STAs or active AMP-only STAs, WUR MAC frame structure should be used as a </a:t>
            </a:r>
            <a:r>
              <a:rPr lang="en-US" sz="1600"/>
              <a:t>starting point.</a:t>
            </a: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A5C0FEC-39FA-9B31-F7AB-4903C7B644E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 2025</a:t>
            </a:r>
          </a:p>
        </p:txBody>
      </p:sp>
    </p:spTree>
    <p:extLst>
      <p:ext uri="{BB962C8B-B14F-4D97-AF65-F5344CB8AC3E}">
        <p14:creationId xmlns:p14="http://schemas.microsoft.com/office/powerpoint/2010/main" val="1301067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94D0D-E76C-EB28-CB6D-6803EED8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340F6-D803-4547-D275-8A092B22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Do you agree to include the following to the 11bp SFD? </a:t>
            </a:r>
          </a:p>
          <a:p>
            <a:pPr marL="685800" lvl="2" indent="-342900"/>
            <a:r>
              <a:rPr lang="en-US" sz="1600" dirty="0"/>
              <a:t>Trigger frame indicator </a:t>
            </a:r>
            <a:r>
              <a:rPr lang="en-US" sz="1600" dirty="0">
                <a:latin typeface="+mn-lt"/>
                <a:cs typeface="+mn-cs"/>
              </a:rPr>
              <a:t>uses </a:t>
            </a:r>
            <a:r>
              <a:rPr lang="en-US" sz="1600" dirty="0"/>
              <a:t>the reserved entries of the Type subfield in the Frame control field</a:t>
            </a:r>
          </a:p>
          <a:p>
            <a:pPr lvl="1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FE72CD-D090-73C1-6BE4-D7E7201B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A8646-681F-5E0A-7D60-B9244E910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A5C0FEC-39FA-9B31-F7AB-4903C7B644E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 2025</a:t>
            </a:r>
          </a:p>
        </p:txBody>
      </p:sp>
    </p:spTree>
    <p:extLst>
      <p:ext uri="{BB962C8B-B14F-4D97-AF65-F5344CB8AC3E}">
        <p14:creationId xmlns:p14="http://schemas.microsoft.com/office/powerpoint/2010/main" val="1295832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8467D-0542-4A9D-3AF1-03D457455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5B264-E7E3-F496-1AF8-6883D7E1D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/>
              <a:t>[1]</a:t>
            </a:r>
            <a:r>
              <a:rPr lang="en-CA" altLang="zh-CN" sz="1600" dirty="0"/>
              <a:t> 11-24/1322, </a:t>
            </a:r>
            <a:r>
              <a:rPr lang="en-US" altLang="en-US" sz="1600" dirty="0"/>
              <a:t>IEEE 802.11 </a:t>
            </a:r>
            <a:r>
              <a:rPr lang="en-US" altLang="en-US" sz="1600" dirty="0" err="1"/>
              <a:t>TGbp</a:t>
            </a:r>
            <a:r>
              <a:rPr lang="en-US" altLang="en-US" sz="1600" dirty="0"/>
              <a:t> Motion Dock</a:t>
            </a:r>
          </a:p>
          <a:p>
            <a:pPr marL="0" indent="0">
              <a:buNone/>
            </a:pPr>
            <a:r>
              <a:rPr lang="en-US" sz="1600" dirty="0"/>
              <a:t>[2] 11-24/1776, Multiple access mechanisms for AMP, Chuanfeng He et al., OPPO</a:t>
            </a:r>
            <a:r>
              <a:rPr lang="en-CA" sz="1600" dirty="0"/>
              <a:t>.</a:t>
            </a:r>
          </a:p>
          <a:p>
            <a:pPr marL="0" indent="0">
              <a:buNone/>
            </a:pPr>
            <a:r>
              <a:rPr lang="en-US" altLang="zh-CN" sz="1600" dirty="0"/>
              <a:t>[3] 11-24/1804, CDM access for AMP, Weijie Xu</a:t>
            </a:r>
            <a:r>
              <a:rPr lang="zh-TW" altLang="en-US" sz="1600" dirty="0"/>
              <a:t> </a:t>
            </a:r>
            <a:r>
              <a:rPr lang="en-US" altLang="zh-TW" sz="1600" dirty="0"/>
              <a:t>and Ke Wang, OPPO</a:t>
            </a:r>
            <a:endParaRPr lang="en-GB" altLang="en-US" sz="1600" dirty="0"/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cs typeface="Times New Roman"/>
              </a:rPr>
              <a:t>[4] 11-24/1839, Considerations for AMP STA Access, </a:t>
            </a:r>
            <a:r>
              <a:rPr lang="en-US" sz="1600" dirty="0" err="1">
                <a:solidFill>
                  <a:schemeClr val="tx1"/>
                </a:solidFill>
                <a:cs typeface="Times New Roman"/>
              </a:rPr>
              <a:t>Sanket</a:t>
            </a:r>
            <a:r>
              <a:rPr lang="en-US" sz="160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sz="1600" dirty="0" err="1">
                <a:solidFill>
                  <a:schemeClr val="tx1"/>
                </a:solidFill>
                <a:cs typeface="Times New Roman"/>
              </a:rPr>
              <a:t>Kalamkar</a:t>
            </a:r>
            <a:r>
              <a:rPr lang="en-US" sz="1600" dirty="0">
                <a:cs typeface="Times New Roman"/>
              </a:rPr>
              <a:t> et al., Qualcomm.</a:t>
            </a:r>
            <a:endParaRPr lang="en-US" sz="1600" dirty="0"/>
          </a:p>
          <a:p>
            <a:pPr marL="0" indent="0">
              <a:buNone/>
            </a:pPr>
            <a:r>
              <a:rPr lang="en-US" sz="1600" dirty="0">
                <a:cs typeface="Times New Roman"/>
              </a:rPr>
              <a:t>[5] 11-24/1212, Discussions on AMP Channel access, Rojan Chitrakar et al., Huawei</a:t>
            </a:r>
          </a:p>
          <a:p>
            <a:pPr marL="0" indent="0">
              <a:buNone/>
            </a:pPr>
            <a:r>
              <a:rPr lang="en-US" sz="1600" dirty="0">
                <a:cs typeface="Times New Roman"/>
              </a:rPr>
              <a:t>[6] 11-24/1806, AMP time-based channel access for Active tags, Rojan Chitrakar et al., Huawei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>
              <a:latin typeface="+mj-lt"/>
            </a:endParaRPr>
          </a:p>
          <a:p>
            <a:pPr marL="0" indent="0">
              <a:buNone/>
            </a:pPr>
            <a:endParaRPr lang="en-US" sz="1600" dirty="0">
              <a:latin typeface="+mj-lt"/>
            </a:endParaRP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2B883-20D0-C30C-FEC8-26AF7ED01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F1325-AAF4-D7D7-1E54-B9931299B2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You-Wei Chen, Mediatek Inc.</a:t>
            </a:r>
            <a:endParaRPr lang="en-US" altLang="ko-KR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BF492AA-F699-8B60-515A-2269AFD68B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Jan 2025</a:t>
            </a:r>
          </a:p>
        </p:txBody>
      </p:sp>
    </p:spTree>
    <p:extLst>
      <p:ext uri="{BB962C8B-B14F-4D97-AF65-F5344CB8AC3E}">
        <p14:creationId xmlns:p14="http://schemas.microsoft.com/office/powerpoint/2010/main" val="28852074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125534</TotalTime>
  <Words>770</Words>
  <Application>Microsoft Office PowerPoint</Application>
  <PresentationFormat>On-screen Show (4:3)</PresentationFormat>
  <Paragraphs>106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 Narrow</vt:lpstr>
      <vt:lpstr>Times New Roman</vt:lpstr>
      <vt:lpstr>802-11-Submission</vt:lpstr>
      <vt:lpstr>Channel access and trigger design for active STAs</vt:lpstr>
      <vt:lpstr>Introduction</vt:lpstr>
      <vt:lpstr>Contributions related to channel access</vt:lpstr>
      <vt:lpstr>Proposed frame exchange for active UL</vt:lpstr>
      <vt:lpstr>Proposed trigger frame indication</vt:lpstr>
      <vt:lpstr>SP1</vt:lpstr>
      <vt:lpstr>SP2</vt:lpstr>
      <vt:lpstr>SP3</vt:lpstr>
      <vt:lpstr>References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You-Wei Chen</cp:lastModifiedBy>
  <cp:revision>718</cp:revision>
  <cp:lastPrinted>1998-02-10T13:28:06Z</cp:lastPrinted>
  <dcterms:created xsi:type="dcterms:W3CDTF">2007-05-21T21:00:37Z</dcterms:created>
  <dcterms:modified xsi:type="dcterms:W3CDTF">2025-01-12T13:43:14Z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2022-12-02T22:20:35Z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66719768-fd85-486d-b90e-2ba04a10239f</vt:lpwstr>
  </property>
  <property fmtid="{D5CDD505-2E9C-101B-9397-08002B2CF9AE}" pid="9" name="MSIP_Label_83bcef13-7cac-433f-ba1d-47a323951816_ContentBits">
    <vt:lpwstr>0</vt:lpwstr>
  </property>
</Properties>
</file>