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6"/>
  </p:notesMasterIdLst>
  <p:handoutMasterIdLst>
    <p:handoutMasterId r:id="rId67"/>
  </p:handoutMasterIdLst>
  <p:sldIdLst>
    <p:sldId id="269" r:id="rId2"/>
    <p:sldId id="392" r:id="rId3"/>
    <p:sldId id="574" r:id="rId4"/>
    <p:sldId id="619" r:id="rId5"/>
    <p:sldId id="374" r:id="rId6"/>
    <p:sldId id="564" r:id="rId7"/>
    <p:sldId id="403" r:id="rId8"/>
    <p:sldId id="267" r:id="rId9"/>
    <p:sldId id="534" r:id="rId10"/>
    <p:sldId id="268" r:id="rId11"/>
    <p:sldId id="416" r:id="rId12"/>
    <p:sldId id="571" r:id="rId13"/>
    <p:sldId id="576" r:id="rId14"/>
    <p:sldId id="857" r:id="rId15"/>
    <p:sldId id="577" r:id="rId16"/>
    <p:sldId id="417" r:id="rId17"/>
    <p:sldId id="415" r:id="rId18"/>
    <p:sldId id="369" r:id="rId19"/>
    <p:sldId id="365" r:id="rId20"/>
    <p:sldId id="366" r:id="rId21"/>
    <p:sldId id="367" r:id="rId22"/>
    <p:sldId id="405" r:id="rId23"/>
    <p:sldId id="376" r:id="rId24"/>
    <p:sldId id="373" r:id="rId25"/>
    <p:sldId id="418" r:id="rId26"/>
    <p:sldId id="419" r:id="rId27"/>
    <p:sldId id="371" r:id="rId28"/>
    <p:sldId id="288" r:id="rId29"/>
    <p:sldId id="285" r:id="rId30"/>
    <p:sldId id="286" r:id="rId31"/>
    <p:sldId id="284" r:id="rId32"/>
    <p:sldId id="566" r:id="rId33"/>
    <p:sldId id="283" r:id="rId34"/>
    <p:sldId id="567" r:id="rId35"/>
    <p:sldId id="430" r:id="rId36"/>
    <p:sldId id="287" r:id="rId37"/>
    <p:sldId id="565" r:id="rId38"/>
    <p:sldId id="289" r:id="rId39"/>
    <p:sldId id="572" r:id="rId40"/>
    <p:sldId id="569" r:id="rId41"/>
    <p:sldId id="568" r:id="rId42"/>
    <p:sldId id="324" r:id="rId43"/>
    <p:sldId id="570" r:id="rId44"/>
    <p:sldId id="323" r:id="rId45"/>
    <p:sldId id="280" r:id="rId46"/>
    <p:sldId id="340" r:id="rId47"/>
    <p:sldId id="346" r:id="rId48"/>
    <p:sldId id="347" r:id="rId49"/>
    <p:sldId id="348" r:id="rId50"/>
    <p:sldId id="349" r:id="rId51"/>
    <p:sldId id="350" r:id="rId52"/>
    <p:sldId id="351" r:id="rId53"/>
    <p:sldId id="290" r:id="rId54"/>
    <p:sldId id="438" r:id="rId55"/>
    <p:sldId id="618" r:id="rId56"/>
    <p:sldId id="341" r:id="rId57"/>
    <p:sldId id="326" r:id="rId58"/>
    <p:sldId id="423" r:id="rId59"/>
    <p:sldId id="377" r:id="rId60"/>
    <p:sldId id="306" r:id="rId61"/>
    <p:sldId id="562" r:id="rId62"/>
    <p:sldId id="458" r:id="rId63"/>
    <p:sldId id="281" r:id="rId64"/>
    <p:sldId id="307"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619"/>
            <p14:sldId id="374"/>
            <p14:sldId id="564"/>
            <p14:sldId id="403"/>
            <p14:sldId id="267"/>
            <p14:sldId id="534"/>
            <p14:sldId id="268"/>
            <p14:sldId id="416"/>
            <p14:sldId id="571"/>
            <p14:sldId id="576"/>
            <p14:sldId id="857"/>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618"/>
            <p14:sldId id="341"/>
            <p14:sldId id="326"/>
            <p14:sldId id="423"/>
            <p14:sldId id="377"/>
            <p14:sldId id="306"/>
            <p14:sldId id="562"/>
            <p14:sldId id="458"/>
          </p14:sldIdLst>
        </p14:section>
        <p14:section name="Monday" id="{4B7C112C-E236-4D4B-9841-D43330742BB2}">
          <p14:sldIdLst/>
        </p14:section>
        <p14:section name="Wednessday" id="{F21A492A-BA32-4758-8679-031504230AE7}">
          <p14:sldIdLst>
            <p14:sldId id="281"/>
            <p14:sldId id="307"/>
          </p14:sldIdLst>
        </p14:section>
        <p14:section name="Friday" id="{4BE27709-667B-4290-8292-4F4C0A5CE0BA}">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p:restoredLeft sz="6477" autoAdjust="0"/>
    <p:restoredTop sz="94694" autoAdjust="0"/>
  </p:normalViewPr>
  <p:slideViewPr>
    <p:cSldViewPr>
      <p:cViewPr varScale="1">
        <p:scale>
          <a:sx n="111" d="100"/>
          <a:sy n="111" d="100"/>
        </p:scale>
        <p:origin x="226" y="77"/>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802.11-25/00xxr0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January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802.11-25/00xxr0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January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10</a:t>
            </a:fld>
            <a:endParaRPr lang="en-GB"/>
          </a:p>
        </p:txBody>
      </p:sp>
    </p:spTree>
    <p:extLst>
      <p:ext uri="{BB962C8B-B14F-4D97-AF65-F5344CB8AC3E}">
        <p14:creationId xmlns:p14="http://schemas.microsoft.com/office/powerpoint/2010/main" val="2786265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14</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a:t>
            </a:r>
            <a:r>
              <a:rPr lang="en-US" baseline="0" dirty="0"/>
              <a:t> 802.11 Working Group was established in 1990. The first standard was published in 1997 (2.4GHz) supporting 1 and 2 Mbps. Subsequent amendments and revisions have increased radio performance and throughput by orders of magnitude.</a:t>
            </a:r>
          </a:p>
          <a:p>
            <a:endParaRPr lang="en-US" baseline="0" dirty="0"/>
          </a:p>
          <a:p>
            <a:r>
              <a:rPr lang="en-US" baseline="0" dirty="0"/>
              <a:t>The 802.11b 11Mbps standard was the first to achieve commercial success, with the announcement by Steve Jobs at </a:t>
            </a:r>
            <a:r>
              <a:rPr lang="en-US" baseline="0" dirty="0" err="1"/>
              <a:t>MACWorld</a:t>
            </a:r>
            <a:r>
              <a:rPr lang="en-US" baseline="0" dirty="0"/>
              <a:t> in 2001 that the </a:t>
            </a:r>
            <a:r>
              <a:rPr lang="en-US" baseline="0" dirty="0" err="1"/>
              <a:t>MACbook</a:t>
            </a:r>
            <a:r>
              <a:rPr lang="en-US" baseline="0" dirty="0"/>
              <a:t> would include 802.11 radios, along with the Apple Airport. PC vendors followed suit. Describe highlights of each revision.</a:t>
            </a:r>
            <a:endParaRPr lang="en-US" dirty="0"/>
          </a:p>
        </p:txBody>
      </p:sp>
    </p:spTree>
    <p:extLst>
      <p:ext uri="{BB962C8B-B14F-4D97-AF65-F5344CB8AC3E}">
        <p14:creationId xmlns:p14="http://schemas.microsoft.com/office/powerpoint/2010/main" val="11867218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9356"/>
            <a:ext cx="103207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15</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16</a:t>
            </a:fld>
            <a:endParaRPr lang="en-US" altLang="en-US" sz="1200" b="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17</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dirty="0"/>
              <a:t>January 2025</a:t>
            </a:r>
            <a:endParaRPr lang="en-GB" altLang="en-US" sz="14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18</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21</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22</a:t>
            </a:fld>
            <a:endParaRPr lang="en-US" altLang="en-US" sz="1200" b="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23</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23</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27</a:t>
            </a:fld>
            <a:endParaRPr lang="en-US" altLang="en-US" sz="1200" b="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31</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32</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32</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35</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35</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39</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39</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42</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42</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43</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43</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44</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44</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45</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45</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46</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46</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47</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47</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48</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48</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49</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49</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370243901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50</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50</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51</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51</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52</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52</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53</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53</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54</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54</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56</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56</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57</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57</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58</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59</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59</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60</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60</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63</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63</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64</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64</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6</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7</a:t>
            </a:fld>
            <a:endParaRPr lang="en-US" altLang="en-US" sz="1200" b="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8</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9</a:t>
            </a:fld>
            <a:endParaRPr lang="en-US" altLang="en-US" sz="1200" b="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January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2C05462-8841-55BE-B73D-16A2AAE4143F}"/>
              </a:ext>
            </a:extLst>
          </p:cNvPr>
          <p:cNvSpPr>
            <a:spLocks noGrp="1" noChangeArrowheads="1"/>
          </p:cNvSpPr>
          <p:nvPr>
            <p:ph type="dt" idx="10"/>
          </p:nvPr>
        </p:nvSpPr>
        <p:spPr>
          <a:xfrm>
            <a:off x="929218" y="333375"/>
            <a:ext cx="2499783" cy="273050"/>
          </a:xfrm>
          <a:ln/>
        </p:spPr>
        <p:txBody>
          <a:bodyPr/>
          <a:lstStyle>
            <a:lvl1pPr>
              <a:defRPr/>
            </a:lvl1pPr>
          </a:lstStyle>
          <a:p>
            <a:r>
              <a:rPr lang="en-US" dirty="0"/>
              <a:t>January 2025</a:t>
            </a:r>
            <a:endParaRPr lang="en-GB" dirty="0"/>
          </a:p>
        </p:txBody>
      </p:sp>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dirty="0"/>
              <a:t>January 2025</a:t>
            </a:r>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dirty="0"/>
              <a:t>January 2025</a:t>
            </a:r>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dirty="0"/>
              <a:t>January 2025</a:t>
            </a:r>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dirty="0"/>
              <a:t>January 2025</a:t>
            </a:r>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dirty="0"/>
              <a:t>January 2025</a:t>
            </a:r>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dirty="0"/>
              <a:t>January 2025</a:t>
            </a:r>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2" name="Rectangle 3">
            <a:extLst>
              <a:ext uri="{FF2B5EF4-FFF2-40B4-BE49-F238E27FC236}">
                <a16:creationId xmlns:a16="http://schemas.microsoft.com/office/drawing/2014/main" id="{1E1ACA1C-5914-7600-1250-25C83FF9C954}"/>
              </a:ext>
            </a:extLst>
          </p:cNvPr>
          <p:cNvSpPr txBox="1">
            <a:spLocks noChangeArrowheads="1"/>
          </p:cNvSpPr>
          <p:nvPr userDrawn="1"/>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January 2025</a:t>
            </a:r>
            <a:endParaRPr lang="en-GB" dirty="0"/>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pPr>
                <a:defRPr/>
              </a:pPr>
              <a:t>‹#›</a:t>
            </a:fld>
            <a:endParaRPr lang="en-US" dirty="0"/>
          </a:p>
        </p:txBody>
      </p:sp>
      <p:sp>
        <p:nvSpPr>
          <p:cNvPr id="6" name="Date Placeholder 2"/>
          <p:cNvSpPr>
            <a:spLocks noGrp="1"/>
          </p:cNvSpPr>
          <p:nvPr>
            <p:ph type="dt" sz="half" idx="16"/>
          </p:nvPr>
        </p:nvSpPr>
        <p:spPr/>
        <p:txBody>
          <a:bodyPr/>
          <a:lstStyle>
            <a:lvl1pPr>
              <a:defRPr sz="1000"/>
            </a:lvl1pPr>
          </a:lstStyle>
          <a:p>
            <a:pPr>
              <a:defRPr/>
            </a:pPr>
            <a:r>
              <a:rPr lang="en-US" altLang="ja-JP" dirty="0"/>
              <a:t>January 2025</a:t>
            </a:r>
            <a:endParaRPr lang="en-US" dirty="0"/>
          </a:p>
        </p:txBody>
      </p:sp>
    </p:spTree>
    <p:extLst>
      <p:ext uri="{BB962C8B-B14F-4D97-AF65-F5344CB8AC3E}">
        <p14:creationId xmlns:p14="http://schemas.microsoft.com/office/powerpoint/2010/main" val="2685517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January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January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dirty="0"/>
              <a:t>January 2025</a:t>
            </a:r>
            <a:endParaRPr lang="en-GB" dirty="0"/>
          </a:p>
        </p:txBody>
      </p:sp>
      <p:sp>
        <p:nvSpPr>
          <p:cNvPr id="6" name="Rectangle 4"/>
          <p:cNvSpPr>
            <a:spLocks noGrp="1" noChangeArrowheads="1"/>
          </p:cNvSpPr>
          <p:nvPr>
            <p:ph type="ftr" idx="11"/>
          </p:nvPr>
        </p:nvSpPr>
        <p:spPr>
          <a:ln/>
        </p:spPr>
        <p:txBody>
          <a:bodyPr/>
          <a:lstStyle>
            <a:lvl1pPr>
              <a:defRPr/>
            </a:lvl1pPr>
          </a:lstStyle>
          <a:p>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dirty="0"/>
              <a:t>January 2025</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dirty="0"/>
              <a:t>January 2025</a:t>
            </a:r>
            <a:endParaRPr lang="en-GB" dirty="0"/>
          </a:p>
        </p:txBody>
      </p:sp>
      <p:sp>
        <p:nvSpPr>
          <p:cNvPr id="4" name="Rectangle 4"/>
          <p:cNvSpPr>
            <a:spLocks noGrp="1" noChangeArrowheads="1"/>
          </p:cNvSpPr>
          <p:nvPr>
            <p:ph type="ftr" idx="11"/>
          </p:nvPr>
        </p:nvSpPr>
        <p:spPr>
          <a:ln/>
        </p:spPr>
        <p:txBody>
          <a:bodyPr/>
          <a:lstStyle>
            <a:lvl1pPr>
              <a:defRPr/>
            </a:lvl1pPr>
          </a:lstStyle>
          <a:p>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dirty="0"/>
              <a:t>January 2025</a:t>
            </a:r>
            <a:endParaRPr lang="en-GB" dirty="0"/>
          </a:p>
        </p:txBody>
      </p:sp>
      <p:sp>
        <p:nvSpPr>
          <p:cNvPr id="3" name="Rectangle 4"/>
          <p:cNvSpPr>
            <a:spLocks noGrp="1" noChangeArrowheads="1"/>
          </p:cNvSpPr>
          <p:nvPr>
            <p:ph type="ftr" idx="11"/>
          </p:nvPr>
        </p:nvSpPr>
        <p:spPr>
          <a:ln/>
        </p:spPr>
        <p:txBody>
          <a:bodyPr/>
          <a:lstStyle>
            <a:lvl1pPr>
              <a:defRPr/>
            </a:lvl1pPr>
          </a:lstStyle>
          <a:p>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January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January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802.11-25/0020r0</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 id="2147483857" r:id="rId18"/>
  </p:sldLayoutIdLst>
  <p:hf sldNum="0" hdr="0" ft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standards.ieee.org/about/policies/bylaws"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standards.ieee.org/wp-content/uploads/import/documents/other/sb_om.pdf" TargetMode="External"/><Relationship Id="rId5" Type="http://schemas.openxmlformats.org/officeDocument/2006/relationships/hyperlink" Target="https://standards.ieee.org/about/policies/opman" TargetMode="External"/><Relationship Id="rId4" Type="http://schemas.openxmlformats.org/officeDocument/2006/relationships/hyperlink" Target="https://standards.ieee.org/wp-content/uploads/import/documents/other/sb_bylaw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vent.me/d5xo5D"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ec/dcn/25/ec-25-0006-00-WCSG-kobe-january-interim-things-to-know.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3.xml"/><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8.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9.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ieee802.linespeed.com/" TargetMode="External"/><Relationship Id="rId4" Type="http://schemas.openxmlformats.org/officeDocument/2006/relationships/hyperlink" Target="https://mentor.ieee.org/802.11/documents"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6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2025</a:t>
            </a:r>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2025-01-13</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4097327821"/>
              </p:ext>
            </p:extLst>
          </p:nvPr>
        </p:nvGraphicFramePr>
        <p:xfrm>
          <a:off x="1271464" y="2342142"/>
          <a:ext cx="9858375" cy="2871787"/>
        </p:xfrm>
        <a:graphic>
          <a:graphicData uri="http://schemas.openxmlformats.org/presentationml/2006/ole">
            <mc:AlternateContent xmlns:mc="http://schemas.openxmlformats.org/markup-compatibility/2006">
              <mc:Choice xmlns:v="urn:schemas-microsoft-com:vml" Requires="v">
                <p:oleObj spid="_x0000_s1030" name="Document" r:id="rId4" imgW="8439175" imgH="2457322" progId="Word.Document.8">
                  <p:embed/>
                </p:oleObj>
              </mc:Choice>
              <mc:Fallback>
                <p:oleObj name="Document" r:id="rId4"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1271464" y="2342142"/>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2" name="Rectangle 5">
            <a:extLst>
              <a:ext uri="{FF2B5EF4-FFF2-40B4-BE49-F238E27FC236}">
                <a16:creationId xmlns:a16="http://schemas.microsoft.com/office/drawing/2014/main" id="{C61229AA-7ED0-A78D-0672-B801AFDD5B4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8" name="Date Placeholder 7">
            <a:extLst>
              <a:ext uri="{FF2B5EF4-FFF2-40B4-BE49-F238E27FC236}">
                <a16:creationId xmlns:a16="http://schemas.microsoft.com/office/drawing/2014/main" id="{425256DD-B82D-7AC1-10D3-E9DC063C48DD}"/>
              </a:ext>
            </a:extLst>
          </p:cNvPr>
          <p:cNvSpPr>
            <a:spLocks noGrp="1"/>
          </p:cNvSpPr>
          <p:nvPr>
            <p:ph type="dt" sz="half" idx="4294967295"/>
          </p:nvPr>
        </p:nvSpPr>
        <p:spPr>
          <a:xfrm>
            <a:off x="914400" y="6380957"/>
            <a:ext cx="2190749" cy="365125"/>
          </a:xfrm>
        </p:spPr>
        <p:txBody>
          <a:bodyPr/>
          <a:lstStyle/>
          <a:p>
            <a:pPr>
              <a:defRPr/>
            </a:pPr>
            <a:r>
              <a:rPr lang="en-US" dirty="0">
                <a:solidFill>
                  <a:prstClr val="black">
                    <a:tint val="75000"/>
                  </a:prstClr>
                </a:solidFill>
              </a:rPr>
              <a:t>January 2025</a:t>
            </a:r>
          </a:p>
        </p:txBody>
      </p:sp>
    </p:spTree>
    <p:extLst>
      <p:ext uri="{BB962C8B-B14F-4D97-AF65-F5344CB8AC3E}">
        <p14:creationId xmlns:p14="http://schemas.microsoft.com/office/powerpoint/2010/main" val="295631551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11</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Robert Stacey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Tuncer </a:t>
            </a:r>
            <a:r>
              <a:rPr lang="en-US" sz="1400" dirty="0" err="1">
                <a:solidFill>
                  <a:prstClr val="black"/>
                </a:solidFill>
                <a:latin typeface="Calibri"/>
              </a:rPr>
              <a:t>Baykas</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7553620" y="1623128"/>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4603546"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LAN/MAN Standards Committee</a:t>
            </a:r>
          </a:p>
          <a:p>
            <a:pPr algn="ctr" eaLnBrk="0" hangingPunct="0">
              <a:defRPr/>
            </a:pPr>
            <a:r>
              <a:rPr lang="en-US" sz="1600" dirty="0">
                <a:solidFill>
                  <a:prstClr val="black"/>
                </a:solidFill>
                <a:latin typeface="Calibri"/>
              </a:rPr>
              <a:t>James </a:t>
            </a:r>
            <a:r>
              <a:rPr lang="en-US" sz="1600" dirty="0" err="1">
                <a:solidFill>
                  <a:prstClr val="black"/>
                </a:solidFill>
                <a:latin typeface="Calibri"/>
              </a:rPr>
              <a:t>Gilb</a:t>
            </a:r>
            <a:r>
              <a:rPr lang="en-US" sz="1600" dirty="0">
                <a:solidFill>
                  <a:prstClr val="black"/>
                </a:solidFill>
                <a:latin typeface="Calibri"/>
              </a:rPr>
              <a:t>,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6" y="4297932"/>
            <a:ext cx="8842750" cy="954107"/>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 Jon Rosdahl		1</a:t>
            </a:r>
            <a:r>
              <a:rPr lang="en-US" sz="1400" baseline="30000" dirty="0">
                <a:solidFill>
                  <a:prstClr val="black"/>
                </a:solidFill>
                <a:latin typeface="Calibri"/>
              </a:rPr>
              <a:t>st</a:t>
            </a:r>
            <a:r>
              <a:rPr lang="en-US" sz="1400" dirty="0">
                <a:solidFill>
                  <a:prstClr val="black"/>
                </a:solidFill>
                <a:latin typeface="Calibri"/>
              </a:rPr>
              <a:t> Vice Chair - David </a:t>
            </a:r>
            <a:r>
              <a:rPr lang="en-US" sz="1400" dirty="0" err="1">
                <a:solidFill>
                  <a:prstClr val="black"/>
                </a:solidFill>
                <a:latin typeface="Calibri"/>
              </a:rPr>
              <a:t>Halasz</a:t>
            </a:r>
            <a:br>
              <a:rPr lang="en-US" sz="1400" dirty="0">
                <a:solidFill>
                  <a:prstClr val="black"/>
                </a:solidFill>
                <a:latin typeface="Calibri"/>
              </a:rPr>
            </a:br>
            <a:r>
              <a:rPr lang="en-US" sz="1400" dirty="0">
                <a:solidFill>
                  <a:prstClr val="black"/>
                </a:solidFill>
                <a:latin typeface="Calibri"/>
              </a:rPr>
              <a:t>Recording Secretary -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 George Zimmerman </a:t>
            </a:r>
          </a:p>
          <a:p>
            <a:r>
              <a:rPr lang="en-US" sz="1400" dirty="0">
                <a:solidFill>
                  <a:prstClr val="black"/>
                </a:solidFill>
                <a:latin typeface="Calibri"/>
              </a:rPr>
              <a:t>Treasurer - Clint Chaplin			Member Emeriti - Paul </a:t>
            </a:r>
            <a:r>
              <a:rPr lang="en-US" sz="1400" dirty="0" err="1">
                <a:solidFill>
                  <a:prstClr val="black"/>
                </a:solidFill>
                <a:latin typeface="Calibri"/>
              </a:rPr>
              <a:t>Nikolich</a:t>
            </a:r>
            <a:r>
              <a:rPr lang="en-US" sz="1400" dirty="0">
                <a:solidFill>
                  <a:prstClr val="black"/>
                </a:solidFill>
                <a:latin typeface="Calibri"/>
              </a:rPr>
              <a:t>, Geoff Thompson, Jason </a:t>
            </a:r>
            <a:r>
              <a:rPr lang="en-US" sz="1400" dirty="0" err="1">
                <a:solidFill>
                  <a:prstClr val="black"/>
                </a:solidFill>
                <a:latin typeface="Calibri"/>
              </a:rPr>
              <a:t>Potterf</a:t>
            </a:r>
            <a:r>
              <a:rPr lang="en-US" sz="1400" dirty="0">
                <a:solidFill>
                  <a:prstClr val="black"/>
                </a:solidFill>
                <a:latin typeface="Calibri"/>
              </a:rPr>
              <a:t> </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67C1A356-8E9E-231B-A7C0-19933B9A744A}"/>
              </a:ext>
            </a:extLst>
          </p:cNvPr>
          <p:cNvSpPr txBox="1">
            <a:spLocks noChangeArrowheads="1"/>
          </p:cNvSpPr>
          <p:nvPr/>
        </p:nvSpPr>
        <p:spPr>
          <a:xfrm>
            <a:off x="840978" y="287405"/>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January 2025</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12</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FA2C8811-8661-88B5-1DF3-7BEE3F2F49BF}"/>
              </a:ext>
            </a:extLst>
          </p:cNvPr>
          <p:cNvSpPr txBox="1">
            <a:spLocks noChangeArrowheads="1"/>
          </p:cNvSpPr>
          <p:nvPr/>
        </p:nvSpPr>
        <p:spPr>
          <a:xfrm>
            <a:off x="836779" y="282610"/>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January 2025</a:t>
            </a:r>
          </a:p>
        </p:txBody>
      </p:sp>
    </p:spTree>
    <p:extLst>
      <p:ext uri="{BB962C8B-B14F-4D97-AF65-F5344CB8AC3E}">
        <p14:creationId xmlns:p14="http://schemas.microsoft.com/office/powerpoint/2010/main" val="413645031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January 2025</a:t>
            </a:r>
            <a:endParaRPr lang="en-GB"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
        <p:nvSpPr>
          <p:cNvPr id="2" name="Rectangle 5">
            <a:extLst>
              <a:ext uri="{FF2B5EF4-FFF2-40B4-BE49-F238E27FC236}">
                <a16:creationId xmlns:a16="http://schemas.microsoft.com/office/drawing/2014/main" id="{6C502A7D-CB28-BA8E-9C8E-DC916B06673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18893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65827" y="501809"/>
            <a:ext cx="10969943" cy="852364"/>
          </a:xfrm>
        </p:spPr>
        <p:txBody>
          <a:bodyPr>
            <a:noAutofit/>
          </a:bodyPr>
          <a:lstStyle/>
          <a:p>
            <a:r>
              <a:rPr lang="en-US" sz="2800" dirty="0"/>
              <a:t>Development of the IEEE 802.11 Standard is ongoing since 1997 </a:t>
            </a:r>
          </a:p>
        </p:txBody>
      </p: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9" name="Slide Number Placeholder 3">
            <a:extLst>
              <a:ext uri="{FF2B5EF4-FFF2-40B4-BE49-F238E27FC236}">
                <a16:creationId xmlns:a16="http://schemas.microsoft.com/office/drawing/2014/main" id="{34B96206-6058-4C5A-9F62-EC64FCE33858}"/>
              </a:ext>
            </a:extLst>
          </p:cNvPr>
          <p:cNvSpPr txBox="1">
            <a:spLocks/>
          </p:cNvSpPr>
          <p:nvPr/>
        </p:nvSpPr>
        <p:spPr>
          <a:xfrm>
            <a:off x="11201400" y="6404269"/>
            <a:ext cx="533399" cy="23214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solidFill>
                  <a:prstClr val="black">
                    <a:tint val="75000"/>
                  </a:prstClr>
                </a:solidFill>
              </a:rPr>
              <a:t> </a:t>
            </a:r>
          </a:p>
        </p:txBody>
      </p:sp>
      <p:grpSp>
        <p:nvGrpSpPr>
          <p:cNvPr id="3" name="Group 2">
            <a:extLst>
              <a:ext uri="{FF2B5EF4-FFF2-40B4-BE49-F238E27FC236}">
                <a16:creationId xmlns:a16="http://schemas.microsoft.com/office/drawing/2014/main" id="{FF1C8E0B-9459-47FB-BE60-6DF936E75472}"/>
              </a:ext>
            </a:extLst>
          </p:cNvPr>
          <p:cNvGrpSpPr/>
          <p:nvPr/>
        </p:nvGrpSpPr>
        <p:grpSpPr>
          <a:xfrm>
            <a:off x="463045" y="1327504"/>
            <a:ext cx="10998748" cy="4953000"/>
            <a:chOff x="1595507" y="1941588"/>
            <a:chExt cx="3111592" cy="1404153"/>
          </a:xfrm>
        </p:grpSpPr>
        <p:sp>
          <p:nvSpPr>
            <p:cNvPr id="104" name="Right Arrow 54">
              <a:extLst>
                <a:ext uri="{FF2B5EF4-FFF2-40B4-BE49-F238E27FC236}">
                  <a16:creationId xmlns:a16="http://schemas.microsoft.com/office/drawing/2014/main" id="{57BCC1F5-59BE-4638-887C-E7A90F3A23A0}"/>
                </a:ext>
              </a:extLst>
            </p:cNvPr>
            <p:cNvSpPr/>
            <p:nvPr/>
          </p:nvSpPr>
          <p:spPr bwMode="auto">
            <a:xfrm>
              <a:off x="1837577" y="1961910"/>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05" name="Rectangle: Rounded Corners 104">
              <a:extLst>
                <a:ext uri="{FF2B5EF4-FFF2-40B4-BE49-F238E27FC236}">
                  <a16:creationId xmlns:a16="http://schemas.microsoft.com/office/drawing/2014/main" id="{49D7F55A-008D-44CE-B0A0-C9EF8DA097AA}"/>
                </a:ext>
              </a:extLst>
            </p:cNvPr>
            <p:cNvSpPr/>
            <p:nvPr/>
          </p:nvSpPr>
          <p:spPr bwMode="auto">
            <a:xfrm>
              <a:off x="4316805" y="1943496"/>
              <a:ext cx="390294" cy="1402245"/>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802.11-2024</a:t>
              </a:r>
            </a:p>
          </p:txBody>
        </p:sp>
        <p:sp>
          <p:nvSpPr>
            <p:cNvPr id="106" name="Rectangle: Rounded Corners 105">
              <a:extLst>
                <a:ext uri="{FF2B5EF4-FFF2-40B4-BE49-F238E27FC236}">
                  <a16:creationId xmlns:a16="http://schemas.microsoft.com/office/drawing/2014/main" id="{B3EEAF34-D1BE-450C-936C-0E2FD80C225B}"/>
                </a:ext>
              </a:extLst>
            </p:cNvPr>
            <p:cNvSpPr/>
            <p:nvPr/>
          </p:nvSpPr>
          <p:spPr bwMode="auto">
            <a:xfrm>
              <a:off x="2081446" y="1943496"/>
              <a:ext cx="390190"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802.11-2003</a:t>
              </a:r>
            </a:p>
          </p:txBody>
        </p:sp>
        <p:grpSp>
          <p:nvGrpSpPr>
            <p:cNvPr id="107" name="Group 106">
              <a:extLst>
                <a:ext uri="{FF2B5EF4-FFF2-40B4-BE49-F238E27FC236}">
                  <a16:creationId xmlns:a16="http://schemas.microsoft.com/office/drawing/2014/main" id="{74488809-6C37-4F06-BAE1-42D1B4EF1855}"/>
                </a:ext>
              </a:extLst>
            </p:cNvPr>
            <p:cNvGrpSpPr/>
            <p:nvPr/>
          </p:nvGrpSpPr>
          <p:grpSpPr>
            <a:xfrm>
              <a:off x="1595507" y="1970216"/>
              <a:ext cx="79826" cy="1254433"/>
              <a:chOff x="81684" y="686094"/>
              <a:chExt cx="299316" cy="5267819"/>
            </a:xfrm>
          </p:grpSpPr>
          <p:sp>
            <p:nvSpPr>
              <p:cNvPr id="108" name="Text Box 6">
                <a:extLst>
                  <a:ext uri="{FF2B5EF4-FFF2-40B4-BE49-F238E27FC236}">
                    <a16:creationId xmlns:a16="http://schemas.microsoft.com/office/drawing/2014/main" id="{633259F2-B037-4F42-A2C5-FBDC00F99668}"/>
                  </a:ext>
                </a:extLst>
              </p:cNvPr>
              <p:cNvSpPr txBox="1">
                <a:spLocks noChangeArrowheads="1"/>
              </p:cNvSpPr>
              <p:nvPr/>
            </p:nvSpPr>
            <p:spPr bwMode="auto">
              <a:xfrm rot="16200000">
                <a:off x="-89335" y="1394411"/>
                <a:ext cx="635871" cy="293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dirty="0">
                    <a:latin typeface="+mn-lt"/>
                    <a:ea typeface="ＭＳ Ｐゴシック" charset="-128"/>
                    <a:cs typeface="Arial" pitchFamily="34" charset="0"/>
                  </a:rPr>
                  <a:t>MAC</a:t>
                </a:r>
              </a:p>
            </p:txBody>
          </p:sp>
          <p:sp>
            <p:nvSpPr>
              <p:cNvPr id="109" name="Text Box 6">
                <a:extLst>
                  <a:ext uri="{FF2B5EF4-FFF2-40B4-BE49-F238E27FC236}">
                    <a16:creationId xmlns:a16="http://schemas.microsoft.com/office/drawing/2014/main" id="{94AE0569-BC89-40CF-A680-F9336B71006D}"/>
                  </a:ext>
                </a:extLst>
              </p:cNvPr>
              <p:cNvSpPr txBox="1">
                <a:spLocks noChangeArrowheads="1"/>
              </p:cNvSpPr>
              <p:nvPr/>
            </p:nvSpPr>
            <p:spPr bwMode="auto">
              <a:xfrm rot="16200000">
                <a:off x="-384064" y="4600828"/>
                <a:ext cx="1228307" cy="293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dirty="0">
                    <a:latin typeface="+mn-lt"/>
                    <a:ea typeface="ＭＳ Ｐゴシック" charset="-128"/>
                    <a:cs typeface="Arial" pitchFamily="34" charset="0"/>
                  </a:rPr>
                  <a:t>PHY &amp; MAC</a:t>
                </a:r>
              </a:p>
            </p:txBody>
          </p:sp>
          <p:cxnSp>
            <p:nvCxnSpPr>
              <p:cNvPr id="110" name="Straight Arrow Connector 109">
                <a:extLst>
                  <a:ext uri="{FF2B5EF4-FFF2-40B4-BE49-F238E27FC236}">
                    <a16:creationId xmlns:a16="http://schemas.microsoft.com/office/drawing/2014/main" id="{CAFBA4E9-9EC4-42F4-9CFB-8B3C38B217AE}"/>
                  </a:ext>
                </a:extLst>
              </p:cNvPr>
              <p:cNvCxnSpPr/>
              <p:nvPr/>
            </p:nvCxnSpPr>
            <p:spPr bwMode="auto">
              <a:xfrm flipV="1">
                <a:off x="3810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1" name="Straight Arrow Connector 110">
                <a:extLst>
                  <a:ext uri="{FF2B5EF4-FFF2-40B4-BE49-F238E27FC236}">
                    <a16:creationId xmlns:a16="http://schemas.microsoft.com/office/drawing/2014/main" id="{1E88EA2B-0371-4CDF-B744-52C1BEB2F842}"/>
                  </a:ext>
                </a:extLst>
              </p:cNvPr>
              <p:cNvCxnSpPr/>
              <p:nvPr/>
            </p:nvCxnSpPr>
            <p:spPr bwMode="auto">
              <a:xfrm>
                <a:off x="3810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2" name="Straight Connector 111">
                <a:extLst>
                  <a:ext uri="{FF2B5EF4-FFF2-40B4-BE49-F238E27FC236}">
                    <a16:creationId xmlns:a16="http://schemas.microsoft.com/office/drawing/2014/main" id="{517B2104-F8D5-452F-B58E-F168A11489F3}"/>
                  </a:ext>
                </a:extLst>
              </p:cNvPr>
              <p:cNvCxnSpPr/>
              <p:nvPr/>
            </p:nvCxnSpPr>
            <p:spPr bwMode="auto">
              <a:xfrm>
                <a:off x="1524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13" name="Right Arrow 54">
              <a:extLst>
                <a:ext uri="{FF2B5EF4-FFF2-40B4-BE49-F238E27FC236}">
                  <a16:creationId xmlns:a16="http://schemas.microsoft.com/office/drawing/2014/main" id="{85DC5E2F-018A-43B6-9BFD-3F8C04167709}"/>
                </a:ext>
              </a:extLst>
            </p:cNvPr>
            <p:cNvSpPr/>
            <p:nvPr/>
          </p:nvSpPr>
          <p:spPr bwMode="auto">
            <a:xfrm>
              <a:off x="2024562" y="1955584"/>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14" name="Rectangle 113">
              <a:extLst>
                <a:ext uri="{FF2B5EF4-FFF2-40B4-BE49-F238E27FC236}">
                  <a16:creationId xmlns:a16="http://schemas.microsoft.com/office/drawing/2014/main" id="{DE1369AB-AB12-46C9-BB08-3EA57E0870C8}"/>
                </a:ext>
              </a:extLst>
            </p:cNvPr>
            <p:cNvSpPr/>
            <p:nvPr/>
          </p:nvSpPr>
          <p:spPr bwMode="auto">
            <a:xfrm>
              <a:off x="2166800" y="2097289"/>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11d</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Intl Roaming</a:t>
              </a:r>
              <a:endParaRPr lang="en-US" sz="1200" b="1" dirty="0">
                <a:solidFill>
                  <a:schemeClr val="tx1"/>
                </a:solidFill>
                <a:cs typeface="Arial" panose="020B0604020202020204" pitchFamily="34" charset="0"/>
              </a:endParaRPr>
            </a:p>
          </p:txBody>
        </p:sp>
        <p:sp>
          <p:nvSpPr>
            <p:cNvPr id="115" name="Rectangle 114">
              <a:extLst>
                <a:ext uri="{FF2B5EF4-FFF2-40B4-BE49-F238E27FC236}">
                  <a16:creationId xmlns:a16="http://schemas.microsoft.com/office/drawing/2014/main" id="{51271A02-820E-45C7-97AA-5711579C6A3B}"/>
                </a:ext>
              </a:extLst>
            </p:cNvPr>
            <p:cNvSpPr/>
            <p:nvPr/>
          </p:nvSpPr>
          <p:spPr bwMode="auto">
            <a:xfrm>
              <a:off x="2105833" y="3144569"/>
              <a:ext cx="332002" cy="16256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44860"/>
                        <a:gd name="connsiteY0" fmla="*/ 0 h 609551"/>
                        <a:gd name="connsiteX1" fmla="*/ 377608 w 1244860"/>
                        <a:gd name="connsiteY1" fmla="*/ 0 h 609551"/>
                        <a:gd name="connsiteX2" fmla="*/ 792561 w 1244860"/>
                        <a:gd name="connsiteY2" fmla="*/ 0 h 609551"/>
                        <a:gd name="connsiteX3" fmla="*/ 1244860 w 1244860"/>
                        <a:gd name="connsiteY3" fmla="*/ 0 h 609551"/>
                        <a:gd name="connsiteX4" fmla="*/ 1244860 w 1244860"/>
                        <a:gd name="connsiteY4" fmla="*/ 304776 h 609551"/>
                        <a:gd name="connsiteX5" fmla="*/ 1244860 w 1244860"/>
                        <a:gd name="connsiteY5" fmla="*/ 609551 h 609551"/>
                        <a:gd name="connsiteX6" fmla="*/ 817458 w 1244860"/>
                        <a:gd name="connsiteY6" fmla="*/ 609551 h 609551"/>
                        <a:gd name="connsiteX7" fmla="*/ 377608 w 1244860"/>
                        <a:gd name="connsiteY7" fmla="*/ 609551 h 609551"/>
                        <a:gd name="connsiteX8" fmla="*/ 0 w 1244860"/>
                        <a:gd name="connsiteY8" fmla="*/ 609551 h 609551"/>
                        <a:gd name="connsiteX9" fmla="*/ 0 w 1244860"/>
                        <a:gd name="connsiteY9" fmla="*/ 304776 h 609551"/>
                        <a:gd name="connsiteX10" fmla="*/ 0 w 124486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860" h="609551" fill="none" extrusionOk="0">
                          <a:moveTo>
                            <a:pt x="0" y="0"/>
                          </a:moveTo>
                          <a:cubicBezTo>
                            <a:pt x="129228" y="-41202"/>
                            <a:pt x="293196" y="20710"/>
                            <a:pt x="377608" y="0"/>
                          </a:cubicBezTo>
                          <a:cubicBezTo>
                            <a:pt x="462020" y="-20710"/>
                            <a:pt x="618744" y="45949"/>
                            <a:pt x="792561" y="0"/>
                          </a:cubicBezTo>
                          <a:cubicBezTo>
                            <a:pt x="966378" y="-45949"/>
                            <a:pt x="1023965" y="47255"/>
                            <a:pt x="1244860" y="0"/>
                          </a:cubicBezTo>
                          <a:cubicBezTo>
                            <a:pt x="1264877" y="112110"/>
                            <a:pt x="1225448" y="229590"/>
                            <a:pt x="1244860" y="304776"/>
                          </a:cubicBezTo>
                          <a:cubicBezTo>
                            <a:pt x="1264272" y="379962"/>
                            <a:pt x="1238903" y="538743"/>
                            <a:pt x="1244860" y="609551"/>
                          </a:cubicBezTo>
                          <a:cubicBezTo>
                            <a:pt x="1139533" y="637917"/>
                            <a:pt x="930387" y="596622"/>
                            <a:pt x="817458" y="609551"/>
                          </a:cubicBezTo>
                          <a:cubicBezTo>
                            <a:pt x="704529" y="622480"/>
                            <a:pt x="469451" y="596970"/>
                            <a:pt x="377608" y="609551"/>
                          </a:cubicBezTo>
                          <a:cubicBezTo>
                            <a:pt x="285765" y="622132"/>
                            <a:pt x="131087" y="587385"/>
                            <a:pt x="0" y="609551"/>
                          </a:cubicBezTo>
                          <a:cubicBezTo>
                            <a:pt x="-34192" y="472278"/>
                            <a:pt x="9745" y="368274"/>
                            <a:pt x="0" y="304776"/>
                          </a:cubicBezTo>
                          <a:cubicBezTo>
                            <a:pt x="-9745" y="241279"/>
                            <a:pt x="34482" y="128229"/>
                            <a:pt x="0" y="0"/>
                          </a:cubicBezTo>
                          <a:close/>
                        </a:path>
                        <a:path w="1244860" h="609551" stroke="0" extrusionOk="0">
                          <a:moveTo>
                            <a:pt x="0" y="0"/>
                          </a:moveTo>
                          <a:cubicBezTo>
                            <a:pt x="173063" y="-39224"/>
                            <a:pt x="208407" y="46253"/>
                            <a:pt x="414953" y="0"/>
                          </a:cubicBezTo>
                          <a:cubicBezTo>
                            <a:pt x="621499" y="-46253"/>
                            <a:pt x="689862" y="24652"/>
                            <a:pt x="792561" y="0"/>
                          </a:cubicBezTo>
                          <a:cubicBezTo>
                            <a:pt x="895260" y="-24652"/>
                            <a:pt x="1072588" y="37029"/>
                            <a:pt x="1244860" y="0"/>
                          </a:cubicBezTo>
                          <a:cubicBezTo>
                            <a:pt x="1253081" y="98534"/>
                            <a:pt x="1220516" y="171465"/>
                            <a:pt x="1244860" y="286489"/>
                          </a:cubicBezTo>
                          <a:cubicBezTo>
                            <a:pt x="1269204" y="401513"/>
                            <a:pt x="1221172" y="479665"/>
                            <a:pt x="1244860" y="609551"/>
                          </a:cubicBezTo>
                          <a:cubicBezTo>
                            <a:pt x="1064416" y="656407"/>
                            <a:pt x="1010922" y="567140"/>
                            <a:pt x="805009" y="609551"/>
                          </a:cubicBezTo>
                          <a:cubicBezTo>
                            <a:pt x="599096" y="651962"/>
                            <a:pt x="484485" y="600581"/>
                            <a:pt x="377608" y="609551"/>
                          </a:cubicBezTo>
                          <a:cubicBezTo>
                            <a:pt x="270731" y="618521"/>
                            <a:pt x="98565" y="583022"/>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HR/DSSS</a:t>
              </a:r>
              <a:endParaRPr lang="en-US" sz="1200" b="1" dirty="0">
                <a:solidFill>
                  <a:schemeClr val="tx1"/>
                </a:solidFill>
                <a:cs typeface="Arial" panose="020B0604020202020204" pitchFamily="34" charset="0"/>
              </a:endParaRP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11 Mb/s in 2.4 GHz</a:t>
              </a:r>
            </a:p>
          </p:txBody>
        </p:sp>
        <p:sp>
          <p:nvSpPr>
            <p:cNvPr id="116" name="Rectangle 115">
              <a:extLst>
                <a:ext uri="{FF2B5EF4-FFF2-40B4-BE49-F238E27FC236}">
                  <a16:creationId xmlns:a16="http://schemas.microsoft.com/office/drawing/2014/main" id="{F9AF358A-9D9A-44F8-908A-A61E5FC99B8E}"/>
                </a:ext>
              </a:extLst>
            </p:cNvPr>
            <p:cNvSpPr/>
            <p:nvPr/>
          </p:nvSpPr>
          <p:spPr bwMode="auto">
            <a:xfrm>
              <a:off x="2105833" y="2956600"/>
              <a:ext cx="338501" cy="16256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69230"/>
                        <a:gd name="connsiteY0" fmla="*/ 0 h 609551"/>
                        <a:gd name="connsiteX1" fmla="*/ 385000 w 1269230"/>
                        <a:gd name="connsiteY1" fmla="*/ 0 h 609551"/>
                        <a:gd name="connsiteX2" fmla="*/ 808076 w 1269230"/>
                        <a:gd name="connsiteY2" fmla="*/ 0 h 609551"/>
                        <a:gd name="connsiteX3" fmla="*/ 1269230 w 1269230"/>
                        <a:gd name="connsiteY3" fmla="*/ 0 h 609551"/>
                        <a:gd name="connsiteX4" fmla="*/ 1269230 w 1269230"/>
                        <a:gd name="connsiteY4" fmla="*/ 304776 h 609551"/>
                        <a:gd name="connsiteX5" fmla="*/ 1269230 w 1269230"/>
                        <a:gd name="connsiteY5" fmla="*/ 609551 h 609551"/>
                        <a:gd name="connsiteX6" fmla="*/ 833461 w 1269230"/>
                        <a:gd name="connsiteY6" fmla="*/ 609551 h 609551"/>
                        <a:gd name="connsiteX7" fmla="*/ 385000 w 1269230"/>
                        <a:gd name="connsiteY7" fmla="*/ 609551 h 609551"/>
                        <a:gd name="connsiteX8" fmla="*/ 0 w 1269230"/>
                        <a:gd name="connsiteY8" fmla="*/ 609551 h 609551"/>
                        <a:gd name="connsiteX9" fmla="*/ 0 w 1269230"/>
                        <a:gd name="connsiteY9" fmla="*/ 304776 h 609551"/>
                        <a:gd name="connsiteX10" fmla="*/ 0 w 126923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9230" h="609551" fill="none" extrusionOk="0">
                          <a:moveTo>
                            <a:pt x="0" y="0"/>
                          </a:moveTo>
                          <a:cubicBezTo>
                            <a:pt x="107170" y="-38984"/>
                            <a:pt x="254806" y="16792"/>
                            <a:pt x="385000" y="0"/>
                          </a:cubicBezTo>
                          <a:cubicBezTo>
                            <a:pt x="515194" y="-16792"/>
                            <a:pt x="668830" y="11709"/>
                            <a:pt x="808076" y="0"/>
                          </a:cubicBezTo>
                          <a:cubicBezTo>
                            <a:pt x="947322" y="-11709"/>
                            <a:pt x="1130151" y="18689"/>
                            <a:pt x="1269230" y="0"/>
                          </a:cubicBezTo>
                          <a:cubicBezTo>
                            <a:pt x="1289247" y="112110"/>
                            <a:pt x="1249818" y="229590"/>
                            <a:pt x="1269230" y="304776"/>
                          </a:cubicBezTo>
                          <a:cubicBezTo>
                            <a:pt x="1288642" y="379962"/>
                            <a:pt x="1263273" y="538743"/>
                            <a:pt x="1269230" y="609551"/>
                          </a:cubicBezTo>
                          <a:cubicBezTo>
                            <a:pt x="1137711" y="626950"/>
                            <a:pt x="1038762" y="588349"/>
                            <a:pt x="833461" y="609551"/>
                          </a:cubicBezTo>
                          <a:cubicBezTo>
                            <a:pt x="628160" y="630753"/>
                            <a:pt x="511760" y="566370"/>
                            <a:pt x="385000" y="609551"/>
                          </a:cubicBezTo>
                          <a:cubicBezTo>
                            <a:pt x="258240" y="652732"/>
                            <a:pt x="99654" y="573488"/>
                            <a:pt x="0" y="609551"/>
                          </a:cubicBezTo>
                          <a:cubicBezTo>
                            <a:pt x="-34192" y="472278"/>
                            <a:pt x="9745" y="368274"/>
                            <a:pt x="0" y="304776"/>
                          </a:cubicBezTo>
                          <a:cubicBezTo>
                            <a:pt x="-9745" y="241279"/>
                            <a:pt x="34482" y="128229"/>
                            <a:pt x="0" y="0"/>
                          </a:cubicBezTo>
                          <a:close/>
                        </a:path>
                        <a:path w="1269230" h="609551" stroke="0" extrusionOk="0">
                          <a:moveTo>
                            <a:pt x="0" y="0"/>
                          </a:moveTo>
                          <a:cubicBezTo>
                            <a:pt x="102715" y="-49236"/>
                            <a:pt x="267540" y="30495"/>
                            <a:pt x="423077" y="0"/>
                          </a:cubicBezTo>
                          <a:cubicBezTo>
                            <a:pt x="578614" y="-30495"/>
                            <a:pt x="653383" y="10549"/>
                            <a:pt x="808076" y="0"/>
                          </a:cubicBezTo>
                          <a:cubicBezTo>
                            <a:pt x="962769" y="-10549"/>
                            <a:pt x="1155191" y="51725"/>
                            <a:pt x="1269230" y="0"/>
                          </a:cubicBezTo>
                          <a:cubicBezTo>
                            <a:pt x="1277451" y="98534"/>
                            <a:pt x="1244886" y="171465"/>
                            <a:pt x="1269230" y="286489"/>
                          </a:cubicBezTo>
                          <a:cubicBezTo>
                            <a:pt x="1293574" y="401513"/>
                            <a:pt x="1245542" y="479665"/>
                            <a:pt x="1269230" y="609551"/>
                          </a:cubicBezTo>
                          <a:cubicBezTo>
                            <a:pt x="1141102" y="631943"/>
                            <a:pt x="1007788" y="585711"/>
                            <a:pt x="820769" y="609551"/>
                          </a:cubicBezTo>
                          <a:cubicBezTo>
                            <a:pt x="633750" y="633391"/>
                            <a:pt x="547263" y="595327"/>
                            <a:pt x="385000" y="609551"/>
                          </a:cubicBezTo>
                          <a:cubicBezTo>
                            <a:pt x="222737" y="623775"/>
                            <a:pt x="183874" y="588788"/>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OFDM</a:t>
              </a:r>
              <a:r>
                <a:rPr lang="en-US" sz="1200" b="1" dirty="0">
                  <a:solidFill>
                    <a:schemeClr val="tx1"/>
                  </a:solidFill>
                  <a:cs typeface="Arial" panose="020B0604020202020204" pitchFamily="34" charset="0"/>
                </a:rPr>
                <a:t> </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54 Mb/s in 5 GHz</a:t>
              </a:r>
            </a:p>
          </p:txBody>
        </p:sp>
        <p:sp>
          <p:nvSpPr>
            <p:cNvPr id="117" name="Rectangle: Rounded Corners 116">
              <a:extLst>
                <a:ext uri="{FF2B5EF4-FFF2-40B4-BE49-F238E27FC236}">
                  <a16:creationId xmlns:a16="http://schemas.microsoft.com/office/drawing/2014/main" id="{11F87F2C-FD0D-4AF1-B9EB-35BF7F5E25B0}"/>
                </a:ext>
              </a:extLst>
            </p:cNvPr>
            <p:cNvSpPr/>
            <p:nvPr/>
          </p:nvSpPr>
          <p:spPr bwMode="auto">
            <a:xfrm>
              <a:off x="1715643" y="1943496"/>
              <a:ext cx="126018"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24387" tIns="12194" rIns="24387" bIns="12194" numCol="1" rtlCol="0" anchor="t" anchorCtr="0" compatLnSpc="1">
              <a:prstTxWarp prst="textNoShape">
                <a:avLst/>
              </a:prstTxWarp>
            </a:bodyPr>
            <a:lstStyle/>
            <a:p>
              <a:pPr defTabSz="243894" eaLnBrk="0" fontAlgn="base" hangingPunct="0">
                <a:spcBef>
                  <a:spcPct val="0"/>
                </a:spcBef>
                <a:spcAft>
                  <a:spcPct val="0"/>
                </a:spcAft>
              </a:pPr>
              <a:r>
                <a:rPr lang="en-US" sz="1200" b="1" dirty="0">
                  <a:solidFill>
                    <a:schemeClr val="tx1"/>
                  </a:solidFill>
                  <a:cs typeface="Arial" panose="020B0604020202020204" pitchFamily="34" charset="0"/>
                </a:rPr>
                <a:t>802.11-1997</a:t>
              </a:r>
            </a:p>
          </p:txBody>
        </p:sp>
        <p:sp>
          <p:nvSpPr>
            <p:cNvPr id="118" name="Rectangle: Rounded Corners 117">
              <a:extLst>
                <a:ext uri="{FF2B5EF4-FFF2-40B4-BE49-F238E27FC236}">
                  <a16:creationId xmlns:a16="http://schemas.microsoft.com/office/drawing/2014/main" id="{FB31AC28-3664-475B-95A5-A398C993445E}"/>
                </a:ext>
              </a:extLst>
            </p:cNvPr>
            <p:cNvSpPr/>
            <p:nvPr/>
          </p:nvSpPr>
          <p:spPr bwMode="auto">
            <a:xfrm>
              <a:off x="2524997" y="1943496"/>
              <a:ext cx="390190"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802.11-2007</a:t>
              </a:r>
            </a:p>
          </p:txBody>
        </p:sp>
        <p:sp>
          <p:nvSpPr>
            <p:cNvPr id="119" name="Rectangle 118">
              <a:extLst>
                <a:ext uri="{FF2B5EF4-FFF2-40B4-BE49-F238E27FC236}">
                  <a16:creationId xmlns:a16="http://schemas.microsoft.com/office/drawing/2014/main" id="{EA244930-82A5-4A9D-B285-5D155D773B8A}"/>
                </a:ext>
              </a:extLst>
            </p:cNvPr>
            <p:cNvSpPr/>
            <p:nvPr/>
          </p:nvSpPr>
          <p:spPr bwMode="auto">
            <a:xfrm>
              <a:off x="2600138" y="2099658"/>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11e</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QoS</a:t>
              </a:r>
              <a:endParaRPr lang="en-US" sz="1200" b="1" dirty="0">
                <a:solidFill>
                  <a:schemeClr val="tx1"/>
                </a:solidFill>
                <a:cs typeface="Arial" panose="020B0604020202020204" pitchFamily="34" charset="0"/>
              </a:endParaRPr>
            </a:p>
          </p:txBody>
        </p:sp>
        <p:sp>
          <p:nvSpPr>
            <p:cNvPr id="120" name="Rectangle 119">
              <a:extLst>
                <a:ext uri="{FF2B5EF4-FFF2-40B4-BE49-F238E27FC236}">
                  <a16:creationId xmlns:a16="http://schemas.microsoft.com/office/drawing/2014/main" id="{8A6502CA-871C-4B1E-9073-49D509A529C7}"/>
                </a:ext>
              </a:extLst>
            </p:cNvPr>
            <p:cNvSpPr/>
            <p:nvPr/>
          </p:nvSpPr>
          <p:spPr bwMode="auto">
            <a:xfrm>
              <a:off x="2600138" y="2229898"/>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11h</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DFS &amp; TPC</a:t>
              </a:r>
              <a:endParaRPr lang="en-US" sz="1200" b="1" dirty="0">
                <a:solidFill>
                  <a:schemeClr val="tx1"/>
                </a:solidFill>
                <a:cs typeface="Arial" panose="020B0604020202020204" pitchFamily="34" charset="0"/>
              </a:endParaRPr>
            </a:p>
          </p:txBody>
        </p:sp>
        <p:sp>
          <p:nvSpPr>
            <p:cNvPr id="121" name="Rectangle 120">
              <a:extLst>
                <a:ext uri="{FF2B5EF4-FFF2-40B4-BE49-F238E27FC236}">
                  <a16:creationId xmlns:a16="http://schemas.microsoft.com/office/drawing/2014/main" id="{FD0A2E39-8862-469E-9727-ACC449C5A51E}"/>
                </a:ext>
              </a:extLst>
            </p:cNvPr>
            <p:cNvSpPr/>
            <p:nvPr/>
          </p:nvSpPr>
          <p:spPr bwMode="auto">
            <a:xfrm>
              <a:off x="2600714" y="2363849"/>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11i</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Security</a:t>
              </a:r>
              <a:endParaRPr lang="en-US" sz="1200" b="1" dirty="0">
                <a:solidFill>
                  <a:schemeClr val="tx1"/>
                </a:solidFill>
                <a:cs typeface="Arial" panose="020B0604020202020204" pitchFamily="34" charset="0"/>
              </a:endParaRPr>
            </a:p>
          </p:txBody>
        </p:sp>
        <p:sp>
          <p:nvSpPr>
            <p:cNvPr id="122" name="Rectangle 121">
              <a:extLst>
                <a:ext uri="{FF2B5EF4-FFF2-40B4-BE49-F238E27FC236}">
                  <a16:creationId xmlns:a16="http://schemas.microsoft.com/office/drawing/2014/main" id="{45B3B66F-A929-44EF-B6C6-037EC5AE68B1}"/>
                </a:ext>
              </a:extLst>
            </p:cNvPr>
            <p:cNvSpPr/>
            <p:nvPr/>
          </p:nvSpPr>
          <p:spPr bwMode="auto">
            <a:xfrm>
              <a:off x="2598806" y="2502398"/>
              <a:ext cx="229119" cy="113629"/>
            </a:xfrm>
            <a:prstGeom prst="rect">
              <a:avLst/>
            </a:prstGeom>
            <a:solidFill>
              <a:schemeClr val="accent1">
                <a:lumMod val="40000"/>
                <a:lumOff val="60000"/>
                <a:alpha val="50000"/>
              </a:schemeClr>
            </a:solidFill>
            <a:ln w="12700" cap="flat" cmpd="sng" algn="ctr">
              <a:solidFill>
                <a:schemeClr val="tx1">
                  <a:alpha val="50000"/>
                </a:schemeClr>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11f</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Inter AP</a:t>
              </a:r>
              <a:endParaRPr lang="en-US" sz="1200" b="1" dirty="0">
                <a:solidFill>
                  <a:schemeClr val="tx1"/>
                </a:solidFill>
                <a:cs typeface="Arial" panose="020B0604020202020204" pitchFamily="34" charset="0"/>
              </a:endParaRPr>
            </a:p>
          </p:txBody>
        </p:sp>
        <p:sp>
          <p:nvSpPr>
            <p:cNvPr id="123" name="Rectangle 122">
              <a:extLst>
                <a:ext uri="{FF2B5EF4-FFF2-40B4-BE49-F238E27FC236}">
                  <a16:creationId xmlns:a16="http://schemas.microsoft.com/office/drawing/2014/main" id="{0A9CCA54-AC49-4264-AB36-AC7775FB8280}"/>
                </a:ext>
              </a:extLst>
            </p:cNvPr>
            <p:cNvSpPr/>
            <p:nvPr/>
          </p:nvSpPr>
          <p:spPr bwMode="auto">
            <a:xfrm>
              <a:off x="2552925" y="3165545"/>
              <a:ext cx="345481" cy="14538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95400"/>
                        <a:gd name="connsiteY0" fmla="*/ 0 h 545146"/>
                        <a:gd name="connsiteX1" fmla="*/ 431800 w 1295400"/>
                        <a:gd name="connsiteY1" fmla="*/ 0 h 545146"/>
                        <a:gd name="connsiteX2" fmla="*/ 863600 w 1295400"/>
                        <a:gd name="connsiteY2" fmla="*/ 0 h 545146"/>
                        <a:gd name="connsiteX3" fmla="*/ 1295400 w 1295400"/>
                        <a:gd name="connsiteY3" fmla="*/ 0 h 545146"/>
                        <a:gd name="connsiteX4" fmla="*/ 1295400 w 1295400"/>
                        <a:gd name="connsiteY4" fmla="*/ 545146 h 545146"/>
                        <a:gd name="connsiteX5" fmla="*/ 876554 w 1295400"/>
                        <a:gd name="connsiteY5" fmla="*/ 545146 h 545146"/>
                        <a:gd name="connsiteX6" fmla="*/ 444754 w 1295400"/>
                        <a:gd name="connsiteY6" fmla="*/ 545146 h 545146"/>
                        <a:gd name="connsiteX7" fmla="*/ 0 w 1295400"/>
                        <a:gd name="connsiteY7" fmla="*/ 545146 h 545146"/>
                        <a:gd name="connsiteX8" fmla="*/ 0 w 1295400"/>
                        <a:gd name="connsiteY8" fmla="*/ 0 h 54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6"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8097" y="181262"/>
                            <a:pt x="1245935" y="344641"/>
                            <a:pt x="1295400" y="545146"/>
                          </a:cubicBezTo>
                          <a:cubicBezTo>
                            <a:pt x="1125602" y="576740"/>
                            <a:pt x="991335" y="516203"/>
                            <a:pt x="876554" y="545146"/>
                          </a:cubicBezTo>
                          <a:cubicBezTo>
                            <a:pt x="761773" y="574089"/>
                            <a:pt x="610585" y="516927"/>
                            <a:pt x="444754" y="545146"/>
                          </a:cubicBezTo>
                          <a:cubicBezTo>
                            <a:pt x="278923" y="573365"/>
                            <a:pt x="107247" y="529801"/>
                            <a:pt x="0" y="545146"/>
                          </a:cubicBezTo>
                          <a:cubicBezTo>
                            <a:pt x="-62565" y="382837"/>
                            <a:pt x="53596" y="272237"/>
                            <a:pt x="0" y="0"/>
                          </a:cubicBezTo>
                          <a:close/>
                        </a:path>
                        <a:path w="1295400" h="545146"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43427" y="115437"/>
                            <a:pt x="1265870" y="276025"/>
                            <a:pt x="1295400" y="545146"/>
                          </a:cubicBezTo>
                          <a:cubicBezTo>
                            <a:pt x="1108672" y="550360"/>
                            <a:pt x="955490" y="500699"/>
                            <a:pt x="850646" y="545146"/>
                          </a:cubicBezTo>
                          <a:cubicBezTo>
                            <a:pt x="745802" y="589593"/>
                            <a:pt x="512852" y="527649"/>
                            <a:pt x="418846" y="545146"/>
                          </a:cubicBezTo>
                          <a:cubicBezTo>
                            <a:pt x="324840" y="562643"/>
                            <a:pt x="162561" y="495502"/>
                            <a:pt x="0" y="545146"/>
                          </a:cubicBezTo>
                          <a:cubicBezTo>
                            <a:pt x="-44972" y="344584"/>
                            <a:pt x="22560" y="21731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11j</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JP bands</a:t>
              </a:r>
            </a:p>
          </p:txBody>
        </p:sp>
        <p:sp>
          <p:nvSpPr>
            <p:cNvPr id="124" name="Rectangle 123">
              <a:extLst>
                <a:ext uri="{FF2B5EF4-FFF2-40B4-BE49-F238E27FC236}">
                  <a16:creationId xmlns:a16="http://schemas.microsoft.com/office/drawing/2014/main" id="{6371605C-0512-4EB0-85D3-954D425C098E}"/>
                </a:ext>
              </a:extLst>
            </p:cNvPr>
            <p:cNvSpPr/>
            <p:nvPr/>
          </p:nvSpPr>
          <p:spPr bwMode="auto">
            <a:xfrm>
              <a:off x="2552925" y="2974898"/>
              <a:ext cx="345481" cy="14538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95400"/>
                        <a:gd name="connsiteY0" fmla="*/ 0 h 545145"/>
                        <a:gd name="connsiteX1" fmla="*/ 431800 w 1295400"/>
                        <a:gd name="connsiteY1" fmla="*/ 0 h 545145"/>
                        <a:gd name="connsiteX2" fmla="*/ 863600 w 1295400"/>
                        <a:gd name="connsiteY2" fmla="*/ 0 h 545145"/>
                        <a:gd name="connsiteX3" fmla="*/ 1295400 w 1295400"/>
                        <a:gd name="connsiteY3" fmla="*/ 0 h 545145"/>
                        <a:gd name="connsiteX4" fmla="*/ 1295400 w 1295400"/>
                        <a:gd name="connsiteY4" fmla="*/ 545145 h 545145"/>
                        <a:gd name="connsiteX5" fmla="*/ 876554 w 1295400"/>
                        <a:gd name="connsiteY5" fmla="*/ 545145 h 545145"/>
                        <a:gd name="connsiteX6" fmla="*/ 444754 w 1295400"/>
                        <a:gd name="connsiteY6" fmla="*/ 545145 h 545145"/>
                        <a:gd name="connsiteX7" fmla="*/ 0 w 1295400"/>
                        <a:gd name="connsiteY7" fmla="*/ 545145 h 545145"/>
                        <a:gd name="connsiteX8" fmla="*/ 0 w 1295400"/>
                        <a:gd name="connsiteY8" fmla="*/ 0 h 545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5"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7589" y="184065"/>
                            <a:pt x="1245373" y="344839"/>
                            <a:pt x="1295400" y="545145"/>
                          </a:cubicBezTo>
                          <a:cubicBezTo>
                            <a:pt x="1125602" y="576739"/>
                            <a:pt x="991335" y="516202"/>
                            <a:pt x="876554" y="545145"/>
                          </a:cubicBezTo>
                          <a:cubicBezTo>
                            <a:pt x="761773" y="574088"/>
                            <a:pt x="610585" y="516926"/>
                            <a:pt x="444754" y="545145"/>
                          </a:cubicBezTo>
                          <a:cubicBezTo>
                            <a:pt x="278923" y="573364"/>
                            <a:pt x="107247" y="529800"/>
                            <a:pt x="0" y="545145"/>
                          </a:cubicBezTo>
                          <a:cubicBezTo>
                            <a:pt x="-62252" y="382253"/>
                            <a:pt x="58326" y="268888"/>
                            <a:pt x="0" y="0"/>
                          </a:cubicBezTo>
                          <a:close/>
                        </a:path>
                        <a:path w="1295400" h="545145"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36674" y="122840"/>
                            <a:pt x="1262947" y="283267"/>
                            <a:pt x="1295400" y="545145"/>
                          </a:cubicBezTo>
                          <a:cubicBezTo>
                            <a:pt x="1108672" y="550359"/>
                            <a:pt x="955490" y="500698"/>
                            <a:pt x="850646" y="545145"/>
                          </a:cubicBezTo>
                          <a:cubicBezTo>
                            <a:pt x="745802" y="589592"/>
                            <a:pt x="512852" y="527648"/>
                            <a:pt x="418846" y="545145"/>
                          </a:cubicBezTo>
                          <a:cubicBezTo>
                            <a:pt x="324840" y="562642"/>
                            <a:pt x="162561" y="495501"/>
                            <a:pt x="0" y="545145"/>
                          </a:cubicBezTo>
                          <a:cubicBezTo>
                            <a:pt x="-40322" y="341838"/>
                            <a:pt x="24555" y="216435"/>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11g </a:t>
              </a: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54 Mb/s in 2.4 GHz</a:t>
              </a:r>
            </a:p>
          </p:txBody>
        </p:sp>
        <p:sp>
          <p:nvSpPr>
            <p:cNvPr id="125" name="Rectangle: Rounded Corners 124">
              <a:extLst>
                <a:ext uri="{FF2B5EF4-FFF2-40B4-BE49-F238E27FC236}">
                  <a16:creationId xmlns:a16="http://schemas.microsoft.com/office/drawing/2014/main" id="{A15B676F-9FB0-471F-8A7B-38FC0F8B9A1A}"/>
                </a:ext>
              </a:extLst>
            </p:cNvPr>
            <p:cNvSpPr/>
            <p:nvPr/>
          </p:nvSpPr>
          <p:spPr bwMode="auto">
            <a:xfrm>
              <a:off x="2971985" y="1941588"/>
              <a:ext cx="390294" cy="1402245"/>
            </a:xfrm>
            <a:prstGeom prst="roundRect">
              <a:avLst>
                <a:gd name="adj" fmla="val 11437"/>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1463430"/>
                        <a:gd name="connsiteY0" fmla="*/ 167372 h 5257800"/>
                        <a:gd name="connsiteX1" fmla="*/ 167372 w 1463430"/>
                        <a:gd name="connsiteY1" fmla="*/ 0 h 5257800"/>
                        <a:gd name="connsiteX2" fmla="*/ 743002 w 1463430"/>
                        <a:gd name="connsiteY2" fmla="*/ 0 h 5257800"/>
                        <a:gd name="connsiteX3" fmla="*/ 1296058 w 1463430"/>
                        <a:gd name="connsiteY3" fmla="*/ 0 h 5257800"/>
                        <a:gd name="connsiteX4" fmla="*/ 1463430 w 1463430"/>
                        <a:gd name="connsiteY4" fmla="*/ 167372 h 5257800"/>
                        <a:gd name="connsiteX5" fmla="*/ 1463430 w 1463430"/>
                        <a:gd name="connsiteY5" fmla="*/ 782754 h 5257800"/>
                        <a:gd name="connsiteX6" fmla="*/ 1463430 w 1463430"/>
                        <a:gd name="connsiteY6" fmla="*/ 1299675 h 5257800"/>
                        <a:gd name="connsiteX7" fmla="*/ 1463430 w 1463430"/>
                        <a:gd name="connsiteY7" fmla="*/ 1767365 h 5257800"/>
                        <a:gd name="connsiteX8" fmla="*/ 1463430 w 1463430"/>
                        <a:gd name="connsiteY8" fmla="*/ 2284286 h 5257800"/>
                        <a:gd name="connsiteX9" fmla="*/ 1463430 w 1463430"/>
                        <a:gd name="connsiteY9" fmla="*/ 2948899 h 5257800"/>
                        <a:gd name="connsiteX10" fmla="*/ 1463430 w 1463430"/>
                        <a:gd name="connsiteY10" fmla="*/ 3465820 h 5257800"/>
                        <a:gd name="connsiteX11" fmla="*/ 1463430 w 1463430"/>
                        <a:gd name="connsiteY11" fmla="*/ 3933510 h 5257800"/>
                        <a:gd name="connsiteX12" fmla="*/ 1463430 w 1463430"/>
                        <a:gd name="connsiteY12" fmla="*/ 4450431 h 5257800"/>
                        <a:gd name="connsiteX13" fmla="*/ 1463430 w 1463430"/>
                        <a:gd name="connsiteY13" fmla="*/ 5090428 h 5257800"/>
                        <a:gd name="connsiteX14" fmla="*/ 1296058 w 1463430"/>
                        <a:gd name="connsiteY14" fmla="*/ 5257800 h 5257800"/>
                        <a:gd name="connsiteX15" fmla="*/ 765576 w 1463430"/>
                        <a:gd name="connsiteY15" fmla="*/ 5257800 h 5257800"/>
                        <a:gd name="connsiteX16" fmla="*/ 167372 w 1463430"/>
                        <a:gd name="connsiteY16" fmla="*/ 5257800 h 5257800"/>
                        <a:gd name="connsiteX17" fmla="*/ 0 w 1463430"/>
                        <a:gd name="connsiteY17" fmla="*/ 5090428 h 5257800"/>
                        <a:gd name="connsiteX18" fmla="*/ 0 w 1463430"/>
                        <a:gd name="connsiteY18" fmla="*/ 4475046 h 5257800"/>
                        <a:gd name="connsiteX19" fmla="*/ 0 w 1463430"/>
                        <a:gd name="connsiteY19" fmla="*/ 3810433 h 5257800"/>
                        <a:gd name="connsiteX20" fmla="*/ 0 w 1463430"/>
                        <a:gd name="connsiteY20" fmla="*/ 3293513 h 5257800"/>
                        <a:gd name="connsiteX21" fmla="*/ 0 w 1463430"/>
                        <a:gd name="connsiteY21" fmla="*/ 2678131 h 5257800"/>
                        <a:gd name="connsiteX22" fmla="*/ 0 w 1463430"/>
                        <a:gd name="connsiteY22" fmla="*/ 2210440 h 5257800"/>
                        <a:gd name="connsiteX23" fmla="*/ 0 w 1463430"/>
                        <a:gd name="connsiteY23" fmla="*/ 1496597 h 5257800"/>
                        <a:gd name="connsiteX24" fmla="*/ 0 w 1463430"/>
                        <a:gd name="connsiteY24" fmla="*/ 881215 h 5257800"/>
                        <a:gd name="connsiteX25" fmla="*/ 0 w 1463430"/>
                        <a:gd name="connsiteY25" fmla="*/ 1673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67372"/>
                          </a:moveTo>
                          <a:cubicBezTo>
                            <a:pt x="-8058" y="91111"/>
                            <a:pt x="66529" y="-11153"/>
                            <a:pt x="167372" y="0"/>
                          </a:cubicBezTo>
                          <a:cubicBezTo>
                            <a:pt x="289137" y="-28148"/>
                            <a:pt x="553481" y="-27021"/>
                            <a:pt x="743002" y="0"/>
                          </a:cubicBezTo>
                          <a:cubicBezTo>
                            <a:pt x="932523" y="27021"/>
                            <a:pt x="1026945" y="-9160"/>
                            <a:pt x="1296058" y="0"/>
                          </a:cubicBezTo>
                          <a:cubicBezTo>
                            <a:pt x="1386913" y="4933"/>
                            <a:pt x="1459592" y="62849"/>
                            <a:pt x="1463430" y="167372"/>
                          </a:cubicBezTo>
                          <a:cubicBezTo>
                            <a:pt x="1466382" y="349504"/>
                            <a:pt x="1434783" y="587572"/>
                            <a:pt x="1463430" y="782754"/>
                          </a:cubicBezTo>
                          <a:cubicBezTo>
                            <a:pt x="1492077" y="977936"/>
                            <a:pt x="1465850" y="1124477"/>
                            <a:pt x="1463430" y="1299675"/>
                          </a:cubicBezTo>
                          <a:cubicBezTo>
                            <a:pt x="1461010" y="1474873"/>
                            <a:pt x="1445055" y="1632425"/>
                            <a:pt x="1463430" y="1767365"/>
                          </a:cubicBezTo>
                          <a:cubicBezTo>
                            <a:pt x="1481806" y="1902305"/>
                            <a:pt x="1463257" y="2082135"/>
                            <a:pt x="1463430" y="2284286"/>
                          </a:cubicBezTo>
                          <a:cubicBezTo>
                            <a:pt x="1463603" y="2486437"/>
                            <a:pt x="1457171" y="2730709"/>
                            <a:pt x="1463430" y="2948899"/>
                          </a:cubicBezTo>
                          <a:cubicBezTo>
                            <a:pt x="1469689" y="3167089"/>
                            <a:pt x="1466685" y="3276588"/>
                            <a:pt x="1463430" y="3465820"/>
                          </a:cubicBezTo>
                          <a:cubicBezTo>
                            <a:pt x="1460175" y="3655052"/>
                            <a:pt x="1449683" y="3820562"/>
                            <a:pt x="1463430" y="3933510"/>
                          </a:cubicBezTo>
                          <a:cubicBezTo>
                            <a:pt x="1477178" y="4046458"/>
                            <a:pt x="1459131" y="4292966"/>
                            <a:pt x="1463430" y="4450431"/>
                          </a:cubicBezTo>
                          <a:cubicBezTo>
                            <a:pt x="1467729" y="4607896"/>
                            <a:pt x="1449899" y="4825828"/>
                            <a:pt x="1463430" y="5090428"/>
                          </a:cubicBezTo>
                          <a:cubicBezTo>
                            <a:pt x="1460750" y="5183186"/>
                            <a:pt x="1390571" y="5259981"/>
                            <a:pt x="1296058" y="5257800"/>
                          </a:cubicBezTo>
                          <a:cubicBezTo>
                            <a:pt x="1185563" y="5246770"/>
                            <a:pt x="942319" y="5251051"/>
                            <a:pt x="765576" y="5257800"/>
                          </a:cubicBezTo>
                          <a:cubicBezTo>
                            <a:pt x="588833" y="5264549"/>
                            <a:pt x="456484" y="5229664"/>
                            <a:pt x="167372" y="5257800"/>
                          </a:cubicBezTo>
                          <a:cubicBezTo>
                            <a:pt x="75902" y="5261194"/>
                            <a:pt x="16459" y="5189795"/>
                            <a:pt x="0" y="5090428"/>
                          </a:cubicBezTo>
                          <a:cubicBezTo>
                            <a:pt x="-30513" y="4878171"/>
                            <a:pt x="11064" y="4611244"/>
                            <a:pt x="0" y="4475046"/>
                          </a:cubicBezTo>
                          <a:cubicBezTo>
                            <a:pt x="-11064" y="4338848"/>
                            <a:pt x="11857" y="4037327"/>
                            <a:pt x="0" y="3810433"/>
                          </a:cubicBezTo>
                          <a:cubicBezTo>
                            <a:pt x="-11857" y="3583539"/>
                            <a:pt x="-23494" y="3545641"/>
                            <a:pt x="0" y="3293513"/>
                          </a:cubicBezTo>
                          <a:cubicBezTo>
                            <a:pt x="23494" y="3041385"/>
                            <a:pt x="-30179" y="2846002"/>
                            <a:pt x="0" y="2678131"/>
                          </a:cubicBezTo>
                          <a:cubicBezTo>
                            <a:pt x="30179" y="2510260"/>
                            <a:pt x="365" y="2387660"/>
                            <a:pt x="0" y="2210440"/>
                          </a:cubicBezTo>
                          <a:cubicBezTo>
                            <a:pt x="-365" y="2033220"/>
                            <a:pt x="-34897" y="1674206"/>
                            <a:pt x="0" y="1496597"/>
                          </a:cubicBezTo>
                          <a:cubicBezTo>
                            <a:pt x="34897" y="1318988"/>
                            <a:pt x="11605" y="1034500"/>
                            <a:pt x="0" y="881215"/>
                          </a:cubicBezTo>
                          <a:cubicBezTo>
                            <a:pt x="-11605" y="727930"/>
                            <a:pt x="-5736" y="513948"/>
                            <a:pt x="0" y="167372"/>
                          </a:cubicBezTo>
                          <a:close/>
                        </a:path>
                        <a:path w="1463430" h="5257800" stroke="0" extrusionOk="0">
                          <a:moveTo>
                            <a:pt x="0" y="167372"/>
                          </a:moveTo>
                          <a:cubicBezTo>
                            <a:pt x="-8222" y="69864"/>
                            <a:pt x="57486" y="6549"/>
                            <a:pt x="167372" y="0"/>
                          </a:cubicBezTo>
                          <a:cubicBezTo>
                            <a:pt x="391631" y="23646"/>
                            <a:pt x="565925" y="4626"/>
                            <a:pt x="754289" y="0"/>
                          </a:cubicBezTo>
                          <a:cubicBezTo>
                            <a:pt x="942653" y="-4626"/>
                            <a:pt x="1185977" y="2076"/>
                            <a:pt x="1296058" y="0"/>
                          </a:cubicBezTo>
                          <a:cubicBezTo>
                            <a:pt x="1381728" y="-3702"/>
                            <a:pt x="1481231" y="83441"/>
                            <a:pt x="1463430" y="167372"/>
                          </a:cubicBezTo>
                          <a:cubicBezTo>
                            <a:pt x="1476501" y="339635"/>
                            <a:pt x="1447919" y="431754"/>
                            <a:pt x="1463430" y="684293"/>
                          </a:cubicBezTo>
                          <a:cubicBezTo>
                            <a:pt x="1478941" y="936832"/>
                            <a:pt x="1487393" y="1153281"/>
                            <a:pt x="1463430" y="1398136"/>
                          </a:cubicBezTo>
                          <a:cubicBezTo>
                            <a:pt x="1439467" y="1642991"/>
                            <a:pt x="1465410" y="1716276"/>
                            <a:pt x="1463430" y="1915057"/>
                          </a:cubicBezTo>
                          <a:cubicBezTo>
                            <a:pt x="1461450" y="2113838"/>
                            <a:pt x="1488218" y="2382600"/>
                            <a:pt x="1463430" y="2628900"/>
                          </a:cubicBezTo>
                          <a:cubicBezTo>
                            <a:pt x="1438642" y="2875200"/>
                            <a:pt x="1449187" y="2941870"/>
                            <a:pt x="1463430" y="3096590"/>
                          </a:cubicBezTo>
                          <a:cubicBezTo>
                            <a:pt x="1477674" y="3251310"/>
                            <a:pt x="1440708" y="3420330"/>
                            <a:pt x="1463430" y="3711972"/>
                          </a:cubicBezTo>
                          <a:cubicBezTo>
                            <a:pt x="1486152" y="4003614"/>
                            <a:pt x="1464614" y="4069190"/>
                            <a:pt x="1463430" y="4327354"/>
                          </a:cubicBezTo>
                          <a:cubicBezTo>
                            <a:pt x="1462246" y="4585518"/>
                            <a:pt x="1499042" y="4887762"/>
                            <a:pt x="1463430" y="5090428"/>
                          </a:cubicBezTo>
                          <a:cubicBezTo>
                            <a:pt x="1475161" y="5197235"/>
                            <a:pt x="1400352" y="5247419"/>
                            <a:pt x="1296058" y="5257800"/>
                          </a:cubicBezTo>
                          <a:cubicBezTo>
                            <a:pt x="1095622" y="5240756"/>
                            <a:pt x="981893" y="5243027"/>
                            <a:pt x="731715" y="5257800"/>
                          </a:cubicBezTo>
                          <a:cubicBezTo>
                            <a:pt x="481537" y="5272573"/>
                            <a:pt x="326627" y="5270166"/>
                            <a:pt x="167372" y="5257800"/>
                          </a:cubicBezTo>
                          <a:cubicBezTo>
                            <a:pt x="65312" y="5238183"/>
                            <a:pt x="750" y="5172722"/>
                            <a:pt x="0" y="5090428"/>
                          </a:cubicBezTo>
                          <a:cubicBezTo>
                            <a:pt x="-4263" y="4874263"/>
                            <a:pt x="9996" y="4657712"/>
                            <a:pt x="0" y="4425815"/>
                          </a:cubicBezTo>
                          <a:cubicBezTo>
                            <a:pt x="-9996" y="4193918"/>
                            <a:pt x="14493" y="4081089"/>
                            <a:pt x="0" y="3908895"/>
                          </a:cubicBezTo>
                          <a:cubicBezTo>
                            <a:pt x="-14493" y="3736701"/>
                            <a:pt x="-31331" y="3549926"/>
                            <a:pt x="0" y="3195051"/>
                          </a:cubicBezTo>
                          <a:cubicBezTo>
                            <a:pt x="31331" y="2840176"/>
                            <a:pt x="26183" y="2877994"/>
                            <a:pt x="0" y="2579669"/>
                          </a:cubicBezTo>
                          <a:cubicBezTo>
                            <a:pt x="-26183" y="2281344"/>
                            <a:pt x="18955" y="2310850"/>
                            <a:pt x="0" y="2062749"/>
                          </a:cubicBezTo>
                          <a:cubicBezTo>
                            <a:pt x="-18955" y="1814648"/>
                            <a:pt x="-20570" y="1676471"/>
                            <a:pt x="0" y="1447367"/>
                          </a:cubicBezTo>
                          <a:cubicBezTo>
                            <a:pt x="20570" y="1218263"/>
                            <a:pt x="-871" y="1082867"/>
                            <a:pt x="0" y="979676"/>
                          </a:cubicBezTo>
                          <a:cubicBezTo>
                            <a:pt x="871" y="876485"/>
                            <a:pt x="5464" y="398529"/>
                            <a:pt x="0" y="167372"/>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802.11-2012</a:t>
              </a:r>
            </a:p>
          </p:txBody>
        </p:sp>
        <p:sp>
          <p:nvSpPr>
            <p:cNvPr id="126" name="Rectangle 125">
              <a:extLst>
                <a:ext uri="{FF2B5EF4-FFF2-40B4-BE49-F238E27FC236}">
                  <a16:creationId xmlns:a16="http://schemas.microsoft.com/office/drawing/2014/main" id="{0331DD79-BB30-4E6B-8F82-DCB6791AEA07}"/>
                </a:ext>
              </a:extLst>
            </p:cNvPr>
            <p:cNvSpPr/>
            <p:nvPr/>
          </p:nvSpPr>
          <p:spPr bwMode="auto">
            <a:xfrm>
              <a:off x="2998161" y="2107498"/>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11k</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RRM</a:t>
              </a:r>
              <a:endParaRPr lang="en-US" sz="1200" b="1" dirty="0">
                <a:solidFill>
                  <a:schemeClr val="tx1"/>
                </a:solidFill>
                <a:cs typeface="Arial" panose="020B0604020202020204" pitchFamily="34" charset="0"/>
              </a:endParaRPr>
            </a:p>
          </p:txBody>
        </p:sp>
        <p:sp>
          <p:nvSpPr>
            <p:cNvPr id="127" name="Rectangle 126">
              <a:extLst>
                <a:ext uri="{FF2B5EF4-FFF2-40B4-BE49-F238E27FC236}">
                  <a16:creationId xmlns:a16="http://schemas.microsoft.com/office/drawing/2014/main" id="{0C091746-736C-46B2-A2A0-5DD6A29A59FD}"/>
                </a:ext>
              </a:extLst>
            </p:cNvPr>
            <p:cNvSpPr/>
            <p:nvPr/>
          </p:nvSpPr>
          <p:spPr bwMode="auto">
            <a:xfrm>
              <a:off x="3187582" y="2107498"/>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11s</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Mesh</a:t>
              </a:r>
            </a:p>
          </p:txBody>
        </p:sp>
        <p:sp>
          <p:nvSpPr>
            <p:cNvPr id="128" name="Rectangle 127">
              <a:extLst>
                <a:ext uri="{FF2B5EF4-FFF2-40B4-BE49-F238E27FC236}">
                  <a16:creationId xmlns:a16="http://schemas.microsoft.com/office/drawing/2014/main" id="{D0366111-CBFD-48CD-B7B8-A32CA36A994B}"/>
                </a:ext>
              </a:extLst>
            </p:cNvPr>
            <p:cNvSpPr/>
            <p:nvPr/>
          </p:nvSpPr>
          <p:spPr bwMode="auto">
            <a:xfrm>
              <a:off x="3000720" y="2241472"/>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11u</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WIEN</a:t>
              </a:r>
              <a:endParaRPr lang="en-US" sz="1200" b="1" dirty="0">
                <a:solidFill>
                  <a:schemeClr val="tx1"/>
                </a:solidFill>
                <a:cs typeface="Arial" panose="020B0604020202020204" pitchFamily="34" charset="0"/>
              </a:endParaRPr>
            </a:p>
          </p:txBody>
        </p:sp>
        <p:sp>
          <p:nvSpPr>
            <p:cNvPr id="129" name="Rectangle 128">
              <a:extLst>
                <a:ext uri="{FF2B5EF4-FFF2-40B4-BE49-F238E27FC236}">
                  <a16:creationId xmlns:a16="http://schemas.microsoft.com/office/drawing/2014/main" id="{55206742-3442-4261-AE1F-FFC2E9FC7D8C}"/>
                </a:ext>
              </a:extLst>
            </p:cNvPr>
            <p:cNvSpPr/>
            <p:nvPr/>
          </p:nvSpPr>
          <p:spPr bwMode="auto">
            <a:xfrm>
              <a:off x="3187582" y="2240364"/>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11v</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WNM</a:t>
              </a:r>
              <a:endParaRPr lang="en-US" sz="1200" b="1" dirty="0">
                <a:solidFill>
                  <a:schemeClr val="tx1"/>
                </a:solidFill>
                <a:cs typeface="Arial" panose="020B0604020202020204" pitchFamily="34" charset="0"/>
              </a:endParaRPr>
            </a:p>
          </p:txBody>
        </p:sp>
        <p:sp>
          <p:nvSpPr>
            <p:cNvPr id="130" name="Rectangle 129">
              <a:extLst>
                <a:ext uri="{FF2B5EF4-FFF2-40B4-BE49-F238E27FC236}">
                  <a16:creationId xmlns:a16="http://schemas.microsoft.com/office/drawing/2014/main" id="{31C4D5D4-0C10-49C6-8C8B-9E8353B8118E}"/>
                </a:ext>
              </a:extLst>
            </p:cNvPr>
            <p:cNvSpPr/>
            <p:nvPr/>
          </p:nvSpPr>
          <p:spPr bwMode="auto">
            <a:xfrm>
              <a:off x="2986342" y="2380414"/>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11z</a:t>
              </a:r>
            </a:p>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TDLS</a:t>
              </a:r>
            </a:p>
          </p:txBody>
        </p:sp>
        <p:sp>
          <p:nvSpPr>
            <p:cNvPr id="131" name="Rectangle 130">
              <a:extLst>
                <a:ext uri="{FF2B5EF4-FFF2-40B4-BE49-F238E27FC236}">
                  <a16:creationId xmlns:a16="http://schemas.microsoft.com/office/drawing/2014/main" id="{F49ECFC0-A6F9-4BB2-885C-0A0F24404E15}"/>
                </a:ext>
              </a:extLst>
            </p:cNvPr>
            <p:cNvSpPr/>
            <p:nvPr/>
          </p:nvSpPr>
          <p:spPr bwMode="auto">
            <a:xfrm>
              <a:off x="3157605" y="2381544"/>
              <a:ext cx="196707"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737566"/>
                        <a:gd name="connsiteY0" fmla="*/ 0 h 426058"/>
                        <a:gd name="connsiteX1" fmla="*/ 383534 w 737566"/>
                        <a:gd name="connsiteY1" fmla="*/ 0 h 426058"/>
                        <a:gd name="connsiteX2" fmla="*/ 737566 w 737566"/>
                        <a:gd name="connsiteY2" fmla="*/ 0 h 426058"/>
                        <a:gd name="connsiteX3" fmla="*/ 737566 w 737566"/>
                        <a:gd name="connsiteY3" fmla="*/ 426058 h 426058"/>
                        <a:gd name="connsiteX4" fmla="*/ 354032 w 737566"/>
                        <a:gd name="connsiteY4" fmla="*/ 426058 h 426058"/>
                        <a:gd name="connsiteX5" fmla="*/ 0 w 737566"/>
                        <a:gd name="connsiteY5" fmla="*/ 426058 h 426058"/>
                        <a:gd name="connsiteX6" fmla="*/ 0 w 737566"/>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66" h="426058" fill="none" extrusionOk="0">
                          <a:moveTo>
                            <a:pt x="0" y="0"/>
                          </a:moveTo>
                          <a:cubicBezTo>
                            <a:pt x="187892" y="-8163"/>
                            <a:pt x="293233" y="6669"/>
                            <a:pt x="383534" y="0"/>
                          </a:cubicBezTo>
                          <a:cubicBezTo>
                            <a:pt x="473835" y="-6669"/>
                            <a:pt x="620875" y="35708"/>
                            <a:pt x="737566" y="0"/>
                          </a:cubicBezTo>
                          <a:cubicBezTo>
                            <a:pt x="737876" y="161020"/>
                            <a:pt x="712067" y="300981"/>
                            <a:pt x="737566" y="426058"/>
                          </a:cubicBezTo>
                          <a:cubicBezTo>
                            <a:pt x="565250" y="469959"/>
                            <a:pt x="532511" y="413782"/>
                            <a:pt x="354032" y="426058"/>
                          </a:cubicBezTo>
                          <a:cubicBezTo>
                            <a:pt x="175553" y="438334"/>
                            <a:pt x="152216" y="385032"/>
                            <a:pt x="0" y="426058"/>
                          </a:cubicBezTo>
                          <a:cubicBezTo>
                            <a:pt x="-18488" y="217476"/>
                            <a:pt x="1245" y="208649"/>
                            <a:pt x="0" y="0"/>
                          </a:cubicBezTo>
                          <a:close/>
                        </a:path>
                        <a:path w="737566" h="426058" stroke="0" extrusionOk="0">
                          <a:moveTo>
                            <a:pt x="0" y="0"/>
                          </a:moveTo>
                          <a:cubicBezTo>
                            <a:pt x="79195" y="-24426"/>
                            <a:pt x="234610" y="36638"/>
                            <a:pt x="368783" y="0"/>
                          </a:cubicBezTo>
                          <a:cubicBezTo>
                            <a:pt x="502956" y="-36638"/>
                            <a:pt x="598959" y="30772"/>
                            <a:pt x="737566" y="0"/>
                          </a:cubicBezTo>
                          <a:cubicBezTo>
                            <a:pt x="759416" y="168490"/>
                            <a:pt x="693844" y="293778"/>
                            <a:pt x="737566" y="426058"/>
                          </a:cubicBezTo>
                          <a:cubicBezTo>
                            <a:pt x="659940" y="451796"/>
                            <a:pt x="454845" y="392254"/>
                            <a:pt x="361407" y="426058"/>
                          </a:cubicBezTo>
                          <a:cubicBezTo>
                            <a:pt x="267969" y="459862"/>
                            <a:pt x="175007" y="415508"/>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11r</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Fast Roam</a:t>
              </a:r>
              <a:endParaRPr lang="en-US" sz="1200" b="1" dirty="0">
                <a:solidFill>
                  <a:schemeClr val="tx1"/>
                </a:solidFill>
                <a:cs typeface="Arial" panose="020B0604020202020204" pitchFamily="34" charset="0"/>
              </a:endParaRPr>
            </a:p>
          </p:txBody>
        </p:sp>
        <p:sp>
          <p:nvSpPr>
            <p:cNvPr id="132" name="Rectangle 131">
              <a:extLst>
                <a:ext uri="{FF2B5EF4-FFF2-40B4-BE49-F238E27FC236}">
                  <a16:creationId xmlns:a16="http://schemas.microsoft.com/office/drawing/2014/main" id="{B2D23E3B-74EE-48D2-A162-85F88BAB2F14}"/>
                </a:ext>
              </a:extLst>
            </p:cNvPr>
            <p:cNvSpPr/>
            <p:nvPr/>
          </p:nvSpPr>
          <p:spPr bwMode="auto">
            <a:xfrm>
              <a:off x="3000720" y="2526920"/>
              <a:ext cx="331096" cy="183683"/>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055762"/>
                        <a:gd name="connsiteY0" fmla="*/ 0 h 556193"/>
                        <a:gd name="connsiteX1" fmla="*/ 548996 w 1055762"/>
                        <a:gd name="connsiteY1" fmla="*/ 0 h 556193"/>
                        <a:gd name="connsiteX2" fmla="*/ 1055762 w 1055762"/>
                        <a:gd name="connsiteY2" fmla="*/ 0 h 556193"/>
                        <a:gd name="connsiteX3" fmla="*/ 1055762 w 1055762"/>
                        <a:gd name="connsiteY3" fmla="*/ 556193 h 556193"/>
                        <a:gd name="connsiteX4" fmla="*/ 506766 w 1055762"/>
                        <a:gd name="connsiteY4" fmla="*/ 556193 h 556193"/>
                        <a:gd name="connsiteX5" fmla="*/ 0 w 1055762"/>
                        <a:gd name="connsiteY5" fmla="*/ 556193 h 556193"/>
                        <a:gd name="connsiteX6" fmla="*/ 0 w 1055762"/>
                        <a:gd name="connsiteY6"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5762" h="556193" fill="none" extrusionOk="0">
                          <a:moveTo>
                            <a:pt x="0" y="0"/>
                          </a:moveTo>
                          <a:cubicBezTo>
                            <a:pt x="228542" y="-29125"/>
                            <a:pt x="394639" y="49519"/>
                            <a:pt x="548996" y="0"/>
                          </a:cubicBezTo>
                          <a:cubicBezTo>
                            <a:pt x="703353" y="-49519"/>
                            <a:pt x="935722" y="7573"/>
                            <a:pt x="1055762" y="0"/>
                          </a:cubicBezTo>
                          <a:cubicBezTo>
                            <a:pt x="1100509" y="141920"/>
                            <a:pt x="1042525" y="313241"/>
                            <a:pt x="1055762" y="556193"/>
                          </a:cubicBezTo>
                          <a:cubicBezTo>
                            <a:pt x="911466" y="578009"/>
                            <a:pt x="641722" y="520239"/>
                            <a:pt x="506766" y="556193"/>
                          </a:cubicBezTo>
                          <a:cubicBezTo>
                            <a:pt x="371810" y="592147"/>
                            <a:pt x="246026" y="542388"/>
                            <a:pt x="0" y="556193"/>
                          </a:cubicBezTo>
                          <a:cubicBezTo>
                            <a:pt x="-35197" y="280007"/>
                            <a:pt x="61067" y="164095"/>
                            <a:pt x="0" y="0"/>
                          </a:cubicBezTo>
                          <a:close/>
                        </a:path>
                        <a:path w="1055762" h="556193" stroke="0" extrusionOk="0">
                          <a:moveTo>
                            <a:pt x="0" y="0"/>
                          </a:moveTo>
                          <a:cubicBezTo>
                            <a:pt x="218629" y="-3288"/>
                            <a:pt x="319640" y="59409"/>
                            <a:pt x="527881" y="0"/>
                          </a:cubicBezTo>
                          <a:cubicBezTo>
                            <a:pt x="736122" y="-59409"/>
                            <a:pt x="929898" y="58379"/>
                            <a:pt x="1055762" y="0"/>
                          </a:cubicBezTo>
                          <a:cubicBezTo>
                            <a:pt x="1073282" y="113939"/>
                            <a:pt x="1012981" y="408357"/>
                            <a:pt x="1055762" y="556193"/>
                          </a:cubicBezTo>
                          <a:cubicBezTo>
                            <a:pt x="826302" y="566235"/>
                            <a:pt x="639217" y="534116"/>
                            <a:pt x="517323" y="556193"/>
                          </a:cubicBezTo>
                          <a:cubicBezTo>
                            <a:pt x="395429" y="578270"/>
                            <a:pt x="237395" y="543531"/>
                            <a:pt x="0" y="556193"/>
                          </a:cubicBezTo>
                          <a:cubicBezTo>
                            <a:pt x="-17907" y="316178"/>
                            <a:pt x="52380" y="232653"/>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11w</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Management Frame Security</a:t>
              </a:r>
              <a:endParaRPr lang="en-US" sz="1200" b="1" dirty="0">
                <a:solidFill>
                  <a:schemeClr val="tx1"/>
                </a:solidFill>
                <a:cs typeface="Arial" panose="020B0604020202020204" pitchFamily="34" charset="0"/>
              </a:endParaRPr>
            </a:p>
          </p:txBody>
        </p:sp>
        <p:sp>
          <p:nvSpPr>
            <p:cNvPr id="133" name="Rectangle 132">
              <a:extLst>
                <a:ext uri="{FF2B5EF4-FFF2-40B4-BE49-F238E27FC236}">
                  <a16:creationId xmlns:a16="http://schemas.microsoft.com/office/drawing/2014/main" id="{F3C6D4C6-F359-445E-BA16-A8336721BBB6}"/>
                </a:ext>
              </a:extLst>
            </p:cNvPr>
            <p:cNvSpPr/>
            <p:nvPr/>
          </p:nvSpPr>
          <p:spPr bwMode="auto">
            <a:xfrm>
              <a:off x="3000714" y="2834236"/>
              <a:ext cx="331102" cy="16207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89009"/>
                        <a:gd name="connsiteY0" fmla="*/ 0 h 556193"/>
                        <a:gd name="connsiteX1" fmla="*/ 429670 w 1289009"/>
                        <a:gd name="connsiteY1" fmla="*/ 0 h 556193"/>
                        <a:gd name="connsiteX2" fmla="*/ 859339 w 1289009"/>
                        <a:gd name="connsiteY2" fmla="*/ 0 h 556193"/>
                        <a:gd name="connsiteX3" fmla="*/ 1289009 w 1289009"/>
                        <a:gd name="connsiteY3" fmla="*/ 0 h 556193"/>
                        <a:gd name="connsiteX4" fmla="*/ 1289009 w 1289009"/>
                        <a:gd name="connsiteY4" fmla="*/ 556193 h 556193"/>
                        <a:gd name="connsiteX5" fmla="*/ 872229 w 1289009"/>
                        <a:gd name="connsiteY5" fmla="*/ 556193 h 556193"/>
                        <a:gd name="connsiteX6" fmla="*/ 442560 w 1289009"/>
                        <a:gd name="connsiteY6" fmla="*/ 556193 h 556193"/>
                        <a:gd name="connsiteX7" fmla="*/ 0 w 1289009"/>
                        <a:gd name="connsiteY7" fmla="*/ 556193 h 556193"/>
                        <a:gd name="connsiteX8" fmla="*/ 0 w 1289009"/>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009" h="556193" fill="none" extrusionOk="0">
                          <a:moveTo>
                            <a:pt x="0" y="0"/>
                          </a:moveTo>
                          <a:cubicBezTo>
                            <a:pt x="201815" y="-21234"/>
                            <a:pt x="338756" y="304"/>
                            <a:pt x="429670" y="0"/>
                          </a:cubicBezTo>
                          <a:cubicBezTo>
                            <a:pt x="520584" y="-304"/>
                            <a:pt x="756316" y="38124"/>
                            <a:pt x="859339" y="0"/>
                          </a:cubicBezTo>
                          <a:cubicBezTo>
                            <a:pt x="962362" y="-38124"/>
                            <a:pt x="1150552" y="48798"/>
                            <a:pt x="1289009" y="0"/>
                          </a:cubicBezTo>
                          <a:cubicBezTo>
                            <a:pt x="1302737" y="252276"/>
                            <a:pt x="1243054" y="322082"/>
                            <a:pt x="1289009" y="556193"/>
                          </a:cubicBezTo>
                          <a:cubicBezTo>
                            <a:pt x="1188416" y="577036"/>
                            <a:pt x="1024124" y="532399"/>
                            <a:pt x="872229" y="556193"/>
                          </a:cubicBezTo>
                          <a:cubicBezTo>
                            <a:pt x="720334" y="579987"/>
                            <a:pt x="557963" y="535115"/>
                            <a:pt x="442560" y="556193"/>
                          </a:cubicBezTo>
                          <a:cubicBezTo>
                            <a:pt x="327157" y="577271"/>
                            <a:pt x="122267" y="547059"/>
                            <a:pt x="0" y="556193"/>
                          </a:cubicBezTo>
                          <a:cubicBezTo>
                            <a:pt x="-49190" y="336731"/>
                            <a:pt x="56761" y="233697"/>
                            <a:pt x="0" y="0"/>
                          </a:cubicBezTo>
                          <a:close/>
                        </a:path>
                        <a:path w="1289009" h="556193" stroke="0" extrusionOk="0">
                          <a:moveTo>
                            <a:pt x="0" y="0"/>
                          </a:moveTo>
                          <a:cubicBezTo>
                            <a:pt x="172955" y="-30474"/>
                            <a:pt x="229838" y="18766"/>
                            <a:pt x="429670" y="0"/>
                          </a:cubicBezTo>
                          <a:cubicBezTo>
                            <a:pt x="629502" y="-18766"/>
                            <a:pt x="644752" y="23754"/>
                            <a:pt x="820669" y="0"/>
                          </a:cubicBezTo>
                          <a:cubicBezTo>
                            <a:pt x="996586" y="-23754"/>
                            <a:pt x="1078247" y="47352"/>
                            <a:pt x="1289009" y="0"/>
                          </a:cubicBezTo>
                          <a:cubicBezTo>
                            <a:pt x="1315923" y="263320"/>
                            <a:pt x="1243078" y="361504"/>
                            <a:pt x="1289009" y="556193"/>
                          </a:cubicBezTo>
                          <a:cubicBezTo>
                            <a:pt x="1080246" y="591858"/>
                            <a:pt x="1039716" y="511203"/>
                            <a:pt x="846449" y="556193"/>
                          </a:cubicBezTo>
                          <a:cubicBezTo>
                            <a:pt x="653182" y="601183"/>
                            <a:pt x="550392" y="507383"/>
                            <a:pt x="416780" y="556193"/>
                          </a:cubicBezTo>
                          <a:cubicBezTo>
                            <a:pt x="283168" y="605003"/>
                            <a:pt x="195930" y="539573"/>
                            <a:pt x="0" y="556193"/>
                          </a:cubicBezTo>
                          <a:cubicBezTo>
                            <a:pt x="-23940" y="319059"/>
                            <a:pt x="9038" y="13819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11n</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High Throughput (&gt;100 Mb/s)</a:t>
              </a:r>
              <a:endParaRPr lang="en-US" sz="1200" b="1" dirty="0">
                <a:solidFill>
                  <a:schemeClr val="tx1"/>
                </a:solidFill>
                <a:cs typeface="Arial" panose="020B0604020202020204" pitchFamily="34" charset="0"/>
              </a:endParaRPr>
            </a:p>
          </p:txBody>
        </p:sp>
        <p:sp>
          <p:nvSpPr>
            <p:cNvPr id="134" name="Rectangle 133">
              <a:extLst>
                <a:ext uri="{FF2B5EF4-FFF2-40B4-BE49-F238E27FC236}">
                  <a16:creationId xmlns:a16="http://schemas.microsoft.com/office/drawing/2014/main" id="{69639701-59C8-4BBC-BF60-687055FF1F15}"/>
                </a:ext>
              </a:extLst>
            </p:cNvPr>
            <p:cNvSpPr/>
            <p:nvPr/>
          </p:nvSpPr>
          <p:spPr bwMode="auto">
            <a:xfrm>
              <a:off x="3001676" y="3022561"/>
              <a:ext cx="331102"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41487"/>
                        <a:gd name="connsiteY0" fmla="*/ 0 h 426058"/>
                        <a:gd name="connsiteX1" fmla="*/ 413829 w 1241487"/>
                        <a:gd name="connsiteY1" fmla="*/ 0 h 426058"/>
                        <a:gd name="connsiteX2" fmla="*/ 827658 w 1241487"/>
                        <a:gd name="connsiteY2" fmla="*/ 0 h 426058"/>
                        <a:gd name="connsiteX3" fmla="*/ 1241487 w 1241487"/>
                        <a:gd name="connsiteY3" fmla="*/ 0 h 426058"/>
                        <a:gd name="connsiteX4" fmla="*/ 1241487 w 1241487"/>
                        <a:gd name="connsiteY4" fmla="*/ 426058 h 426058"/>
                        <a:gd name="connsiteX5" fmla="*/ 840073 w 1241487"/>
                        <a:gd name="connsiteY5" fmla="*/ 426058 h 426058"/>
                        <a:gd name="connsiteX6" fmla="*/ 426244 w 1241487"/>
                        <a:gd name="connsiteY6" fmla="*/ 426058 h 426058"/>
                        <a:gd name="connsiteX7" fmla="*/ 0 w 1241487"/>
                        <a:gd name="connsiteY7" fmla="*/ 426058 h 426058"/>
                        <a:gd name="connsiteX8" fmla="*/ 0 w 1241487"/>
                        <a:gd name="connsiteY8"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1487" h="426058" fill="none" extrusionOk="0">
                          <a:moveTo>
                            <a:pt x="0" y="0"/>
                          </a:moveTo>
                          <a:cubicBezTo>
                            <a:pt x="148517" y="-11346"/>
                            <a:pt x="270500" y="26190"/>
                            <a:pt x="413829" y="0"/>
                          </a:cubicBezTo>
                          <a:cubicBezTo>
                            <a:pt x="557158" y="-26190"/>
                            <a:pt x="632437" y="42392"/>
                            <a:pt x="827658" y="0"/>
                          </a:cubicBezTo>
                          <a:cubicBezTo>
                            <a:pt x="1022879" y="-42392"/>
                            <a:pt x="1115765" y="25863"/>
                            <a:pt x="1241487" y="0"/>
                          </a:cubicBezTo>
                          <a:cubicBezTo>
                            <a:pt x="1288308" y="123265"/>
                            <a:pt x="1217066" y="325296"/>
                            <a:pt x="1241487" y="426058"/>
                          </a:cubicBezTo>
                          <a:cubicBezTo>
                            <a:pt x="1060521" y="442292"/>
                            <a:pt x="1040755" y="393213"/>
                            <a:pt x="840073" y="426058"/>
                          </a:cubicBezTo>
                          <a:cubicBezTo>
                            <a:pt x="639391" y="458903"/>
                            <a:pt x="584941" y="389471"/>
                            <a:pt x="426244" y="426058"/>
                          </a:cubicBezTo>
                          <a:cubicBezTo>
                            <a:pt x="267547" y="462645"/>
                            <a:pt x="98936" y="400491"/>
                            <a:pt x="0" y="426058"/>
                          </a:cubicBezTo>
                          <a:cubicBezTo>
                            <a:pt x="-13212" y="261476"/>
                            <a:pt x="19499" y="156572"/>
                            <a:pt x="0" y="0"/>
                          </a:cubicBezTo>
                          <a:close/>
                        </a:path>
                        <a:path w="1241487" h="426058" stroke="0" extrusionOk="0">
                          <a:moveTo>
                            <a:pt x="0" y="0"/>
                          </a:moveTo>
                          <a:cubicBezTo>
                            <a:pt x="160742" y="-18400"/>
                            <a:pt x="286803" y="35366"/>
                            <a:pt x="413829" y="0"/>
                          </a:cubicBezTo>
                          <a:cubicBezTo>
                            <a:pt x="540855" y="-35366"/>
                            <a:pt x="713777" y="17758"/>
                            <a:pt x="790413" y="0"/>
                          </a:cubicBezTo>
                          <a:cubicBezTo>
                            <a:pt x="867049" y="-17758"/>
                            <a:pt x="1101939" y="29515"/>
                            <a:pt x="1241487" y="0"/>
                          </a:cubicBezTo>
                          <a:cubicBezTo>
                            <a:pt x="1241658" y="148487"/>
                            <a:pt x="1223421" y="240393"/>
                            <a:pt x="1241487" y="426058"/>
                          </a:cubicBezTo>
                          <a:cubicBezTo>
                            <a:pt x="1111619" y="440338"/>
                            <a:pt x="937534" y="408183"/>
                            <a:pt x="815243" y="426058"/>
                          </a:cubicBezTo>
                          <a:cubicBezTo>
                            <a:pt x="692952" y="443933"/>
                            <a:pt x="509667" y="410586"/>
                            <a:pt x="401414" y="426058"/>
                          </a:cubicBezTo>
                          <a:cubicBezTo>
                            <a:pt x="293161" y="441530"/>
                            <a:pt x="81357" y="425350"/>
                            <a:pt x="0" y="426058"/>
                          </a:cubicBezTo>
                          <a:cubicBezTo>
                            <a:pt x="-13295" y="332860"/>
                            <a:pt x="16137" y="138070"/>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11p</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WAVE</a:t>
              </a:r>
              <a:endParaRPr lang="en-US" sz="1200" b="1" dirty="0">
                <a:solidFill>
                  <a:schemeClr val="tx1"/>
                </a:solidFill>
                <a:cs typeface="Arial" panose="020B0604020202020204" pitchFamily="34" charset="0"/>
              </a:endParaRPr>
            </a:p>
          </p:txBody>
        </p:sp>
        <p:sp>
          <p:nvSpPr>
            <p:cNvPr id="135" name="Rectangle 134">
              <a:extLst>
                <a:ext uri="{FF2B5EF4-FFF2-40B4-BE49-F238E27FC236}">
                  <a16:creationId xmlns:a16="http://schemas.microsoft.com/office/drawing/2014/main" id="{2B2C7780-E6E5-4326-A95C-FE7A9878D2E7}"/>
                </a:ext>
              </a:extLst>
            </p:cNvPr>
            <p:cNvSpPr/>
            <p:nvPr/>
          </p:nvSpPr>
          <p:spPr bwMode="auto">
            <a:xfrm>
              <a:off x="3000740" y="3157513"/>
              <a:ext cx="334253" cy="16045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53300"/>
                        <a:gd name="connsiteY0" fmla="*/ 0 h 556193"/>
                        <a:gd name="connsiteX1" fmla="*/ 417767 w 1253300"/>
                        <a:gd name="connsiteY1" fmla="*/ 0 h 556193"/>
                        <a:gd name="connsiteX2" fmla="*/ 835533 w 1253300"/>
                        <a:gd name="connsiteY2" fmla="*/ 0 h 556193"/>
                        <a:gd name="connsiteX3" fmla="*/ 1253300 w 1253300"/>
                        <a:gd name="connsiteY3" fmla="*/ 0 h 556193"/>
                        <a:gd name="connsiteX4" fmla="*/ 1253300 w 1253300"/>
                        <a:gd name="connsiteY4" fmla="*/ 556193 h 556193"/>
                        <a:gd name="connsiteX5" fmla="*/ 848066 w 1253300"/>
                        <a:gd name="connsiteY5" fmla="*/ 556193 h 556193"/>
                        <a:gd name="connsiteX6" fmla="*/ 430300 w 1253300"/>
                        <a:gd name="connsiteY6" fmla="*/ 556193 h 556193"/>
                        <a:gd name="connsiteX7" fmla="*/ 0 w 1253300"/>
                        <a:gd name="connsiteY7" fmla="*/ 556193 h 556193"/>
                        <a:gd name="connsiteX8" fmla="*/ 0 w 1253300"/>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3300" h="556193" fill="none" extrusionOk="0">
                          <a:moveTo>
                            <a:pt x="0" y="0"/>
                          </a:moveTo>
                          <a:cubicBezTo>
                            <a:pt x="176885" y="-21483"/>
                            <a:pt x="306010" y="36997"/>
                            <a:pt x="417767" y="0"/>
                          </a:cubicBezTo>
                          <a:cubicBezTo>
                            <a:pt x="529524" y="-36997"/>
                            <a:pt x="726470" y="17462"/>
                            <a:pt x="835533" y="0"/>
                          </a:cubicBezTo>
                          <a:cubicBezTo>
                            <a:pt x="944596" y="-17462"/>
                            <a:pt x="1072749" y="6091"/>
                            <a:pt x="1253300" y="0"/>
                          </a:cubicBezTo>
                          <a:cubicBezTo>
                            <a:pt x="1267028" y="252276"/>
                            <a:pt x="1207345" y="322082"/>
                            <a:pt x="1253300" y="556193"/>
                          </a:cubicBezTo>
                          <a:cubicBezTo>
                            <a:pt x="1087013" y="591862"/>
                            <a:pt x="953064" y="515252"/>
                            <a:pt x="848066" y="556193"/>
                          </a:cubicBezTo>
                          <a:cubicBezTo>
                            <a:pt x="743068" y="597134"/>
                            <a:pt x="612660" y="540096"/>
                            <a:pt x="430300" y="556193"/>
                          </a:cubicBezTo>
                          <a:cubicBezTo>
                            <a:pt x="247940" y="572290"/>
                            <a:pt x="207648" y="532436"/>
                            <a:pt x="0" y="556193"/>
                          </a:cubicBezTo>
                          <a:cubicBezTo>
                            <a:pt x="-49190" y="336731"/>
                            <a:pt x="56761" y="233697"/>
                            <a:pt x="0" y="0"/>
                          </a:cubicBezTo>
                          <a:close/>
                        </a:path>
                        <a:path w="1253300" h="556193" stroke="0" extrusionOk="0">
                          <a:moveTo>
                            <a:pt x="0" y="0"/>
                          </a:moveTo>
                          <a:cubicBezTo>
                            <a:pt x="169125" y="-9077"/>
                            <a:pt x="247983" y="7508"/>
                            <a:pt x="417767" y="0"/>
                          </a:cubicBezTo>
                          <a:cubicBezTo>
                            <a:pt x="587551" y="-7508"/>
                            <a:pt x="616338" y="30181"/>
                            <a:pt x="797934" y="0"/>
                          </a:cubicBezTo>
                          <a:cubicBezTo>
                            <a:pt x="979530" y="-30181"/>
                            <a:pt x="1118603" y="7422"/>
                            <a:pt x="1253300" y="0"/>
                          </a:cubicBezTo>
                          <a:cubicBezTo>
                            <a:pt x="1280214" y="263320"/>
                            <a:pt x="1207369" y="361504"/>
                            <a:pt x="1253300" y="556193"/>
                          </a:cubicBezTo>
                          <a:cubicBezTo>
                            <a:pt x="1131919" y="561868"/>
                            <a:pt x="977753" y="544071"/>
                            <a:pt x="823000" y="556193"/>
                          </a:cubicBezTo>
                          <a:cubicBezTo>
                            <a:pt x="668247" y="568315"/>
                            <a:pt x="568285" y="547020"/>
                            <a:pt x="405234" y="556193"/>
                          </a:cubicBezTo>
                          <a:cubicBezTo>
                            <a:pt x="242183" y="565366"/>
                            <a:pt x="197064" y="540788"/>
                            <a:pt x="0" y="556193"/>
                          </a:cubicBezTo>
                          <a:cubicBezTo>
                            <a:pt x="-23940" y="319059"/>
                            <a:pt x="9038" y="13819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11y</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Contention Based Protocol</a:t>
              </a:r>
            </a:p>
          </p:txBody>
        </p:sp>
        <p:sp>
          <p:nvSpPr>
            <p:cNvPr id="136" name="Rectangle: Rounded Corners 135">
              <a:extLst>
                <a:ext uri="{FF2B5EF4-FFF2-40B4-BE49-F238E27FC236}">
                  <a16:creationId xmlns:a16="http://schemas.microsoft.com/office/drawing/2014/main" id="{0F739D13-E5EE-442F-AC39-5CA6CDEEF9E1}"/>
                </a:ext>
              </a:extLst>
            </p:cNvPr>
            <p:cNvSpPr/>
            <p:nvPr/>
          </p:nvSpPr>
          <p:spPr bwMode="auto">
            <a:xfrm>
              <a:off x="3419078" y="1943496"/>
              <a:ext cx="390294" cy="1402245"/>
            </a:xfrm>
            <a:prstGeom prst="roundRect">
              <a:avLst>
                <a:gd name="adj" fmla="val 9510"/>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1463430"/>
                        <a:gd name="connsiteY0" fmla="*/ 139172 h 5257800"/>
                        <a:gd name="connsiteX1" fmla="*/ 139172 w 1463430"/>
                        <a:gd name="connsiteY1" fmla="*/ 0 h 5257800"/>
                        <a:gd name="connsiteX2" fmla="*/ 743566 w 1463430"/>
                        <a:gd name="connsiteY2" fmla="*/ 0 h 5257800"/>
                        <a:gd name="connsiteX3" fmla="*/ 1324258 w 1463430"/>
                        <a:gd name="connsiteY3" fmla="*/ 0 h 5257800"/>
                        <a:gd name="connsiteX4" fmla="*/ 1463430 w 1463430"/>
                        <a:gd name="connsiteY4" fmla="*/ 139172 h 5257800"/>
                        <a:gd name="connsiteX5" fmla="*/ 1463430 w 1463430"/>
                        <a:gd name="connsiteY5" fmla="*/ 761604 h 5257800"/>
                        <a:gd name="connsiteX6" fmla="*/ 1463430 w 1463430"/>
                        <a:gd name="connsiteY6" fmla="*/ 1284447 h 5257800"/>
                        <a:gd name="connsiteX7" fmla="*/ 1463430 w 1463430"/>
                        <a:gd name="connsiteY7" fmla="*/ 1757495 h 5257800"/>
                        <a:gd name="connsiteX8" fmla="*/ 1463430 w 1463430"/>
                        <a:gd name="connsiteY8" fmla="*/ 2280338 h 5257800"/>
                        <a:gd name="connsiteX9" fmla="*/ 1463430 w 1463430"/>
                        <a:gd name="connsiteY9" fmla="*/ 2952565 h 5257800"/>
                        <a:gd name="connsiteX10" fmla="*/ 1463430 w 1463430"/>
                        <a:gd name="connsiteY10" fmla="*/ 3475408 h 5257800"/>
                        <a:gd name="connsiteX11" fmla="*/ 1463430 w 1463430"/>
                        <a:gd name="connsiteY11" fmla="*/ 3948456 h 5257800"/>
                        <a:gd name="connsiteX12" fmla="*/ 1463430 w 1463430"/>
                        <a:gd name="connsiteY12" fmla="*/ 4471299 h 5257800"/>
                        <a:gd name="connsiteX13" fmla="*/ 1463430 w 1463430"/>
                        <a:gd name="connsiteY13" fmla="*/ 5118628 h 5257800"/>
                        <a:gd name="connsiteX14" fmla="*/ 1324258 w 1463430"/>
                        <a:gd name="connsiteY14" fmla="*/ 5257800 h 5257800"/>
                        <a:gd name="connsiteX15" fmla="*/ 767268 w 1463430"/>
                        <a:gd name="connsiteY15" fmla="*/ 5257800 h 5257800"/>
                        <a:gd name="connsiteX16" fmla="*/ 139172 w 1463430"/>
                        <a:gd name="connsiteY16" fmla="*/ 5257800 h 5257800"/>
                        <a:gd name="connsiteX17" fmla="*/ 0 w 1463430"/>
                        <a:gd name="connsiteY17" fmla="*/ 5118628 h 5257800"/>
                        <a:gd name="connsiteX18" fmla="*/ 0 w 1463430"/>
                        <a:gd name="connsiteY18" fmla="*/ 4496196 h 5257800"/>
                        <a:gd name="connsiteX19" fmla="*/ 0 w 1463430"/>
                        <a:gd name="connsiteY19" fmla="*/ 3823969 h 5257800"/>
                        <a:gd name="connsiteX20" fmla="*/ 0 w 1463430"/>
                        <a:gd name="connsiteY20" fmla="*/ 3301127 h 5257800"/>
                        <a:gd name="connsiteX21" fmla="*/ 0 w 1463430"/>
                        <a:gd name="connsiteY21" fmla="*/ 2678695 h 5257800"/>
                        <a:gd name="connsiteX22" fmla="*/ 0 w 1463430"/>
                        <a:gd name="connsiteY22" fmla="*/ 2205646 h 5257800"/>
                        <a:gd name="connsiteX23" fmla="*/ 0 w 1463430"/>
                        <a:gd name="connsiteY23" fmla="*/ 1483625 h 5257800"/>
                        <a:gd name="connsiteX24" fmla="*/ 0 w 1463430"/>
                        <a:gd name="connsiteY24" fmla="*/ 861193 h 5257800"/>
                        <a:gd name="connsiteX25" fmla="*/ 0 w 1463430"/>
                        <a:gd name="connsiteY25" fmla="*/ 1391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39172"/>
                          </a:moveTo>
                          <a:cubicBezTo>
                            <a:pt x="-8015" y="78400"/>
                            <a:pt x="60407" y="-2523"/>
                            <a:pt x="139172" y="0"/>
                          </a:cubicBezTo>
                          <a:cubicBezTo>
                            <a:pt x="400325" y="-19054"/>
                            <a:pt x="597225" y="-2070"/>
                            <a:pt x="743566" y="0"/>
                          </a:cubicBezTo>
                          <a:cubicBezTo>
                            <a:pt x="889907" y="2070"/>
                            <a:pt x="1179467" y="24453"/>
                            <a:pt x="1324258" y="0"/>
                          </a:cubicBezTo>
                          <a:cubicBezTo>
                            <a:pt x="1400312" y="2521"/>
                            <a:pt x="1457974" y="45128"/>
                            <a:pt x="1463430" y="139172"/>
                          </a:cubicBezTo>
                          <a:cubicBezTo>
                            <a:pt x="1442184" y="419215"/>
                            <a:pt x="1494503" y="605179"/>
                            <a:pt x="1463430" y="761604"/>
                          </a:cubicBezTo>
                          <a:cubicBezTo>
                            <a:pt x="1432357" y="918029"/>
                            <a:pt x="1481698" y="1024924"/>
                            <a:pt x="1463430" y="1284447"/>
                          </a:cubicBezTo>
                          <a:cubicBezTo>
                            <a:pt x="1445162" y="1543970"/>
                            <a:pt x="1465730" y="1541569"/>
                            <a:pt x="1463430" y="1757495"/>
                          </a:cubicBezTo>
                          <a:cubicBezTo>
                            <a:pt x="1461130" y="1973421"/>
                            <a:pt x="1451089" y="2171753"/>
                            <a:pt x="1463430" y="2280338"/>
                          </a:cubicBezTo>
                          <a:cubicBezTo>
                            <a:pt x="1475771" y="2388923"/>
                            <a:pt x="1483049" y="2684980"/>
                            <a:pt x="1463430" y="2952565"/>
                          </a:cubicBezTo>
                          <a:cubicBezTo>
                            <a:pt x="1443811" y="3220150"/>
                            <a:pt x="1438603" y="3320107"/>
                            <a:pt x="1463430" y="3475408"/>
                          </a:cubicBezTo>
                          <a:cubicBezTo>
                            <a:pt x="1488257" y="3630709"/>
                            <a:pt x="1444695" y="3798664"/>
                            <a:pt x="1463430" y="3948456"/>
                          </a:cubicBezTo>
                          <a:cubicBezTo>
                            <a:pt x="1482165" y="4098248"/>
                            <a:pt x="1484245" y="4346681"/>
                            <a:pt x="1463430" y="4471299"/>
                          </a:cubicBezTo>
                          <a:cubicBezTo>
                            <a:pt x="1442615" y="4595917"/>
                            <a:pt x="1439657" y="4916912"/>
                            <a:pt x="1463430" y="5118628"/>
                          </a:cubicBezTo>
                          <a:cubicBezTo>
                            <a:pt x="1450149" y="5197083"/>
                            <a:pt x="1410509" y="5267661"/>
                            <a:pt x="1324258" y="5257800"/>
                          </a:cubicBezTo>
                          <a:cubicBezTo>
                            <a:pt x="1065951" y="5268282"/>
                            <a:pt x="897908" y="5240521"/>
                            <a:pt x="767268" y="5257800"/>
                          </a:cubicBezTo>
                          <a:cubicBezTo>
                            <a:pt x="636628" y="5275080"/>
                            <a:pt x="278687" y="5247372"/>
                            <a:pt x="139172" y="5257800"/>
                          </a:cubicBezTo>
                          <a:cubicBezTo>
                            <a:pt x="66982" y="5274206"/>
                            <a:pt x="17415" y="5202823"/>
                            <a:pt x="0" y="5118628"/>
                          </a:cubicBezTo>
                          <a:cubicBezTo>
                            <a:pt x="26472" y="4839229"/>
                            <a:pt x="3404" y="4641964"/>
                            <a:pt x="0" y="4496196"/>
                          </a:cubicBezTo>
                          <a:cubicBezTo>
                            <a:pt x="-3404" y="4350428"/>
                            <a:pt x="25083" y="3962776"/>
                            <a:pt x="0" y="3823969"/>
                          </a:cubicBezTo>
                          <a:cubicBezTo>
                            <a:pt x="-25083" y="3685162"/>
                            <a:pt x="2747" y="3448237"/>
                            <a:pt x="0" y="3301127"/>
                          </a:cubicBezTo>
                          <a:cubicBezTo>
                            <a:pt x="-2747" y="3154017"/>
                            <a:pt x="-4292" y="2821995"/>
                            <a:pt x="0" y="2678695"/>
                          </a:cubicBezTo>
                          <a:cubicBezTo>
                            <a:pt x="4292" y="2535395"/>
                            <a:pt x="18929" y="2355724"/>
                            <a:pt x="0" y="2205646"/>
                          </a:cubicBezTo>
                          <a:cubicBezTo>
                            <a:pt x="-18929" y="2055568"/>
                            <a:pt x="-24841" y="1655260"/>
                            <a:pt x="0" y="1483625"/>
                          </a:cubicBezTo>
                          <a:cubicBezTo>
                            <a:pt x="24841" y="1311990"/>
                            <a:pt x="29021" y="1101339"/>
                            <a:pt x="0" y="861193"/>
                          </a:cubicBezTo>
                          <a:cubicBezTo>
                            <a:pt x="-29021" y="621047"/>
                            <a:pt x="-927" y="374965"/>
                            <a:pt x="0" y="139172"/>
                          </a:cubicBezTo>
                          <a:close/>
                        </a:path>
                        <a:path w="1463430" h="5257800" stroke="0" extrusionOk="0">
                          <a:moveTo>
                            <a:pt x="0" y="139172"/>
                          </a:moveTo>
                          <a:cubicBezTo>
                            <a:pt x="-14893" y="53123"/>
                            <a:pt x="53141" y="3441"/>
                            <a:pt x="139172" y="0"/>
                          </a:cubicBezTo>
                          <a:cubicBezTo>
                            <a:pt x="383162" y="-5424"/>
                            <a:pt x="470078" y="-14765"/>
                            <a:pt x="755417" y="0"/>
                          </a:cubicBezTo>
                          <a:cubicBezTo>
                            <a:pt x="1040756" y="14765"/>
                            <a:pt x="1194162" y="23964"/>
                            <a:pt x="1324258" y="0"/>
                          </a:cubicBezTo>
                          <a:cubicBezTo>
                            <a:pt x="1386123" y="-8206"/>
                            <a:pt x="1466595" y="63821"/>
                            <a:pt x="1463430" y="139172"/>
                          </a:cubicBezTo>
                          <a:cubicBezTo>
                            <a:pt x="1448213" y="298593"/>
                            <a:pt x="1469698" y="434595"/>
                            <a:pt x="1463430" y="662015"/>
                          </a:cubicBezTo>
                          <a:cubicBezTo>
                            <a:pt x="1457162" y="889435"/>
                            <a:pt x="1464763" y="1155168"/>
                            <a:pt x="1463430" y="1384036"/>
                          </a:cubicBezTo>
                          <a:cubicBezTo>
                            <a:pt x="1462097" y="1612904"/>
                            <a:pt x="1445576" y="1749314"/>
                            <a:pt x="1463430" y="1906879"/>
                          </a:cubicBezTo>
                          <a:cubicBezTo>
                            <a:pt x="1481284" y="2064444"/>
                            <a:pt x="1446783" y="2478363"/>
                            <a:pt x="1463430" y="2628900"/>
                          </a:cubicBezTo>
                          <a:cubicBezTo>
                            <a:pt x="1480077" y="2779437"/>
                            <a:pt x="1485195" y="2927074"/>
                            <a:pt x="1463430" y="3101948"/>
                          </a:cubicBezTo>
                          <a:cubicBezTo>
                            <a:pt x="1441665" y="3276822"/>
                            <a:pt x="1480685" y="3466415"/>
                            <a:pt x="1463430" y="3724380"/>
                          </a:cubicBezTo>
                          <a:cubicBezTo>
                            <a:pt x="1446175" y="3982345"/>
                            <a:pt x="1446713" y="4163599"/>
                            <a:pt x="1463430" y="4346812"/>
                          </a:cubicBezTo>
                          <a:cubicBezTo>
                            <a:pt x="1480147" y="4530025"/>
                            <a:pt x="1484839" y="4763857"/>
                            <a:pt x="1463430" y="5118628"/>
                          </a:cubicBezTo>
                          <a:cubicBezTo>
                            <a:pt x="1472732" y="5206886"/>
                            <a:pt x="1407430" y="5252276"/>
                            <a:pt x="1324258" y="5257800"/>
                          </a:cubicBezTo>
                          <a:cubicBezTo>
                            <a:pt x="1109706" y="5254268"/>
                            <a:pt x="950425" y="5252618"/>
                            <a:pt x="731715" y="5257800"/>
                          </a:cubicBezTo>
                          <a:cubicBezTo>
                            <a:pt x="513005" y="5262982"/>
                            <a:pt x="390487" y="5254780"/>
                            <a:pt x="139172" y="5257800"/>
                          </a:cubicBezTo>
                          <a:cubicBezTo>
                            <a:pt x="60899" y="5254925"/>
                            <a:pt x="527" y="5188365"/>
                            <a:pt x="0" y="5118628"/>
                          </a:cubicBezTo>
                          <a:cubicBezTo>
                            <a:pt x="-25237" y="4903451"/>
                            <a:pt x="-29458" y="4666648"/>
                            <a:pt x="0" y="4446401"/>
                          </a:cubicBezTo>
                          <a:cubicBezTo>
                            <a:pt x="29458" y="4226154"/>
                            <a:pt x="-11670" y="4143314"/>
                            <a:pt x="0" y="3923559"/>
                          </a:cubicBezTo>
                          <a:cubicBezTo>
                            <a:pt x="11670" y="3703804"/>
                            <a:pt x="4981" y="3427202"/>
                            <a:pt x="0" y="3201537"/>
                          </a:cubicBezTo>
                          <a:cubicBezTo>
                            <a:pt x="-4981" y="2975872"/>
                            <a:pt x="7433" y="2778736"/>
                            <a:pt x="0" y="2579105"/>
                          </a:cubicBezTo>
                          <a:cubicBezTo>
                            <a:pt x="-7433" y="2379474"/>
                            <a:pt x="-1645" y="2281433"/>
                            <a:pt x="0" y="2056263"/>
                          </a:cubicBezTo>
                          <a:cubicBezTo>
                            <a:pt x="1645" y="1831093"/>
                            <a:pt x="26863" y="1664646"/>
                            <a:pt x="0" y="1433831"/>
                          </a:cubicBezTo>
                          <a:cubicBezTo>
                            <a:pt x="-26863" y="1203016"/>
                            <a:pt x="-17850" y="1196894"/>
                            <a:pt x="0" y="960782"/>
                          </a:cubicBezTo>
                          <a:cubicBezTo>
                            <a:pt x="17850" y="724670"/>
                            <a:pt x="23987" y="459680"/>
                            <a:pt x="0" y="139172"/>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802.11-2016</a:t>
              </a:r>
            </a:p>
          </p:txBody>
        </p:sp>
        <p:sp>
          <p:nvSpPr>
            <p:cNvPr id="137" name="Rectangle 136">
              <a:extLst>
                <a:ext uri="{FF2B5EF4-FFF2-40B4-BE49-F238E27FC236}">
                  <a16:creationId xmlns:a16="http://schemas.microsoft.com/office/drawing/2014/main" id="{7F8C1293-41CF-4CFF-9784-4D7CF171EF0E}"/>
                </a:ext>
              </a:extLst>
            </p:cNvPr>
            <p:cNvSpPr/>
            <p:nvPr/>
          </p:nvSpPr>
          <p:spPr bwMode="auto">
            <a:xfrm>
              <a:off x="3445772" y="2839021"/>
              <a:ext cx="332057"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11af</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TV Whitespace</a:t>
              </a:r>
              <a:endParaRPr lang="en-US" sz="1200" b="1" dirty="0">
                <a:solidFill>
                  <a:schemeClr val="tx1"/>
                </a:solidFill>
                <a:cs typeface="Arial" panose="020B0604020202020204" pitchFamily="34" charset="0"/>
              </a:endParaRPr>
            </a:p>
          </p:txBody>
        </p:sp>
        <p:sp>
          <p:nvSpPr>
            <p:cNvPr id="138" name="Rectangle 137">
              <a:extLst>
                <a:ext uri="{FF2B5EF4-FFF2-40B4-BE49-F238E27FC236}">
                  <a16:creationId xmlns:a16="http://schemas.microsoft.com/office/drawing/2014/main" id="{1D8E68E0-EB89-4BC3-91A7-067E772332D1}"/>
                </a:ext>
              </a:extLst>
            </p:cNvPr>
            <p:cNvSpPr/>
            <p:nvPr/>
          </p:nvSpPr>
          <p:spPr bwMode="auto">
            <a:xfrm>
              <a:off x="3445772" y="2981275"/>
              <a:ext cx="332057" cy="15762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591010"/>
                        <a:gd name="connsiteX1" fmla="*/ 400052 w 1200155"/>
                        <a:gd name="connsiteY1" fmla="*/ 0 h 591010"/>
                        <a:gd name="connsiteX2" fmla="*/ 800103 w 1200155"/>
                        <a:gd name="connsiteY2" fmla="*/ 0 h 591010"/>
                        <a:gd name="connsiteX3" fmla="*/ 1200155 w 1200155"/>
                        <a:gd name="connsiteY3" fmla="*/ 0 h 591010"/>
                        <a:gd name="connsiteX4" fmla="*/ 1200155 w 1200155"/>
                        <a:gd name="connsiteY4" fmla="*/ 591010 h 591010"/>
                        <a:gd name="connsiteX5" fmla="*/ 812105 w 1200155"/>
                        <a:gd name="connsiteY5" fmla="*/ 591010 h 591010"/>
                        <a:gd name="connsiteX6" fmla="*/ 412053 w 1200155"/>
                        <a:gd name="connsiteY6" fmla="*/ 591010 h 591010"/>
                        <a:gd name="connsiteX7" fmla="*/ 0 w 1200155"/>
                        <a:gd name="connsiteY7" fmla="*/ 591010 h 591010"/>
                        <a:gd name="connsiteX8" fmla="*/ 0 w 1200155"/>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91010"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1264" y="169870"/>
                            <a:pt x="1191035" y="465031"/>
                            <a:pt x="1200155" y="591010"/>
                          </a:cubicBezTo>
                          <a:cubicBezTo>
                            <a:pt x="1119554" y="619247"/>
                            <a:pt x="999785" y="553909"/>
                            <a:pt x="812105" y="591010"/>
                          </a:cubicBezTo>
                          <a:cubicBezTo>
                            <a:pt x="624425" y="628111"/>
                            <a:pt x="526756" y="562854"/>
                            <a:pt x="412053" y="591010"/>
                          </a:cubicBezTo>
                          <a:cubicBezTo>
                            <a:pt x="297350" y="619166"/>
                            <a:pt x="148510" y="573764"/>
                            <a:pt x="0" y="591010"/>
                          </a:cubicBezTo>
                          <a:cubicBezTo>
                            <a:pt x="-19159" y="435787"/>
                            <a:pt x="46481" y="180310"/>
                            <a:pt x="0" y="0"/>
                          </a:cubicBezTo>
                          <a:close/>
                        </a:path>
                        <a:path w="1200155" h="591010"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3886" y="125991"/>
                            <a:pt x="1177187" y="378287"/>
                            <a:pt x="1200155" y="591010"/>
                          </a:cubicBezTo>
                          <a:cubicBezTo>
                            <a:pt x="1036059" y="600695"/>
                            <a:pt x="944746" y="588900"/>
                            <a:pt x="788102" y="591010"/>
                          </a:cubicBezTo>
                          <a:cubicBezTo>
                            <a:pt x="631458" y="593120"/>
                            <a:pt x="584689" y="574389"/>
                            <a:pt x="388050" y="591010"/>
                          </a:cubicBezTo>
                          <a:cubicBezTo>
                            <a:pt x="191411" y="607631"/>
                            <a:pt x="86008" y="582143"/>
                            <a:pt x="0" y="591010"/>
                          </a:cubicBezTo>
                          <a:cubicBezTo>
                            <a:pt x="-63531" y="433393"/>
                            <a:pt x="12228" y="15847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11ac</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VHT</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&gt; 1 Gb/s in 5 GHz</a:t>
              </a:r>
              <a:endParaRPr lang="en-US" sz="1200" b="1" dirty="0">
                <a:solidFill>
                  <a:schemeClr val="tx1"/>
                </a:solidFill>
                <a:cs typeface="Arial" panose="020B0604020202020204" pitchFamily="34" charset="0"/>
              </a:endParaRPr>
            </a:p>
          </p:txBody>
        </p:sp>
        <p:sp>
          <p:nvSpPr>
            <p:cNvPr id="139" name="Rectangle 138">
              <a:extLst>
                <a:ext uri="{FF2B5EF4-FFF2-40B4-BE49-F238E27FC236}">
                  <a16:creationId xmlns:a16="http://schemas.microsoft.com/office/drawing/2014/main" id="{F069BBFC-70AB-496E-9F35-80B67831BECD}"/>
                </a:ext>
              </a:extLst>
            </p:cNvPr>
            <p:cNvSpPr/>
            <p:nvPr/>
          </p:nvSpPr>
          <p:spPr bwMode="auto">
            <a:xfrm>
              <a:off x="3445772" y="3155817"/>
              <a:ext cx="332057" cy="15762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45067"/>
                        <a:gd name="connsiteY0" fmla="*/ 0 h 591010"/>
                        <a:gd name="connsiteX1" fmla="*/ 415022 w 1245067"/>
                        <a:gd name="connsiteY1" fmla="*/ 0 h 591010"/>
                        <a:gd name="connsiteX2" fmla="*/ 830045 w 1245067"/>
                        <a:gd name="connsiteY2" fmla="*/ 0 h 591010"/>
                        <a:gd name="connsiteX3" fmla="*/ 1245067 w 1245067"/>
                        <a:gd name="connsiteY3" fmla="*/ 0 h 591010"/>
                        <a:gd name="connsiteX4" fmla="*/ 1245067 w 1245067"/>
                        <a:gd name="connsiteY4" fmla="*/ 591010 h 591010"/>
                        <a:gd name="connsiteX5" fmla="*/ 842495 w 1245067"/>
                        <a:gd name="connsiteY5" fmla="*/ 591010 h 591010"/>
                        <a:gd name="connsiteX6" fmla="*/ 427473 w 1245067"/>
                        <a:gd name="connsiteY6" fmla="*/ 591010 h 591010"/>
                        <a:gd name="connsiteX7" fmla="*/ 0 w 1245067"/>
                        <a:gd name="connsiteY7" fmla="*/ 591010 h 591010"/>
                        <a:gd name="connsiteX8" fmla="*/ 0 w 1245067"/>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5067" h="591010" fill="none" extrusionOk="0">
                          <a:moveTo>
                            <a:pt x="0" y="0"/>
                          </a:moveTo>
                          <a:cubicBezTo>
                            <a:pt x="122854" y="-38775"/>
                            <a:pt x="296300" y="33839"/>
                            <a:pt x="415022" y="0"/>
                          </a:cubicBezTo>
                          <a:cubicBezTo>
                            <a:pt x="533744" y="-33839"/>
                            <a:pt x="658281" y="10414"/>
                            <a:pt x="830045" y="0"/>
                          </a:cubicBezTo>
                          <a:cubicBezTo>
                            <a:pt x="1001809" y="-10414"/>
                            <a:pt x="1099556" y="45453"/>
                            <a:pt x="1245067" y="0"/>
                          </a:cubicBezTo>
                          <a:cubicBezTo>
                            <a:pt x="1276176" y="169870"/>
                            <a:pt x="1235947" y="465031"/>
                            <a:pt x="1245067" y="591010"/>
                          </a:cubicBezTo>
                          <a:cubicBezTo>
                            <a:pt x="1074291" y="630711"/>
                            <a:pt x="1006175" y="546987"/>
                            <a:pt x="842495" y="591010"/>
                          </a:cubicBezTo>
                          <a:cubicBezTo>
                            <a:pt x="678815" y="635033"/>
                            <a:pt x="629164" y="575566"/>
                            <a:pt x="427473" y="591010"/>
                          </a:cubicBezTo>
                          <a:cubicBezTo>
                            <a:pt x="225782" y="606454"/>
                            <a:pt x="102553" y="581658"/>
                            <a:pt x="0" y="591010"/>
                          </a:cubicBezTo>
                          <a:cubicBezTo>
                            <a:pt x="-19159" y="435787"/>
                            <a:pt x="46481" y="180310"/>
                            <a:pt x="0" y="0"/>
                          </a:cubicBezTo>
                          <a:close/>
                        </a:path>
                        <a:path w="1245067" h="591010" stroke="0" extrusionOk="0">
                          <a:moveTo>
                            <a:pt x="0" y="0"/>
                          </a:moveTo>
                          <a:cubicBezTo>
                            <a:pt x="206951" y="-38449"/>
                            <a:pt x="241780" y="39862"/>
                            <a:pt x="415022" y="0"/>
                          </a:cubicBezTo>
                          <a:cubicBezTo>
                            <a:pt x="588264" y="-39862"/>
                            <a:pt x="693987" y="42618"/>
                            <a:pt x="792693" y="0"/>
                          </a:cubicBezTo>
                          <a:cubicBezTo>
                            <a:pt x="891399" y="-42618"/>
                            <a:pt x="1041973" y="40478"/>
                            <a:pt x="1245067" y="0"/>
                          </a:cubicBezTo>
                          <a:cubicBezTo>
                            <a:pt x="1288798" y="125991"/>
                            <a:pt x="1222099" y="378287"/>
                            <a:pt x="1245067" y="591010"/>
                          </a:cubicBezTo>
                          <a:cubicBezTo>
                            <a:pt x="1041247" y="634679"/>
                            <a:pt x="936064" y="573995"/>
                            <a:pt x="817594" y="591010"/>
                          </a:cubicBezTo>
                          <a:cubicBezTo>
                            <a:pt x="699124" y="608025"/>
                            <a:pt x="520310" y="549915"/>
                            <a:pt x="402572" y="591010"/>
                          </a:cubicBezTo>
                          <a:cubicBezTo>
                            <a:pt x="284834" y="632105"/>
                            <a:pt x="197660" y="556144"/>
                            <a:pt x="0" y="591010"/>
                          </a:cubicBezTo>
                          <a:cubicBezTo>
                            <a:pt x="-63531" y="433393"/>
                            <a:pt x="12228" y="15847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11ad</a:t>
              </a: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VHT</a:t>
              </a: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&gt; 1 Gb/s in 60 GHz</a:t>
              </a:r>
              <a:endParaRPr lang="en-US" sz="1100" b="1" dirty="0">
                <a:solidFill>
                  <a:schemeClr val="tx1"/>
                </a:solidFill>
                <a:cs typeface="Arial" panose="020B0604020202020204" pitchFamily="34" charset="0"/>
              </a:endParaRPr>
            </a:p>
          </p:txBody>
        </p:sp>
        <p:sp>
          <p:nvSpPr>
            <p:cNvPr id="140" name="Rectangle 139">
              <a:extLst>
                <a:ext uri="{FF2B5EF4-FFF2-40B4-BE49-F238E27FC236}">
                  <a16:creationId xmlns:a16="http://schemas.microsoft.com/office/drawing/2014/main" id="{2C268850-3B67-439C-ADBF-F8EE47C7C68F}"/>
                </a:ext>
              </a:extLst>
            </p:cNvPr>
            <p:cNvSpPr/>
            <p:nvPr/>
          </p:nvSpPr>
          <p:spPr bwMode="auto">
            <a:xfrm>
              <a:off x="3469667" y="2256464"/>
              <a:ext cx="300824" cy="117328"/>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8"/>
                        <a:gd name="connsiteY0" fmla="*/ 0 h 439927"/>
                        <a:gd name="connsiteX1" fmla="*/ 586538 w 1127958"/>
                        <a:gd name="connsiteY1" fmla="*/ 0 h 439927"/>
                        <a:gd name="connsiteX2" fmla="*/ 1127958 w 1127958"/>
                        <a:gd name="connsiteY2" fmla="*/ 0 h 439927"/>
                        <a:gd name="connsiteX3" fmla="*/ 1127958 w 1127958"/>
                        <a:gd name="connsiteY3" fmla="*/ 439927 h 439927"/>
                        <a:gd name="connsiteX4" fmla="*/ 541420 w 1127958"/>
                        <a:gd name="connsiteY4" fmla="*/ 439927 h 439927"/>
                        <a:gd name="connsiteX5" fmla="*/ 0 w 1127958"/>
                        <a:gd name="connsiteY5" fmla="*/ 439927 h 439927"/>
                        <a:gd name="connsiteX6" fmla="*/ 0 w 1127958"/>
                        <a:gd name="connsiteY6" fmla="*/ 0 h 43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439927" fill="none" extrusionOk="0">
                          <a:moveTo>
                            <a:pt x="0" y="0"/>
                          </a:moveTo>
                          <a:cubicBezTo>
                            <a:pt x="159702" y="-62504"/>
                            <a:pt x="393698" y="53146"/>
                            <a:pt x="586538" y="0"/>
                          </a:cubicBezTo>
                          <a:cubicBezTo>
                            <a:pt x="779378" y="-53146"/>
                            <a:pt x="945383" y="20596"/>
                            <a:pt x="1127958" y="0"/>
                          </a:cubicBezTo>
                          <a:cubicBezTo>
                            <a:pt x="1157572" y="150233"/>
                            <a:pt x="1108533" y="234652"/>
                            <a:pt x="1127958" y="439927"/>
                          </a:cubicBezTo>
                          <a:cubicBezTo>
                            <a:pt x="938761" y="487922"/>
                            <a:pt x="727795" y="398580"/>
                            <a:pt x="541420" y="439927"/>
                          </a:cubicBezTo>
                          <a:cubicBezTo>
                            <a:pt x="355045" y="481274"/>
                            <a:pt x="180478" y="438225"/>
                            <a:pt x="0" y="439927"/>
                          </a:cubicBezTo>
                          <a:cubicBezTo>
                            <a:pt x="-3419" y="347509"/>
                            <a:pt x="28395" y="94312"/>
                            <a:pt x="0" y="0"/>
                          </a:cubicBezTo>
                          <a:close/>
                        </a:path>
                        <a:path w="1127958" h="439927" stroke="0" extrusionOk="0">
                          <a:moveTo>
                            <a:pt x="0" y="0"/>
                          </a:moveTo>
                          <a:cubicBezTo>
                            <a:pt x="198466" y="-37372"/>
                            <a:pt x="367517" y="62673"/>
                            <a:pt x="563979" y="0"/>
                          </a:cubicBezTo>
                          <a:cubicBezTo>
                            <a:pt x="760441" y="-62673"/>
                            <a:pt x="972205" y="34718"/>
                            <a:pt x="1127958" y="0"/>
                          </a:cubicBezTo>
                          <a:cubicBezTo>
                            <a:pt x="1177623" y="140090"/>
                            <a:pt x="1111237" y="291183"/>
                            <a:pt x="1127958" y="439927"/>
                          </a:cubicBezTo>
                          <a:cubicBezTo>
                            <a:pt x="975426" y="476669"/>
                            <a:pt x="750882" y="408877"/>
                            <a:pt x="552699" y="439927"/>
                          </a:cubicBezTo>
                          <a:cubicBezTo>
                            <a:pt x="354516" y="470977"/>
                            <a:pt x="192721" y="428451"/>
                            <a:pt x="0" y="439927"/>
                          </a:cubicBezTo>
                          <a:cubicBezTo>
                            <a:pt x="-13362" y="320781"/>
                            <a:pt x="17358" y="18642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11ae</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QoS Mgt Frames</a:t>
              </a:r>
              <a:endParaRPr lang="en-US" sz="1200" b="1" dirty="0">
                <a:solidFill>
                  <a:schemeClr val="tx1"/>
                </a:solidFill>
                <a:cs typeface="Arial" panose="020B0604020202020204" pitchFamily="34" charset="0"/>
              </a:endParaRPr>
            </a:p>
          </p:txBody>
        </p:sp>
        <p:sp>
          <p:nvSpPr>
            <p:cNvPr id="141" name="Rectangle 140">
              <a:extLst>
                <a:ext uri="{FF2B5EF4-FFF2-40B4-BE49-F238E27FC236}">
                  <a16:creationId xmlns:a16="http://schemas.microsoft.com/office/drawing/2014/main" id="{148EB7B5-CF37-48FF-89CA-C78BA99080B5}"/>
                </a:ext>
              </a:extLst>
            </p:cNvPr>
            <p:cNvSpPr/>
            <p:nvPr/>
          </p:nvSpPr>
          <p:spPr bwMode="auto">
            <a:xfrm>
              <a:off x="3473440" y="2109408"/>
              <a:ext cx="300825"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11aa</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Video Transport</a:t>
              </a:r>
              <a:endParaRPr lang="en-US" sz="1200" b="1" dirty="0">
                <a:solidFill>
                  <a:schemeClr val="tx1"/>
                </a:solidFill>
                <a:cs typeface="Arial" panose="020B0604020202020204" pitchFamily="34" charset="0"/>
              </a:endParaRPr>
            </a:p>
          </p:txBody>
        </p:sp>
        <p:sp>
          <p:nvSpPr>
            <p:cNvPr id="142" name="Rectangle: Rounded Corners 141">
              <a:extLst>
                <a:ext uri="{FF2B5EF4-FFF2-40B4-BE49-F238E27FC236}">
                  <a16:creationId xmlns:a16="http://schemas.microsoft.com/office/drawing/2014/main" id="{8D399DBC-DB31-45C4-BF62-C2AF8F2ADC47}"/>
                </a:ext>
              </a:extLst>
            </p:cNvPr>
            <p:cNvSpPr/>
            <p:nvPr/>
          </p:nvSpPr>
          <p:spPr bwMode="auto">
            <a:xfrm>
              <a:off x="3866170" y="1943496"/>
              <a:ext cx="390294" cy="1402245"/>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802.11-2020</a:t>
              </a:r>
            </a:p>
          </p:txBody>
        </p:sp>
        <p:sp>
          <p:nvSpPr>
            <p:cNvPr id="143" name="Rectangle 142">
              <a:extLst>
                <a:ext uri="{FF2B5EF4-FFF2-40B4-BE49-F238E27FC236}">
                  <a16:creationId xmlns:a16="http://schemas.microsoft.com/office/drawing/2014/main" id="{6E18FD64-D393-4171-AE22-52A3385C22D0}"/>
                </a:ext>
              </a:extLst>
            </p:cNvPr>
            <p:cNvSpPr/>
            <p:nvPr/>
          </p:nvSpPr>
          <p:spPr bwMode="auto">
            <a:xfrm>
              <a:off x="3899910" y="3047653"/>
              <a:ext cx="320079"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11ah</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Sub-1 GHz</a:t>
              </a:r>
              <a:endParaRPr lang="en-US" sz="1200" b="1" dirty="0">
                <a:solidFill>
                  <a:schemeClr val="tx1"/>
                </a:solidFill>
                <a:cs typeface="Arial" panose="020B0604020202020204" pitchFamily="34" charset="0"/>
              </a:endParaRPr>
            </a:p>
          </p:txBody>
        </p:sp>
        <p:sp>
          <p:nvSpPr>
            <p:cNvPr id="144" name="Rectangle 143">
              <a:extLst>
                <a:ext uri="{FF2B5EF4-FFF2-40B4-BE49-F238E27FC236}">
                  <a16:creationId xmlns:a16="http://schemas.microsoft.com/office/drawing/2014/main" id="{09A20400-A697-4A6B-A281-BB84FD52342B}"/>
                </a:ext>
              </a:extLst>
            </p:cNvPr>
            <p:cNvSpPr/>
            <p:nvPr/>
          </p:nvSpPr>
          <p:spPr bwMode="auto">
            <a:xfrm>
              <a:off x="3901277" y="3193685"/>
              <a:ext cx="320079"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11aj</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China </a:t>
              </a:r>
              <a:r>
                <a:rPr lang="en-US" sz="1200" dirty="0" err="1">
                  <a:solidFill>
                    <a:schemeClr val="tx1"/>
                  </a:solidFill>
                  <a:cs typeface="Arial" panose="020B0604020202020204" pitchFamily="34" charset="0"/>
                </a:rPr>
                <a:t>mmWave</a:t>
              </a:r>
              <a:endParaRPr lang="en-US" sz="1200" dirty="0">
                <a:solidFill>
                  <a:schemeClr val="tx1"/>
                </a:solidFill>
                <a:cs typeface="Arial" panose="020B0604020202020204" pitchFamily="34" charset="0"/>
              </a:endParaRPr>
            </a:p>
          </p:txBody>
        </p:sp>
        <p:sp>
          <p:nvSpPr>
            <p:cNvPr id="145" name="Rectangle 144">
              <a:extLst>
                <a:ext uri="{FF2B5EF4-FFF2-40B4-BE49-F238E27FC236}">
                  <a16:creationId xmlns:a16="http://schemas.microsoft.com/office/drawing/2014/main" id="{D61787BB-49CF-482B-93C0-687050035A51}"/>
                </a:ext>
              </a:extLst>
            </p:cNvPr>
            <p:cNvSpPr/>
            <p:nvPr/>
          </p:nvSpPr>
          <p:spPr bwMode="auto">
            <a:xfrm>
              <a:off x="3910905" y="2433717"/>
              <a:ext cx="300824" cy="15594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8"/>
                        <a:gd name="connsiteY0" fmla="*/ 0 h 572963"/>
                        <a:gd name="connsiteX1" fmla="*/ 586538 w 1127958"/>
                        <a:gd name="connsiteY1" fmla="*/ 0 h 572963"/>
                        <a:gd name="connsiteX2" fmla="*/ 1127958 w 1127958"/>
                        <a:gd name="connsiteY2" fmla="*/ 0 h 572963"/>
                        <a:gd name="connsiteX3" fmla="*/ 1127958 w 1127958"/>
                        <a:gd name="connsiteY3" fmla="*/ 572963 h 572963"/>
                        <a:gd name="connsiteX4" fmla="*/ 541420 w 1127958"/>
                        <a:gd name="connsiteY4" fmla="*/ 572963 h 572963"/>
                        <a:gd name="connsiteX5" fmla="*/ 0 w 1127958"/>
                        <a:gd name="connsiteY5" fmla="*/ 572963 h 572963"/>
                        <a:gd name="connsiteX6" fmla="*/ 0 w 1127958"/>
                        <a:gd name="connsiteY6" fmla="*/ 0 h 57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572963" fill="none" extrusionOk="0">
                          <a:moveTo>
                            <a:pt x="0" y="0"/>
                          </a:moveTo>
                          <a:cubicBezTo>
                            <a:pt x="159702" y="-62504"/>
                            <a:pt x="393698" y="53146"/>
                            <a:pt x="586538" y="0"/>
                          </a:cubicBezTo>
                          <a:cubicBezTo>
                            <a:pt x="779378" y="-53146"/>
                            <a:pt x="945383" y="20596"/>
                            <a:pt x="1127958" y="0"/>
                          </a:cubicBezTo>
                          <a:cubicBezTo>
                            <a:pt x="1165137" y="256698"/>
                            <a:pt x="1101826" y="363814"/>
                            <a:pt x="1127958" y="572963"/>
                          </a:cubicBezTo>
                          <a:cubicBezTo>
                            <a:pt x="938761" y="620958"/>
                            <a:pt x="727795" y="531616"/>
                            <a:pt x="541420" y="572963"/>
                          </a:cubicBezTo>
                          <a:cubicBezTo>
                            <a:pt x="355045" y="614310"/>
                            <a:pt x="180478" y="571261"/>
                            <a:pt x="0" y="572963"/>
                          </a:cubicBezTo>
                          <a:cubicBezTo>
                            <a:pt x="-40351" y="362676"/>
                            <a:pt x="51809" y="166074"/>
                            <a:pt x="0" y="0"/>
                          </a:cubicBezTo>
                          <a:close/>
                        </a:path>
                        <a:path w="1127958" h="572963" stroke="0" extrusionOk="0">
                          <a:moveTo>
                            <a:pt x="0" y="0"/>
                          </a:moveTo>
                          <a:cubicBezTo>
                            <a:pt x="198466" y="-37372"/>
                            <a:pt x="367517" y="62673"/>
                            <a:pt x="563979" y="0"/>
                          </a:cubicBezTo>
                          <a:cubicBezTo>
                            <a:pt x="760441" y="-62673"/>
                            <a:pt x="972205" y="34718"/>
                            <a:pt x="1127958" y="0"/>
                          </a:cubicBezTo>
                          <a:cubicBezTo>
                            <a:pt x="1194795" y="146739"/>
                            <a:pt x="1071626" y="426713"/>
                            <a:pt x="1127958" y="572963"/>
                          </a:cubicBezTo>
                          <a:cubicBezTo>
                            <a:pt x="975426" y="609705"/>
                            <a:pt x="750882" y="541913"/>
                            <a:pt x="552699" y="572963"/>
                          </a:cubicBezTo>
                          <a:cubicBezTo>
                            <a:pt x="354516" y="604013"/>
                            <a:pt x="192721" y="561487"/>
                            <a:pt x="0" y="572963"/>
                          </a:cubicBezTo>
                          <a:cubicBezTo>
                            <a:pt x="-49982" y="422479"/>
                            <a:pt x="45481" y="180757"/>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11ai</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Fast Initial Link Setup</a:t>
              </a:r>
              <a:endParaRPr lang="en-US" sz="1200" b="1" dirty="0">
                <a:solidFill>
                  <a:schemeClr val="tx1"/>
                </a:solidFill>
                <a:cs typeface="Arial" panose="020B0604020202020204" pitchFamily="34" charset="0"/>
              </a:endParaRPr>
            </a:p>
          </p:txBody>
        </p:sp>
        <p:sp>
          <p:nvSpPr>
            <p:cNvPr id="146" name="Rectangle 145">
              <a:extLst>
                <a:ext uri="{FF2B5EF4-FFF2-40B4-BE49-F238E27FC236}">
                  <a16:creationId xmlns:a16="http://schemas.microsoft.com/office/drawing/2014/main" id="{44BD13EA-60E9-4974-B8BC-5CFBD7FDBA03}"/>
                </a:ext>
              </a:extLst>
            </p:cNvPr>
            <p:cNvSpPr/>
            <p:nvPr/>
          </p:nvSpPr>
          <p:spPr bwMode="auto">
            <a:xfrm>
              <a:off x="3910905" y="2287919"/>
              <a:ext cx="300825"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11ak</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General Link</a:t>
              </a:r>
              <a:endParaRPr lang="en-US" sz="1200" b="1" dirty="0">
                <a:solidFill>
                  <a:schemeClr val="tx1"/>
                </a:solidFill>
                <a:cs typeface="Arial" panose="020B0604020202020204" pitchFamily="34" charset="0"/>
              </a:endParaRPr>
            </a:p>
          </p:txBody>
        </p:sp>
        <p:sp>
          <p:nvSpPr>
            <p:cNvPr id="147" name="Rectangle 146">
              <a:extLst>
                <a:ext uri="{FF2B5EF4-FFF2-40B4-BE49-F238E27FC236}">
                  <a16:creationId xmlns:a16="http://schemas.microsoft.com/office/drawing/2014/main" id="{F4EDE90E-2902-463A-90F6-141BC424F29C}"/>
                </a:ext>
              </a:extLst>
            </p:cNvPr>
            <p:cNvSpPr/>
            <p:nvPr/>
          </p:nvSpPr>
          <p:spPr bwMode="auto">
            <a:xfrm>
              <a:off x="3910905" y="2103967"/>
              <a:ext cx="300825" cy="15594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11aq</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Pre-association Discovery</a:t>
              </a:r>
              <a:endParaRPr lang="en-US" sz="1200" b="1" dirty="0">
                <a:solidFill>
                  <a:schemeClr val="tx1"/>
                </a:solidFill>
                <a:cs typeface="Arial" panose="020B0604020202020204" pitchFamily="34" charset="0"/>
              </a:endParaRPr>
            </a:p>
          </p:txBody>
        </p:sp>
        <p:sp>
          <p:nvSpPr>
            <p:cNvPr id="148" name="Rectangle 147">
              <a:extLst>
                <a:ext uri="{FF2B5EF4-FFF2-40B4-BE49-F238E27FC236}">
                  <a16:creationId xmlns:a16="http://schemas.microsoft.com/office/drawing/2014/main" id="{B25B2931-D714-4E34-A8E6-D95D623E724D}"/>
                </a:ext>
              </a:extLst>
            </p:cNvPr>
            <p:cNvSpPr/>
            <p:nvPr/>
          </p:nvSpPr>
          <p:spPr bwMode="auto">
            <a:xfrm>
              <a:off x="4362221" y="2108673"/>
              <a:ext cx="300825" cy="166905"/>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11bc</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Broadcast Services</a:t>
              </a:r>
              <a:endParaRPr lang="en-US" sz="1200" b="1" dirty="0">
                <a:solidFill>
                  <a:schemeClr val="tx1"/>
                </a:solidFill>
                <a:cs typeface="Arial" panose="020B0604020202020204" pitchFamily="34" charset="0"/>
              </a:endParaRPr>
            </a:p>
          </p:txBody>
        </p:sp>
        <p:sp>
          <p:nvSpPr>
            <p:cNvPr id="149" name="Rectangle 148">
              <a:extLst>
                <a:ext uri="{FF2B5EF4-FFF2-40B4-BE49-F238E27FC236}">
                  <a16:creationId xmlns:a16="http://schemas.microsoft.com/office/drawing/2014/main" id="{C6191852-D04A-431B-9118-7EDF30C7E9A2}"/>
                </a:ext>
              </a:extLst>
            </p:cNvPr>
            <p:cNvSpPr/>
            <p:nvPr/>
          </p:nvSpPr>
          <p:spPr bwMode="auto">
            <a:xfrm>
              <a:off x="4348371" y="3036801"/>
              <a:ext cx="320079" cy="15077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11bb</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Light Communications</a:t>
              </a:r>
              <a:endParaRPr lang="en-US" sz="1200" b="1" dirty="0">
                <a:solidFill>
                  <a:schemeClr val="tx1"/>
                </a:solidFill>
                <a:cs typeface="Arial" panose="020B0604020202020204" pitchFamily="34" charset="0"/>
              </a:endParaRPr>
            </a:p>
          </p:txBody>
        </p:sp>
        <p:sp>
          <p:nvSpPr>
            <p:cNvPr id="150" name="Rectangle 149">
              <a:extLst>
                <a:ext uri="{FF2B5EF4-FFF2-40B4-BE49-F238E27FC236}">
                  <a16:creationId xmlns:a16="http://schemas.microsoft.com/office/drawing/2014/main" id="{1A458609-0827-4067-BF8B-00EF6DCFB971}"/>
                </a:ext>
              </a:extLst>
            </p:cNvPr>
            <p:cNvSpPr/>
            <p:nvPr/>
          </p:nvSpPr>
          <p:spPr bwMode="auto">
            <a:xfrm>
              <a:off x="4348371" y="2732355"/>
              <a:ext cx="320079" cy="16193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11az</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Enhanced Positioning</a:t>
              </a:r>
              <a:endParaRPr lang="en-US" sz="1200" b="1" dirty="0">
                <a:solidFill>
                  <a:schemeClr val="tx1"/>
                </a:solidFill>
                <a:cs typeface="Arial" panose="020B0604020202020204" pitchFamily="34" charset="0"/>
              </a:endParaRPr>
            </a:p>
          </p:txBody>
        </p:sp>
        <p:sp>
          <p:nvSpPr>
            <p:cNvPr id="151" name="Rectangle 150">
              <a:extLst>
                <a:ext uri="{FF2B5EF4-FFF2-40B4-BE49-F238E27FC236}">
                  <a16:creationId xmlns:a16="http://schemas.microsoft.com/office/drawing/2014/main" id="{407B0AA4-A7CD-4592-ADAF-EF345C160499}"/>
                </a:ext>
              </a:extLst>
            </p:cNvPr>
            <p:cNvSpPr/>
            <p:nvPr/>
          </p:nvSpPr>
          <p:spPr bwMode="auto">
            <a:xfrm>
              <a:off x="4348371" y="2907872"/>
              <a:ext cx="320079" cy="11352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425655"/>
                        <a:gd name="connsiteX1" fmla="*/ 400052 w 1200155"/>
                        <a:gd name="connsiteY1" fmla="*/ 0 h 425655"/>
                        <a:gd name="connsiteX2" fmla="*/ 800103 w 1200155"/>
                        <a:gd name="connsiteY2" fmla="*/ 0 h 425655"/>
                        <a:gd name="connsiteX3" fmla="*/ 1200155 w 1200155"/>
                        <a:gd name="connsiteY3" fmla="*/ 0 h 425655"/>
                        <a:gd name="connsiteX4" fmla="*/ 1200155 w 1200155"/>
                        <a:gd name="connsiteY4" fmla="*/ 425655 h 425655"/>
                        <a:gd name="connsiteX5" fmla="*/ 812105 w 1200155"/>
                        <a:gd name="connsiteY5" fmla="*/ 425655 h 425655"/>
                        <a:gd name="connsiteX6" fmla="*/ 412053 w 1200155"/>
                        <a:gd name="connsiteY6" fmla="*/ 425655 h 425655"/>
                        <a:gd name="connsiteX7" fmla="*/ 0 w 1200155"/>
                        <a:gd name="connsiteY7" fmla="*/ 425655 h 425655"/>
                        <a:gd name="connsiteX8" fmla="*/ 0 w 1200155"/>
                        <a:gd name="connsiteY8" fmla="*/ 0 h 425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25655"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40597" y="163993"/>
                            <a:pt x="1192288" y="299920"/>
                            <a:pt x="1200155" y="425655"/>
                          </a:cubicBezTo>
                          <a:cubicBezTo>
                            <a:pt x="1119554" y="453892"/>
                            <a:pt x="999785" y="388554"/>
                            <a:pt x="812105" y="425655"/>
                          </a:cubicBezTo>
                          <a:cubicBezTo>
                            <a:pt x="624425" y="462756"/>
                            <a:pt x="526756" y="397499"/>
                            <a:pt x="412053" y="425655"/>
                          </a:cubicBezTo>
                          <a:cubicBezTo>
                            <a:pt x="297350" y="453811"/>
                            <a:pt x="148510" y="408409"/>
                            <a:pt x="0" y="425655"/>
                          </a:cubicBezTo>
                          <a:cubicBezTo>
                            <a:pt x="-5118" y="215387"/>
                            <a:pt x="6956" y="89502"/>
                            <a:pt x="0" y="0"/>
                          </a:cubicBezTo>
                          <a:close/>
                        </a:path>
                        <a:path w="1200155" h="425655"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2781" y="134778"/>
                            <a:pt x="1156278" y="271686"/>
                            <a:pt x="1200155" y="425655"/>
                          </a:cubicBezTo>
                          <a:cubicBezTo>
                            <a:pt x="1036059" y="435340"/>
                            <a:pt x="944746" y="423545"/>
                            <a:pt x="788102" y="425655"/>
                          </a:cubicBezTo>
                          <a:cubicBezTo>
                            <a:pt x="631458" y="427765"/>
                            <a:pt x="584689" y="409034"/>
                            <a:pt x="388050" y="425655"/>
                          </a:cubicBezTo>
                          <a:cubicBezTo>
                            <a:pt x="191411" y="442276"/>
                            <a:pt x="86008" y="416788"/>
                            <a:pt x="0" y="425655"/>
                          </a:cubicBezTo>
                          <a:cubicBezTo>
                            <a:pt x="-16155" y="321230"/>
                            <a:pt x="23279" y="19310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11ba</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Wake-up Radio</a:t>
              </a:r>
              <a:endParaRPr lang="en-US" sz="1200" b="1" dirty="0">
                <a:solidFill>
                  <a:schemeClr val="tx1"/>
                </a:solidFill>
                <a:cs typeface="Arial" panose="020B0604020202020204" pitchFamily="34" charset="0"/>
              </a:endParaRPr>
            </a:p>
          </p:txBody>
        </p:sp>
        <p:sp>
          <p:nvSpPr>
            <p:cNvPr id="152" name="Rectangle 151">
              <a:extLst>
                <a:ext uri="{FF2B5EF4-FFF2-40B4-BE49-F238E27FC236}">
                  <a16:creationId xmlns:a16="http://schemas.microsoft.com/office/drawing/2014/main" id="{9FAA2313-0CCB-48C5-8C30-2E7037D4EB33}"/>
                </a:ext>
              </a:extLst>
            </p:cNvPr>
            <p:cNvSpPr/>
            <p:nvPr/>
          </p:nvSpPr>
          <p:spPr bwMode="auto">
            <a:xfrm>
              <a:off x="4351912" y="2360015"/>
              <a:ext cx="320079" cy="166905"/>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11ax</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High Efficiency WLAN</a:t>
              </a:r>
              <a:endParaRPr lang="en-US" sz="1200" b="1" dirty="0">
                <a:solidFill>
                  <a:schemeClr val="tx1"/>
                </a:solidFill>
                <a:cs typeface="Arial" panose="020B0604020202020204" pitchFamily="34" charset="0"/>
              </a:endParaRPr>
            </a:p>
          </p:txBody>
        </p:sp>
        <p:sp>
          <p:nvSpPr>
            <p:cNvPr id="153" name="Rectangle 152">
              <a:extLst>
                <a:ext uri="{FF2B5EF4-FFF2-40B4-BE49-F238E27FC236}">
                  <a16:creationId xmlns:a16="http://schemas.microsoft.com/office/drawing/2014/main" id="{E2F6AF70-2C9B-4BE2-A084-B79765DF8620}"/>
                </a:ext>
              </a:extLst>
            </p:cNvPr>
            <p:cNvSpPr/>
            <p:nvPr/>
          </p:nvSpPr>
          <p:spPr bwMode="auto">
            <a:xfrm>
              <a:off x="4351912" y="2547172"/>
              <a:ext cx="320079" cy="16343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11ay</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Enhanced </a:t>
              </a:r>
              <a:r>
                <a:rPr lang="en-US" sz="1200" dirty="0" err="1">
                  <a:solidFill>
                    <a:schemeClr val="tx1"/>
                  </a:solidFill>
                  <a:cs typeface="Arial" panose="020B0604020202020204" pitchFamily="34" charset="0"/>
                </a:rPr>
                <a:t>mmWave</a:t>
              </a:r>
              <a:endParaRPr lang="en-US" sz="1200" b="1" dirty="0">
                <a:solidFill>
                  <a:schemeClr val="tx1"/>
                </a:solidFill>
                <a:cs typeface="Arial" panose="020B0604020202020204" pitchFamily="34" charset="0"/>
              </a:endParaRPr>
            </a:p>
          </p:txBody>
        </p:sp>
        <p:sp>
          <p:nvSpPr>
            <p:cNvPr id="154" name="Right Arrow 54">
              <a:extLst>
                <a:ext uri="{FF2B5EF4-FFF2-40B4-BE49-F238E27FC236}">
                  <a16:creationId xmlns:a16="http://schemas.microsoft.com/office/drawing/2014/main" id="{77B23D55-080F-4032-80FB-A15DFDF12107}"/>
                </a:ext>
              </a:extLst>
            </p:cNvPr>
            <p:cNvSpPr/>
            <p:nvPr/>
          </p:nvSpPr>
          <p:spPr bwMode="auto">
            <a:xfrm>
              <a:off x="4256465" y="1963689"/>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5" name="Right Arrow 54">
              <a:extLst>
                <a:ext uri="{FF2B5EF4-FFF2-40B4-BE49-F238E27FC236}">
                  <a16:creationId xmlns:a16="http://schemas.microsoft.com/office/drawing/2014/main" id="{6A95E682-A451-442C-844F-83B8B06C98F9}"/>
                </a:ext>
              </a:extLst>
            </p:cNvPr>
            <p:cNvSpPr/>
            <p:nvPr/>
          </p:nvSpPr>
          <p:spPr bwMode="auto">
            <a:xfrm>
              <a:off x="3809372" y="1963689"/>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6" name="Right Arrow 54">
              <a:extLst>
                <a:ext uri="{FF2B5EF4-FFF2-40B4-BE49-F238E27FC236}">
                  <a16:creationId xmlns:a16="http://schemas.microsoft.com/office/drawing/2014/main" id="{03A8C605-3D9D-4587-8C9B-DBB68F82DF77}"/>
                </a:ext>
              </a:extLst>
            </p:cNvPr>
            <p:cNvSpPr/>
            <p:nvPr/>
          </p:nvSpPr>
          <p:spPr bwMode="auto">
            <a:xfrm>
              <a:off x="3362279" y="1961910"/>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7" name="Right Arrow 54">
              <a:extLst>
                <a:ext uri="{FF2B5EF4-FFF2-40B4-BE49-F238E27FC236}">
                  <a16:creationId xmlns:a16="http://schemas.microsoft.com/office/drawing/2014/main" id="{52B4E07D-D6ED-4F46-B50B-340B38C68164}"/>
                </a:ext>
              </a:extLst>
            </p:cNvPr>
            <p:cNvSpPr/>
            <p:nvPr/>
          </p:nvSpPr>
          <p:spPr bwMode="auto">
            <a:xfrm>
              <a:off x="2911018" y="1957971"/>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8" name="Right Arrow 54">
              <a:extLst>
                <a:ext uri="{FF2B5EF4-FFF2-40B4-BE49-F238E27FC236}">
                  <a16:creationId xmlns:a16="http://schemas.microsoft.com/office/drawing/2014/main" id="{9023BC75-2226-4E19-BB25-846FDC5291AC}"/>
                </a:ext>
              </a:extLst>
            </p:cNvPr>
            <p:cNvSpPr/>
            <p:nvPr/>
          </p:nvSpPr>
          <p:spPr bwMode="auto">
            <a:xfrm>
              <a:off x="2471636" y="1957971"/>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9" name="Rectangle 158">
              <a:extLst>
                <a:ext uri="{FF2B5EF4-FFF2-40B4-BE49-F238E27FC236}">
                  <a16:creationId xmlns:a16="http://schemas.microsoft.com/office/drawing/2014/main" id="{C7D41F92-6A00-4421-B369-62B35DBE1CEC}"/>
                </a:ext>
              </a:extLst>
            </p:cNvPr>
            <p:cNvSpPr/>
            <p:nvPr/>
          </p:nvSpPr>
          <p:spPr bwMode="auto">
            <a:xfrm>
              <a:off x="4348371" y="3209457"/>
              <a:ext cx="320079" cy="11154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9"/>
                        <a:gd name="connsiteY0" fmla="*/ 0 h 418247"/>
                        <a:gd name="connsiteX1" fmla="*/ 586539 w 1127959"/>
                        <a:gd name="connsiteY1" fmla="*/ 0 h 418247"/>
                        <a:gd name="connsiteX2" fmla="*/ 1127959 w 1127959"/>
                        <a:gd name="connsiteY2" fmla="*/ 0 h 418247"/>
                        <a:gd name="connsiteX3" fmla="*/ 1127959 w 1127959"/>
                        <a:gd name="connsiteY3" fmla="*/ 418247 h 418247"/>
                        <a:gd name="connsiteX4" fmla="*/ 541420 w 1127959"/>
                        <a:gd name="connsiteY4" fmla="*/ 418247 h 418247"/>
                        <a:gd name="connsiteX5" fmla="*/ 0 w 1127959"/>
                        <a:gd name="connsiteY5" fmla="*/ 418247 h 418247"/>
                        <a:gd name="connsiteX6" fmla="*/ 0 w 1127959"/>
                        <a:gd name="connsiteY6" fmla="*/ 0 h 41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18247" fill="none" extrusionOk="0">
                          <a:moveTo>
                            <a:pt x="0" y="0"/>
                          </a:moveTo>
                          <a:cubicBezTo>
                            <a:pt x="155681" y="-65057"/>
                            <a:pt x="389376" y="52325"/>
                            <a:pt x="586539" y="0"/>
                          </a:cubicBezTo>
                          <a:cubicBezTo>
                            <a:pt x="783702" y="-52325"/>
                            <a:pt x="945384" y="20596"/>
                            <a:pt x="1127959" y="0"/>
                          </a:cubicBezTo>
                          <a:cubicBezTo>
                            <a:pt x="1153413" y="193694"/>
                            <a:pt x="1087848" y="286567"/>
                            <a:pt x="1127959" y="418247"/>
                          </a:cubicBezTo>
                          <a:cubicBezTo>
                            <a:pt x="941682" y="470451"/>
                            <a:pt x="733763" y="377258"/>
                            <a:pt x="541420" y="418247"/>
                          </a:cubicBezTo>
                          <a:cubicBezTo>
                            <a:pt x="349077" y="459236"/>
                            <a:pt x="180478" y="416545"/>
                            <a:pt x="0" y="418247"/>
                          </a:cubicBezTo>
                          <a:cubicBezTo>
                            <a:pt x="-5626" y="255343"/>
                            <a:pt x="30424" y="128462"/>
                            <a:pt x="0" y="0"/>
                          </a:cubicBezTo>
                          <a:close/>
                        </a:path>
                        <a:path w="1127959" h="418247" stroke="0" extrusionOk="0">
                          <a:moveTo>
                            <a:pt x="0" y="0"/>
                          </a:moveTo>
                          <a:cubicBezTo>
                            <a:pt x="193517" y="-38426"/>
                            <a:pt x="363890" y="59950"/>
                            <a:pt x="563980" y="0"/>
                          </a:cubicBezTo>
                          <a:cubicBezTo>
                            <a:pt x="764070" y="-59950"/>
                            <a:pt x="972206" y="34718"/>
                            <a:pt x="1127959" y="0"/>
                          </a:cubicBezTo>
                          <a:cubicBezTo>
                            <a:pt x="1133011" y="97941"/>
                            <a:pt x="1125664" y="210750"/>
                            <a:pt x="1127959" y="418247"/>
                          </a:cubicBezTo>
                          <a:cubicBezTo>
                            <a:pt x="975427" y="454989"/>
                            <a:pt x="750883" y="387197"/>
                            <a:pt x="552700" y="418247"/>
                          </a:cubicBezTo>
                          <a:cubicBezTo>
                            <a:pt x="354517" y="449297"/>
                            <a:pt x="200042" y="409089"/>
                            <a:pt x="0" y="418247"/>
                          </a:cubicBezTo>
                          <a:cubicBezTo>
                            <a:pt x="-14317" y="302176"/>
                            <a:pt x="48180" y="20425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11bd</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Next Gen V2X</a:t>
              </a:r>
              <a:endParaRPr lang="en-US" sz="1200" b="1" dirty="0">
                <a:solidFill>
                  <a:schemeClr val="tx1"/>
                </a:solidFill>
                <a:cs typeface="Arial" panose="020B0604020202020204" pitchFamily="34" charset="0"/>
              </a:endParaRPr>
            </a:p>
          </p:txBody>
        </p:sp>
        <p:sp>
          <p:nvSpPr>
            <p:cNvPr id="160" name="Rectangle: Rounded Corners 159">
              <a:extLst>
                <a:ext uri="{FF2B5EF4-FFF2-40B4-BE49-F238E27FC236}">
                  <a16:creationId xmlns:a16="http://schemas.microsoft.com/office/drawing/2014/main" id="{FD0E4984-DA89-4028-ABF9-BF86056BF74F}"/>
                </a:ext>
              </a:extLst>
            </p:cNvPr>
            <p:cNvSpPr/>
            <p:nvPr/>
          </p:nvSpPr>
          <p:spPr bwMode="auto">
            <a:xfrm>
              <a:off x="1898544" y="1941588"/>
              <a:ext cx="126018"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24387" tIns="12194" rIns="24387" bIns="12194" numCol="1" rtlCol="0" anchor="t" anchorCtr="0" compatLnSpc="1">
              <a:prstTxWarp prst="textNoShape">
                <a:avLst/>
              </a:prstTxWarp>
            </a:bodyPr>
            <a:lstStyle/>
            <a:p>
              <a:pPr defTabSz="243894" eaLnBrk="0" fontAlgn="base" hangingPunct="0">
                <a:spcBef>
                  <a:spcPct val="0"/>
                </a:spcBef>
                <a:spcAft>
                  <a:spcPct val="0"/>
                </a:spcAft>
              </a:pPr>
              <a:r>
                <a:rPr lang="en-US" sz="1200" b="1" dirty="0">
                  <a:solidFill>
                    <a:schemeClr val="tx1"/>
                  </a:solidFill>
                  <a:cs typeface="Arial" panose="020B0604020202020204" pitchFamily="34" charset="0"/>
                </a:rPr>
                <a:t>802.11-1999</a:t>
              </a:r>
            </a:p>
          </p:txBody>
        </p:sp>
      </p:grpSp>
      <p:sp>
        <p:nvSpPr>
          <p:cNvPr id="65" name="Date Placeholder 1">
            <a:extLst>
              <a:ext uri="{FF2B5EF4-FFF2-40B4-BE49-F238E27FC236}">
                <a16:creationId xmlns:a16="http://schemas.microsoft.com/office/drawing/2014/main" id="{F544BFEE-6F17-4E75-A2CD-0739E9474F67}"/>
              </a:ext>
            </a:extLst>
          </p:cNvPr>
          <p:cNvSpPr txBox="1">
            <a:spLocks/>
          </p:cNvSpPr>
          <p:nvPr/>
        </p:nvSpPr>
        <p:spPr>
          <a:xfrm>
            <a:off x="850371" y="300273"/>
            <a:ext cx="2499783"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2025</a:t>
            </a:r>
            <a:endParaRPr lang="en-GB" sz="1800" b="1" dirty="0">
              <a:solidFill>
                <a:schemeClr val="tx1"/>
              </a:solidFill>
            </a:endParaRPr>
          </a:p>
        </p:txBody>
      </p:sp>
      <p:sp>
        <p:nvSpPr>
          <p:cNvPr id="66" name="Rectangle 5">
            <a:extLst>
              <a:ext uri="{FF2B5EF4-FFF2-40B4-BE49-F238E27FC236}">
                <a16:creationId xmlns:a16="http://schemas.microsoft.com/office/drawing/2014/main" id="{BF8F2AB6-C4D8-4C1C-9D6F-6BB21458038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423238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15</a:t>
            </a:fld>
            <a:endParaRPr lang="en-US" sz="800" dirty="0">
              <a:latin typeface="+mj-lt"/>
            </a:endParaRPr>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dirty="0"/>
              <a:t>January 2025</a:t>
            </a:r>
            <a:endParaRPr lang="en-GB" dirty="0"/>
          </a:p>
        </p:txBody>
      </p:sp>
      <p:sp>
        <p:nvSpPr>
          <p:cNvPr id="6" name="Rectangle 5">
            <a:extLst>
              <a:ext uri="{FF2B5EF4-FFF2-40B4-BE49-F238E27FC236}">
                <a16:creationId xmlns:a16="http://schemas.microsoft.com/office/drawing/2014/main" id="{8D8FB3DF-AB11-6201-98AB-87B62DF02F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grpSp>
        <p:nvGrpSpPr>
          <p:cNvPr id="50" name="Group 49">
            <a:extLst>
              <a:ext uri="{FF2B5EF4-FFF2-40B4-BE49-F238E27FC236}">
                <a16:creationId xmlns:a16="http://schemas.microsoft.com/office/drawing/2014/main" id="{4AB383A1-10A8-4598-8982-E468526E6E82}"/>
              </a:ext>
            </a:extLst>
          </p:cNvPr>
          <p:cNvGrpSpPr/>
          <p:nvPr/>
        </p:nvGrpSpPr>
        <p:grpSpPr>
          <a:xfrm>
            <a:off x="481462" y="1380408"/>
            <a:ext cx="11229076" cy="4878014"/>
            <a:chOff x="1747875" y="2041965"/>
            <a:chExt cx="2741734" cy="1351220"/>
          </a:xfrm>
        </p:grpSpPr>
        <p:sp>
          <p:nvSpPr>
            <p:cNvPr id="51" name="Text Box 3">
              <a:extLst>
                <a:ext uri="{FF2B5EF4-FFF2-40B4-BE49-F238E27FC236}">
                  <a16:creationId xmlns:a16="http://schemas.microsoft.com/office/drawing/2014/main" id="{58D615E8-47D7-4271-BA6C-FEDB89936A50}"/>
                </a:ext>
              </a:extLst>
            </p:cNvPr>
            <p:cNvSpPr txBox="1">
              <a:spLocks noChangeArrowheads="1"/>
            </p:cNvSpPr>
            <p:nvPr/>
          </p:nvSpPr>
          <p:spPr bwMode="auto">
            <a:xfrm>
              <a:off x="2297662" y="3010497"/>
              <a:ext cx="137458" cy="85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mn-lt"/>
                  <a:ea typeface="ＭＳ Ｐゴシック" charset="-128"/>
                  <a:cs typeface="Arial" pitchFamily="34" charset="0"/>
                </a:rPr>
                <a:t>PHY</a:t>
              </a:r>
            </a:p>
          </p:txBody>
        </p:sp>
        <p:sp>
          <p:nvSpPr>
            <p:cNvPr id="53" name="Text Box 4">
              <a:extLst>
                <a:ext uri="{FF2B5EF4-FFF2-40B4-BE49-F238E27FC236}">
                  <a16:creationId xmlns:a16="http://schemas.microsoft.com/office/drawing/2014/main" id="{16437BC1-EFC7-42FD-A745-038C54BAB75E}"/>
                </a:ext>
              </a:extLst>
            </p:cNvPr>
            <p:cNvSpPr txBox="1">
              <a:spLocks noChangeArrowheads="1"/>
            </p:cNvSpPr>
            <p:nvPr/>
          </p:nvSpPr>
          <p:spPr bwMode="auto">
            <a:xfrm>
              <a:off x="3523607" y="3248252"/>
              <a:ext cx="157028" cy="144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400" b="1" dirty="0">
                  <a:latin typeface="+mn-lt"/>
                  <a:ea typeface="ＭＳ Ｐゴシック" charset="-128"/>
                  <a:cs typeface="Arial" pitchFamily="34" charset="0"/>
                </a:rPr>
                <a:t>SA</a:t>
              </a:r>
            </a:p>
            <a:p>
              <a:pPr algn="ctr"/>
              <a:r>
                <a:rPr lang="en-US" sz="1400" b="1" dirty="0">
                  <a:latin typeface="+mn-lt"/>
                  <a:ea typeface="ＭＳ Ｐゴシック" charset="-128"/>
                  <a:cs typeface="Arial" pitchFamily="34" charset="0"/>
                </a:rPr>
                <a:t>Ballot</a:t>
              </a:r>
            </a:p>
          </p:txBody>
        </p:sp>
        <p:sp>
          <p:nvSpPr>
            <p:cNvPr id="54" name="AutoShape 5">
              <a:extLst>
                <a:ext uri="{FF2B5EF4-FFF2-40B4-BE49-F238E27FC236}">
                  <a16:creationId xmlns:a16="http://schemas.microsoft.com/office/drawing/2014/main" id="{65668204-3C88-491C-B92B-DC6B26352F25}"/>
                </a:ext>
              </a:extLst>
            </p:cNvPr>
            <p:cNvSpPr>
              <a:spLocks/>
            </p:cNvSpPr>
            <p:nvPr/>
          </p:nvSpPr>
          <p:spPr bwMode="auto">
            <a:xfrm rot="-5400000">
              <a:off x="3210991" y="3095475"/>
              <a:ext cx="57580" cy="264191"/>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55" name="Text Box 6">
              <a:extLst>
                <a:ext uri="{FF2B5EF4-FFF2-40B4-BE49-F238E27FC236}">
                  <a16:creationId xmlns:a16="http://schemas.microsoft.com/office/drawing/2014/main" id="{F4C948CD-E4A4-4623-B8B6-5F43125BE366}"/>
                </a:ext>
              </a:extLst>
            </p:cNvPr>
            <p:cNvSpPr txBox="1">
              <a:spLocks noChangeArrowheads="1"/>
            </p:cNvSpPr>
            <p:nvPr/>
          </p:nvSpPr>
          <p:spPr bwMode="auto">
            <a:xfrm>
              <a:off x="2287885" y="2101453"/>
              <a:ext cx="149983" cy="85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mn-lt"/>
                  <a:ea typeface="ＭＳ Ｐゴシック" charset="-128"/>
                  <a:cs typeface="Arial" pitchFamily="34" charset="0"/>
                </a:rPr>
                <a:t>MAC</a:t>
              </a:r>
            </a:p>
          </p:txBody>
        </p:sp>
        <p:sp>
          <p:nvSpPr>
            <p:cNvPr id="56" name="Text Box 7">
              <a:extLst>
                <a:ext uri="{FF2B5EF4-FFF2-40B4-BE49-F238E27FC236}">
                  <a16:creationId xmlns:a16="http://schemas.microsoft.com/office/drawing/2014/main" id="{C0069344-4E5A-4205-B06A-BEF47BAB4F10}"/>
                </a:ext>
              </a:extLst>
            </p:cNvPr>
            <p:cNvSpPr txBox="1">
              <a:spLocks noChangeArrowheads="1"/>
            </p:cNvSpPr>
            <p:nvPr/>
          </p:nvSpPr>
          <p:spPr bwMode="auto">
            <a:xfrm>
              <a:off x="2410164" y="3258593"/>
              <a:ext cx="331719"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TIG/Study </a:t>
              </a:r>
            </a:p>
            <a:p>
              <a:pPr algn="ctr">
                <a:lnSpc>
                  <a:spcPct val="80000"/>
                </a:lnSpc>
              </a:pPr>
              <a:r>
                <a:rPr lang="en-US" sz="1400" b="1" dirty="0">
                  <a:latin typeface="+mn-lt"/>
                  <a:ea typeface="ＭＳ Ｐゴシック" charset="-128"/>
                  <a:cs typeface="Arial" pitchFamily="34" charset="0"/>
                </a:rPr>
                <a:t>groups</a:t>
              </a:r>
            </a:p>
          </p:txBody>
        </p:sp>
        <p:sp>
          <p:nvSpPr>
            <p:cNvPr id="57" name="AutoShape 8">
              <a:extLst>
                <a:ext uri="{FF2B5EF4-FFF2-40B4-BE49-F238E27FC236}">
                  <a16:creationId xmlns:a16="http://schemas.microsoft.com/office/drawing/2014/main" id="{215F0600-7502-4562-8E28-9080F06A52D4}"/>
                </a:ext>
              </a:extLst>
            </p:cNvPr>
            <p:cNvSpPr>
              <a:spLocks/>
            </p:cNvSpPr>
            <p:nvPr/>
          </p:nvSpPr>
          <p:spPr bwMode="auto">
            <a:xfrm rot="-5400000">
              <a:off x="2554325" y="3087854"/>
              <a:ext cx="44879" cy="243869"/>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58" name="Text Box 13">
              <a:extLst>
                <a:ext uri="{FF2B5EF4-FFF2-40B4-BE49-F238E27FC236}">
                  <a16:creationId xmlns:a16="http://schemas.microsoft.com/office/drawing/2014/main" id="{E69F6574-240C-43F8-B963-B968F06ABD64}"/>
                </a:ext>
              </a:extLst>
            </p:cNvPr>
            <p:cNvSpPr txBox="1">
              <a:spLocks noChangeArrowheads="1"/>
            </p:cNvSpPr>
            <p:nvPr/>
          </p:nvSpPr>
          <p:spPr bwMode="auto">
            <a:xfrm>
              <a:off x="4133507" y="3241199"/>
              <a:ext cx="229827" cy="1449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400" b="1" dirty="0">
                  <a:latin typeface="+mn-lt"/>
                  <a:ea typeface="ＭＳ Ｐゴシック" charset="-128"/>
                  <a:cs typeface="Arial" pitchFamily="34" charset="0"/>
                </a:rPr>
                <a:t>Published</a:t>
              </a:r>
            </a:p>
            <a:p>
              <a:pPr algn="ctr"/>
              <a:r>
                <a:rPr lang="en-US" sz="1400" b="1" dirty="0">
                  <a:latin typeface="+mn-lt"/>
                  <a:ea typeface="ＭＳ Ｐゴシック" charset="-128"/>
                  <a:cs typeface="Arial" pitchFamily="34" charset="0"/>
                </a:rPr>
                <a:t>Standard</a:t>
              </a:r>
            </a:p>
          </p:txBody>
        </p:sp>
        <p:sp>
          <p:nvSpPr>
            <p:cNvPr id="59" name="Text Box 26">
              <a:extLst>
                <a:ext uri="{FF2B5EF4-FFF2-40B4-BE49-F238E27FC236}">
                  <a16:creationId xmlns:a16="http://schemas.microsoft.com/office/drawing/2014/main" id="{D2CD0E93-D422-4B90-ADB6-01C002AD1A5F}"/>
                </a:ext>
              </a:extLst>
            </p:cNvPr>
            <p:cNvSpPr txBox="1">
              <a:spLocks noChangeArrowheads="1"/>
            </p:cNvSpPr>
            <p:nvPr/>
          </p:nvSpPr>
          <p:spPr bwMode="auto">
            <a:xfrm>
              <a:off x="3117749" y="3264983"/>
              <a:ext cx="284216"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WG  </a:t>
              </a:r>
            </a:p>
            <a:p>
              <a:pPr algn="ctr">
                <a:lnSpc>
                  <a:spcPct val="80000"/>
                </a:lnSpc>
              </a:pPr>
              <a:r>
                <a:rPr lang="en-US" sz="1400" b="1" dirty="0">
                  <a:latin typeface="+mn-lt"/>
                  <a:ea typeface="ＭＳ Ｐゴシック" charset="-128"/>
                  <a:cs typeface="Arial" pitchFamily="34" charset="0"/>
                </a:rPr>
                <a:t>Letter Ballot</a:t>
              </a:r>
            </a:p>
          </p:txBody>
        </p:sp>
        <p:sp>
          <p:nvSpPr>
            <p:cNvPr id="60" name="AutoShape 27">
              <a:extLst>
                <a:ext uri="{FF2B5EF4-FFF2-40B4-BE49-F238E27FC236}">
                  <a16:creationId xmlns:a16="http://schemas.microsoft.com/office/drawing/2014/main" id="{7F9CB10E-35DB-429C-8516-FA29DF361180}"/>
                </a:ext>
              </a:extLst>
            </p:cNvPr>
            <p:cNvSpPr>
              <a:spLocks/>
            </p:cNvSpPr>
            <p:nvPr/>
          </p:nvSpPr>
          <p:spPr bwMode="auto">
            <a:xfrm rot="-5400000">
              <a:off x="3562611" y="3078539"/>
              <a:ext cx="52076" cy="298062"/>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400" b="1">
                <a:solidFill>
                  <a:schemeClr val="tx1"/>
                </a:solidFill>
              </a:endParaRPr>
            </a:p>
          </p:txBody>
        </p:sp>
        <p:sp>
          <p:nvSpPr>
            <p:cNvPr id="61" name="Line 29">
              <a:extLst>
                <a:ext uri="{FF2B5EF4-FFF2-40B4-BE49-F238E27FC236}">
                  <a16:creationId xmlns:a16="http://schemas.microsoft.com/office/drawing/2014/main" id="{E7D78695-9A8D-477F-A1DA-E76C1C3E1BA8}"/>
                </a:ext>
              </a:extLst>
            </p:cNvPr>
            <p:cNvSpPr>
              <a:spLocks noChangeShapeType="1"/>
            </p:cNvSpPr>
            <p:nvPr/>
          </p:nvSpPr>
          <p:spPr bwMode="auto">
            <a:xfrm>
              <a:off x="2390899" y="2612395"/>
              <a:ext cx="209871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sz="1400" b="1">
                <a:solidFill>
                  <a:schemeClr val="tx1"/>
                </a:solidFill>
              </a:endParaRPr>
            </a:p>
          </p:txBody>
        </p:sp>
        <p:sp>
          <p:nvSpPr>
            <p:cNvPr id="62" name="AutoShape 34">
              <a:extLst>
                <a:ext uri="{FF2B5EF4-FFF2-40B4-BE49-F238E27FC236}">
                  <a16:creationId xmlns:a16="http://schemas.microsoft.com/office/drawing/2014/main" id="{62DCB912-C593-4178-BAEA-FF7F4EF32D76}"/>
                </a:ext>
              </a:extLst>
            </p:cNvPr>
            <p:cNvSpPr>
              <a:spLocks/>
            </p:cNvSpPr>
            <p:nvPr/>
          </p:nvSpPr>
          <p:spPr bwMode="auto">
            <a:xfrm rot="-5400000">
              <a:off x="2891043" y="3088278"/>
              <a:ext cx="71975" cy="264191"/>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63" name="Text Box 35">
              <a:extLst>
                <a:ext uri="{FF2B5EF4-FFF2-40B4-BE49-F238E27FC236}">
                  <a16:creationId xmlns:a16="http://schemas.microsoft.com/office/drawing/2014/main" id="{9F039ECA-3931-42F0-AC1E-B706DF4F81B7}"/>
                </a:ext>
              </a:extLst>
            </p:cNvPr>
            <p:cNvSpPr txBox="1">
              <a:spLocks noChangeArrowheads="1"/>
            </p:cNvSpPr>
            <p:nvPr/>
          </p:nvSpPr>
          <p:spPr bwMode="auto">
            <a:xfrm>
              <a:off x="2759578" y="3262711"/>
              <a:ext cx="337445"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TG without </a:t>
              </a:r>
            </a:p>
            <a:p>
              <a:pPr algn="ctr">
                <a:lnSpc>
                  <a:spcPct val="80000"/>
                </a:lnSpc>
              </a:pPr>
              <a:r>
                <a:rPr lang="en-US" sz="1400" b="1" dirty="0">
                  <a:latin typeface="+mn-lt"/>
                  <a:ea typeface="ＭＳ Ｐゴシック" charset="-128"/>
                  <a:cs typeface="Arial" pitchFamily="34" charset="0"/>
                </a:rPr>
                <a:t>Approved draft</a:t>
              </a:r>
            </a:p>
          </p:txBody>
        </p:sp>
        <p:sp>
          <p:nvSpPr>
            <p:cNvPr id="64" name="Text Box 36">
              <a:extLst>
                <a:ext uri="{FF2B5EF4-FFF2-40B4-BE49-F238E27FC236}">
                  <a16:creationId xmlns:a16="http://schemas.microsoft.com/office/drawing/2014/main" id="{9056646F-14B5-4484-95E2-233D3DD1832E}"/>
                </a:ext>
              </a:extLst>
            </p:cNvPr>
            <p:cNvSpPr txBox="1">
              <a:spLocks noChangeArrowheads="1"/>
            </p:cNvSpPr>
            <p:nvPr/>
          </p:nvSpPr>
          <p:spPr bwMode="auto">
            <a:xfrm>
              <a:off x="2114006" y="3255604"/>
              <a:ext cx="302719"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Discussion Topics</a:t>
              </a:r>
            </a:p>
          </p:txBody>
        </p:sp>
        <p:sp>
          <p:nvSpPr>
            <p:cNvPr id="65" name="AutoShape 37">
              <a:extLst>
                <a:ext uri="{FF2B5EF4-FFF2-40B4-BE49-F238E27FC236}">
                  <a16:creationId xmlns:a16="http://schemas.microsoft.com/office/drawing/2014/main" id="{575ABE68-FE1C-4623-884A-53824270B129}"/>
                </a:ext>
              </a:extLst>
            </p:cNvPr>
            <p:cNvSpPr>
              <a:spLocks/>
            </p:cNvSpPr>
            <p:nvPr/>
          </p:nvSpPr>
          <p:spPr bwMode="auto">
            <a:xfrm rot="-5400000">
              <a:off x="2236994" y="3091499"/>
              <a:ext cx="53769" cy="243869"/>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66" name="Text Box 38">
              <a:extLst>
                <a:ext uri="{FF2B5EF4-FFF2-40B4-BE49-F238E27FC236}">
                  <a16:creationId xmlns:a16="http://schemas.microsoft.com/office/drawing/2014/main" id="{E92B6D5C-0C8A-43CE-8645-9F982C1594EE}"/>
                </a:ext>
              </a:extLst>
            </p:cNvPr>
            <p:cNvSpPr txBox="1">
              <a:spLocks noChangeArrowheads="1"/>
            </p:cNvSpPr>
            <p:nvPr/>
          </p:nvSpPr>
          <p:spPr bwMode="auto">
            <a:xfrm>
              <a:off x="3774039" y="3246103"/>
              <a:ext cx="276012" cy="1449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400" b="1" dirty="0">
                  <a:latin typeface="+mn-lt"/>
                  <a:ea typeface="ＭＳ Ｐゴシック" charset="-128"/>
                  <a:cs typeface="Arial" pitchFamily="34" charset="0"/>
                </a:rPr>
                <a:t>Published</a:t>
              </a:r>
            </a:p>
            <a:p>
              <a:pPr algn="ctr"/>
              <a:r>
                <a:rPr lang="en-US" sz="1400" b="1" dirty="0">
                  <a:latin typeface="+mn-lt"/>
                  <a:ea typeface="ＭＳ Ｐゴシック" charset="-128"/>
                  <a:cs typeface="Arial" pitchFamily="34" charset="0"/>
                </a:rPr>
                <a:t>Amendment</a:t>
              </a:r>
            </a:p>
          </p:txBody>
        </p:sp>
        <p:sp>
          <p:nvSpPr>
            <p:cNvPr id="67" name="Cloud">
              <a:extLst>
                <a:ext uri="{FF2B5EF4-FFF2-40B4-BE49-F238E27FC236}">
                  <a16:creationId xmlns:a16="http://schemas.microsoft.com/office/drawing/2014/main" id="{DD554A83-9C85-4E7A-B550-3360F1A0638C}"/>
                </a:ext>
              </a:extLst>
            </p:cNvPr>
            <p:cNvSpPr>
              <a:spLocks noChangeAspect="1" noEditPoints="1" noChangeArrowheads="1"/>
            </p:cNvSpPr>
            <p:nvPr/>
          </p:nvSpPr>
          <p:spPr bwMode="auto">
            <a:xfrm>
              <a:off x="2010277" y="2239819"/>
              <a:ext cx="391206" cy="705356"/>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sz="1400" b="1">
                <a:solidFill>
                  <a:schemeClr val="tx1"/>
                </a:solidFill>
              </a:endParaRPr>
            </a:p>
          </p:txBody>
        </p:sp>
        <p:sp>
          <p:nvSpPr>
            <p:cNvPr id="68" name="AutoShape 46">
              <a:extLst>
                <a:ext uri="{FF2B5EF4-FFF2-40B4-BE49-F238E27FC236}">
                  <a16:creationId xmlns:a16="http://schemas.microsoft.com/office/drawing/2014/main" id="{23DD993E-5ECA-4CA8-B051-57061D118377}"/>
                </a:ext>
              </a:extLst>
            </p:cNvPr>
            <p:cNvSpPr>
              <a:spLocks noChangeArrowheads="1"/>
            </p:cNvSpPr>
            <p:nvPr/>
          </p:nvSpPr>
          <p:spPr bwMode="auto">
            <a:xfrm>
              <a:off x="2091566" y="2510783"/>
              <a:ext cx="243869" cy="162156"/>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WNG</a:t>
              </a:r>
            </a:p>
          </p:txBody>
        </p:sp>
        <p:sp>
          <p:nvSpPr>
            <p:cNvPr id="69" name="AutoShape 11">
              <a:extLst>
                <a:ext uri="{FF2B5EF4-FFF2-40B4-BE49-F238E27FC236}">
                  <a16:creationId xmlns:a16="http://schemas.microsoft.com/office/drawing/2014/main" id="{CD2294FA-AD9A-43BA-98DC-2FCD2CD79BFD}"/>
                </a:ext>
              </a:extLst>
            </p:cNvPr>
            <p:cNvSpPr>
              <a:spLocks noChangeArrowheads="1"/>
            </p:cNvSpPr>
            <p:nvPr/>
          </p:nvSpPr>
          <p:spPr bwMode="auto">
            <a:xfrm>
              <a:off x="4123330" y="2041965"/>
              <a:ext cx="243869" cy="1135876"/>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cs typeface="Arial" panose="020B0604020202020204" pitchFamily="34" charset="0"/>
                </a:rPr>
                <a:t>802.11</a:t>
              </a:r>
            </a:p>
            <a:p>
              <a:pPr algn="ctr" eaLnBrk="0" hangingPunct="0">
                <a:defRPr/>
              </a:pPr>
              <a:r>
                <a:rPr lang="en-US" sz="1400" b="1" dirty="0">
                  <a:solidFill>
                    <a:schemeClr val="tx1"/>
                  </a:solidFill>
                  <a:cs typeface="Arial" panose="020B0604020202020204" pitchFamily="34" charset="0"/>
                </a:rPr>
                <a:t>-2024</a:t>
              </a:r>
            </a:p>
          </p:txBody>
        </p:sp>
        <p:sp>
          <p:nvSpPr>
            <p:cNvPr id="70" name="AutoShape 46">
              <a:extLst>
                <a:ext uri="{FF2B5EF4-FFF2-40B4-BE49-F238E27FC236}">
                  <a16:creationId xmlns:a16="http://schemas.microsoft.com/office/drawing/2014/main" id="{9B7BAE9A-915B-4115-BA95-7A756FBFE017}"/>
                </a:ext>
              </a:extLst>
            </p:cNvPr>
            <p:cNvSpPr>
              <a:spLocks noChangeArrowheads="1"/>
            </p:cNvSpPr>
            <p:nvPr/>
          </p:nvSpPr>
          <p:spPr bwMode="auto">
            <a:xfrm>
              <a:off x="3778821" y="2636984"/>
              <a:ext cx="268741" cy="15831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802.11be </a:t>
              </a:r>
              <a:br>
                <a:rPr lang="en-US" sz="1400" b="1" dirty="0">
                  <a:solidFill>
                    <a:schemeClr val="tx1"/>
                  </a:solidFill>
                  <a:ea typeface="ＭＳ Ｐゴシック" charset="-128"/>
                  <a:cs typeface="Arial" pitchFamily="34" charset="0"/>
                </a:rPr>
              </a:br>
              <a:r>
                <a:rPr lang="en-US" sz="1400" b="1" dirty="0">
                  <a:solidFill>
                    <a:schemeClr val="tx1"/>
                  </a:solidFill>
                  <a:ea typeface="ＭＳ Ｐゴシック" charset="-128"/>
                  <a:cs typeface="Arial" pitchFamily="34" charset="0"/>
                </a:rPr>
                <a:t>EHT</a:t>
              </a:r>
            </a:p>
          </p:txBody>
        </p:sp>
        <p:sp>
          <p:nvSpPr>
            <p:cNvPr id="71" name="AutoShape 27">
              <a:extLst>
                <a:ext uri="{FF2B5EF4-FFF2-40B4-BE49-F238E27FC236}">
                  <a16:creationId xmlns:a16="http://schemas.microsoft.com/office/drawing/2014/main" id="{C9FBBF77-0992-452F-B75E-4B9C777B75E5}"/>
                </a:ext>
              </a:extLst>
            </p:cNvPr>
            <p:cNvSpPr>
              <a:spLocks/>
            </p:cNvSpPr>
            <p:nvPr/>
          </p:nvSpPr>
          <p:spPr bwMode="auto">
            <a:xfrm rot="-5400000">
              <a:off x="3887770" y="3078539"/>
              <a:ext cx="52076" cy="298062"/>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400" b="1">
                <a:solidFill>
                  <a:schemeClr val="tx1"/>
                </a:solidFill>
              </a:endParaRPr>
            </a:p>
          </p:txBody>
        </p:sp>
        <p:sp>
          <p:nvSpPr>
            <p:cNvPr id="72" name="AutoShape 46">
              <a:extLst>
                <a:ext uri="{FF2B5EF4-FFF2-40B4-BE49-F238E27FC236}">
                  <a16:creationId xmlns:a16="http://schemas.microsoft.com/office/drawing/2014/main" id="{10421D2E-F97D-49D5-A283-C2C7DA980555}"/>
                </a:ext>
              </a:extLst>
            </p:cNvPr>
            <p:cNvSpPr>
              <a:spLocks noChangeArrowheads="1"/>
            </p:cNvSpPr>
            <p:nvPr/>
          </p:nvSpPr>
          <p:spPr bwMode="auto">
            <a:xfrm>
              <a:off x="2804027" y="2432067"/>
              <a:ext cx="248015" cy="1489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802.11bi</a:t>
              </a:r>
            </a:p>
            <a:p>
              <a:pPr algn="ctr"/>
              <a:r>
                <a:rPr lang="en-US" sz="1400" b="1" dirty="0">
                  <a:solidFill>
                    <a:schemeClr val="tx1"/>
                  </a:solidFill>
                  <a:ea typeface="ＭＳ Ｐゴシック" charset="-128"/>
                  <a:cs typeface="Arial" pitchFamily="34" charset="0"/>
                </a:rPr>
                <a:t>EDP</a:t>
              </a:r>
            </a:p>
          </p:txBody>
        </p:sp>
        <p:sp>
          <p:nvSpPr>
            <p:cNvPr id="73" name="AutoShape 46">
              <a:extLst>
                <a:ext uri="{FF2B5EF4-FFF2-40B4-BE49-F238E27FC236}">
                  <a16:creationId xmlns:a16="http://schemas.microsoft.com/office/drawing/2014/main" id="{7A98EF4D-4E9E-4F02-A600-C3373811337E}"/>
                </a:ext>
              </a:extLst>
            </p:cNvPr>
            <p:cNvSpPr>
              <a:spLocks noChangeArrowheads="1"/>
            </p:cNvSpPr>
            <p:nvPr/>
          </p:nvSpPr>
          <p:spPr bwMode="auto">
            <a:xfrm>
              <a:off x="3454183" y="2818246"/>
              <a:ext cx="261368" cy="15995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802.11bf</a:t>
              </a:r>
              <a:br>
                <a:rPr lang="en-US" sz="1400" b="1" dirty="0">
                  <a:solidFill>
                    <a:schemeClr val="tx1"/>
                  </a:solidFill>
                  <a:ea typeface="ＭＳ Ｐゴシック" charset="-128"/>
                  <a:cs typeface="Arial" pitchFamily="34" charset="0"/>
                </a:rPr>
              </a:br>
              <a:r>
                <a:rPr lang="en-US" sz="1400" b="1" dirty="0">
                  <a:solidFill>
                    <a:schemeClr val="tx1"/>
                  </a:solidFill>
                  <a:ea typeface="ＭＳ Ｐゴシック" charset="-128"/>
                  <a:cs typeface="Arial" pitchFamily="34" charset="0"/>
                </a:rPr>
                <a:t>SENS</a:t>
              </a:r>
            </a:p>
          </p:txBody>
        </p:sp>
        <p:sp>
          <p:nvSpPr>
            <p:cNvPr id="74" name="Text Box 36">
              <a:extLst>
                <a:ext uri="{FF2B5EF4-FFF2-40B4-BE49-F238E27FC236}">
                  <a16:creationId xmlns:a16="http://schemas.microsoft.com/office/drawing/2014/main" id="{A4F4B036-7D8E-40FC-A79C-8CBAC590B24B}"/>
                </a:ext>
              </a:extLst>
            </p:cNvPr>
            <p:cNvSpPr txBox="1">
              <a:spLocks noChangeArrowheads="1"/>
            </p:cNvSpPr>
            <p:nvPr/>
          </p:nvSpPr>
          <p:spPr bwMode="auto">
            <a:xfrm>
              <a:off x="1747875" y="3255604"/>
              <a:ext cx="302719"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Liaison  Topics</a:t>
              </a:r>
            </a:p>
          </p:txBody>
        </p:sp>
        <p:sp>
          <p:nvSpPr>
            <p:cNvPr id="75" name="AutoShape 37">
              <a:extLst>
                <a:ext uri="{FF2B5EF4-FFF2-40B4-BE49-F238E27FC236}">
                  <a16:creationId xmlns:a16="http://schemas.microsoft.com/office/drawing/2014/main" id="{B8C82431-4282-469C-9AD8-6C6E10181EB5}"/>
                </a:ext>
              </a:extLst>
            </p:cNvPr>
            <p:cNvSpPr>
              <a:spLocks/>
            </p:cNvSpPr>
            <p:nvPr/>
          </p:nvSpPr>
          <p:spPr bwMode="auto">
            <a:xfrm rot="-5400000">
              <a:off x="1870863" y="3091499"/>
              <a:ext cx="53769" cy="243869"/>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76" name="AutoShape 46">
              <a:extLst>
                <a:ext uri="{FF2B5EF4-FFF2-40B4-BE49-F238E27FC236}">
                  <a16:creationId xmlns:a16="http://schemas.microsoft.com/office/drawing/2014/main" id="{02DAA42D-6062-45FC-8878-56F9A1634757}"/>
                </a:ext>
              </a:extLst>
            </p:cNvPr>
            <p:cNvSpPr>
              <a:spLocks noChangeArrowheads="1"/>
            </p:cNvSpPr>
            <p:nvPr/>
          </p:nvSpPr>
          <p:spPr bwMode="auto">
            <a:xfrm>
              <a:off x="2804027" y="2638500"/>
              <a:ext cx="24801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802.11bn</a:t>
              </a:r>
            </a:p>
            <a:p>
              <a:pPr algn="ctr"/>
              <a:r>
                <a:rPr lang="en-US" sz="1400" b="1" dirty="0">
                  <a:solidFill>
                    <a:schemeClr val="tx1"/>
                  </a:solidFill>
                  <a:ea typeface="ＭＳ Ｐゴシック" charset="-128"/>
                  <a:cs typeface="Arial" pitchFamily="34" charset="0"/>
                </a:rPr>
                <a:t>UHR</a:t>
              </a:r>
            </a:p>
          </p:txBody>
        </p:sp>
        <p:sp>
          <p:nvSpPr>
            <p:cNvPr id="80" name="AutoShape 46">
              <a:extLst>
                <a:ext uri="{FF2B5EF4-FFF2-40B4-BE49-F238E27FC236}">
                  <a16:creationId xmlns:a16="http://schemas.microsoft.com/office/drawing/2014/main" id="{DE9F375A-7389-495C-A629-68B027837342}"/>
                </a:ext>
              </a:extLst>
            </p:cNvPr>
            <p:cNvSpPr>
              <a:spLocks noChangeArrowheads="1"/>
            </p:cNvSpPr>
            <p:nvPr/>
          </p:nvSpPr>
          <p:spPr bwMode="auto">
            <a:xfrm>
              <a:off x="2801856" y="2823512"/>
              <a:ext cx="24801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802.11bp</a:t>
              </a:r>
            </a:p>
            <a:p>
              <a:pPr algn="ctr"/>
              <a:r>
                <a:rPr lang="en-US" sz="1400" b="1" dirty="0">
                  <a:solidFill>
                    <a:schemeClr val="tx1"/>
                  </a:solidFill>
                  <a:ea typeface="ＭＳ Ｐゴシック" charset="-128"/>
                  <a:cs typeface="Arial" pitchFamily="34" charset="0"/>
                </a:rPr>
                <a:t>AMP</a:t>
              </a:r>
            </a:p>
          </p:txBody>
        </p:sp>
        <p:sp>
          <p:nvSpPr>
            <p:cNvPr id="81" name="AutoShape 46">
              <a:extLst>
                <a:ext uri="{FF2B5EF4-FFF2-40B4-BE49-F238E27FC236}">
                  <a16:creationId xmlns:a16="http://schemas.microsoft.com/office/drawing/2014/main" id="{EEDE47C0-4DDD-4B01-BED7-995312463147}"/>
                </a:ext>
              </a:extLst>
            </p:cNvPr>
            <p:cNvSpPr>
              <a:spLocks noChangeArrowheads="1"/>
            </p:cNvSpPr>
            <p:nvPr/>
          </p:nvSpPr>
          <p:spPr bwMode="auto">
            <a:xfrm>
              <a:off x="3459247" y="2639785"/>
              <a:ext cx="256304" cy="15551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802.11bk</a:t>
              </a:r>
            </a:p>
            <a:p>
              <a:pPr algn="ctr"/>
              <a:r>
                <a:rPr lang="en-US" sz="1400" b="1" dirty="0">
                  <a:solidFill>
                    <a:schemeClr val="tx1"/>
                  </a:solidFill>
                  <a:ea typeface="ＭＳ Ｐゴシック" charset="-128"/>
                  <a:cs typeface="Arial" pitchFamily="34" charset="0"/>
                </a:rPr>
                <a:t>320 MHz Pos</a:t>
              </a:r>
            </a:p>
          </p:txBody>
        </p:sp>
        <p:sp>
          <p:nvSpPr>
            <p:cNvPr id="82" name="AutoShape 46">
              <a:extLst>
                <a:ext uri="{FF2B5EF4-FFF2-40B4-BE49-F238E27FC236}">
                  <a16:creationId xmlns:a16="http://schemas.microsoft.com/office/drawing/2014/main" id="{97F24B91-BDDF-4A92-9467-5DCA68392304}"/>
                </a:ext>
              </a:extLst>
            </p:cNvPr>
            <p:cNvSpPr>
              <a:spLocks noChangeArrowheads="1"/>
            </p:cNvSpPr>
            <p:nvPr/>
          </p:nvSpPr>
          <p:spPr bwMode="auto">
            <a:xfrm>
              <a:off x="2801856" y="3022475"/>
              <a:ext cx="250186"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400" b="1" dirty="0">
                <a:solidFill>
                  <a:schemeClr val="tx1"/>
                </a:solidFill>
                <a:ea typeface="ＭＳ Ｐゴシック" charset="-128"/>
                <a:cs typeface="Arial" pitchFamily="34" charset="0"/>
              </a:endParaRPr>
            </a:p>
            <a:p>
              <a:pPr algn="ctr"/>
              <a:r>
                <a:rPr lang="en-US" sz="1400" b="1" dirty="0">
                  <a:solidFill>
                    <a:schemeClr val="tx1"/>
                  </a:solidFill>
                  <a:ea typeface="ＭＳ Ｐゴシック" charset="-128"/>
                  <a:cs typeface="Arial" pitchFamily="34" charset="0"/>
                </a:rPr>
                <a:t>802.11bq</a:t>
              </a:r>
            </a:p>
            <a:p>
              <a:pPr algn="ctr"/>
              <a:r>
                <a:rPr lang="en-US" sz="1400" b="1" dirty="0">
                  <a:solidFill>
                    <a:schemeClr val="tx1"/>
                  </a:solidFill>
                  <a:ea typeface="ＭＳ Ｐゴシック" charset="-128"/>
                  <a:cs typeface="Arial" pitchFamily="34" charset="0"/>
                </a:rPr>
                <a:t>IMMW SG</a:t>
              </a:r>
            </a:p>
            <a:p>
              <a:pPr algn="ctr"/>
              <a:endParaRPr lang="en-US" sz="1400" b="1" dirty="0">
                <a:solidFill>
                  <a:schemeClr val="tx1"/>
                </a:solidFill>
                <a:ea typeface="ＭＳ Ｐゴシック" charset="-128"/>
                <a:cs typeface="Arial" pitchFamily="34" charset="0"/>
              </a:endParaRPr>
            </a:p>
          </p:txBody>
        </p:sp>
        <p:sp>
          <p:nvSpPr>
            <p:cNvPr id="85" name="AutoShape 46">
              <a:extLst>
                <a:ext uri="{FF2B5EF4-FFF2-40B4-BE49-F238E27FC236}">
                  <a16:creationId xmlns:a16="http://schemas.microsoft.com/office/drawing/2014/main" id="{CC1DD09D-6DD7-4DCA-9326-DA8834062DC5}"/>
                </a:ext>
              </a:extLst>
            </p:cNvPr>
            <p:cNvSpPr>
              <a:spLocks noChangeArrowheads="1"/>
            </p:cNvSpPr>
            <p:nvPr/>
          </p:nvSpPr>
          <p:spPr bwMode="auto">
            <a:xfrm>
              <a:off x="3776519" y="2429493"/>
              <a:ext cx="273345" cy="1562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802.11bh </a:t>
              </a:r>
            </a:p>
            <a:p>
              <a:pPr algn="ctr"/>
              <a:r>
                <a:rPr lang="en-US" sz="1400" b="1" dirty="0">
                  <a:solidFill>
                    <a:schemeClr val="tx1"/>
                  </a:solidFill>
                  <a:ea typeface="ＭＳ Ｐゴシック" charset="-128"/>
                  <a:cs typeface="Arial" pitchFamily="34" charset="0"/>
                </a:rPr>
                <a:t>RCM</a:t>
              </a:r>
            </a:p>
          </p:txBody>
        </p:sp>
        <p:sp>
          <p:nvSpPr>
            <p:cNvPr id="86" name="AutoShape 46">
              <a:extLst>
                <a:ext uri="{FF2B5EF4-FFF2-40B4-BE49-F238E27FC236}">
                  <a16:creationId xmlns:a16="http://schemas.microsoft.com/office/drawing/2014/main" id="{3DF12E31-C6C5-4111-B684-8F3DF398E888}"/>
                </a:ext>
              </a:extLst>
            </p:cNvPr>
            <p:cNvSpPr>
              <a:spLocks noChangeArrowheads="1"/>
            </p:cNvSpPr>
            <p:nvPr/>
          </p:nvSpPr>
          <p:spPr bwMode="auto">
            <a:xfrm>
              <a:off x="2452240" y="2825580"/>
              <a:ext cx="26340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ELC SG</a:t>
              </a:r>
            </a:p>
            <a:p>
              <a:pPr algn="ctr"/>
              <a:endParaRPr lang="en-US" sz="1400" b="1" dirty="0">
                <a:solidFill>
                  <a:schemeClr val="tx1"/>
                </a:solidFill>
                <a:ea typeface="ＭＳ Ｐゴシック" charset="-128"/>
                <a:cs typeface="Arial" pitchFamily="34" charset="0"/>
              </a:endParaRPr>
            </a:p>
          </p:txBody>
        </p:sp>
        <p:sp>
          <p:nvSpPr>
            <p:cNvPr id="87" name="AutoShape 46">
              <a:extLst>
                <a:ext uri="{FF2B5EF4-FFF2-40B4-BE49-F238E27FC236}">
                  <a16:creationId xmlns:a16="http://schemas.microsoft.com/office/drawing/2014/main" id="{FBF97EAD-90B5-425E-AF16-E472481DF7A4}"/>
                </a:ext>
              </a:extLst>
            </p:cNvPr>
            <p:cNvSpPr>
              <a:spLocks noChangeArrowheads="1"/>
            </p:cNvSpPr>
            <p:nvPr/>
          </p:nvSpPr>
          <p:spPr bwMode="auto">
            <a:xfrm>
              <a:off x="2449415" y="2439458"/>
              <a:ext cx="26340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AUTO TIG</a:t>
              </a:r>
            </a:p>
            <a:p>
              <a:pPr algn="ctr"/>
              <a:endParaRPr lang="en-US" sz="1400" b="1" dirty="0">
                <a:solidFill>
                  <a:schemeClr val="tx1"/>
                </a:solidFill>
                <a:ea typeface="ＭＳ Ｐゴシック" charset="-128"/>
                <a:cs typeface="Arial" pitchFamily="34" charset="0"/>
              </a:endParaRPr>
            </a:p>
          </p:txBody>
        </p:sp>
        <p:sp>
          <p:nvSpPr>
            <p:cNvPr id="88" name="AutoShape 46">
              <a:extLst>
                <a:ext uri="{FF2B5EF4-FFF2-40B4-BE49-F238E27FC236}">
                  <a16:creationId xmlns:a16="http://schemas.microsoft.com/office/drawing/2014/main" id="{7D9187E7-31D9-4954-84B9-E93C4970AC3D}"/>
                </a:ext>
              </a:extLst>
            </p:cNvPr>
            <p:cNvSpPr>
              <a:spLocks noChangeArrowheads="1"/>
            </p:cNvSpPr>
            <p:nvPr/>
          </p:nvSpPr>
          <p:spPr bwMode="auto">
            <a:xfrm>
              <a:off x="2801856" y="2046949"/>
              <a:ext cx="248015" cy="150725"/>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400" b="1" dirty="0" err="1">
                  <a:solidFill>
                    <a:schemeClr val="tx1"/>
                  </a:solidFill>
                  <a:ea typeface="ＭＳ Ｐゴシック" charset="-128"/>
                  <a:cs typeface="Arial" pitchFamily="34" charset="0"/>
                </a:rPr>
                <a:t>REVmf</a:t>
              </a:r>
              <a:endParaRPr lang="en-US" sz="1400" b="1" dirty="0">
                <a:solidFill>
                  <a:schemeClr val="tx1"/>
                </a:solidFill>
                <a:ea typeface="ＭＳ Ｐゴシック" charset="-128"/>
                <a:cs typeface="Arial" pitchFamily="34" charset="0"/>
              </a:endParaRPr>
            </a:p>
          </p:txBody>
        </p:sp>
      </p:grpSp>
    </p:spTree>
    <p:extLst>
      <p:ext uri="{BB962C8B-B14F-4D97-AF65-F5344CB8AC3E}">
        <p14:creationId xmlns:p14="http://schemas.microsoft.com/office/powerpoint/2010/main" val="2037748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16</a:t>
            </a:fld>
            <a:endParaRPr lang="en-US" altLang="en-US" sz="1200" b="0"/>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dirty="0"/>
              <a:t>January 2025</a:t>
            </a:r>
            <a:endParaRPr lang="en-GB" dirty="0"/>
          </a:p>
        </p:txBody>
      </p:sp>
      <p:sp>
        <p:nvSpPr>
          <p:cNvPr id="4" name="Rectangle 5">
            <a:extLst>
              <a:ext uri="{FF2B5EF4-FFF2-40B4-BE49-F238E27FC236}">
                <a16:creationId xmlns:a16="http://schemas.microsoft.com/office/drawing/2014/main" id="{8198CFE6-7723-CE07-6EF4-2D9F6542B5B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sp>
        <p:nvSpPr>
          <p:cNvPr id="14" name="Rounded Rectangle 13">
            <a:extLst>
              <a:ext uri="{FF2B5EF4-FFF2-40B4-BE49-F238E27FC236}">
                <a16:creationId xmlns:a16="http://schemas.microsoft.com/office/drawing/2014/main" id="{96D4069B-E46A-48F8-B2AA-1A71A4777C85}"/>
              </a:ext>
            </a:extLst>
          </p:cNvPr>
          <p:cNvSpPr/>
          <p:nvPr/>
        </p:nvSpPr>
        <p:spPr bwMode="auto">
          <a:xfrm>
            <a:off x="7423150" y="762001"/>
            <a:ext cx="3244850" cy="2487613"/>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658943" y="2066912"/>
            <a:ext cx="1295300" cy="609605"/>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811332" y="3887773"/>
            <a:ext cx="990523"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3220923" y="3887773"/>
            <a:ext cx="1828658"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5583238" y="3900489"/>
            <a:ext cx="1371600" cy="814399"/>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7373499" y="3876682"/>
            <a:ext cx="1752464" cy="838206"/>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9545033" y="3962386"/>
            <a:ext cx="1066717" cy="688980"/>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p:cNvCxnSpPr>
          <p:nvPr/>
        </p:nvCxnSpPr>
        <p:spPr bwMode="auto">
          <a:xfrm>
            <a:off x="2307128" y="2674159"/>
            <a:ext cx="0" cy="1219209"/>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2801855" y="3430569"/>
            <a:ext cx="6286013"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2801855" y="4306876"/>
            <a:ext cx="41906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5049581" y="4306876"/>
            <a:ext cx="533657"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6954838" y="4295785"/>
            <a:ext cx="418661"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5428337" y="3130577"/>
            <a:ext cx="1275001" cy="306374"/>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9125963" y="4295786"/>
            <a:ext cx="419070"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4287838" y="5459414"/>
            <a:ext cx="3200400" cy="609600"/>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9" name="Elbow Connector 131">
            <a:extLst>
              <a:ext uri="{FF2B5EF4-FFF2-40B4-BE49-F238E27FC236}">
                <a16:creationId xmlns:a16="http://schemas.microsoft.com/office/drawing/2014/main" id="{288905D3-9DEF-496F-A083-E60BD887D3A8}"/>
              </a:ext>
            </a:extLst>
          </p:cNvPr>
          <p:cNvCxnSpPr>
            <a:cxnSpLocks noChangeShapeType="1"/>
          </p:cNvCxnSpPr>
          <p:nvPr/>
        </p:nvCxnSpPr>
        <p:spPr bwMode="auto">
          <a:xfrm rot="10800000">
            <a:off x="2307326" y="4725979"/>
            <a:ext cx="1981047" cy="1038233"/>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8226669" y="3912490"/>
            <a:ext cx="1112845" cy="2590599"/>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8340214" y="5487985"/>
            <a:ext cx="1738177" cy="276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7944956" y="882125"/>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7944956" y="1263127"/>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7944956" y="1637756"/>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7944956" y="2025133"/>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bwMode="auto">
          <a:xfrm>
            <a:off x="8697913" y="2428876"/>
            <a:ext cx="779462" cy="669925"/>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bwMode="auto">
          <a:xfrm flipV="1">
            <a:off x="9477375" y="1403351"/>
            <a:ext cx="754063" cy="136048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bwMode="auto">
          <a:xfrm>
            <a:off x="9088438" y="1162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bwMode="auto">
          <a:xfrm>
            <a:off x="9088438" y="1543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bwMode="auto">
          <a:xfrm>
            <a:off x="9091613" y="1924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bwMode="auto">
          <a:xfrm flipH="1">
            <a:off x="9088438" y="230505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bwMode="auto">
          <a:xfrm flipH="1">
            <a:off x="9085263" y="309880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bwMode="auto">
          <a:xfrm flipV="1">
            <a:off x="3221038" y="1403351"/>
            <a:ext cx="4202112" cy="248443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bwMode="auto">
          <a:xfrm flipV="1">
            <a:off x="5049838" y="3235326"/>
            <a:ext cx="2895600" cy="6524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17</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dirty="0"/>
              <a:t>January 2025</a:t>
            </a:r>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18</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dirty="0"/>
              <a:t>January 2025</a:t>
            </a:r>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dirty="0"/>
              <a:t>January 2025</a:t>
            </a:r>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January 12</a:t>
            </a:r>
            <a:r>
              <a:rPr lang="en-US" altLang="en-US" sz="3200" baseline="30000" dirty="0">
                <a:solidFill>
                  <a:srgbClr val="FF0000"/>
                </a:solidFill>
                <a:latin typeface="Arial" panose="020B0604020202020204" pitchFamily="34" charset="0"/>
                <a:cs typeface="DejaVu Sans" charset="0"/>
              </a:rPr>
              <a:t>th</a:t>
            </a:r>
            <a:r>
              <a:rPr lang="en-US" altLang="en-US" sz="3200" dirty="0">
                <a:solidFill>
                  <a:srgbClr val="FF0000"/>
                </a:solidFill>
                <a:latin typeface="Arial" panose="020B0604020202020204" pitchFamily="34" charset="0"/>
                <a:cs typeface="DejaVu Sans" charset="0"/>
              </a:rPr>
              <a:t>, 2025</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Rectangle 4">
            <a:extLst>
              <a:ext uri="{FF2B5EF4-FFF2-40B4-BE49-F238E27FC236}">
                <a16:creationId xmlns:a16="http://schemas.microsoft.com/office/drawing/2014/main" id="{DEB17D5B-F3AD-6FA8-306A-0E06AF8D7EAC}"/>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January 2025</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20</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dirty="0"/>
              <a:t>January 2025</a:t>
            </a:r>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21</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dirty="0"/>
              <a:t>January 2025</a:t>
            </a:r>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A1ED1788-77A0-592C-3504-EA2D196170F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EB9F1C1B-CA11-9C36-1C9F-4125497D29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2B298A9C-1A5C-FBB2-42F2-3080667A4D1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BCB4049C-0118-AF8A-AD7C-DCC0EC88A46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800" dirty="0">
                <a:hlinkClick r:id="rId3"/>
              </a:rPr>
              <a:t>https://standards.ieee.org/about/policies/bylaws</a:t>
            </a:r>
            <a:r>
              <a:rPr lang="en-US" altLang="en-US" sz="1800" dirty="0"/>
              <a:t>  (HTML version) </a:t>
            </a:r>
          </a:p>
          <a:p>
            <a:pPr lvl="1">
              <a:buFontTx/>
              <a:buNone/>
            </a:pPr>
            <a:r>
              <a:rPr lang="en-US" altLang="en-US" sz="1800" dirty="0">
                <a:hlinkClick r:id="rId4"/>
              </a:rPr>
              <a:t>https://standards.ieee.org/wp-content/uploads/import/documents/other/sb_bylaws.pdf</a:t>
            </a:r>
            <a:r>
              <a:rPr lang="en-US" altLang="en-US" sz="1800" dirty="0"/>
              <a:t> (PDF version)</a:t>
            </a:r>
            <a:r>
              <a:rPr lang="en-US" altLang="en-US" sz="14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800" dirty="0">
                <a:hlinkClick r:id="rId5"/>
              </a:rPr>
              <a:t>https://standards.ieee.org/about/policies/opman</a:t>
            </a:r>
            <a:r>
              <a:rPr lang="en-US" altLang="en-US" sz="1800" dirty="0"/>
              <a:t> (HTML version) </a:t>
            </a:r>
          </a:p>
          <a:p>
            <a:pPr lvl="1">
              <a:buFontTx/>
              <a:buNone/>
            </a:pPr>
            <a:r>
              <a:rPr lang="en-US" altLang="en-US" sz="1800" dirty="0">
                <a:hlinkClick r:id="rId6"/>
              </a:rPr>
              <a:t>https://standards.ieee.org/wp-content/uploads/import/documents/other/sb_om.pdf</a:t>
            </a:r>
            <a:r>
              <a:rPr lang="en-US" altLang="en-US" sz="1800" dirty="0"/>
              <a:t> (PDF version) </a:t>
            </a:r>
          </a:p>
          <a:p>
            <a:pPr>
              <a:buFontTx/>
              <a:buNone/>
            </a:pPr>
            <a:endParaRPr lang="en-GB" altLang="en-US" sz="1200" dirty="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757E6CD2-5DB5-788C-0801-F4993215B74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9940DA81-09D1-1F43-E392-7E6F8B86FA7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E6CB4FB2-56C8-8A89-6761-2725533AF7F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F0BE0205-781E-A100-2C34-73AEBFF1BDA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US">
                <a:hlinkClick r:id="rId3"/>
              </a:rPr>
              <a:t>https://touchpoint.eventsair.com/2025-jan-ieee-802-wireless-interim-session/registration</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2025</a:t>
            </a:r>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E9306C86-03A6-CFD5-9E72-95FF3A58B03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01966405-A198-6EA0-1DFE-BB80E808151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0C44FB07-3561-8BA4-2121-1259F33B2E0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939383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January 2025</a:t>
            </a:r>
            <a:endParaRPr lang="en-GB" dirty="0"/>
          </a:p>
        </p:txBody>
      </p:sp>
      <p:sp>
        <p:nvSpPr>
          <p:cNvPr id="4" name="Rectangle 5">
            <a:extLst>
              <a:ext uri="{FF2B5EF4-FFF2-40B4-BE49-F238E27FC236}">
                <a16:creationId xmlns:a16="http://schemas.microsoft.com/office/drawing/2014/main" id="{B1909BD1-826C-FE0C-C1DB-3A18220F07F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464650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January 2025</a:t>
            </a:r>
            <a:endParaRPr lang="en-GB" dirty="0"/>
          </a:p>
        </p:txBody>
      </p:sp>
      <p:sp>
        <p:nvSpPr>
          <p:cNvPr id="4" name="Rectangle 5">
            <a:extLst>
              <a:ext uri="{FF2B5EF4-FFF2-40B4-BE49-F238E27FC236}">
                <a16:creationId xmlns:a16="http://schemas.microsoft.com/office/drawing/2014/main" id="{B6FB4D54-5434-4982-602E-FA8143C753A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1171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C20E920E-880A-2D40-0B7E-1363789A31B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January 2025</a:t>
            </a:r>
            <a:endParaRPr lang="en-GB" dirty="0"/>
          </a:p>
        </p:txBody>
      </p:sp>
      <p:sp>
        <p:nvSpPr>
          <p:cNvPr id="5" name="Rectangle 5">
            <a:extLst>
              <a:ext uri="{FF2B5EF4-FFF2-40B4-BE49-F238E27FC236}">
                <a16:creationId xmlns:a16="http://schemas.microsoft.com/office/drawing/2014/main" id="{E786DE5E-AF2C-CC9E-A941-5FB784F3058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933083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January 2025</a:t>
            </a:r>
            <a:endParaRPr lang="en-GB" dirty="0"/>
          </a:p>
        </p:txBody>
      </p:sp>
      <p:sp>
        <p:nvSpPr>
          <p:cNvPr id="5" name="Rectangle 5">
            <a:extLst>
              <a:ext uri="{FF2B5EF4-FFF2-40B4-BE49-F238E27FC236}">
                <a16:creationId xmlns:a16="http://schemas.microsoft.com/office/drawing/2014/main" id="{FA4E741B-A3D6-B623-242D-7FA325363E5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437058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January 2025</a:t>
            </a:r>
            <a:endParaRPr lang="en-GB" dirty="0"/>
          </a:p>
        </p:txBody>
      </p:sp>
      <p:sp>
        <p:nvSpPr>
          <p:cNvPr id="5" name="Rectangle 5">
            <a:extLst>
              <a:ext uri="{FF2B5EF4-FFF2-40B4-BE49-F238E27FC236}">
                <a16:creationId xmlns:a16="http://schemas.microsoft.com/office/drawing/2014/main" id="{F50303DC-D1B3-255F-EB14-55A3AB97766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9695427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4FC1D6ED-09F6-F959-DC60-94B1BA8D23E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141809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Logistics (Onsite)</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pPr>
              <a:buFont typeface="Arial" panose="020B0604020202020204" pitchFamily="34" charset="0"/>
              <a:buChar char="•"/>
            </a:pPr>
            <a:r>
              <a:rPr lang="en-US" altLang="en-US" b="0" dirty="0"/>
              <a:t>Some important information has been compiled to help you make the most of your Onsite In-Person experience</a:t>
            </a:r>
          </a:p>
          <a:p>
            <a:endParaRPr lang="en-US" altLang="en-US" sz="2800" b="0" dirty="0"/>
          </a:p>
          <a:p>
            <a:pPr>
              <a:buFont typeface="Arial" panose="020B0604020202020204" pitchFamily="34" charset="0"/>
              <a:buChar char="•"/>
            </a:pPr>
            <a:r>
              <a:rPr lang="en-US" altLang="en-US" b="0" dirty="0"/>
              <a:t>This information is also presented in a as a slide deck and is available on Mentor: </a:t>
            </a:r>
            <a:r>
              <a:rPr lang="en-US" altLang="en-US" b="0" dirty="0">
                <a:hlinkClick r:id="rId3"/>
              </a:rPr>
              <a:t>https://mentor.ieee.org/802-ec/dcn/25/ec-25-0006-00-WCSG-kobe-january-interim-things-to-know.pptx</a:t>
            </a:r>
            <a:endParaRPr lang="en-US" altLang="en-US" b="0" dirty="0"/>
          </a:p>
          <a:p>
            <a:pPr marL="0" indent="0"/>
            <a:endParaRPr lang="en-US"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2025</a:t>
            </a:r>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4877245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January 2025</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2" name="Rectangle 5">
            <a:extLst>
              <a:ext uri="{FF2B5EF4-FFF2-40B4-BE49-F238E27FC236}">
                <a16:creationId xmlns:a16="http://schemas.microsoft.com/office/drawing/2014/main" id="{9937FC3E-8CB3-0734-B83F-63543A66B2F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298654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January 2025</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2" name="Rectangle 5">
            <a:extLst>
              <a:ext uri="{FF2B5EF4-FFF2-40B4-BE49-F238E27FC236}">
                <a16:creationId xmlns:a16="http://schemas.microsoft.com/office/drawing/2014/main" id="{091E4687-F755-F702-4A78-36F79814013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6733879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478F8B62-0C35-93BE-CAB5-775D54C73B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dirty="0"/>
              <a:t>January 2025</a:t>
            </a:r>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
        <p:nvSpPr>
          <p:cNvPr id="4" name="Rectangle 5">
            <a:extLst>
              <a:ext uri="{FF2B5EF4-FFF2-40B4-BE49-F238E27FC236}">
                <a16:creationId xmlns:a16="http://schemas.microsoft.com/office/drawing/2014/main" id="{32C795BE-4CB7-BD0D-7221-0D164C5A7F7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7837601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7000DFB7-4BAA-E299-FAEE-06425CCD10B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5FDD8364-DD7D-C290-5A93-D4C0A913FA8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C8F83594-7E94-C3E8-DA0E-B2E5E074EEB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E20082DD-A6C5-BFA1-CC0A-8EDE5E1A6C9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9060244A-66B3-4335-1B43-8214D192C7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dirty="0"/>
              <a:t>January 2025</a:t>
            </a:r>
            <a:endParaRPr lang="en-GB" dirty="0"/>
          </a:p>
        </p:txBody>
      </p:sp>
      <p:sp>
        <p:nvSpPr>
          <p:cNvPr id="4" name="Rectangle 5">
            <a:extLst>
              <a:ext uri="{FF2B5EF4-FFF2-40B4-BE49-F238E27FC236}">
                <a16:creationId xmlns:a16="http://schemas.microsoft.com/office/drawing/2014/main" id="{7BC2B684-1A33-F272-48EB-9C74720DE27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Other major information sources for 802.11 submissions are:  </a:t>
            </a:r>
          </a:p>
          <a:p>
            <a:r>
              <a:rPr lang="en-GB" altLang="en-US" b="0" dirty="0"/>
              <a:t>Bookmark this now:  </a:t>
            </a:r>
            <a:r>
              <a:rPr lang="en-GB" altLang="en-US" b="0" dirty="0">
                <a:hlinkClick r:id="rId4"/>
              </a:rPr>
              <a:t>https://mentor.ieee.org/802.11/documents</a:t>
            </a:r>
            <a:endParaRPr lang="en-GB" altLang="en-US" b="0" dirty="0"/>
          </a:p>
          <a:p>
            <a:r>
              <a:rPr lang="en-GB" altLang="en-US" b="0" dirty="0"/>
              <a:t>Local link (intranet): </a:t>
            </a:r>
            <a:r>
              <a:rPr lang="en-GB" altLang="en-US" b="0" dirty="0">
                <a:hlinkClick r:id="rId5"/>
              </a:rPr>
              <a:t>http://ieee802.linespeed.com/</a:t>
            </a:r>
            <a:r>
              <a:rPr lang="en-GB" altLang="en-US" b="0" dirty="0"/>
              <a:t>   </a:t>
            </a:r>
          </a:p>
          <a:p>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2025</a:t>
            </a:r>
          </a:p>
        </p:txBody>
      </p:sp>
      <p:sp>
        <p:nvSpPr>
          <p:cNvPr id="2" name="Rectangle 5">
            <a:extLst>
              <a:ext uri="{FF2B5EF4-FFF2-40B4-BE49-F238E27FC236}">
                <a16:creationId xmlns:a16="http://schemas.microsoft.com/office/drawing/2014/main" id="{0D1AB904-77F1-02C2-7D6D-41964322F6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5F35A134-A00D-7218-E7B1-5B3B0BCDC48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1B392D85-1A9A-CB8D-5D56-B993B78126D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BFE03D2B-A211-7585-5E1E-9DBA388319C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37BDC5CB-AEE8-9F73-6601-3280F14CEC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8EA28C21-679A-B1D4-D1D8-3F2CEF84274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Votes and Responses</a:t>
            </a:r>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January 2025</a:t>
            </a:r>
            <a:endParaRPr lang="en-GB" dirty="0"/>
          </a:p>
        </p:txBody>
      </p:sp>
      <p:graphicFrame>
        <p:nvGraphicFramePr>
          <p:cNvPr id="9" name="Table 9">
            <a:extLst>
              <a:ext uri="{FF2B5EF4-FFF2-40B4-BE49-F238E27FC236}">
                <a16:creationId xmlns:a16="http://schemas.microsoft.com/office/drawing/2014/main" id="{71F19B5F-ADB1-F0A5-7654-98677E0D1C84}"/>
              </a:ext>
            </a:extLst>
          </p:cNvPr>
          <p:cNvGraphicFramePr>
            <a:graphicFrameLocks noGrp="1"/>
          </p:cNvGraphicFramePr>
          <p:nvPr>
            <p:ph idx="1"/>
            <p:extLst>
              <p:ext uri="{D42A27DB-BD31-4B8C-83A1-F6EECF244321}">
                <p14:modId xmlns:p14="http://schemas.microsoft.com/office/powerpoint/2010/main" val="3498055398"/>
              </p:ext>
            </p:extLst>
          </p:nvPr>
        </p:nvGraphicFramePr>
        <p:xfrm>
          <a:off x="457200" y="1981200"/>
          <a:ext cx="11277600" cy="344424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1862056793"/>
                    </a:ext>
                  </a:extLst>
                </a:gridCol>
                <a:gridCol w="3759200">
                  <a:extLst>
                    <a:ext uri="{9D8B030D-6E8A-4147-A177-3AD203B41FA5}">
                      <a16:colId xmlns:a16="http://schemas.microsoft.com/office/drawing/2014/main" val="1826399383"/>
                    </a:ext>
                  </a:extLst>
                </a:gridCol>
                <a:gridCol w="3759200">
                  <a:extLst>
                    <a:ext uri="{9D8B030D-6E8A-4147-A177-3AD203B41FA5}">
                      <a16:colId xmlns:a16="http://schemas.microsoft.com/office/drawing/2014/main" val="2261851966"/>
                    </a:ext>
                  </a:extLst>
                </a:gridCol>
              </a:tblGrid>
              <a:tr h="370840">
                <a:tc>
                  <a:txBody>
                    <a:bodyPr/>
                    <a:lstStyle/>
                    <a:p>
                      <a:pPr algn="ctr"/>
                      <a:r>
                        <a:rPr lang="en-US" sz="2400" dirty="0">
                          <a:solidFill>
                            <a:schemeClr val="tx1"/>
                          </a:solidFill>
                        </a:rPr>
                        <a:t>Meeting Type</a:t>
                      </a:r>
                      <a:endParaRPr lang="en-GB" sz="2400" dirty="0">
                        <a:solidFill>
                          <a:schemeClr val="tx1"/>
                        </a:solidFill>
                      </a:endParaRPr>
                    </a:p>
                  </a:txBody>
                  <a:tcPr/>
                </a:tc>
                <a:tc>
                  <a:txBody>
                    <a:bodyPr/>
                    <a:lstStyle/>
                    <a:p>
                      <a:pPr algn="ctr"/>
                      <a:r>
                        <a:rPr lang="en-US" sz="2400" dirty="0">
                          <a:solidFill>
                            <a:schemeClr val="tx1"/>
                          </a:solidFill>
                        </a:rPr>
                        <a:t>Vote on a Motion</a:t>
                      </a:r>
                      <a:endParaRPr lang="en-GB" sz="2400" dirty="0">
                        <a:solidFill>
                          <a:schemeClr val="tx1"/>
                        </a:solidFill>
                      </a:endParaRPr>
                    </a:p>
                  </a:txBody>
                  <a:tcPr/>
                </a:tc>
                <a:tc>
                  <a:txBody>
                    <a:bodyPr/>
                    <a:lstStyle/>
                    <a:p>
                      <a:pPr algn="ctr"/>
                      <a:r>
                        <a:rPr lang="en-US" sz="2400" dirty="0">
                          <a:solidFill>
                            <a:schemeClr val="tx1"/>
                          </a:solidFill>
                        </a:rPr>
                        <a:t>Respond to a Straw Poll</a:t>
                      </a:r>
                      <a:endParaRPr lang="en-GB" sz="2400" dirty="0">
                        <a:solidFill>
                          <a:schemeClr val="tx1"/>
                        </a:solidFill>
                      </a:endParaRPr>
                    </a:p>
                  </a:txBody>
                  <a:tcPr/>
                </a:tc>
                <a:extLst>
                  <a:ext uri="{0D108BD9-81ED-4DB2-BD59-A6C34878D82A}">
                    <a16:rowId xmlns:a16="http://schemas.microsoft.com/office/drawing/2014/main" val="4007974646"/>
                  </a:ext>
                </a:extLst>
              </a:tr>
              <a:tr h="370840">
                <a:tc>
                  <a:txBody>
                    <a:bodyPr/>
                    <a:lstStyle/>
                    <a:p>
                      <a:pPr algn="ctr"/>
                      <a:r>
                        <a:rPr lang="en-US" sz="2000" dirty="0"/>
                        <a:t>Ad-Hoc</a:t>
                      </a:r>
                      <a:endParaRPr lang="en-GB" sz="2000" dirty="0"/>
                    </a:p>
                  </a:txBody>
                  <a:tcPr/>
                </a:tc>
                <a:tc>
                  <a:txBody>
                    <a:bodyPr/>
                    <a:lstStyle/>
                    <a:p>
                      <a:pPr algn="ctr"/>
                      <a:r>
                        <a:rPr lang="en-US" sz="2000" dirty="0"/>
                        <a:t>Motions not possible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412194597"/>
                  </a:ext>
                </a:extLst>
              </a:tr>
              <a:tr h="370840">
                <a:tc>
                  <a:txBody>
                    <a:bodyPr/>
                    <a:lstStyle/>
                    <a:p>
                      <a:pPr algn="ctr"/>
                      <a:r>
                        <a:rPr lang="en-US" sz="2000" dirty="0"/>
                        <a:t>Standing Committee (SC)</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6177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Topic Interest Group</a:t>
                      </a:r>
                      <a:r>
                        <a:rPr lang="en-GB" sz="2000" dirty="0"/>
                        <a:t> (TIG)</a:t>
                      </a:r>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134782762"/>
                  </a:ext>
                </a:extLst>
              </a:tr>
              <a:tr h="370840">
                <a:tc>
                  <a:txBody>
                    <a:bodyPr/>
                    <a:lstStyle/>
                    <a:p>
                      <a:pPr algn="ctr"/>
                      <a:r>
                        <a:rPr lang="en-US" sz="2000" dirty="0"/>
                        <a:t>PAR Study Group (SG)</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12648380"/>
                  </a:ext>
                </a:extLst>
              </a:tr>
              <a:tr h="370840">
                <a:tc>
                  <a:txBody>
                    <a:bodyPr/>
                    <a:lstStyle/>
                    <a:p>
                      <a:pPr algn="ctr"/>
                      <a:r>
                        <a:rPr lang="en-US" sz="2000" dirty="0"/>
                        <a:t>Task Group</a:t>
                      </a:r>
                      <a:endParaRPr lang="en-GB" sz="2000" dirty="0"/>
                    </a:p>
                  </a:txBody>
                  <a:tcPr/>
                </a:tc>
                <a:tc>
                  <a:txBody>
                    <a:bodyPr/>
                    <a:lstStyle/>
                    <a:p>
                      <a:pPr algn="ctr"/>
                      <a:r>
                        <a:rPr lang="en-US" sz="2000" dirty="0"/>
                        <a:t>802.11 voting members</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494079630"/>
                  </a:ext>
                </a:extLst>
              </a:tr>
              <a:tr h="370840">
                <a:tc>
                  <a:txBody>
                    <a:bodyPr/>
                    <a:lstStyle/>
                    <a:p>
                      <a:pPr algn="ctr"/>
                      <a:r>
                        <a:rPr lang="en-US" sz="2000" dirty="0"/>
                        <a:t>SC/TIG/SG/TG Teleconference (outside of main meeting)</a:t>
                      </a:r>
                      <a:endParaRPr lang="en-GB" sz="2000" dirty="0"/>
                    </a:p>
                  </a:txBody>
                  <a:tcPr/>
                </a:tc>
                <a:tc>
                  <a:txBody>
                    <a:bodyPr/>
                    <a:lstStyle/>
                    <a:p>
                      <a:pPr algn="ctr"/>
                      <a:r>
                        <a:rPr lang="en-US" sz="2000" dirty="0"/>
                        <a:t>Only possible with 10 days approval from WG chair, using the rules for that meeting type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79064792"/>
                  </a:ext>
                </a:extLst>
              </a:tr>
            </a:tbl>
          </a:graphicData>
        </a:graphic>
      </p:graphicFrame>
      <p:sp>
        <p:nvSpPr>
          <p:cNvPr id="3" name="Rectangle 5">
            <a:extLst>
              <a:ext uri="{FF2B5EF4-FFF2-40B4-BE49-F238E27FC236}">
                <a16:creationId xmlns:a16="http://schemas.microsoft.com/office/drawing/2014/main" id="{0EB3E297-0850-92D3-4075-67A50A03EA8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6122132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dirty="0"/>
              <a:t>January 2025</a:t>
            </a:r>
            <a:endParaRPr lang="en-GB" dirty="0"/>
          </a:p>
        </p:txBody>
      </p:sp>
      <p:sp>
        <p:nvSpPr>
          <p:cNvPr id="4" name="Rectangle 5">
            <a:extLst>
              <a:ext uri="{FF2B5EF4-FFF2-40B4-BE49-F238E27FC236}">
                <a16:creationId xmlns:a16="http://schemas.microsoft.com/office/drawing/2014/main" id="{5FEE53FA-8571-09E5-6951-B624FBEE42C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6A081980-5DFD-7745-2F07-3E0800FA7A5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1F126677-F1BC-09EC-7BD1-38633BBE68E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E207B51F-68B9-DC8F-AF3A-3A993F39A1D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2025</a:t>
            </a:r>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6542501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AA2DC0DC-D7CF-B5FE-BC66-2F0E51754C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see </a:t>
            </a:r>
            <a:r>
              <a:rPr lang="en-GB" altLang="en-US" dirty="0">
                <a:hlinkClick r:id="rId2"/>
              </a:rPr>
              <a:t>https://mentor.ieee.org/802.11/dcn/22/11-22-1967-01-0000-working-group-motions-templates.pptx</a:t>
            </a:r>
            <a:r>
              <a:rPr lang="en-GB" altLang="en-US" dirty="0"/>
              <a:t> </a:t>
            </a:r>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2025</a:t>
            </a:r>
          </a:p>
        </p:txBody>
      </p:sp>
      <p:sp>
        <p:nvSpPr>
          <p:cNvPr id="3" name="Rectangle 5">
            <a:extLst>
              <a:ext uri="{FF2B5EF4-FFF2-40B4-BE49-F238E27FC236}">
                <a16:creationId xmlns:a16="http://schemas.microsoft.com/office/drawing/2014/main" id="{08DDA8B4-ED98-0FAF-8D4D-A204A107425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339531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2025</a:t>
            </a:r>
          </a:p>
        </p:txBody>
      </p:sp>
      <p:sp>
        <p:nvSpPr>
          <p:cNvPr id="3" name="Rectangle 5">
            <a:extLst>
              <a:ext uri="{FF2B5EF4-FFF2-40B4-BE49-F238E27FC236}">
                <a16:creationId xmlns:a16="http://schemas.microsoft.com/office/drawing/2014/main" id="{FC1C47B5-705F-6C79-014E-6415E52781C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839993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dirty="0">
                <a:solidFill>
                  <a:schemeClr val="tx1"/>
                </a:solidFill>
              </a:rPr>
              <a:t>Face to face meeting 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face to face meeting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600125A0-7CD6-DC46-C576-2A191677D69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dirty="0"/>
              <a:t>January 2025</a:t>
            </a:r>
            <a:endParaRPr lang="en-GB" dirty="0"/>
          </a:p>
        </p:txBody>
      </p:sp>
      <p:sp>
        <p:nvSpPr>
          <p:cNvPr id="3" name="Rectangle 5">
            <a:extLst>
              <a:ext uri="{FF2B5EF4-FFF2-40B4-BE49-F238E27FC236}">
                <a16:creationId xmlns:a16="http://schemas.microsoft.com/office/drawing/2014/main" id="{3E5CD03D-328D-D0E2-5F16-9DB3CA66E98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2025</a:t>
            </a:r>
          </a:p>
        </p:txBody>
      </p:sp>
      <p:sp>
        <p:nvSpPr>
          <p:cNvPr id="2" name="Rectangle 5">
            <a:extLst>
              <a:ext uri="{FF2B5EF4-FFF2-40B4-BE49-F238E27FC236}">
                <a16:creationId xmlns:a16="http://schemas.microsoft.com/office/drawing/2014/main" id="{1717F36E-157B-1752-48C2-9E4F170202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90815506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2025</a:t>
            </a:r>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a14="http://schemas.microsoft.com/office/drawing/2010/main" xmlns="" xmlns:lc="http://schemas.openxmlformats.org/drawingml/2006/lockedCanvas">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
        <p:nvSpPr>
          <p:cNvPr id="2" name="Rectangle 5">
            <a:extLst>
              <a:ext uri="{FF2B5EF4-FFF2-40B4-BE49-F238E27FC236}">
                <a16:creationId xmlns:a16="http://schemas.microsoft.com/office/drawing/2014/main" id="{636D4311-9777-0C20-5A84-3B7193B90A5F}"/>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TotalTime>
  <Words>7034</Words>
  <Application>Microsoft Office PowerPoint</Application>
  <PresentationFormat>Widescreen</PresentationFormat>
  <Paragraphs>1139</Paragraphs>
  <Slides>64</Slides>
  <Notes>51</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80" baseType="lpstr">
      <vt:lpstr>MS Gothic</vt:lpstr>
      <vt:lpstr>MS PGothic</vt:lpstr>
      <vt:lpstr>MS PGothic</vt:lpstr>
      <vt:lpstr>Arial</vt:lpstr>
      <vt:lpstr>Arial Unicode MS</vt:lpstr>
      <vt:lpstr>Calibri</vt:lpstr>
      <vt:lpstr>DejaVu Sans</vt:lpstr>
      <vt:lpstr>Helvetica</vt:lpstr>
      <vt:lpstr>Monotype Sorts</vt:lpstr>
      <vt:lpstr>Times New Roman</vt:lpstr>
      <vt:lpstr>Verdana</vt:lpstr>
      <vt:lpstr>Verdana (Body)</vt:lpstr>
      <vt:lpstr>Wingdings</vt:lpstr>
      <vt:lpstr>Wingdings 2</vt:lpstr>
      <vt:lpstr>802-11 Theme</vt:lpstr>
      <vt:lpstr>Document</vt:lpstr>
      <vt:lpstr>IEEE 802.11 New Members Introduction</vt:lpstr>
      <vt:lpstr>PowerPoint Presentation</vt:lpstr>
      <vt:lpstr>Registration for the January IEEE 802 interim session</vt:lpstr>
      <vt:lpstr>Logistics (Onsite)</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Development of the IEEE 802.11 Standard is ongoing since 1997 </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Votes and Responses</vt:lpstr>
      <vt:lpstr>Website membership list</vt:lpstr>
      <vt:lpstr>Email Reflectors</vt:lpstr>
      <vt:lpstr>Email Reflectors</vt:lpstr>
      <vt:lpstr>Documentation</vt:lpstr>
      <vt:lpstr>Documentation Generally</vt:lpstr>
      <vt:lpstr> Motion and other templates</vt:lpstr>
      <vt:lpstr> Comment Resolution Resources</vt:lpstr>
      <vt:lpstr>Face to face meeting badges</vt:lpstr>
      <vt:lpstr>Thank you for attending. Questions ?</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 McCann</cp:lastModifiedBy>
  <cp:revision>442</cp:revision>
  <cp:lastPrinted>2020-01-13T01:47:50Z</cp:lastPrinted>
  <dcterms:created xsi:type="dcterms:W3CDTF">2014-04-14T10:59:07Z</dcterms:created>
  <dcterms:modified xsi:type="dcterms:W3CDTF">2025-01-12T09:59:00Z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1736671468</vt:lpwstr>
  </property>
</Properties>
</file>