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640" r:id="rId3"/>
    <p:sldId id="647" r:id="rId4"/>
    <p:sldId id="632" r:id="rId5"/>
    <p:sldId id="646" r:id="rId6"/>
    <p:sldId id="648" r:id="rId7"/>
    <p:sldId id="652" r:id="rId8"/>
    <p:sldId id="653" r:id="rId9"/>
    <p:sldId id="651" r:id="rId10"/>
    <p:sldId id="500" r:id="rId11"/>
    <p:sldId id="65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130B8-D0E3-BE75-8798-0388DF9E0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A4F16B-37B3-BC49-B2A8-8E949845A8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38E9BB-E803-EBB3-115C-660299893D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E9AE352-3D71-9F90-3EA9-2DB7F2E521F1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F2313-C0D6-F569-EE59-77B31486A9B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8E1DB1-E56E-A4D1-5B00-DA52A27AA99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4D194-24DF-3375-1141-D6248E8D48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7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802.11-yy/0010r0r0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444CA-66FE-E202-9E1C-2B70BDE18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31AB6C2-9593-7B1A-E353-985387293C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7A7198B-BCCF-723A-C4EF-0E7181FC2F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D7D3DA-7F63-AB85-C7E1-2ECCCD2267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22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889C3-7615-F6B1-B020-912113ADD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FA860CE-3B6D-BF4F-8F91-827FDCDF6D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675FDBC-5891-CA64-4BE0-E5A42E6662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15B8670-E544-9881-DBC8-C78EA5C2F2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62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50DD85-035C-AE8A-0F79-F0501E873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6208740-C764-9CC9-BBEB-C1D3497F9E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3916110-2C03-8F5B-9BF8-A8A6B468B9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B9A8FA-3A7F-E0FB-12EB-C5C93BE549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340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6F0BF4-F5DF-B740-3A8C-6166DD645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D2DA2EF-8FDB-F3B2-182D-0A12345BBD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2D7F3B9-F101-0307-2A33-845984D9E9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28BFE1-B4D5-86D4-41AD-4AA355E271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097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F4D8-2553-57D0-6170-1C63B2F2B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129A631-6EDF-9A89-F8CE-E2BC988988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1AA3106-0C58-134D-3A8F-E590DC33BF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F9C7F7-090A-70FC-A7AB-25AF913A06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172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1D148F-1E71-FF6B-1312-7AE50CECD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945A5CF-F0FD-CBC6-BA7D-E54B13220A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45F36B3-02FB-9B02-EA05-30641CC64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9D42D7-6E67-5C27-92A2-6C2B5B56EA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354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7B5FB-695B-0A40-0FCB-929C110662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0E77C48-43AF-EF7D-F075-4324CEC546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819D1C5-4746-2D12-C088-662F58BDEB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E32118B-A21A-F0A7-B1A9-C54F1A3382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05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 on AMP Energizer</a:t>
            </a:r>
            <a:r>
              <a:rPr lang="en-US">
                <a:solidFill>
                  <a:schemeClr val="tx1"/>
                </a:solidFill>
              </a:rPr>
              <a:t>: Function </a:t>
            </a:r>
            <a:r>
              <a:rPr lang="en-US" dirty="0">
                <a:solidFill>
                  <a:schemeClr val="tx1"/>
                </a:solidFill>
              </a:rPr>
              <a:t>and Operation Frequency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02656" y="17526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7464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“Further Consideration of WPT for AMP,” IEEE 802.11-24/1781r2, Nov. 2024</a:t>
            </a:r>
          </a:p>
          <a:p>
            <a:pPr marL="0" indent="0" algn="just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“Further Discussion on the AMP WPT Protocol,” IEEE 802.11-24/1769r0, Nov. 2024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CE1F2E-67F2-C53A-8F17-0D3CAC175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7B761E4-8FCE-2DDF-ED97-94C9138A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13749BC-7752-A506-FE0B-8453EAF099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2CDE06E-C6AD-8EA8-E4DB-8F51B5BD918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2B38809D-1002-F516-73D4-A80692EC9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A7959D6-338F-2728-8AFE-078C26F37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BA8AFB7-1B19-2BEF-2FF9-6EE097813E87}"/>
              </a:ext>
            </a:extLst>
          </p:cNvPr>
          <p:cNvSpPr txBox="1"/>
          <p:nvPr/>
        </p:nvSpPr>
        <p:spPr>
          <a:xfrm>
            <a:off x="696912" y="1282312"/>
            <a:ext cx="7989888" cy="15388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Energizer should be allowed to transmit the entire DL PPDU when configured by the AP.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9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function and operation frequencies of AMP energizers.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2EED56-C186-AB30-985A-AD045B0EC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8389C83-75BB-DA4B-350A-53EEADC28E8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Energizer Definition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6085B9E-47BA-7D2E-D4AA-995D18C742BC}"/>
              </a:ext>
            </a:extLst>
          </p:cNvPr>
          <p:cNvSpPr txBox="1"/>
          <p:nvPr/>
        </p:nvSpPr>
        <p:spPr>
          <a:xfrm>
            <a:off x="696912" y="1282312"/>
            <a:ext cx="7989888" cy="29546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Integrated Type A: AP and energizer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 can operate in both 2.4G and S1G frequency bands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No signalling exchange between AP and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Independent Type B: energizer is an independent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Wired/wireless connection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Signalling between AP and energizer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functions: at least excitation, WPT and wakeup [1]-[2] 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1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7DDCD5C-D9A1-5C77-0F0D-5F012DD77305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26A47D0-F45B-2269-A25E-E3A65DA34F9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7A7043E-A5DE-7F21-814A-44E8DB2612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D5CA5CC-1CB3-E65B-4AF3-018D36231DE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7FAA68-235A-A352-E772-AF499B92DF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8" y="4648200"/>
            <a:ext cx="4724400" cy="16240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A8B5212-7E74-79D7-9F4D-710C99DB3F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657" y="4791560"/>
            <a:ext cx="4114800" cy="148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7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BB85C-D509-BB6B-A90A-1723F3132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9549A3D-FACF-88B8-A139-A6FAB0EF90D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 Type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6CE1303-693C-C3DE-D594-EED79DD2660D}"/>
              </a:ext>
            </a:extLst>
          </p:cNvPr>
          <p:cNvSpPr txBox="1"/>
          <p:nvPr/>
        </p:nvSpPr>
        <p:spPr>
          <a:xfrm>
            <a:off x="696912" y="1282312"/>
            <a:ext cx="7989888" cy="49552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AP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Type-A, Single frequency: 2.4GHz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Type-B, Dual frequency: 2.4GHz and S1G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Type-C, Single frequency: S1G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Energizer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Type-1, Dual frequencies: 2.4G for communication and excitation, S1G for communication and WPT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Type-2, Single frequency: S1G for WPT only (must be wired connected with AP)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Type-3, Single frequency: S1G for communication and WPT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Type-4, Single frequency: 2.4GHz for communication and excitation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Type-5, Dual frequency: 2.4G for communication and excitation and S1G for WPT only</a:t>
            </a:r>
          </a:p>
          <a:p>
            <a:pPr lvl="3" indent="-457200" algn="just">
              <a:buFont typeface="Courier New" panose="02070309020205020404" pitchFamily="49" charset="0"/>
              <a:buChar char="o"/>
            </a:pPr>
            <a:endParaRPr lang="en-US" altLang="zh-CN" sz="24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46B14A1-7636-CE04-3ABE-026CB0E4E38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932754C-6779-3353-2425-A0BA8DF20F3A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701256-64F9-A529-78AD-BEA6FF41864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07BAF20-37DA-C592-862C-72D8717E863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7647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BFA1E-E58E-C07A-D9A7-2319B2100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351BCF2-311D-5AE2-8088-D7FFBB31459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 Type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7D35654-82F6-135C-57CC-4CCF42F465BE}"/>
              </a:ext>
            </a:extLst>
          </p:cNvPr>
          <p:cNvSpPr txBox="1"/>
          <p:nvPr/>
        </p:nvSpPr>
        <p:spPr>
          <a:xfrm>
            <a:off x="696912" y="1282312"/>
            <a:ext cx="7989888" cy="547842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Three main functions for energizer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Communication</a:t>
            </a:r>
          </a:p>
          <a:p>
            <a:pPr marL="1257300" lvl="3" indent="-3429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Between energizer and AMP non-AP STAs, e.g., wakeup signal</a:t>
            </a:r>
          </a:p>
          <a:p>
            <a:pPr marL="1257300" lvl="3" indent="-3429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Between AP and energizer via legacy interface</a:t>
            </a:r>
            <a:endParaRPr lang="en-GB" altLang="zh-CN" sz="2400" dirty="0"/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Excitation: activation and backscattering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WPT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Type 1 energizer is the most complicated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Type 2 to 5 energizers’ functions sets are subsets of type 1 energizer with reduced complexity and cost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Two operation frequencies including 2.4GHz and S1G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2.4GHz for communication and excitation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S1G for WPT and communication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400" dirty="0"/>
              <a:t>Different AP type and energizer type can be paired</a:t>
            </a:r>
          </a:p>
          <a:p>
            <a:pPr lvl="3" indent="-457200" algn="just">
              <a:buFont typeface="Courier New" panose="02070309020205020404" pitchFamily="49" charset="0"/>
              <a:buChar char="o"/>
            </a:pPr>
            <a:endParaRPr lang="en-US" altLang="zh-CN" sz="28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D33ACA4-2666-63C2-43FC-4C1F138F228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79FE164-C88A-A731-1E8F-DADD84E3614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5F6B29D-D2A3-77A0-E01F-BD9E34FE7D0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D0FFB8D-E03A-EDBC-E56F-7C1EB71462C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96709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51AF8-2451-4B8A-52B7-B564DF9FA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ACE30F1-BA75-B5CB-6EAC-0AAA11F0811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 Pair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4866F4E-BFD1-7CDF-80B5-41388245EC2A}"/>
              </a:ext>
            </a:extLst>
          </p:cNvPr>
          <p:cNvSpPr txBox="1"/>
          <p:nvPr/>
        </p:nvSpPr>
        <p:spPr>
          <a:xfrm>
            <a:off x="696912" y="1282312"/>
            <a:ext cx="7989888" cy="40934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800" dirty="0"/>
              <a:t>Pair 1: Type-A AP + Type-5 energizer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Communication at 2.4GHz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WPT protocol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AP and energizer: AP controlling energizer signalling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AP and AMP non-AP STAs: e.g., EH capability feedback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Configuration of Energizer Tx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Excitation signal: energizer excites AMP devices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Wakeup signal: energizer wakes up AMP devices</a:t>
            </a:r>
            <a:endParaRPr lang="en-GB" altLang="zh-CN" sz="2400" dirty="0"/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Excitation at 2.4GHz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Energizer sending excitation signals to AMP devices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WPT at S1G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Energizer wireless charging signal to AMP devices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B860872C-CE43-FFD4-1358-1797125CED4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E2A2720-9408-D23D-DCAA-A47F952809F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6B38F45-783C-24D8-8F7A-BC7B512CB7E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F0682A5-6E9D-03C0-E491-CEB6C3D95A9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1083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F1452-AF15-2C85-D1C3-C015A5677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A2486DA3-6746-24D7-FFF6-E1E6510F742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 Pair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768484F-C492-DE30-9FF1-21BE07010DB2}"/>
              </a:ext>
            </a:extLst>
          </p:cNvPr>
          <p:cNvSpPr txBox="1"/>
          <p:nvPr/>
        </p:nvSpPr>
        <p:spPr>
          <a:xfrm>
            <a:off x="696912" y="1282312"/>
            <a:ext cx="7989888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800" dirty="0"/>
              <a:t>Pair 2: Type-A AP + Type-4 energizer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Communication at 2.4GHz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strike="sngStrike" dirty="0"/>
              <a:t>WPT protocol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strike="sngStrike" dirty="0"/>
              <a:t>AP and energizer: AP controlling energizer signalling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strike="sngStrike" dirty="0"/>
              <a:t>AP and AMP non-AP STAs: e.g., EH capability feedback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Configuration of Energizer Tx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Excitation signal: energizer excites AMP devices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Wakeup signal: energizer wakes up AMP devices</a:t>
            </a:r>
            <a:endParaRPr lang="en-GB" altLang="zh-CN" sz="2400" dirty="0"/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Excitation at 2.4GHz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Energizer sending excitation signals to AMP devices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strike="sngStrike" dirty="0"/>
              <a:t>WPT at S1G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strike="sngStrike" dirty="0"/>
              <a:t>Energizer wireless charging signal to AMP devices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 S1G thus no WPT protocol or WPT signal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Reduced complexity and cost for 2.4GHz deployment only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06A5071-F154-06D1-3DD2-454115EABDE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207683B-2EA1-39D8-8C27-F9A94BB008F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B041AE0-DBB4-19BC-03C4-83FA2227380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AD029B1-A243-2B3D-3E25-E7E66EEA262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21291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6EF9E5-88C1-B3FB-A72B-F50EB6137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41972D8-F082-A4BB-1260-6FE1D8D797E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 Pair 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FB19C79-E04F-6029-5390-5AE93228A563}"/>
              </a:ext>
            </a:extLst>
          </p:cNvPr>
          <p:cNvSpPr txBox="1"/>
          <p:nvPr/>
        </p:nvSpPr>
        <p:spPr>
          <a:xfrm>
            <a:off x="696912" y="1282312"/>
            <a:ext cx="7989888" cy="483209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800" dirty="0"/>
              <a:t>Pair 3: Type-B AP + Type-3 energizer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Communication at S1G, e.g., 802.11ah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WPT protocol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AP and energizer: AP controlling energizer signalling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AP and AMP non-AP STAs: e.g., EH capability feedback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Configuration of Energizer Tx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dirty="0"/>
              <a:t>Excitation signal: energizer excites AMP devices</a:t>
            </a:r>
          </a:p>
          <a:p>
            <a:pPr lvl="4" indent="-457200" algn="just">
              <a:buFont typeface="Wingdings" panose="05000000000000000000" pitchFamily="2" charset="2"/>
              <a:buChar char="v"/>
            </a:pPr>
            <a:r>
              <a:rPr lang="en-GB" altLang="zh-CN" sz="2000" strike="sngStrike" dirty="0"/>
              <a:t>Wakeup signal: energizer wakes up AMP devices</a:t>
            </a:r>
            <a:endParaRPr lang="en-GB" altLang="zh-CN" sz="2400" strike="sngStrike" dirty="0"/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Excitation at S1G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Energizer sending excitation signals to AMP devices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WPT at S1G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2000" dirty="0"/>
              <a:t>Energizer wireless charging signal to AMP devices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400" dirty="0"/>
              <a:t>Co-existence of WPT signal and 802.11ah signal in S1G needs to be considered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3FBA308-6B17-CF3A-15CA-4C59364E70F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F74E9463-BC95-6564-2177-72AC652D9C6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CA87CCA9-51D4-C3FC-B8E0-5D72B117AE0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CD7F294-0E8C-4A6E-C2F9-4C0439F9845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73599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535DC-ACE7-2A3C-9FF7-A470EBA54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03AEF6A-DDE4-8BF4-5157-29CDFB18B13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 and Energizer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1612F21-0BA5-140C-228F-74D4E8B9F4D0}"/>
              </a:ext>
            </a:extLst>
          </p:cNvPr>
          <p:cNvSpPr txBox="1"/>
          <p:nvPr/>
        </p:nvSpPr>
        <p:spPr>
          <a:xfrm>
            <a:off x="696912" y="1282312"/>
            <a:ext cx="7989888" cy="478592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Prioritize pair 1 and 2 considering different energizer capability, e.g., some of them may only work in 2.4GHz due to simplicity and cost.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Pair 3 can be further studied for future S1G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2000" dirty="0"/>
              <a:t>Backscattering mode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Coordinated DL PPDU transmission by AP and energizer may not be feasible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1800" dirty="0"/>
              <a:t>Very different Rx power from AP and energizer due to different Tx power, distance, etc., may be challenging for very simple Rx circuit of AMP devices.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sz="1800" dirty="0"/>
              <a:t>AP may not know the exact excitation field length, e.g., AP has no information of UL payload size.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dirty="0"/>
              <a:t>Energizer is expected to be relatively complicated, thus able to transmit entire DL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2000" b="1" dirty="0"/>
              <a:t>Need to clarify what energizers can do.</a:t>
            </a:r>
          </a:p>
          <a:p>
            <a:pPr lvl="3" indent="-457200" algn="just">
              <a:buFont typeface="Courier New" panose="02070309020205020404" pitchFamily="49" charset="0"/>
              <a:buChar char="o"/>
            </a:pPr>
            <a:endParaRPr lang="en-US" altLang="zh-CN" sz="2400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7638708-8024-3763-726A-FC4AC2E882E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3098FD9-ABC0-E913-8885-401C775FBE7C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99C4568-9D58-88D8-084C-F9E1B53D1DA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802.11-25/0010r0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7C8AC3D-2704-AA44-6F88-D1EFE141EEB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January 2025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E8121F-24AA-7E22-6621-AEA471B8FA0F}"/>
              </a:ext>
            </a:extLst>
          </p:cNvPr>
          <p:cNvSpPr txBox="1"/>
          <p:nvPr/>
        </p:nvSpPr>
        <p:spPr>
          <a:xfrm>
            <a:off x="6705600" y="5941368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32D22B-A2EB-403E-B1E4-9557A6AD1F4E}"/>
              </a:ext>
            </a:extLst>
          </p:cNvPr>
          <p:cNvSpPr txBox="1"/>
          <p:nvPr/>
        </p:nvSpPr>
        <p:spPr>
          <a:xfrm>
            <a:off x="3422333" y="5940106"/>
            <a:ext cx="1133738" cy="2308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1B80FB-3B50-7CDB-65BA-8F3376B0453C}"/>
              </a:ext>
            </a:extLst>
          </p:cNvPr>
          <p:cNvSpPr txBox="1"/>
          <p:nvPr/>
        </p:nvSpPr>
        <p:spPr>
          <a:xfrm>
            <a:off x="4556071" y="5940106"/>
            <a:ext cx="834390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SIG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347D25-1755-05EC-A812-08CBE96EC59D}"/>
              </a:ext>
            </a:extLst>
          </p:cNvPr>
          <p:cNvSpPr txBox="1"/>
          <p:nvPr/>
        </p:nvSpPr>
        <p:spPr>
          <a:xfrm>
            <a:off x="5386008" y="5941368"/>
            <a:ext cx="1497330" cy="2308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14935A-E051-511C-FE3C-409B31058E0D}"/>
              </a:ext>
            </a:extLst>
          </p:cNvPr>
          <p:cNvSpPr txBox="1"/>
          <p:nvPr/>
        </p:nvSpPr>
        <p:spPr>
          <a:xfrm>
            <a:off x="1927860" y="5939397"/>
            <a:ext cx="1503045" cy="2308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Excitation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DD5656-4B6F-24FB-9A55-8EBFEEA3DDB0}"/>
              </a:ext>
            </a:extLst>
          </p:cNvPr>
          <p:cNvSpPr txBox="1"/>
          <p:nvPr/>
        </p:nvSpPr>
        <p:spPr>
          <a:xfrm>
            <a:off x="1064157" y="5663679"/>
            <a:ext cx="1133738" cy="70258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900" dirty="0"/>
              <a:t>Preamble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16598622-6A51-AC08-A991-CAE224855BBA}"/>
              </a:ext>
            </a:extLst>
          </p:cNvPr>
          <p:cNvSpPr/>
          <p:nvPr/>
        </p:nvSpPr>
        <p:spPr>
          <a:xfrm>
            <a:off x="7512116" y="5731154"/>
            <a:ext cx="155864" cy="13205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46599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958</Words>
  <Application>Microsoft Office PowerPoint</Application>
  <PresentationFormat>On-screen Show (4:3)</PresentationFormat>
  <Paragraphs>179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Times New Roman</vt:lpstr>
      <vt:lpstr>Wingdings</vt:lpstr>
      <vt:lpstr>ACcord Submission Template</vt:lpstr>
      <vt:lpstr>Discussion on AMP Energizer: Function and Operation Frequency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2040</cp:revision>
  <cp:lastPrinted>1998-02-10T13:28:00Z</cp:lastPrinted>
  <dcterms:created xsi:type="dcterms:W3CDTF">2009-12-02T19:05:00Z</dcterms:created>
  <dcterms:modified xsi:type="dcterms:W3CDTF">2025-01-02T06:42:17Z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