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5" r:id="rId3"/>
    <p:sldId id="376" r:id="rId4"/>
    <p:sldId id="377" r:id="rId5"/>
    <p:sldId id="378" r:id="rId6"/>
    <p:sldId id="379" r:id="rId7"/>
    <p:sldId id="380" r:id="rId8"/>
    <p:sldId id="352" r:id="rId9"/>
    <p:sldId id="35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1" autoAdjust="0"/>
    <p:restoredTop sz="88033"/>
  </p:normalViewPr>
  <p:slideViewPr>
    <p:cSldViewPr>
      <p:cViewPr varScale="1">
        <p:scale>
          <a:sx n="122" d="100"/>
          <a:sy n="122" d="100"/>
        </p:scale>
        <p:origin x="250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4EA24-F2CC-8FFC-2459-BC1DE26EE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B88973-90A7-8A4E-B12C-E5FAEFF64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D77CB8-9014-334C-4E8B-E2731512F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C77639E-562D-8D24-11FF-9FA5B988C0E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4C734-2B29-0404-D27C-D0DC2C8C4F0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9690-44BE-9905-A684-2B1B802D587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67354-ECFB-1361-8CB5-4C55D0CD4E7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45E26-46D2-70AD-06EF-A10D49489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AB6D0D-59B6-C302-2AEE-20E7A832E8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FF1305-6C42-A49E-9096-5E0B7F168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B767B96-BD5E-E1F7-9752-85C83B3B528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468F4-B4D1-1923-E53C-D937C2924BB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38E19-99FF-46E7-6BE0-9B7E29B4967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68C0-ACA8-24AD-DAA7-51C77D91954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63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EA834-1EDA-BDD8-DF7B-4CD192204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EBAE3A-2C61-719E-14F8-A3151E6CD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27654F-25C3-73A7-1964-55CD7CF8D3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D59AF9-FE6A-DD59-51C4-80AD9B20FA3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6F4F7-1FEB-70DB-F1E1-4C3ECEE589C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EFA02-B6C3-B187-B4C9-3BF53ED0028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0EBE1-CAE7-19A2-1F3A-E9006968FF04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4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DF5C7-15BD-D1A8-235D-FF8132998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D3407F-BD88-E68B-A43E-F57DB1845C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774DEB-BE26-1359-9A07-02C143C8EB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4ED971C-C60E-1B78-7B6E-28C3ACDD50D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BD2B4-A1B6-2AC2-358C-844506A0F40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6368C-5166-7EF5-5C1C-2D8A2851E1B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48349-5959-CF50-C8B2-D8CD6D74479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2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F07DB-2497-B19B-152C-D47603F3C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95D8F3-6686-A48D-C778-9910250D35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5BBB93-C765-AED8-1677-449D712094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1ECD48E-F722-CB08-B64A-D174B259C8F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FF1A5-A359-3A8C-7EAE-BED8E36183D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65B7B-0AAF-6809-9CB7-F730A0366CC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D7AC4-6523-0E3F-7C15-B687A818096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different view problem of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5865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view problem of NPCA has been discussed and seems a critical problem that needs to be solved.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the possible solutions for Different view problem.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28506-FBDE-E5FD-5A60-B0462AA38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E8AA-58A5-8801-F50D-9EA5F963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97E0-5E71-FAC2-4E17-14064341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hidden node problem can be caused by obstacle or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attenuation.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Node A and node C are hidden node to each other.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Different view problem is basically hidden node problem.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5D120-4C82-9536-EF15-F9CF6527C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4EF3E-073B-79F5-B707-94123FD05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C212F-1FD1-D1F0-C45D-CEF2B948C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grpSp>
        <p:nvGrpSpPr>
          <p:cNvPr id="7" name="Group 356">
            <a:extLst>
              <a:ext uri="{FF2B5EF4-FFF2-40B4-BE49-F238E27FC236}">
                <a16:creationId xmlns:a16="http://schemas.microsoft.com/office/drawing/2014/main" id="{6DC02217-2FCC-1E57-D86D-3A9ACA298F45}"/>
              </a:ext>
            </a:extLst>
          </p:cNvPr>
          <p:cNvGrpSpPr>
            <a:grpSpLocks/>
          </p:cNvGrpSpPr>
          <p:nvPr/>
        </p:nvGrpSpPr>
        <p:grpSpPr bwMode="auto">
          <a:xfrm>
            <a:off x="1103722" y="4523125"/>
            <a:ext cx="627062" cy="644525"/>
            <a:chOff x="313" y="1497"/>
            <a:chExt cx="1152" cy="1014"/>
          </a:xfrm>
        </p:grpSpPr>
        <p:pic>
          <p:nvPicPr>
            <p:cNvPr id="8" name="Picture 354" descr="laptop_stylized_small">
              <a:extLst>
                <a:ext uri="{FF2B5EF4-FFF2-40B4-BE49-F238E27FC236}">
                  <a16:creationId xmlns:a16="http://schemas.microsoft.com/office/drawing/2014/main" id="{746407F0-23EE-C30C-A279-3E7AD5A40C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55" descr="antenna_stylized">
              <a:extLst>
                <a:ext uri="{FF2B5EF4-FFF2-40B4-BE49-F238E27FC236}">
                  <a16:creationId xmlns:a16="http://schemas.microsoft.com/office/drawing/2014/main" id="{C6075265-B7DA-90BD-DF8E-3BCD4FE785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356">
            <a:extLst>
              <a:ext uri="{FF2B5EF4-FFF2-40B4-BE49-F238E27FC236}">
                <a16:creationId xmlns:a16="http://schemas.microsoft.com/office/drawing/2014/main" id="{54EFD581-C383-BE9D-8E58-F155DEF8613C}"/>
              </a:ext>
            </a:extLst>
          </p:cNvPr>
          <p:cNvGrpSpPr>
            <a:grpSpLocks/>
          </p:cNvGrpSpPr>
          <p:nvPr/>
        </p:nvGrpSpPr>
        <p:grpSpPr bwMode="auto">
          <a:xfrm>
            <a:off x="3084922" y="4523125"/>
            <a:ext cx="627062" cy="644525"/>
            <a:chOff x="313" y="1497"/>
            <a:chExt cx="1152" cy="1014"/>
          </a:xfrm>
        </p:grpSpPr>
        <p:pic>
          <p:nvPicPr>
            <p:cNvPr id="14" name="Picture 354" descr="laptop_stylized_small">
              <a:extLst>
                <a:ext uri="{FF2B5EF4-FFF2-40B4-BE49-F238E27FC236}">
                  <a16:creationId xmlns:a16="http://schemas.microsoft.com/office/drawing/2014/main" id="{30D2C9F0-F2CE-EE95-F834-8EC7725909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55" descr="antenna_stylized">
              <a:extLst>
                <a:ext uri="{FF2B5EF4-FFF2-40B4-BE49-F238E27FC236}">
                  <a16:creationId xmlns:a16="http://schemas.microsoft.com/office/drawing/2014/main" id="{03D97605-6996-C257-E927-BB1EAF355B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356">
            <a:extLst>
              <a:ext uri="{FF2B5EF4-FFF2-40B4-BE49-F238E27FC236}">
                <a16:creationId xmlns:a16="http://schemas.microsoft.com/office/drawing/2014/main" id="{23F20FB6-F610-3BE8-F924-10C4A5944E12}"/>
              </a:ext>
            </a:extLst>
          </p:cNvPr>
          <p:cNvGrpSpPr>
            <a:grpSpLocks/>
          </p:cNvGrpSpPr>
          <p:nvPr/>
        </p:nvGrpSpPr>
        <p:grpSpPr bwMode="auto">
          <a:xfrm>
            <a:off x="2317577" y="3124200"/>
            <a:ext cx="627062" cy="644525"/>
            <a:chOff x="313" y="1497"/>
            <a:chExt cx="1152" cy="1014"/>
          </a:xfrm>
        </p:grpSpPr>
        <p:pic>
          <p:nvPicPr>
            <p:cNvPr id="17" name="Picture 354" descr="laptop_stylized_small">
              <a:extLst>
                <a:ext uri="{FF2B5EF4-FFF2-40B4-BE49-F238E27FC236}">
                  <a16:creationId xmlns:a16="http://schemas.microsoft.com/office/drawing/2014/main" id="{64D2A729-FD8F-BCF7-D251-EB3289F99C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355" descr="antenna_stylized">
              <a:extLst>
                <a:ext uri="{FF2B5EF4-FFF2-40B4-BE49-F238E27FC236}">
                  <a16:creationId xmlns:a16="http://schemas.microsoft.com/office/drawing/2014/main" id="{F380874E-7192-AB8C-2FD9-82AEF79E31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riangle 18">
            <a:extLst>
              <a:ext uri="{FF2B5EF4-FFF2-40B4-BE49-F238E27FC236}">
                <a16:creationId xmlns:a16="http://schemas.microsoft.com/office/drawing/2014/main" id="{7F525DAD-A219-4E6B-6473-D3D0675A5EF6}"/>
              </a:ext>
            </a:extLst>
          </p:cNvPr>
          <p:cNvSpPr/>
          <p:nvPr/>
        </p:nvSpPr>
        <p:spPr bwMode="auto">
          <a:xfrm>
            <a:off x="1763481" y="3744449"/>
            <a:ext cx="600869" cy="5905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F931840-6152-E393-F042-458640634DB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37257" y="3793425"/>
            <a:ext cx="400065" cy="59250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31FBBEB-B482-984E-7D37-A259207FDF90}"/>
              </a:ext>
            </a:extLst>
          </p:cNvPr>
          <p:cNvCxnSpPr>
            <a:cxnSpLocks/>
          </p:cNvCxnSpPr>
          <p:nvPr/>
        </p:nvCxnSpPr>
        <p:spPr bwMode="auto">
          <a:xfrm flipH="1">
            <a:off x="1797938" y="4918484"/>
            <a:ext cx="1146701" cy="177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3BC08E5-D3E4-6282-C6E7-066D97A4A4C2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1894" y="3768725"/>
            <a:ext cx="729536" cy="77336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EA8EF48-F39A-724A-286D-91ED0B8CABB0}"/>
              </a:ext>
            </a:extLst>
          </p:cNvPr>
          <p:cNvSpPr txBox="1"/>
          <p:nvPr/>
        </p:nvSpPr>
        <p:spPr>
          <a:xfrm>
            <a:off x="1188653" y="508301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D1DC2A-7C0B-465D-DB98-5B5807B4F267}"/>
              </a:ext>
            </a:extLst>
          </p:cNvPr>
          <p:cNvSpPr txBox="1"/>
          <p:nvPr/>
        </p:nvSpPr>
        <p:spPr>
          <a:xfrm>
            <a:off x="3266374" y="508301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EAAF49-ED6C-5D27-B5DF-03AF2C667310}"/>
              </a:ext>
            </a:extLst>
          </p:cNvPr>
          <p:cNvSpPr txBox="1"/>
          <p:nvPr/>
        </p:nvSpPr>
        <p:spPr>
          <a:xfrm>
            <a:off x="2905111" y="33160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972B1E-CB59-5E34-871B-3D2A84A29A72}"/>
              </a:ext>
            </a:extLst>
          </p:cNvPr>
          <p:cNvSpPr txBox="1"/>
          <p:nvPr/>
        </p:nvSpPr>
        <p:spPr>
          <a:xfrm>
            <a:off x="910166" y="3786076"/>
            <a:ext cx="105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Obstacle</a:t>
            </a:r>
          </a:p>
        </p:txBody>
      </p:sp>
      <p:grpSp>
        <p:nvGrpSpPr>
          <p:cNvPr id="35" name="Group 356">
            <a:extLst>
              <a:ext uri="{FF2B5EF4-FFF2-40B4-BE49-F238E27FC236}">
                <a16:creationId xmlns:a16="http://schemas.microsoft.com/office/drawing/2014/main" id="{8A602071-ADB7-42E8-54C8-33CBDC625283}"/>
              </a:ext>
            </a:extLst>
          </p:cNvPr>
          <p:cNvGrpSpPr>
            <a:grpSpLocks/>
          </p:cNvGrpSpPr>
          <p:nvPr/>
        </p:nvGrpSpPr>
        <p:grpSpPr bwMode="auto">
          <a:xfrm>
            <a:off x="6154738" y="3968470"/>
            <a:ext cx="627062" cy="644525"/>
            <a:chOff x="313" y="1497"/>
            <a:chExt cx="1152" cy="1014"/>
          </a:xfrm>
        </p:grpSpPr>
        <p:pic>
          <p:nvPicPr>
            <p:cNvPr id="36" name="Picture 354" descr="laptop_stylized_small">
              <a:extLst>
                <a:ext uri="{FF2B5EF4-FFF2-40B4-BE49-F238E27FC236}">
                  <a16:creationId xmlns:a16="http://schemas.microsoft.com/office/drawing/2014/main" id="{75D5AA3B-4A32-65CD-539D-B1CE050A7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55" descr="antenna_stylized">
              <a:extLst>
                <a:ext uri="{FF2B5EF4-FFF2-40B4-BE49-F238E27FC236}">
                  <a16:creationId xmlns:a16="http://schemas.microsoft.com/office/drawing/2014/main" id="{D67326F0-E89D-4803-D4CD-3D2DF5E5B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Group 356">
            <a:extLst>
              <a:ext uri="{FF2B5EF4-FFF2-40B4-BE49-F238E27FC236}">
                <a16:creationId xmlns:a16="http://schemas.microsoft.com/office/drawing/2014/main" id="{315BC619-0FF5-AF3A-2ED5-A243E40BB4C0}"/>
              </a:ext>
            </a:extLst>
          </p:cNvPr>
          <p:cNvGrpSpPr>
            <a:grpSpLocks/>
          </p:cNvGrpSpPr>
          <p:nvPr/>
        </p:nvGrpSpPr>
        <p:grpSpPr bwMode="auto">
          <a:xfrm>
            <a:off x="7174120" y="3968470"/>
            <a:ext cx="627062" cy="644525"/>
            <a:chOff x="313" y="1497"/>
            <a:chExt cx="1152" cy="1014"/>
          </a:xfrm>
        </p:grpSpPr>
        <p:pic>
          <p:nvPicPr>
            <p:cNvPr id="39" name="Picture 354" descr="laptop_stylized_small">
              <a:extLst>
                <a:ext uri="{FF2B5EF4-FFF2-40B4-BE49-F238E27FC236}">
                  <a16:creationId xmlns:a16="http://schemas.microsoft.com/office/drawing/2014/main" id="{5496F7B7-6DE8-4EA1-A794-08E7B37AC1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55" descr="antenna_stylized">
              <a:extLst>
                <a:ext uri="{FF2B5EF4-FFF2-40B4-BE49-F238E27FC236}">
                  <a16:creationId xmlns:a16="http://schemas.microsoft.com/office/drawing/2014/main" id="{108FED61-A7DC-C429-5D12-965091D3BC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" name="Group 356">
            <a:extLst>
              <a:ext uri="{FF2B5EF4-FFF2-40B4-BE49-F238E27FC236}">
                <a16:creationId xmlns:a16="http://schemas.microsoft.com/office/drawing/2014/main" id="{FC74DF84-AEC7-C067-518C-0BD59DBC14C7}"/>
              </a:ext>
            </a:extLst>
          </p:cNvPr>
          <p:cNvGrpSpPr>
            <a:grpSpLocks/>
          </p:cNvGrpSpPr>
          <p:nvPr/>
        </p:nvGrpSpPr>
        <p:grpSpPr bwMode="auto">
          <a:xfrm>
            <a:off x="5081390" y="3998381"/>
            <a:ext cx="627062" cy="644525"/>
            <a:chOff x="313" y="1497"/>
            <a:chExt cx="1152" cy="1014"/>
          </a:xfrm>
        </p:grpSpPr>
        <p:pic>
          <p:nvPicPr>
            <p:cNvPr id="42" name="Picture 354" descr="laptop_stylized_small">
              <a:extLst>
                <a:ext uri="{FF2B5EF4-FFF2-40B4-BE49-F238E27FC236}">
                  <a16:creationId xmlns:a16="http://schemas.microsoft.com/office/drawing/2014/main" id="{4A681C88-E616-2E2D-0717-34EF640FA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355" descr="antenna_stylized">
              <a:extLst>
                <a:ext uri="{FF2B5EF4-FFF2-40B4-BE49-F238E27FC236}">
                  <a16:creationId xmlns:a16="http://schemas.microsoft.com/office/drawing/2014/main" id="{DA502FFF-62EA-F948-2CDC-3A55FDD001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C9A69040-24DA-4D20-7037-EC4E5B01672D}"/>
              </a:ext>
            </a:extLst>
          </p:cNvPr>
          <p:cNvSpPr/>
          <p:nvPr/>
        </p:nvSpPr>
        <p:spPr bwMode="auto">
          <a:xfrm>
            <a:off x="4392903" y="3182644"/>
            <a:ext cx="2575191" cy="222904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C028908-AD3F-3AC1-0593-2ECEB3E4B8F2}"/>
              </a:ext>
            </a:extLst>
          </p:cNvPr>
          <p:cNvSpPr/>
          <p:nvPr/>
        </p:nvSpPr>
        <p:spPr bwMode="auto">
          <a:xfrm>
            <a:off x="5909240" y="3182644"/>
            <a:ext cx="2479958" cy="222904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8EE2F6-E05F-6536-86B3-3760884F8B6B}"/>
              </a:ext>
            </a:extLst>
          </p:cNvPr>
          <p:cNvSpPr txBox="1"/>
          <p:nvPr/>
        </p:nvSpPr>
        <p:spPr>
          <a:xfrm>
            <a:off x="5214189" y="455680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AD7DB7-8A37-4940-D36B-25073967D7E0}"/>
              </a:ext>
            </a:extLst>
          </p:cNvPr>
          <p:cNvSpPr txBox="1"/>
          <p:nvPr/>
        </p:nvSpPr>
        <p:spPr>
          <a:xfrm>
            <a:off x="6285378" y="455680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80FF034-EE5A-4482-F52E-7516BDEA1951}"/>
              </a:ext>
            </a:extLst>
          </p:cNvPr>
          <p:cNvSpPr txBox="1"/>
          <p:nvPr/>
        </p:nvSpPr>
        <p:spPr>
          <a:xfrm>
            <a:off x="7305022" y="455680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FAAED9-8705-CD62-6885-91BBFC05E3F4}"/>
              </a:ext>
            </a:extLst>
          </p:cNvPr>
          <p:cNvSpPr txBox="1"/>
          <p:nvPr/>
        </p:nvSpPr>
        <p:spPr>
          <a:xfrm>
            <a:off x="913198" y="5379833"/>
            <a:ext cx="327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Scenario 1: B can hear C but A cannot hear C due to obstacle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750AF19-3965-E83B-EF06-7A5C34AA0F26}"/>
              </a:ext>
            </a:extLst>
          </p:cNvPr>
          <p:cNvSpPr txBox="1"/>
          <p:nvPr/>
        </p:nvSpPr>
        <p:spPr>
          <a:xfrm>
            <a:off x="4829368" y="5373469"/>
            <a:ext cx="327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Scenario 2: B can hear C but A cannot hear C due to attenuation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BCDAD5-F381-E6AF-5B15-B9EA0DF61BFD}"/>
              </a:ext>
            </a:extLst>
          </p:cNvPr>
          <p:cNvSpPr txBox="1"/>
          <p:nvPr/>
        </p:nvSpPr>
        <p:spPr>
          <a:xfrm>
            <a:off x="7955347" y="4982984"/>
            <a:ext cx="111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 Range</a:t>
            </a:r>
          </a:p>
        </p:txBody>
      </p:sp>
    </p:spTree>
    <p:extLst>
      <p:ext uri="{BB962C8B-B14F-4D97-AF65-F5344CB8AC3E}">
        <p14:creationId xmlns:p14="http://schemas.microsoft.com/office/powerpoint/2010/main" val="62719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AF6CE-D418-3F59-1E8D-E547ABD76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CF4D-AC11-972E-1CFC-2F2DCBAD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View Problem due to Attenuation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F78D3-200E-DBE2-4866-961FC0A61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20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Different view problem happens when there is a node C at the non-overlapping area of the sensing range of node A and node 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Node A and node B are a transmission pair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Node B can hear the transmission of node 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Node A cannot hear the transmission of node C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8930C-A373-6EFF-00D2-3184CFD65C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9E3A6-D5A8-3CDF-0443-A5FE9B5FA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24227-8B20-A7D7-28DA-813ABEB4C7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grpSp>
        <p:nvGrpSpPr>
          <p:cNvPr id="35" name="Group 356">
            <a:extLst>
              <a:ext uri="{FF2B5EF4-FFF2-40B4-BE49-F238E27FC236}">
                <a16:creationId xmlns:a16="http://schemas.microsoft.com/office/drawing/2014/main" id="{F140416F-E02C-8B52-0B9C-F8F64312E577}"/>
              </a:ext>
            </a:extLst>
          </p:cNvPr>
          <p:cNvGrpSpPr>
            <a:grpSpLocks/>
          </p:cNvGrpSpPr>
          <p:nvPr/>
        </p:nvGrpSpPr>
        <p:grpSpPr bwMode="auto">
          <a:xfrm>
            <a:off x="4806253" y="4462231"/>
            <a:ext cx="627062" cy="644525"/>
            <a:chOff x="313" y="1497"/>
            <a:chExt cx="1152" cy="1014"/>
          </a:xfrm>
        </p:grpSpPr>
        <p:pic>
          <p:nvPicPr>
            <p:cNvPr id="36" name="Picture 354" descr="laptop_stylized_small">
              <a:extLst>
                <a:ext uri="{FF2B5EF4-FFF2-40B4-BE49-F238E27FC236}">
                  <a16:creationId xmlns:a16="http://schemas.microsoft.com/office/drawing/2014/main" id="{8ACE4FC6-813A-2596-E29D-713F767DB8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55" descr="antenna_stylized">
              <a:extLst>
                <a:ext uri="{FF2B5EF4-FFF2-40B4-BE49-F238E27FC236}">
                  <a16:creationId xmlns:a16="http://schemas.microsoft.com/office/drawing/2014/main" id="{5AC64502-3F23-5CA7-3D2F-80BAA56D40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Group 356">
            <a:extLst>
              <a:ext uri="{FF2B5EF4-FFF2-40B4-BE49-F238E27FC236}">
                <a16:creationId xmlns:a16="http://schemas.microsoft.com/office/drawing/2014/main" id="{4A2B18FD-AFBC-E3A6-6606-470B14348C41}"/>
              </a:ext>
            </a:extLst>
          </p:cNvPr>
          <p:cNvGrpSpPr>
            <a:grpSpLocks/>
          </p:cNvGrpSpPr>
          <p:nvPr/>
        </p:nvGrpSpPr>
        <p:grpSpPr bwMode="auto">
          <a:xfrm>
            <a:off x="5821246" y="4441014"/>
            <a:ext cx="627062" cy="644525"/>
            <a:chOff x="313" y="1497"/>
            <a:chExt cx="1152" cy="1014"/>
          </a:xfrm>
        </p:grpSpPr>
        <p:pic>
          <p:nvPicPr>
            <p:cNvPr id="39" name="Picture 354" descr="laptop_stylized_small">
              <a:extLst>
                <a:ext uri="{FF2B5EF4-FFF2-40B4-BE49-F238E27FC236}">
                  <a16:creationId xmlns:a16="http://schemas.microsoft.com/office/drawing/2014/main" id="{074C9056-6AAF-8573-154D-D3D0019D58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55" descr="antenna_stylized">
              <a:extLst>
                <a:ext uri="{FF2B5EF4-FFF2-40B4-BE49-F238E27FC236}">
                  <a16:creationId xmlns:a16="http://schemas.microsoft.com/office/drawing/2014/main" id="{CA3AB67C-A156-F82A-8EA9-6AEF97724A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" name="Group 356">
            <a:extLst>
              <a:ext uri="{FF2B5EF4-FFF2-40B4-BE49-F238E27FC236}">
                <a16:creationId xmlns:a16="http://schemas.microsoft.com/office/drawing/2014/main" id="{9987D12F-9660-DB94-45DB-10AD3BC79B4B}"/>
              </a:ext>
            </a:extLst>
          </p:cNvPr>
          <p:cNvGrpSpPr>
            <a:grpSpLocks/>
          </p:cNvGrpSpPr>
          <p:nvPr/>
        </p:nvGrpSpPr>
        <p:grpSpPr bwMode="auto">
          <a:xfrm>
            <a:off x="3791260" y="4484792"/>
            <a:ext cx="627062" cy="644525"/>
            <a:chOff x="313" y="1497"/>
            <a:chExt cx="1152" cy="1014"/>
          </a:xfrm>
        </p:grpSpPr>
        <p:pic>
          <p:nvPicPr>
            <p:cNvPr id="42" name="Picture 354" descr="laptop_stylized_small">
              <a:extLst>
                <a:ext uri="{FF2B5EF4-FFF2-40B4-BE49-F238E27FC236}">
                  <a16:creationId xmlns:a16="http://schemas.microsoft.com/office/drawing/2014/main" id="{32A915E0-4C1E-2C69-F398-295F13DDAB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355" descr="antenna_stylized">
              <a:extLst>
                <a:ext uri="{FF2B5EF4-FFF2-40B4-BE49-F238E27FC236}">
                  <a16:creationId xmlns:a16="http://schemas.microsoft.com/office/drawing/2014/main" id="{38DA2BA0-F427-7F51-9F2E-2562058F47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EC82E6F7-F818-8578-B2DA-90A9FA3A510B}"/>
              </a:ext>
            </a:extLst>
          </p:cNvPr>
          <p:cNvSpPr/>
          <p:nvPr/>
        </p:nvSpPr>
        <p:spPr bwMode="auto">
          <a:xfrm>
            <a:off x="3533968" y="3810000"/>
            <a:ext cx="3171632" cy="21307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C0A739-448B-0F2F-BCFD-0262CB0734C8}"/>
              </a:ext>
            </a:extLst>
          </p:cNvPr>
          <p:cNvSpPr txBox="1"/>
          <p:nvPr/>
        </p:nvSpPr>
        <p:spPr>
          <a:xfrm>
            <a:off x="3924059" y="504321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E66635-2719-D222-94D4-B21B141E5CBA}"/>
              </a:ext>
            </a:extLst>
          </p:cNvPr>
          <p:cNvSpPr txBox="1"/>
          <p:nvPr/>
        </p:nvSpPr>
        <p:spPr>
          <a:xfrm>
            <a:off x="4936893" y="505056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4EC107-03B9-FAEB-CF17-CBA3612AAC52}"/>
              </a:ext>
            </a:extLst>
          </p:cNvPr>
          <p:cNvSpPr txBox="1"/>
          <p:nvPr/>
        </p:nvSpPr>
        <p:spPr>
          <a:xfrm>
            <a:off x="5952148" y="50293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26DCF1C-DB71-063D-63FE-7D1BA9BA532D}"/>
              </a:ext>
            </a:extLst>
          </p:cNvPr>
          <p:cNvSpPr/>
          <p:nvPr/>
        </p:nvSpPr>
        <p:spPr bwMode="auto">
          <a:xfrm>
            <a:off x="2518975" y="3832561"/>
            <a:ext cx="3171632" cy="21307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A1E80-96BE-158C-B96C-6013481F161E}"/>
              </a:ext>
            </a:extLst>
          </p:cNvPr>
          <p:cNvSpPr txBox="1"/>
          <p:nvPr/>
        </p:nvSpPr>
        <p:spPr>
          <a:xfrm>
            <a:off x="1513773" y="5573044"/>
            <a:ext cx="165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Sensing range of node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04BBB2-3D6F-02D0-A1A5-1EEDC0C49D25}"/>
              </a:ext>
            </a:extLst>
          </p:cNvPr>
          <p:cNvSpPr txBox="1"/>
          <p:nvPr/>
        </p:nvSpPr>
        <p:spPr>
          <a:xfrm>
            <a:off x="6002202" y="5642225"/>
            <a:ext cx="165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Sensing range of node B</a:t>
            </a:r>
          </a:p>
        </p:txBody>
      </p:sp>
    </p:spTree>
    <p:extLst>
      <p:ext uri="{BB962C8B-B14F-4D97-AF65-F5344CB8AC3E}">
        <p14:creationId xmlns:p14="http://schemas.microsoft.com/office/powerpoint/2010/main" val="335104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2B987-82D3-2009-D222-77E1DAD88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3D4C-63B2-B20A-C2AA-98259359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View Problem due to Attenuation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DF346-21E3-C63D-5BC6-7C5215727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20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non-overlapping area (yellow area) of the sensing range of node A and node B decides the probability of the occurrence of different view problem.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non-overlapping area decreases, the probability of the occurrence of different view problem decreases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8702D-A45D-8C9B-2E62-4822F87183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0C95-160D-FE0A-552F-A9AE019F69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EE51E0-8114-2685-7A6E-630F0D1F2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pSp>
        <p:nvGrpSpPr>
          <p:cNvPr id="41" name="Group 356">
            <a:extLst>
              <a:ext uri="{FF2B5EF4-FFF2-40B4-BE49-F238E27FC236}">
                <a16:creationId xmlns:a16="http://schemas.microsoft.com/office/drawing/2014/main" id="{BF271A49-28B4-DE01-B7D2-50B304C3CFEC}"/>
              </a:ext>
            </a:extLst>
          </p:cNvPr>
          <p:cNvGrpSpPr>
            <a:grpSpLocks/>
          </p:cNvGrpSpPr>
          <p:nvPr/>
        </p:nvGrpSpPr>
        <p:grpSpPr bwMode="auto">
          <a:xfrm>
            <a:off x="3791260" y="4484792"/>
            <a:ext cx="627062" cy="644525"/>
            <a:chOff x="313" y="1497"/>
            <a:chExt cx="1152" cy="1014"/>
          </a:xfrm>
        </p:grpSpPr>
        <p:pic>
          <p:nvPicPr>
            <p:cNvPr id="42" name="Picture 354" descr="laptop_stylized_small">
              <a:extLst>
                <a:ext uri="{FF2B5EF4-FFF2-40B4-BE49-F238E27FC236}">
                  <a16:creationId xmlns:a16="http://schemas.microsoft.com/office/drawing/2014/main" id="{EBBA08A2-6E4B-D06A-45DD-D4E8308D38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355" descr="antenna_stylized">
              <a:extLst>
                <a:ext uri="{FF2B5EF4-FFF2-40B4-BE49-F238E27FC236}">
                  <a16:creationId xmlns:a16="http://schemas.microsoft.com/office/drawing/2014/main" id="{6858EEE8-75C1-7B02-ADC0-B3C0FB4A5A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DE3ED27A-699A-84F8-7370-63BD433FBC4D}"/>
              </a:ext>
            </a:extLst>
          </p:cNvPr>
          <p:cNvSpPr txBox="1"/>
          <p:nvPr/>
        </p:nvSpPr>
        <p:spPr>
          <a:xfrm>
            <a:off x="3924059" y="504321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64BDFC4-AB68-61AD-D7BA-010940AC752F}"/>
              </a:ext>
            </a:extLst>
          </p:cNvPr>
          <p:cNvSpPr/>
          <p:nvPr/>
        </p:nvSpPr>
        <p:spPr bwMode="auto">
          <a:xfrm>
            <a:off x="3533969" y="3878440"/>
            <a:ext cx="2156639" cy="2016459"/>
          </a:xfrm>
          <a:custGeom>
            <a:avLst/>
            <a:gdLst>
              <a:gd name="connsiteX0" fmla="*/ 1030704 w 2156639"/>
              <a:gd name="connsiteY0" fmla="*/ 0 h 2016459"/>
              <a:gd name="connsiteX1" fmla="*/ 1042396 w 2156639"/>
              <a:gd name="connsiteY1" fmla="*/ 2020 h 2016459"/>
              <a:gd name="connsiteX2" fmla="*/ 2156639 w 2156639"/>
              <a:gd name="connsiteY2" fmla="*/ 1019510 h 2016459"/>
              <a:gd name="connsiteX3" fmla="*/ 1188094 w 2156639"/>
              <a:gd name="connsiteY3" fmla="*/ 2001175 h 2016459"/>
              <a:gd name="connsiteX4" fmla="*/ 1125936 w 2156639"/>
              <a:gd name="connsiteY4" fmla="*/ 2016459 h 2016459"/>
              <a:gd name="connsiteX5" fmla="*/ 1114243 w 2156639"/>
              <a:gd name="connsiteY5" fmla="*/ 2014439 h 2016459"/>
              <a:gd name="connsiteX6" fmla="*/ 0 w 2156639"/>
              <a:gd name="connsiteY6" fmla="*/ 996949 h 2016459"/>
              <a:gd name="connsiteX7" fmla="*/ 968545 w 2156639"/>
              <a:gd name="connsiteY7" fmla="*/ 15284 h 2016459"/>
              <a:gd name="connsiteX8" fmla="*/ 1030704 w 2156639"/>
              <a:gd name="connsiteY8" fmla="*/ 0 h 201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6639" h="2016459">
                <a:moveTo>
                  <a:pt x="1030704" y="0"/>
                </a:moveTo>
                <a:lnTo>
                  <a:pt x="1042396" y="2020"/>
                </a:lnTo>
                <a:cubicBezTo>
                  <a:pt x="1687932" y="136910"/>
                  <a:pt x="2156639" y="541437"/>
                  <a:pt x="2156639" y="1019510"/>
                </a:cubicBezTo>
                <a:cubicBezTo>
                  <a:pt x="2156639" y="1460809"/>
                  <a:pt x="1757268" y="1839440"/>
                  <a:pt x="1188094" y="2001175"/>
                </a:cubicBezTo>
                <a:lnTo>
                  <a:pt x="1125936" y="2016459"/>
                </a:lnTo>
                <a:lnTo>
                  <a:pt x="1114243" y="2014439"/>
                </a:lnTo>
                <a:cubicBezTo>
                  <a:pt x="468707" y="1879549"/>
                  <a:pt x="0" y="1475023"/>
                  <a:pt x="0" y="996949"/>
                </a:cubicBezTo>
                <a:cubicBezTo>
                  <a:pt x="0" y="555651"/>
                  <a:pt x="399372" y="177019"/>
                  <a:pt x="968545" y="15284"/>
                </a:cubicBezTo>
                <a:lnTo>
                  <a:pt x="1030704" y="0"/>
                </a:ln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437C3A8-1BBD-CAB3-4F71-BC3C442AEB56}"/>
              </a:ext>
            </a:extLst>
          </p:cNvPr>
          <p:cNvSpPr/>
          <p:nvPr/>
        </p:nvSpPr>
        <p:spPr bwMode="auto">
          <a:xfrm>
            <a:off x="4564672" y="3810000"/>
            <a:ext cx="2140928" cy="2130776"/>
          </a:xfrm>
          <a:custGeom>
            <a:avLst/>
            <a:gdLst>
              <a:gd name="connsiteX0" fmla="*/ 555112 w 2140928"/>
              <a:gd name="connsiteY0" fmla="*/ 0 h 2130776"/>
              <a:gd name="connsiteX1" fmla="*/ 2140928 w 2140928"/>
              <a:gd name="connsiteY1" fmla="*/ 1065388 h 2130776"/>
              <a:gd name="connsiteX2" fmla="*/ 555112 w 2140928"/>
              <a:gd name="connsiteY2" fmla="*/ 2130776 h 2130776"/>
              <a:gd name="connsiteX3" fmla="*/ 235515 w 2140928"/>
              <a:gd name="connsiteY3" fmla="*/ 2109131 h 2130776"/>
              <a:gd name="connsiteX4" fmla="*/ 95232 w 2140928"/>
              <a:gd name="connsiteY4" fmla="*/ 2084898 h 2130776"/>
              <a:gd name="connsiteX5" fmla="*/ 157390 w 2140928"/>
              <a:gd name="connsiteY5" fmla="*/ 2069614 h 2130776"/>
              <a:gd name="connsiteX6" fmla="*/ 1125935 w 2140928"/>
              <a:gd name="connsiteY6" fmla="*/ 1087949 h 2130776"/>
              <a:gd name="connsiteX7" fmla="*/ 11692 w 2140928"/>
              <a:gd name="connsiteY7" fmla="*/ 70459 h 2130776"/>
              <a:gd name="connsiteX8" fmla="*/ 0 w 2140928"/>
              <a:gd name="connsiteY8" fmla="*/ 68439 h 2130776"/>
              <a:gd name="connsiteX9" fmla="*/ 83539 w 2140928"/>
              <a:gd name="connsiteY9" fmla="*/ 47898 h 2130776"/>
              <a:gd name="connsiteX10" fmla="*/ 555112 w 2140928"/>
              <a:gd name="connsiteY10" fmla="*/ 0 h 213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40928" h="2130776">
                <a:moveTo>
                  <a:pt x="555112" y="0"/>
                </a:moveTo>
                <a:cubicBezTo>
                  <a:pt x="1430934" y="0"/>
                  <a:pt x="2140928" y="476990"/>
                  <a:pt x="2140928" y="1065388"/>
                </a:cubicBezTo>
                <a:cubicBezTo>
                  <a:pt x="2140928" y="1653786"/>
                  <a:pt x="1430934" y="2130776"/>
                  <a:pt x="555112" y="2130776"/>
                </a:cubicBezTo>
                <a:cubicBezTo>
                  <a:pt x="445634" y="2130776"/>
                  <a:pt x="338748" y="2123323"/>
                  <a:pt x="235515" y="2109131"/>
                </a:cubicBezTo>
                <a:lnTo>
                  <a:pt x="95232" y="2084898"/>
                </a:lnTo>
                <a:lnTo>
                  <a:pt x="157390" y="2069614"/>
                </a:lnTo>
                <a:cubicBezTo>
                  <a:pt x="726564" y="1907879"/>
                  <a:pt x="1125935" y="1529248"/>
                  <a:pt x="1125935" y="1087949"/>
                </a:cubicBezTo>
                <a:cubicBezTo>
                  <a:pt x="1125935" y="609876"/>
                  <a:pt x="657228" y="205349"/>
                  <a:pt x="11692" y="70459"/>
                </a:cubicBezTo>
                <a:lnTo>
                  <a:pt x="0" y="68439"/>
                </a:lnTo>
                <a:lnTo>
                  <a:pt x="83539" y="47898"/>
                </a:lnTo>
                <a:cubicBezTo>
                  <a:pt x="232509" y="16769"/>
                  <a:pt x="390896" y="0"/>
                  <a:pt x="555112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C563C214-8D10-F020-D3CB-BCD74F88AA54}"/>
              </a:ext>
            </a:extLst>
          </p:cNvPr>
          <p:cNvSpPr/>
          <p:nvPr/>
        </p:nvSpPr>
        <p:spPr bwMode="auto">
          <a:xfrm>
            <a:off x="2518976" y="3832561"/>
            <a:ext cx="2140929" cy="2130776"/>
          </a:xfrm>
          <a:custGeom>
            <a:avLst/>
            <a:gdLst>
              <a:gd name="connsiteX0" fmla="*/ 1585816 w 2140929"/>
              <a:gd name="connsiteY0" fmla="*/ 0 h 2130776"/>
              <a:gd name="connsiteX1" fmla="*/ 1905413 w 2140929"/>
              <a:gd name="connsiteY1" fmla="*/ 21645 h 2130776"/>
              <a:gd name="connsiteX2" fmla="*/ 2045697 w 2140929"/>
              <a:gd name="connsiteY2" fmla="*/ 45878 h 2130776"/>
              <a:gd name="connsiteX3" fmla="*/ 1983538 w 2140929"/>
              <a:gd name="connsiteY3" fmla="*/ 61162 h 2130776"/>
              <a:gd name="connsiteX4" fmla="*/ 1014993 w 2140929"/>
              <a:gd name="connsiteY4" fmla="*/ 1042827 h 2130776"/>
              <a:gd name="connsiteX5" fmla="*/ 2129236 w 2140929"/>
              <a:gd name="connsiteY5" fmla="*/ 2060317 h 2130776"/>
              <a:gd name="connsiteX6" fmla="*/ 2140929 w 2140929"/>
              <a:gd name="connsiteY6" fmla="*/ 2062337 h 2130776"/>
              <a:gd name="connsiteX7" fmla="*/ 2057389 w 2140929"/>
              <a:gd name="connsiteY7" fmla="*/ 2082878 h 2130776"/>
              <a:gd name="connsiteX8" fmla="*/ 1585816 w 2140929"/>
              <a:gd name="connsiteY8" fmla="*/ 2130776 h 2130776"/>
              <a:gd name="connsiteX9" fmla="*/ 0 w 2140929"/>
              <a:gd name="connsiteY9" fmla="*/ 1065388 h 2130776"/>
              <a:gd name="connsiteX10" fmla="*/ 1585816 w 2140929"/>
              <a:gd name="connsiteY10" fmla="*/ 0 h 213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40929" h="2130776">
                <a:moveTo>
                  <a:pt x="1585816" y="0"/>
                </a:moveTo>
                <a:cubicBezTo>
                  <a:pt x="1695294" y="0"/>
                  <a:pt x="1802181" y="7453"/>
                  <a:pt x="1905413" y="21645"/>
                </a:cubicBezTo>
                <a:lnTo>
                  <a:pt x="2045697" y="45878"/>
                </a:lnTo>
                <a:lnTo>
                  <a:pt x="1983538" y="61162"/>
                </a:lnTo>
                <a:cubicBezTo>
                  <a:pt x="1414365" y="222897"/>
                  <a:pt x="1014993" y="601529"/>
                  <a:pt x="1014993" y="1042827"/>
                </a:cubicBezTo>
                <a:cubicBezTo>
                  <a:pt x="1014993" y="1520901"/>
                  <a:pt x="1483700" y="1925427"/>
                  <a:pt x="2129236" y="2060317"/>
                </a:cubicBezTo>
                <a:lnTo>
                  <a:pt x="2140929" y="2062337"/>
                </a:lnTo>
                <a:lnTo>
                  <a:pt x="2057389" y="2082878"/>
                </a:lnTo>
                <a:cubicBezTo>
                  <a:pt x="1908420" y="2114007"/>
                  <a:pt x="1750033" y="2130776"/>
                  <a:pt x="1585816" y="2130776"/>
                </a:cubicBezTo>
                <a:cubicBezTo>
                  <a:pt x="709994" y="2130776"/>
                  <a:pt x="0" y="1653786"/>
                  <a:pt x="0" y="1065388"/>
                </a:cubicBezTo>
                <a:cubicBezTo>
                  <a:pt x="0" y="476990"/>
                  <a:pt x="709994" y="0"/>
                  <a:pt x="1585816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9DD21E-254F-3AE8-FA9C-466C56E88643}"/>
              </a:ext>
            </a:extLst>
          </p:cNvPr>
          <p:cNvSpPr txBox="1"/>
          <p:nvPr/>
        </p:nvSpPr>
        <p:spPr>
          <a:xfrm>
            <a:off x="1176679" y="5573044"/>
            <a:ext cx="1994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Channel sensing range of node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0D5D02-DCC1-C016-B6D3-38C81ADE4222}"/>
              </a:ext>
            </a:extLst>
          </p:cNvPr>
          <p:cNvSpPr txBox="1"/>
          <p:nvPr/>
        </p:nvSpPr>
        <p:spPr>
          <a:xfrm>
            <a:off x="6002201" y="5642225"/>
            <a:ext cx="199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Channel sensing range of node B</a:t>
            </a:r>
          </a:p>
        </p:txBody>
      </p:sp>
      <p:grpSp>
        <p:nvGrpSpPr>
          <p:cNvPr id="35" name="Group 356">
            <a:extLst>
              <a:ext uri="{FF2B5EF4-FFF2-40B4-BE49-F238E27FC236}">
                <a16:creationId xmlns:a16="http://schemas.microsoft.com/office/drawing/2014/main" id="{C482590A-BCB7-C63E-6407-BA40B0CB6A92}"/>
              </a:ext>
            </a:extLst>
          </p:cNvPr>
          <p:cNvGrpSpPr>
            <a:grpSpLocks/>
          </p:cNvGrpSpPr>
          <p:nvPr/>
        </p:nvGrpSpPr>
        <p:grpSpPr bwMode="auto">
          <a:xfrm>
            <a:off x="4806253" y="4462231"/>
            <a:ext cx="627062" cy="644525"/>
            <a:chOff x="313" y="1497"/>
            <a:chExt cx="1152" cy="1014"/>
          </a:xfrm>
        </p:grpSpPr>
        <p:pic>
          <p:nvPicPr>
            <p:cNvPr id="36" name="Picture 354" descr="laptop_stylized_small">
              <a:extLst>
                <a:ext uri="{FF2B5EF4-FFF2-40B4-BE49-F238E27FC236}">
                  <a16:creationId xmlns:a16="http://schemas.microsoft.com/office/drawing/2014/main" id="{197CA9B2-0C58-0D26-08C6-E398AEC86F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55" descr="antenna_stylized">
              <a:extLst>
                <a:ext uri="{FF2B5EF4-FFF2-40B4-BE49-F238E27FC236}">
                  <a16:creationId xmlns:a16="http://schemas.microsoft.com/office/drawing/2014/main" id="{FDFF026C-6E13-75C6-E3E6-4B2B19E239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Group 356">
            <a:extLst>
              <a:ext uri="{FF2B5EF4-FFF2-40B4-BE49-F238E27FC236}">
                <a16:creationId xmlns:a16="http://schemas.microsoft.com/office/drawing/2014/main" id="{EEB1068C-ED51-D627-4A81-ABA74AC44063}"/>
              </a:ext>
            </a:extLst>
          </p:cNvPr>
          <p:cNvGrpSpPr>
            <a:grpSpLocks/>
          </p:cNvGrpSpPr>
          <p:nvPr/>
        </p:nvGrpSpPr>
        <p:grpSpPr bwMode="auto">
          <a:xfrm>
            <a:off x="5821246" y="4441014"/>
            <a:ext cx="627062" cy="644525"/>
            <a:chOff x="313" y="1497"/>
            <a:chExt cx="1152" cy="1014"/>
          </a:xfrm>
        </p:grpSpPr>
        <p:pic>
          <p:nvPicPr>
            <p:cNvPr id="39" name="Picture 354" descr="laptop_stylized_small">
              <a:extLst>
                <a:ext uri="{FF2B5EF4-FFF2-40B4-BE49-F238E27FC236}">
                  <a16:creationId xmlns:a16="http://schemas.microsoft.com/office/drawing/2014/main" id="{E8CECED1-AD20-29F0-D662-1BA4D80565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55" descr="antenna_stylized">
              <a:extLst>
                <a:ext uri="{FF2B5EF4-FFF2-40B4-BE49-F238E27FC236}">
                  <a16:creationId xmlns:a16="http://schemas.microsoft.com/office/drawing/2014/main" id="{91A5A27B-9F38-F181-DEDE-D1CB06E340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A93D07A6-1B16-7496-8146-D62664D61F10}"/>
              </a:ext>
            </a:extLst>
          </p:cNvPr>
          <p:cNvSpPr txBox="1"/>
          <p:nvPr/>
        </p:nvSpPr>
        <p:spPr>
          <a:xfrm>
            <a:off x="4936893" y="505056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08E0D3-2BBC-376F-5F12-472646F4318C}"/>
              </a:ext>
            </a:extLst>
          </p:cNvPr>
          <p:cNvSpPr txBox="1"/>
          <p:nvPr/>
        </p:nvSpPr>
        <p:spPr>
          <a:xfrm>
            <a:off x="5952148" y="50293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9654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D74C9-5A58-E758-E3F8-B30284DE5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36DD-3986-4AD2-6B4D-6898F5CE8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against Different View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6033A-9802-DBB1-7FAF-A6957A6C6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20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goal is to decrease the non-overlapping area (yellow area) of the sensing range of node A and node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Solution: NPCA is enabled between AP and non-AP STA when the distance between the two nodes is sufficiently short (e.g., RSSI &gt; TBD threshold).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0DE3E-2745-5233-F72B-FAEF7F3B4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D7EBF-159B-090B-106C-72C74C703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B342CE-DA91-9933-66F2-085F33B63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pSp>
        <p:nvGrpSpPr>
          <p:cNvPr id="41" name="Group 356">
            <a:extLst>
              <a:ext uri="{FF2B5EF4-FFF2-40B4-BE49-F238E27FC236}">
                <a16:creationId xmlns:a16="http://schemas.microsoft.com/office/drawing/2014/main" id="{DBA4C904-211A-80D0-DF33-C3F1A235BA00}"/>
              </a:ext>
            </a:extLst>
          </p:cNvPr>
          <p:cNvGrpSpPr>
            <a:grpSpLocks/>
          </p:cNvGrpSpPr>
          <p:nvPr/>
        </p:nvGrpSpPr>
        <p:grpSpPr bwMode="auto">
          <a:xfrm>
            <a:off x="3791260" y="4484792"/>
            <a:ext cx="627062" cy="644525"/>
            <a:chOff x="313" y="1497"/>
            <a:chExt cx="1152" cy="1014"/>
          </a:xfrm>
        </p:grpSpPr>
        <p:pic>
          <p:nvPicPr>
            <p:cNvPr id="42" name="Picture 354" descr="laptop_stylized_small">
              <a:extLst>
                <a:ext uri="{FF2B5EF4-FFF2-40B4-BE49-F238E27FC236}">
                  <a16:creationId xmlns:a16="http://schemas.microsoft.com/office/drawing/2014/main" id="{2D02E6DE-004F-09B8-FE92-342617496D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355" descr="antenna_stylized">
              <a:extLst>
                <a:ext uri="{FF2B5EF4-FFF2-40B4-BE49-F238E27FC236}">
                  <a16:creationId xmlns:a16="http://schemas.microsoft.com/office/drawing/2014/main" id="{1708F479-2F6A-A788-4FE0-4738F7F7B3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6CD00799-F148-7494-8470-43BEE64F38F0}"/>
              </a:ext>
            </a:extLst>
          </p:cNvPr>
          <p:cNvSpPr txBox="1"/>
          <p:nvPr/>
        </p:nvSpPr>
        <p:spPr>
          <a:xfrm>
            <a:off x="3924059" y="504321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1479D98-988F-1AB9-B00B-761DDE2985D2}"/>
              </a:ext>
            </a:extLst>
          </p:cNvPr>
          <p:cNvSpPr/>
          <p:nvPr/>
        </p:nvSpPr>
        <p:spPr bwMode="auto">
          <a:xfrm>
            <a:off x="3533969" y="3878440"/>
            <a:ext cx="2156639" cy="2016459"/>
          </a:xfrm>
          <a:custGeom>
            <a:avLst/>
            <a:gdLst>
              <a:gd name="connsiteX0" fmla="*/ 1030704 w 2156639"/>
              <a:gd name="connsiteY0" fmla="*/ 0 h 2016459"/>
              <a:gd name="connsiteX1" fmla="*/ 1042396 w 2156639"/>
              <a:gd name="connsiteY1" fmla="*/ 2020 h 2016459"/>
              <a:gd name="connsiteX2" fmla="*/ 2156639 w 2156639"/>
              <a:gd name="connsiteY2" fmla="*/ 1019510 h 2016459"/>
              <a:gd name="connsiteX3" fmla="*/ 1188094 w 2156639"/>
              <a:gd name="connsiteY3" fmla="*/ 2001175 h 2016459"/>
              <a:gd name="connsiteX4" fmla="*/ 1125936 w 2156639"/>
              <a:gd name="connsiteY4" fmla="*/ 2016459 h 2016459"/>
              <a:gd name="connsiteX5" fmla="*/ 1114243 w 2156639"/>
              <a:gd name="connsiteY5" fmla="*/ 2014439 h 2016459"/>
              <a:gd name="connsiteX6" fmla="*/ 0 w 2156639"/>
              <a:gd name="connsiteY6" fmla="*/ 996949 h 2016459"/>
              <a:gd name="connsiteX7" fmla="*/ 968545 w 2156639"/>
              <a:gd name="connsiteY7" fmla="*/ 15284 h 2016459"/>
              <a:gd name="connsiteX8" fmla="*/ 1030704 w 2156639"/>
              <a:gd name="connsiteY8" fmla="*/ 0 h 201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6639" h="2016459">
                <a:moveTo>
                  <a:pt x="1030704" y="0"/>
                </a:moveTo>
                <a:lnTo>
                  <a:pt x="1042396" y="2020"/>
                </a:lnTo>
                <a:cubicBezTo>
                  <a:pt x="1687932" y="136910"/>
                  <a:pt x="2156639" y="541437"/>
                  <a:pt x="2156639" y="1019510"/>
                </a:cubicBezTo>
                <a:cubicBezTo>
                  <a:pt x="2156639" y="1460809"/>
                  <a:pt x="1757268" y="1839440"/>
                  <a:pt x="1188094" y="2001175"/>
                </a:cubicBezTo>
                <a:lnTo>
                  <a:pt x="1125936" y="2016459"/>
                </a:lnTo>
                <a:lnTo>
                  <a:pt x="1114243" y="2014439"/>
                </a:lnTo>
                <a:cubicBezTo>
                  <a:pt x="468707" y="1879549"/>
                  <a:pt x="0" y="1475023"/>
                  <a:pt x="0" y="996949"/>
                </a:cubicBezTo>
                <a:cubicBezTo>
                  <a:pt x="0" y="555651"/>
                  <a:pt x="399372" y="177019"/>
                  <a:pt x="968545" y="15284"/>
                </a:cubicBezTo>
                <a:lnTo>
                  <a:pt x="1030704" y="0"/>
                </a:ln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0DD7D54-F419-EC72-38E9-11E627BD44A8}"/>
              </a:ext>
            </a:extLst>
          </p:cNvPr>
          <p:cNvSpPr/>
          <p:nvPr/>
        </p:nvSpPr>
        <p:spPr bwMode="auto">
          <a:xfrm>
            <a:off x="4564672" y="3810000"/>
            <a:ext cx="2140928" cy="2130776"/>
          </a:xfrm>
          <a:custGeom>
            <a:avLst/>
            <a:gdLst>
              <a:gd name="connsiteX0" fmla="*/ 555112 w 2140928"/>
              <a:gd name="connsiteY0" fmla="*/ 0 h 2130776"/>
              <a:gd name="connsiteX1" fmla="*/ 2140928 w 2140928"/>
              <a:gd name="connsiteY1" fmla="*/ 1065388 h 2130776"/>
              <a:gd name="connsiteX2" fmla="*/ 555112 w 2140928"/>
              <a:gd name="connsiteY2" fmla="*/ 2130776 h 2130776"/>
              <a:gd name="connsiteX3" fmla="*/ 235515 w 2140928"/>
              <a:gd name="connsiteY3" fmla="*/ 2109131 h 2130776"/>
              <a:gd name="connsiteX4" fmla="*/ 95232 w 2140928"/>
              <a:gd name="connsiteY4" fmla="*/ 2084898 h 2130776"/>
              <a:gd name="connsiteX5" fmla="*/ 157390 w 2140928"/>
              <a:gd name="connsiteY5" fmla="*/ 2069614 h 2130776"/>
              <a:gd name="connsiteX6" fmla="*/ 1125935 w 2140928"/>
              <a:gd name="connsiteY6" fmla="*/ 1087949 h 2130776"/>
              <a:gd name="connsiteX7" fmla="*/ 11692 w 2140928"/>
              <a:gd name="connsiteY7" fmla="*/ 70459 h 2130776"/>
              <a:gd name="connsiteX8" fmla="*/ 0 w 2140928"/>
              <a:gd name="connsiteY8" fmla="*/ 68439 h 2130776"/>
              <a:gd name="connsiteX9" fmla="*/ 83539 w 2140928"/>
              <a:gd name="connsiteY9" fmla="*/ 47898 h 2130776"/>
              <a:gd name="connsiteX10" fmla="*/ 555112 w 2140928"/>
              <a:gd name="connsiteY10" fmla="*/ 0 h 213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40928" h="2130776">
                <a:moveTo>
                  <a:pt x="555112" y="0"/>
                </a:moveTo>
                <a:cubicBezTo>
                  <a:pt x="1430934" y="0"/>
                  <a:pt x="2140928" y="476990"/>
                  <a:pt x="2140928" y="1065388"/>
                </a:cubicBezTo>
                <a:cubicBezTo>
                  <a:pt x="2140928" y="1653786"/>
                  <a:pt x="1430934" y="2130776"/>
                  <a:pt x="555112" y="2130776"/>
                </a:cubicBezTo>
                <a:cubicBezTo>
                  <a:pt x="445634" y="2130776"/>
                  <a:pt x="338748" y="2123323"/>
                  <a:pt x="235515" y="2109131"/>
                </a:cubicBezTo>
                <a:lnTo>
                  <a:pt x="95232" y="2084898"/>
                </a:lnTo>
                <a:lnTo>
                  <a:pt x="157390" y="2069614"/>
                </a:lnTo>
                <a:cubicBezTo>
                  <a:pt x="726564" y="1907879"/>
                  <a:pt x="1125935" y="1529248"/>
                  <a:pt x="1125935" y="1087949"/>
                </a:cubicBezTo>
                <a:cubicBezTo>
                  <a:pt x="1125935" y="609876"/>
                  <a:pt x="657228" y="205349"/>
                  <a:pt x="11692" y="70459"/>
                </a:cubicBezTo>
                <a:lnTo>
                  <a:pt x="0" y="68439"/>
                </a:lnTo>
                <a:lnTo>
                  <a:pt x="83539" y="47898"/>
                </a:lnTo>
                <a:cubicBezTo>
                  <a:pt x="232509" y="16769"/>
                  <a:pt x="390896" y="0"/>
                  <a:pt x="555112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5F09FAD-225F-A027-5EE3-545DDF03AE13}"/>
              </a:ext>
            </a:extLst>
          </p:cNvPr>
          <p:cNvSpPr/>
          <p:nvPr/>
        </p:nvSpPr>
        <p:spPr bwMode="auto">
          <a:xfrm>
            <a:off x="2518976" y="3832561"/>
            <a:ext cx="2140929" cy="2130776"/>
          </a:xfrm>
          <a:custGeom>
            <a:avLst/>
            <a:gdLst>
              <a:gd name="connsiteX0" fmla="*/ 1585816 w 2140929"/>
              <a:gd name="connsiteY0" fmla="*/ 0 h 2130776"/>
              <a:gd name="connsiteX1" fmla="*/ 1905413 w 2140929"/>
              <a:gd name="connsiteY1" fmla="*/ 21645 h 2130776"/>
              <a:gd name="connsiteX2" fmla="*/ 2045697 w 2140929"/>
              <a:gd name="connsiteY2" fmla="*/ 45878 h 2130776"/>
              <a:gd name="connsiteX3" fmla="*/ 1983538 w 2140929"/>
              <a:gd name="connsiteY3" fmla="*/ 61162 h 2130776"/>
              <a:gd name="connsiteX4" fmla="*/ 1014993 w 2140929"/>
              <a:gd name="connsiteY4" fmla="*/ 1042827 h 2130776"/>
              <a:gd name="connsiteX5" fmla="*/ 2129236 w 2140929"/>
              <a:gd name="connsiteY5" fmla="*/ 2060317 h 2130776"/>
              <a:gd name="connsiteX6" fmla="*/ 2140929 w 2140929"/>
              <a:gd name="connsiteY6" fmla="*/ 2062337 h 2130776"/>
              <a:gd name="connsiteX7" fmla="*/ 2057389 w 2140929"/>
              <a:gd name="connsiteY7" fmla="*/ 2082878 h 2130776"/>
              <a:gd name="connsiteX8" fmla="*/ 1585816 w 2140929"/>
              <a:gd name="connsiteY8" fmla="*/ 2130776 h 2130776"/>
              <a:gd name="connsiteX9" fmla="*/ 0 w 2140929"/>
              <a:gd name="connsiteY9" fmla="*/ 1065388 h 2130776"/>
              <a:gd name="connsiteX10" fmla="*/ 1585816 w 2140929"/>
              <a:gd name="connsiteY10" fmla="*/ 0 h 213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40929" h="2130776">
                <a:moveTo>
                  <a:pt x="1585816" y="0"/>
                </a:moveTo>
                <a:cubicBezTo>
                  <a:pt x="1695294" y="0"/>
                  <a:pt x="1802181" y="7453"/>
                  <a:pt x="1905413" y="21645"/>
                </a:cubicBezTo>
                <a:lnTo>
                  <a:pt x="2045697" y="45878"/>
                </a:lnTo>
                <a:lnTo>
                  <a:pt x="1983538" y="61162"/>
                </a:lnTo>
                <a:cubicBezTo>
                  <a:pt x="1414365" y="222897"/>
                  <a:pt x="1014993" y="601529"/>
                  <a:pt x="1014993" y="1042827"/>
                </a:cubicBezTo>
                <a:cubicBezTo>
                  <a:pt x="1014993" y="1520901"/>
                  <a:pt x="1483700" y="1925427"/>
                  <a:pt x="2129236" y="2060317"/>
                </a:cubicBezTo>
                <a:lnTo>
                  <a:pt x="2140929" y="2062337"/>
                </a:lnTo>
                <a:lnTo>
                  <a:pt x="2057389" y="2082878"/>
                </a:lnTo>
                <a:cubicBezTo>
                  <a:pt x="1908420" y="2114007"/>
                  <a:pt x="1750033" y="2130776"/>
                  <a:pt x="1585816" y="2130776"/>
                </a:cubicBezTo>
                <a:cubicBezTo>
                  <a:pt x="709994" y="2130776"/>
                  <a:pt x="0" y="1653786"/>
                  <a:pt x="0" y="1065388"/>
                </a:cubicBezTo>
                <a:cubicBezTo>
                  <a:pt x="0" y="476990"/>
                  <a:pt x="709994" y="0"/>
                  <a:pt x="1585816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2B8781-3961-9FCD-5957-82FFAFBBB193}"/>
              </a:ext>
            </a:extLst>
          </p:cNvPr>
          <p:cNvSpPr txBox="1"/>
          <p:nvPr/>
        </p:nvSpPr>
        <p:spPr>
          <a:xfrm>
            <a:off x="1176679" y="5573044"/>
            <a:ext cx="1994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Channel sensing range of node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FEE856-1176-8FF8-8E62-C8EEF3920CF6}"/>
              </a:ext>
            </a:extLst>
          </p:cNvPr>
          <p:cNvSpPr txBox="1"/>
          <p:nvPr/>
        </p:nvSpPr>
        <p:spPr>
          <a:xfrm>
            <a:off x="6002201" y="5642225"/>
            <a:ext cx="1965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Channel sensing range of node B</a:t>
            </a:r>
          </a:p>
        </p:txBody>
      </p:sp>
      <p:grpSp>
        <p:nvGrpSpPr>
          <p:cNvPr id="35" name="Group 356">
            <a:extLst>
              <a:ext uri="{FF2B5EF4-FFF2-40B4-BE49-F238E27FC236}">
                <a16:creationId xmlns:a16="http://schemas.microsoft.com/office/drawing/2014/main" id="{ED940E3A-4A00-54FD-39ED-C37D374DA426}"/>
              </a:ext>
            </a:extLst>
          </p:cNvPr>
          <p:cNvGrpSpPr>
            <a:grpSpLocks/>
          </p:cNvGrpSpPr>
          <p:nvPr/>
        </p:nvGrpSpPr>
        <p:grpSpPr bwMode="auto">
          <a:xfrm>
            <a:off x="4806253" y="4462231"/>
            <a:ext cx="627062" cy="644525"/>
            <a:chOff x="313" y="1497"/>
            <a:chExt cx="1152" cy="1014"/>
          </a:xfrm>
        </p:grpSpPr>
        <p:pic>
          <p:nvPicPr>
            <p:cNvPr id="36" name="Picture 354" descr="laptop_stylized_small">
              <a:extLst>
                <a:ext uri="{FF2B5EF4-FFF2-40B4-BE49-F238E27FC236}">
                  <a16:creationId xmlns:a16="http://schemas.microsoft.com/office/drawing/2014/main" id="{06662CD0-49C4-868A-26A4-BFC99C858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55" descr="antenna_stylized">
              <a:extLst>
                <a:ext uri="{FF2B5EF4-FFF2-40B4-BE49-F238E27FC236}">
                  <a16:creationId xmlns:a16="http://schemas.microsoft.com/office/drawing/2014/main" id="{11C91349-0643-437C-CD65-7AF2E5689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Group 356">
            <a:extLst>
              <a:ext uri="{FF2B5EF4-FFF2-40B4-BE49-F238E27FC236}">
                <a16:creationId xmlns:a16="http://schemas.microsoft.com/office/drawing/2014/main" id="{91A7EB7A-95BB-E117-71A9-8BF5220BB936}"/>
              </a:ext>
            </a:extLst>
          </p:cNvPr>
          <p:cNvGrpSpPr>
            <a:grpSpLocks/>
          </p:cNvGrpSpPr>
          <p:nvPr/>
        </p:nvGrpSpPr>
        <p:grpSpPr bwMode="auto">
          <a:xfrm>
            <a:off x="5821246" y="4441014"/>
            <a:ext cx="627062" cy="644525"/>
            <a:chOff x="313" y="1497"/>
            <a:chExt cx="1152" cy="1014"/>
          </a:xfrm>
        </p:grpSpPr>
        <p:pic>
          <p:nvPicPr>
            <p:cNvPr id="39" name="Picture 354" descr="laptop_stylized_small">
              <a:extLst>
                <a:ext uri="{FF2B5EF4-FFF2-40B4-BE49-F238E27FC236}">
                  <a16:creationId xmlns:a16="http://schemas.microsoft.com/office/drawing/2014/main" id="{B0514628-8927-50E7-9BF4-5C10578BA6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55" descr="antenna_stylized">
              <a:extLst>
                <a:ext uri="{FF2B5EF4-FFF2-40B4-BE49-F238E27FC236}">
                  <a16:creationId xmlns:a16="http://schemas.microsoft.com/office/drawing/2014/main" id="{EA56C748-C42F-DC7E-65A8-51244237C4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6E550773-5C23-9A91-D771-9221BF2782F8}"/>
              </a:ext>
            </a:extLst>
          </p:cNvPr>
          <p:cNvSpPr txBox="1"/>
          <p:nvPr/>
        </p:nvSpPr>
        <p:spPr>
          <a:xfrm>
            <a:off x="4936893" y="505056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27AA440-34F3-6B7C-9835-67988E3D18F3}"/>
              </a:ext>
            </a:extLst>
          </p:cNvPr>
          <p:cNvSpPr txBox="1"/>
          <p:nvPr/>
        </p:nvSpPr>
        <p:spPr>
          <a:xfrm>
            <a:off x="5952148" y="50293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6425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FC375-9FB6-18E8-5A69-92BC105B0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8F21-3B9F-E6AE-1381-A18D5A2C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View Problem due to Obstacle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F9FC9-F6D3-FFCF-A4D1-4BE29ECCF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20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 different view problem is caused by obstacle, then the short distance between node A and node B may not solve the problem.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mechanism to solve this problem needs further discussion.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ACFCB-584A-191F-EBFD-04D2DCF297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81A2-CCD7-376E-E3A7-8033CA8BA6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9DAA1B-9C9B-0878-9CC6-A4AE1A4DC1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pSp>
        <p:nvGrpSpPr>
          <p:cNvPr id="15" name="Group 356">
            <a:extLst>
              <a:ext uri="{FF2B5EF4-FFF2-40B4-BE49-F238E27FC236}">
                <a16:creationId xmlns:a16="http://schemas.microsoft.com/office/drawing/2014/main" id="{0F38AAE3-6FBF-89F2-6597-E77D92E6DD75}"/>
              </a:ext>
            </a:extLst>
          </p:cNvPr>
          <p:cNvGrpSpPr>
            <a:grpSpLocks/>
          </p:cNvGrpSpPr>
          <p:nvPr/>
        </p:nvGrpSpPr>
        <p:grpSpPr bwMode="auto">
          <a:xfrm>
            <a:off x="5825331" y="5269652"/>
            <a:ext cx="627062" cy="644525"/>
            <a:chOff x="313" y="1497"/>
            <a:chExt cx="1152" cy="1014"/>
          </a:xfrm>
        </p:grpSpPr>
        <p:pic>
          <p:nvPicPr>
            <p:cNvPr id="16" name="Picture 354" descr="laptop_stylized_small">
              <a:extLst>
                <a:ext uri="{FF2B5EF4-FFF2-40B4-BE49-F238E27FC236}">
                  <a16:creationId xmlns:a16="http://schemas.microsoft.com/office/drawing/2014/main" id="{A4C102F0-6574-A841-B697-072F382CE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55" descr="antenna_stylized">
              <a:extLst>
                <a:ext uri="{FF2B5EF4-FFF2-40B4-BE49-F238E27FC236}">
                  <a16:creationId xmlns:a16="http://schemas.microsoft.com/office/drawing/2014/main" id="{8549A8FD-1F26-9EF4-A195-36FF9922C8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Group 356">
            <a:extLst>
              <a:ext uri="{FF2B5EF4-FFF2-40B4-BE49-F238E27FC236}">
                <a16:creationId xmlns:a16="http://schemas.microsoft.com/office/drawing/2014/main" id="{179DA852-A824-1229-FA6E-D29CB36FF4D2}"/>
              </a:ext>
            </a:extLst>
          </p:cNvPr>
          <p:cNvGrpSpPr>
            <a:grpSpLocks/>
          </p:cNvGrpSpPr>
          <p:nvPr/>
        </p:nvGrpSpPr>
        <p:grpSpPr bwMode="auto">
          <a:xfrm>
            <a:off x="7806531" y="5269652"/>
            <a:ext cx="627062" cy="644525"/>
            <a:chOff x="313" y="1497"/>
            <a:chExt cx="1152" cy="1014"/>
          </a:xfrm>
        </p:grpSpPr>
        <p:pic>
          <p:nvPicPr>
            <p:cNvPr id="19" name="Picture 354" descr="laptop_stylized_small">
              <a:extLst>
                <a:ext uri="{FF2B5EF4-FFF2-40B4-BE49-F238E27FC236}">
                  <a16:creationId xmlns:a16="http://schemas.microsoft.com/office/drawing/2014/main" id="{5076128E-BCF8-F255-2B74-523DA1C3A8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355" descr="antenna_stylized">
              <a:extLst>
                <a:ext uri="{FF2B5EF4-FFF2-40B4-BE49-F238E27FC236}">
                  <a16:creationId xmlns:a16="http://schemas.microsoft.com/office/drawing/2014/main" id="{7F65FC8C-FD3A-53F9-7AE7-5F2B2D030E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356">
            <a:extLst>
              <a:ext uri="{FF2B5EF4-FFF2-40B4-BE49-F238E27FC236}">
                <a16:creationId xmlns:a16="http://schemas.microsoft.com/office/drawing/2014/main" id="{E4C56050-6B39-87E0-A9B9-A7748797F51C}"/>
              </a:ext>
            </a:extLst>
          </p:cNvPr>
          <p:cNvGrpSpPr>
            <a:grpSpLocks/>
          </p:cNvGrpSpPr>
          <p:nvPr/>
        </p:nvGrpSpPr>
        <p:grpSpPr bwMode="auto">
          <a:xfrm>
            <a:off x="7039186" y="3870727"/>
            <a:ext cx="627062" cy="644525"/>
            <a:chOff x="313" y="1497"/>
            <a:chExt cx="1152" cy="1014"/>
          </a:xfrm>
        </p:grpSpPr>
        <p:pic>
          <p:nvPicPr>
            <p:cNvPr id="22" name="Picture 354" descr="laptop_stylized_small">
              <a:extLst>
                <a:ext uri="{FF2B5EF4-FFF2-40B4-BE49-F238E27FC236}">
                  <a16:creationId xmlns:a16="http://schemas.microsoft.com/office/drawing/2014/main" id="{6F284CC2-7A34-DBDE-4EF1-A2B601BE95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355" descr="antenna_stylized">
              <a:extLst>
                <a:ext uri="{FF2B5EF4-FFF2-40B4-BE49-F238E27FC236}">
                  <a16:creationId xmlns:a16="http://schemas.microsoft.com/office/drawing/2014/main" id="{F08577B8-330F-3016-E5A3-3823086907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riangle 23">
            <a:extLst>
              <a:ext uri="{FF2B5EF4-FFF2-40B4-BE49-F238E27FC236}">
                <a16:creationId xmlns:a16="http://schemas.microsoft.com/office/drawing/2014/main" id="{5F0A7829-9A04-D152-A38C-F9D31A8DB2C2}"/>
              </a:ext>
            </a:extLst>
          </p:cNvPr>
          <p:cNvSpPr/>
          <p:nvPr/>
        </p:nvSpPr>
        <p:spPr bwMode="auto">
          <a:xfrm>
            <a:off x="6485090" y="4490976"/>
            <a:ext cx="600869" cy="5905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883D8A7-F616-4610-4FAF-FB8A953AF6B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58866" y="4539952"/>
            <a:ext cx="400065" cy="59250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1DAF81-BD71-5842-EDBD-1AA51DDE9756}"/>
              </a:ext>
            </a:extLst>
          </p:cNvPr>
          <p:cNvCxnSpPr>
            <a:cxnSpLocks/>
          </p:cNvCxnSpPr>
          <p:nvPr/>
        </p:nvCxnSpPr>
        <p:spPr bwMode="auto">
          <a:xfrm flipH="1">
            <a:off x="6519547" y="5665011"/>
            <a:ext cx="1146701" cy="177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D9CAA4-6557-D5A8-FDD3-97ED183C4A77}"/>
              </a:ext>
            </a:extLst>
          </p:cNvPr>
          <p:cNvCxnSpPr>
            <a:cxnSpLocks/>
          </p:cNvCxnSpPr>
          <p:nvPr/>
        </p:nvCxnSpPr>
        <p:spPr bwMode="auto">
          <a:xfrm flipH="1">
            <a:off x="6433503" y="4515252"/>
            <a:ext cx="729536" cy="77336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E046E90-24BE-6335-C373-BB015AE67869}"/>
              </a:ext>
            </a:extLst>
          </p:cNvPr>
          <p:cNvSpPr txBox="1"/>
          <p:nvPr/>
        </p:nvSpPr>
        <p:spPr>
          <a:xfrm>
            <a:off x="5910262" y="582953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221176-27A7-E81A-1A8B-113F2BA3F84D}"/>
              </a:ext>
            </a:extLst>
          </p:cNvPr>
          <p:cNvSpPr txBox="1"/>
          <p:nvPr/>
        </p:nvSpPr>
        <p:spPr>
          <a:xfrm>
            <a:off x="7987983" y="582953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B8D754-7721-6D25-6769-C3DA3A6270F9}"/>
              </a:ext>
            </a:extLst>
          </p:cNvPr>
          <p:cNvSpPr txBox="1"/>
          <p:nvPr/>
        </p:nvSpPr>
        <p:spPr>
          <a:xfrm>
            <a:off x="7626720" y="406257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3CC39E-6235-D773-AA11-37263574422D}"/>
              </a:ext>
            </a:extLst>
          </p:cNvPr>
          <p:cNvSpPr txBox="1"/>
          <p:nvPr/>
        </p:nvSpPr>
        <p:spPr>
          <a:xfrm>
            <a:off x="5631775" y="4532603"/>
            <a:ext cx="105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Obstacle</a:t>
            </a:r>
          </a:p>
        </p:txBody>
      </p:sp>
    </p:spTree>
    <p:extLst>
      <p:ext uri="{BB962C8B-B14F-4D97-AF65-F5344CB8AC3E}">
        <p14:creationId xmlns:p14="http://schemas.microsoft.com/office/powerpoint/2010/main" val="139743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d</a:t>
            </a:r>
            <a:r>
              <a:rPr lang="en-US" sz="2400" dirty="0"/>
              <a:t>ifferent view problem of NPCA</a:t>
            </a:r>
            <a:r>
              <a:rPr lang="en-US" dirty="0"/>
              <a:t> and propose the possible 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d</a:t>
            </a:r>
            <a:r>
              <a:rPr lang="en-US" sz="2000" dirty="0"/>
              <a:t>ifferent view problem is caused by attenuation, the problem can be solved by shorten the distance between AP and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different </a:t>
            </a:r>
            <a:r>
              <a:rPr lang="en-US" sz="2000" dirty="0"/>
              <a:t>view problem is caused by obstacle, we need another mechanism to solve the problem.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mechanism to mitigate d</a:t>
            </a:r>
            <a:r>
              <a:rPr lang="en-US" sz="2000" dirty="0"/>
              <a:t>ifferent view problem of NPCA 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92104</TotalTime>
  <Words>647</Words>
  <Application>Microsoft Macintosh PowerPoint</Application>
  <PresentationFormat>On-screen Show (4:3)</PresentationFormat>
  <Paragraphs>129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Discussion on different view problem of NPCA</vt:lpstr>
      <vt:lpstr>Introduction</vt:lpstr>
      <vt:lpstr>Hidden Node Problem</vt:lpstr>
      <vt:lpstr>Different View Problem due to Attenuation</vt:lpstr>
      <vt:lpstr>Different View Problem due to Attenuation</vt:lpstr>
      <vt:lpstr>Mitigation against Different View Problem</vt:lpstr>
      <vt:lpstr>Different View Problem due to Obstacle</vt:lpstr>
      <vt:lpstr>Summary</vt:lpstr>
      <vt:lpstr>SP1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705</cp:revision>
  <cp:lastPrinted>1601-01-01T00:00:00Z</cp:lastPrinted>
  <dcterms:created xsi:type="dcterms:W3CDTF">2018-07-24T22:57:41Z</dcterms:created>
  <dcterms:modified xsi:type="dcterms:W3CDTF">2025-03-10T12:16:48Z</dcterms:modified>
</cp:coreProperties>
</file>