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6" r:id="rId4"/>
    <p:sldId id="275" r:id="rId5"/>
    <p:sldId id="953" r:id="rId6"/>
    <p:sldId id="274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>
      <p:cViewPr varScale="1">
        <p:scale>
          <a:sx n="68" d="100"/>
          <a:sy n="68" d="100"/>
        </p:scale>
        <p:origin x="60" y="6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1024" y="-2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4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63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65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1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Hang Yang.,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Yang.,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Hang Yang.,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Yang.,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Yang.,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Hang Yang.,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Hang Yang.,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2148r0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67310"/>
            <a:ext cx="10363200" cy="1103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TXOP protection after preemption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68383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2024-12-27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912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84C78CB9-730D-45C1-8863-77AA62D62BE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D244923C-EBB5-4D28-A953-0BD40D4BCED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Hang Yang., Ruijie Networks Co., Ltd</a:t>
            </a:r>
            <a:endParaRPr lang="en-GB"/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113A3D26-89B3-4ADE-A3BB-7386C388C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920338"/>
              </p:ext>
            </p:extLst>
          </p:nvPr>
        </p:nvGraphicFramePr>
        <p:xfrm>
          <a:off x="1086835" y="3008865"/>
          <a:ext cx="9897495" cy="1716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796">
                  <a:extLst>
                    <a:ext uri="{9D8B030D-6E8A-4147-A177-3AD203B41FA5}">
                      <a16:colId xmlns:a16="http://schemas.microsoft.com/office/drawing/2014/main" val="2094760052"/>
                    </a:ext>
                  </a:extLst>
                </a:gridCol>
                <a:gridCol w="2262202">
                  <a:extLst>
                    <a:ext uri="{9D8B030D-6E8A-4147-A177-3AD203B41FA5}">
                      <a16:colId xmlns:a16="http://schemas.microsoft.com/office/drawing/2014/main" val="3269403859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1554427670"/>
                    </a:ext>
                  </a:extLst>
                </a:gridCol>
                <a:gridCol w="1590947">
                  <a:extLst>
                    <a:ext uri="{9D8B030D-6E8A-4147-A177-3AD203B41FA5}">
                      <a16:colId xmlns:a16="http://schemas.microsoft.com/office/drawing/2014/main" val="2790433816"/>
                    </a:ext>
                  </a:extLst>
                </a:gridCol>
                <a:gridCol w="2368051">
                  <a:extLst>
                    <a:ext uri="{9D8B030D-6E8A-4147-A177-3AD203B41FA5}">
                      <a16:colId xmlns:a16="http://schemas.microsoft.com/office/drawing/2014/main" val="2921231952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96759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altLang="zh-CN" sz="1400" dirty="0">
                          <a:latin typeface="+mn-lt"/>
                        </a:rPr>
                        <a:t>yanghang1@ruijie.com.cn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8723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Ke 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zhongke@ruijie.com.cn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076436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Hui 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Ruijie Networks Co., Ltd.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chehui@ruijie.com.cn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65874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03445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761"/>
            <a:ext cx="10361084" cy="3276226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GB" altLang="zh-CN" sz="1800" b="0" dirty="0"/>
              <a:t>In UHR PAR</a:t>
            </a:r>
            <a:r>
              <a:rPr lang="en-US" altLang="zh-CN" sz="1800" b="0" dirty="0"/>
              <a:t>[1]</a:t>
            </a:r>
            <a:r>
              <a:rPr lang="en-GB" altLang="zh-CN" sz="1800" b="0" dirty="0"/>
              <a:t>, the </a:t>
            </a:r>
            <a:r>
              <a:rPr lang="en-US" altLang="zh-CN" sz="1800" b="0" dirty="0"/>
              <a:t>latency reduction is a key objective of 802.11bn.</a:t>
            </a:r>
          </a:p>
          <a:p>
            <a:pPr algn="just">
              <a:buFont typeface="Times New Roman" pitchFamily="16" charset="0"/>
              <a:buChar char="•"/>
            </a:pPr>
            <a:r>
              <a:rPr lang="en-GB" altLang="zh-CN" sz="1800" b="0" dirty="0" err="1"/>
              <a:t>Preemption</a:t>
            </a:r>
            <a:r>
              <a:rPr lang="en-GB" altLang="zh-CN" sz="1800" b="0" dirty="0"/>
              <a:t>, </a:t>
            </a:r>
            <a:r>
              <a:rPr lang="en-US" altLang="zh-CN" sz="1800" b="0" dirty="0" err="1"/>
              <a:t>i</a:t>
            </a:r>
            <a:r>
              <a:rPr lang="en-GB" altLang="zh-CN" sz="1800" b="0" dirty="0"/>
              <a:t>.e., when a latency sensitive packet arrives, the AP/non-AP STA could request transmission without waiting </a:t>
            </a:r>
            <a:r>
              <a:rPr lang="en-US" altLang="zh-CN" sz="1800" b="0" dirty="0"/>
              <a:t>for</a:t>
            </a:r>
            <a:r>
              <a:rPr lang="en-GB" altLang="zh-CN" sz="1800" b="0" dirty="0"/>
              <a:t> the ongoing TXOP to end, is a solution to reduce the waiting time of latency sensitive traffic. Various </a:t>
            </a:r>
            <a:r>
              <a:rPr lang="en-GB" altLang="zh-CN" sz="1800" b="0" dirty="0" err="1"/>
              <a:t>preemption</a:t>
            </a:r>
            <a:r>
              <a:rPr lang="en-GB" altLang="zh-CN" sz="1800" b="0" dirty="0"/>
              <a:t> methods have been proposed in many contributions[2,3,4].</a:t>
            </a: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800" b="0" dirty="0"/>
              <a:t>Preemption duration protection issue is raised in [5]. Once the preemption happens, it will take up a period of transmission time, causing the protection set by the initial TXOP to fail. </a:t>
            </a:r>
            <a:r>
              <a:rPr lang="en-US" altLang="zh-CN" sz="1800" b="0" dirty="0">
                <a:solidFill>
                  <a:schemeClr val="tx1"/>
                </a:solidFill>
              </a:rPr>
              <a:t>And the continued transmission could be interfered with.</a:t>
            </a: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800" b="0" dirty="0"/>
              <a:t>In this contribution, we give consideration on: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800" dirty="0"/>
              <a:t>Initial TXOP duration protection after preemption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800" b="0" dirty="0"/>
              <a:t>Preemption end indication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20C6441-729D-469D-951C-AE89067DF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FEE9F788-6BB6-44EE-8BBE-C9A9C440B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Yang., Ruijie Networks Co., Ltd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4E87F733-35EC-457A-A325-4360D4457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553" y="518939"/>
            <a:ext cx="10361084" cy="1065213"/>
          </a:xfrm>
        </p:spPr>
        <p:txBody>
          <a:bodyPr/>
          <a:lstStyle/>
          <a:p>
            <a:r>
              <a:rPr lang="en-US" altLang="zh-CN" dirty="0"/>
              <a:t>Protection Issue caused by Preemption</a:t>
            </a:r>
            <a:endParaRPr lang="zh-CN" altLang="en-US" dirty="0"/>
          </a:p>
        </p:txBody>
      </p:sp>
      <p:grpSp>
        <p:nvGrpSpPr>
          <p:cNvPr id="101" name="组合 100">
            <a:extLst>
              <a:ext uri="{FF2B5EF4-FFF2-40B4-BE49-F238E27FC236}">
                <a16:creationId xmlns:a16="http://schemas.microsoft.com/office/drawing/2014/main" id="{E16DA506-42F9-402C-89B8-B927AEB962EC}"/>
              </a:ext>
            </a:extLst>
          </p:cNvPr>
          <p:cNvGrpSpPr/>
          <p:nvPr/>
        </p:nvGrpSpPr>
        <p:grpSpPr>
          <a:xfrm>
            <a:off x="1559496" y="4379947"/>
            <a:ext cx="9433048" cy="2073389"/>
            <a:chOff x="1133068" y="1272486"/>
            <a:chExt cx="9433048" cy="2073389"/>
          </a:xfrm>
        </p:grpSpPr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002302D6-F7A7-4030-9D98-9E5B1FF65526}"/>
                </a:ext>
              </a:extLst>
            </p:cNvPr>
            <p:cNvCxnSpPr>
              <a:cxnSpLocks/>
            </p:cNvCxnSpPr>
            <p:nvPr/>
          </p:nvCxnSpPr>
          <p:spPr>
            <a:xfrm>
              <a:off x="1133068" y="2676419"/>
              <a:ext cx="9433048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A2F22C8B-20F9-4BFF-BABB-5E91772A3768}"/>
                </a:ext>
              </a:extLst>
            </p:cNvPr>
            <p:cNvGrpSpPr/>
            <p:nvPr/>
          </p:nvGrpSpPr>
          <p:grpSpPr>
            <a:xfrm>
              <a:off x="1285925" y="2405981"/>
              <a:ext cx="502510" cy="307777"/>
              <a:chOff x="1570100" y="3842648"/>
              <a:chExt cx="614429" cy="712629"/>
            </a:xfrm>
          </p:grpSpPr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989D9A83-7330-4FD4-B0B3-E8AB07080CE8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455120" cy="55581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0BE29D12-6A8B-4D6D-B337-2E4874504981}"/>
                  </a:ext>
                </a:extLst>
              </p:cNvPr>
              <p:cNvSpPr txBox="1"/>
              <p:nvPr/>
            </p:nvSpPr>
            <p:spPr>
              <a:xfrm>
                <a:off x="1570100" y="3842648"/>
                <a:ext cx="614429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RTS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2BD2BF18-AF77-4DE8-B457-BD2778CDBBE9}"/>
                </a:ext>
              </a:extLst>
            </p:cNvPr>
            <p:cNvGrpSpPr/>
            <p:nvPr/>
          </p:nvGrpSpPr>
          <p:grpSpPr>
            <a:xfrm>
              <a:off x="1663250" y="2650838"/>
              <a:ext cx="513282" cy="307777"/>
              <a:chOff x="1573299" y="3839532"/>
              <a:chExt cx="627600" cy="712629"/>
            </a:xfrm>
          </p:grpSpPr>
          <p:sp>
            <p:nvSpPr>
              <p:cNvPr id="14" name="矩形 13">
                <a:extLst>
                  <a:ext uri="{FF2B5EF4-FFF2-40B4-BE49-F238E27FC236}">
                    <a16:creationId xmlns:a16="http://schemas.microsoft.com/office/drawing/2014/main" id="{E59F8E01-36D7-4B14-95D5-801C5FD46B56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481294" cy="555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F31BC4AD-0263-4CFB-891A-72DBB5B09CBB}"/>
                  </a:ext>
                </a:extLst>
              </p:cNvPr>
              <p:cNvSpPr txBox="1"/>
              <p:nvPr/>
            </p:nvSpPr>
            <p:spPr>
              <a:xfrm>
                <a:off x="1573299" y="3839532"/>
                <a:ext cx="627600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CTS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662E767-82AB-49F3-81B5-B35E97A69EFF}"/>
                </a:ext>
              </a:extLst>
            </p:cNvPr>
            <p:cNvGrpSpPr/>
            <p:nvPr/>
          </p:nvGrpSpPr>
          <p:grpSpPr>
            <a:xfrm>
              <a:off x="2346873" y="2011342"/>
              <a:ext cx="2163646" cy="307777"/>
              <a:chOff x="1649754" y="3809758"/>
              <a:chExt cx="2645535" cy="712629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86F86497-7081-4C31-939E-1FAB4A53D5E7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2645535" cy="55581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AC2D78D3-9800-4FBE-AA83-05B27E0DBD34}"/>
                  </a:ext>
                </a:extLst>
              </p:cNvPr>
              <p:cNvSpPr txBox="1"/>
              <p:nvPr/>
            </p:nvSpPr>
            <p:spPr>
              <a:xfrm>
                <a:off x="2469338" y="3809758"/>
                <a:ext cx="951004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PPDU 1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C426D36D-E52D-4E38-8BB1-C97B59AEEEBB}"/>
                </a:ext>
              </a:extLst>
            </p:cNvPr>
            <p:cNvGrpSpPr/>
            <p:nvPr/>
          </p:nvGrpSpPr>
          <p:grpSpPr>
            <a:xfrm>
              <a:off x="5020590" y="2271619"/>
              <a:ext cx="463588" cy="307777"/>
              <a:chOff x="1560522" y="3833850"/>
              <a:chExt cx="566839" cy="712629"/>
            </a:xfrm>
          </p:grpSpPr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87C51D38-C473-47A1-BFAA-9036BEB38261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368012" cy="555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4851761E-57F2-430B-9977-598EF0DFE21B}"/>
                  </a:ext>
                </a:extLst>
              </p:cNvPr>
              <p:cNvSpPr txBox="1"/>
              <p:nvPr/>
            </p:nvSpPr>
            <p:spPr>
              <a:xfrm>
                <a:off x="1560522" y="3833850"/>
                <a:ext cx="566839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PRI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564389BB-8801-4004-9B3F-C6305A7AE225}"/>
                </a:ext>
              </a:extLst>
            </p:cNvPr>
            <p:cNvGrpSpPr/>
            <p:nvPr/>
          </p:nvGrpSpPr>
          <p:grpSpPr>
            <a:xfrm>
              <a:off x="5411958" y="2019654"/>
              <a:ext cx="393056" cy="307777"/>
              <a:chOff x="1598003" y="3834586"/>
              <a:chExt cx="480597" cy="712629"/>
            </a:xfrm>
          </p:grpSpPr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5E3F918E-49AC-4CCE-A1F0-1186812B7BE1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353748" cy="55581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B1E52849-FB7B-45E5-B5B6-60A1A7F124EB}"/>
                  </a:ext>
                </a:extLst>
              </p:cNvPr>
              <p:cNvSpPr txBox="1"/>
              <p:nvPr/>
            </p:nvSpPr>
            <p:spPr>
              <a:xfrm>
                <a:off x="1598003" y="3834586"/>
                <a:ext cx="480597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TF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90F3009B-E549-4EC4-B6DC-5EF2DB8AF488}"/>
                </a:ext>
              </a:extLst>
            </p:cNvPr>
            <p:cNvGrpSpPr/>
            <p:nvPr/>
          </p:nvGrpSpPr>
          <p:grpSpPr>
            <a:xfrm>
              <a:off x="5727446" y="2294368"/>
              <a:ext cx="899350" cy="307777"/>
              <a:chOff x="1589556" y="3840655"/>
              <a:chExt cx="1099653" cy="712629"/>
            </a:xfrm>
          </p:grpSpPr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AD7BFFF2-7344-44E2-B9D1-21D51B72A2EC}"/>
                  </a:ext>
                </a:extLst>
              </p:cNvPr>
              <p:cNvSpPr/>
              <p:nvPr/>
            </p:nvSpPr>
            <p:spPr>
              <a:xfrm>
                <a:off x="1649753" y="3902159"/>
                <a:ext cx="1031365" cy="555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文本框 26">
                <a:extLst>
                  <a:ext uri="{FF2B5EF4-FFF2-40B4-BE49-F238E27FC236}">
                    <a16:creationId xmlns:a16="http://schemas.microsoft.com/office/drawing/2014/main" id="{05110E67-CA9D-44FD-87CF-3D248B0E726C}"/>
                  </a:ext>
                </a:extLst>
              </p:cNvPr>
              <p:cNvSpPr txBox="1"/>
              <p:nvPr/>
            </p:nvSpPr>
            <p:spPr>
              <a:xfrm>
                <a:off x="1589556" y="3840655"/>
                <a:ext cx="1099653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LL PPDU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" name="组合 27">
              <a:extLst>
                <a:ext uri="{FF2B5EF4-FFF2-40B4-BE49-F238E27FC236}">
                  <a16:creationId xmlns:a16="http://schemas.microsoft.com/office/drawing/2014/main" id="{01AFB77F-D3AD-4D6F-8000-D19B0BC46585}"/>
                </a:ext>
              </a:extLst>
            </p:cNvPr>
            <p:cNvGrpSpPr/>
            <p:nvPr/>
          </p:nvGrpSpPr>
          <p:grpSpPr>
            <a:xfrm>
              <a:off x="6541150" y="2004503"/>
              <a:ext cx="564578" cy="307777"/>
              <a:chOff x="1549572" y="3839488"/>
              <a:chExt cx="690322" cy="712629"/>
            </a:xfrm>
          </p:grpSpPr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2BCFCB54-05A0-4AEB-8005-C610E558AF49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497811" cy="555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935C83F4-CEA7-4A2C-AA6A-97FC21D973F5}"/>
                  </a:ext>
                </a:extLst>
              </p:cNvPr>
              <p:cNvSpPr txBox="1"/>
              <p:nvPr/>
            </p:nvSpPr>
            <p:spPr>
              <a:xfrm>
                <a:off x="1549572" y="3839488"/>
                <a:ext cx="690322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ACK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C55499E7-EC7B-40BC-B354-3AC9DA2C4FFA}"/>
                </a:ext>
              </a:extLst>
            </p:cNvPr>
            <p:cNvCxnSpPr>
              <a:cxnSpLocks/>
            </p:cNvCxnSpPr>
            <p:nvPr/>
          </p:nvCxnSpPr>
          <p:spPr>
            <a:xfrm>
              <a:off x="2126910" y="1613893"/>
              <a:ext cx="0" cy="1354236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箭头连接符 31">
              <a:extLst>
                <a:ext uri="{FF2B5EF4-FFF2-40B4-BE49-F238E27FC236}">
                  <a16:creationId xmlns:a16="http://schemas.microsoft.com/office/drawing/2014/main" id="{329FF0C2-9D60-44F7-8417-F3D6FB063220}"/>
                </a:ext>
              </a:extLst>
            </p:cNvPr>
            <p:cNvCxnSpPr>
              <a:cxnSpLocks/>
            </p:cNvCxnSpPr>
            <p:nvPr/>
          </p:nvCxnSpPr>
          <p:spPr>
            <a:xfrm>
              <a:off x="2120196" y="1810738"/>
              <a:ext cx="629778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组合 32">
              <a:extLst>
                <a:ext uri="{FF2B5EF4-FFF2-40B4-BE49-F238E27FC236}">
                  <a16:creationId xmlns:a16="http://schemas.microsoft.com/office/drawing/2014/main" id="{2F1E5BA6-BA4F-412F-B7F4-A74BEB5EE5E7}"/>
                </a:ext>
              </a:extLst>
            </p:cNvPr>
            <p:cNvGrpSpPr/>
            <p:nvPr/>
          </p:nvGrpSpPr>
          <p:grpSpPr>
            <a:xfrm>
              <a:off x="4471717" y="2274888"/>
              <a:ext cx="564578" cy="307777"/>
              <a:chOff x="1541940" y="3837675"/>
              <a:chExt cx="690320" cy="712629"/>
            </a:xfrm>
          </p:grpSpPr>
          <p:sp>
            <p:nvSpPr>
              <p:cNvPr id="34" name="矩形 33">
                <a:extLst>
                  <a:ext uri="{FF2B5EF4-FFF2-40B4-BE49-F238E27FC236}">
                    <a16:creationId xmlns:a16="http://schemas.microsoft.com/office/drawing/2014/main" id="{32B769CE-C91A-4753-A7AC-5CD99B106EDE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481294" cy="555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文本框 34">
                <a:extLst>
                  <a:ext uri="{FF2B5EF4-FFF2-40B4-BE49-F238E27FC236}">
                    <a16:creationId xmlns:a16="http://schemas.microsoft.com/office/drawing/2014/main" id="{CF532DC3-B1FC-4B8E-BC2E-DCC88EAA0301}"/>
                  </a:ext>
                </a:extLst>
              </p:cNvPr>
              <p:cNvSpPr txBox="1"/>
              <p:nvPr/>
            </p:nvSpPr>
            <p:spPr>
              <a:xfrm>
                <a:off x="1541940" y="3837675"/>
                <a:ext cx="690320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ACK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CC19AB8C-54A7-4AA9-B4C1-6F94FE857945}"/>
                </a:ext>
              </a:extLst>
            </p:cNvPr>
            <p:cNvGrpSpPr/>
            <p:nvPr/>
          </p:nvGrpSpPr>
          <p:grpSpPr>
            <a:xfrm>
              <a:off x="7756057" y="2014420"/>
              <a:ext cx="1931639" cy="307777"/>
              <a:chOff x="1649754" y="3800411"/>
              <a:chExt cx="1573573" cy="712629"/>
            </a:xfrm>
          </p:grpSpPr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C0A7600C-3A90-4340-A7BA-DF381519C056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1573573" cy="555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F41795F8-B5B0-4603-A81D-68D1343E7A12}"/>
                  </a:ext>
                </a:extLst>
              </p:cNvPr>
              <p:cNvSpPr txBox="1"/>
              <p:nvPr/>
            </p:nvSpPr>
            <p:spPr>
              <a:xfrm>
                <a:off x="2164413" y="3800411"/>
                <a:ext cx="633601" cy="712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PPDU 2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组合 41">
              <a:extLst>
                <a:ext uri="{FF2B5EF4-FFF2-40B4-BE49-F238E27FC236}">
                  <a16:creationId xmlns:a16="http://schemas.microsoft.com/office/drawing/2014/main" id="{0A960FAA-EE2A-4CFD-8704-02C6741FF67C}"/>
                </a:ext>
              </a:extLst>
            </p:cNvPr>
            <p:cNvGrpSpPr/>
            <p:nvPr/>
          </p:nvGrpSpPr>
          <p:grpSpPr>
            <a:xfrm>
              <a:off x="9721171" y="2275225"/>
              <a:ext cx="564578" cy="307777"/>
              <a:chOff x="1541940" y="3838106"/>
              <a:chExt cx="690320" cy="712628"/>
            </a:xfrm>
          </p:grpSpPr>
          <p:sp>
            <p:nvSpPr>
              <p:cNvPr id="43" name="矩形 42">
                <a:extLst>
                  <a:ext uri="{FF2B5EF4-FFF2-40B4-BE49-F238E27FC236}">
                    <a16:creationId xmlns:a16="http://schemas.microsoft.com/office/drawing/2014/main" id="{593B54DF-576C-4FB0-A54D-14BB7C6D7261}"/>
                  </a:ext>
                </a:extLst>
              </p:cNvPr>
              <p:cNvSpPr/>
              <p:nvPr/>
            </p:nvSpPr>
            <p:spPr>
              <a:xfrm>
                <a:off x="1649754" y="3902159"/>
                <a:ext cx="481294" cy="55581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文本框 43">
                <a:extLst>
                  <a:ext uri="{FF2B5EF4-FFF2-40B4-BE49-F238E27FC236}">
                    <a16:creationId xmlns:a16="http://schemas.microsoft.com/office/drawing/2014/main" id="{80431C04-EC16-4638-BDA1-4E084E37EA02}"/>
                  </a:ext>
                </a:extLst>
              </p:cNvPr>
              <p:cNvSpPr txBox="1"/>
              <p:nvPr/>
            </p:nvSpPr>
            <p:spPr>
              <a:xfrm>
                <a:off x="1541940" y="3838106"/>
                <a:ext cx="690320" cy="7126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zh-CN" sz="1400" dirty="0">
                    <a:solidFill>
                      <a:schemeClr val="tx1"/>
                    </a:solidFill>
                  </a:rPr>
                  <a:t>ACK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BB4E746B-01D1-44EF-94EF-C9349A983F4F}"/>
                </a:ext>
              </a:extLst>
            </p:cNvPr>
            <p:cNvCxnSpPr>
              <a:cxnSpLocks/>
            </p:cNvCxnSpPr>
            <p:nvPr/>
          </p:nvCxnSpPr>
          <p:spPr>
            <a:xfrm>
              <a:off x="5056721" y="1901925"/>
              <a:ext cx="1" cy="108012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>
              <a:extLst>
                <a:ext uri="{FF2B5EF4-FFF2-40B4-BE49-F238E27FC236}">
                  <a16:creationId xmlns:a16="http://schemas.microsoft.com/office/drawing/2014/main" id="{8F235BFD-103E-4F54-AC32-77691F4C2A63}"/>
                </a:ext>
              </a:extLst>
            </p:cNvPr>
            <p:cNvCxnSpPr>
              <a:cxnSpLocks/>
            </p:cNvCxnSpPr>
            <p:nvPr/>
          </p:nvCxnSpPr>
          <p:spPr>
            <a:xfrm>
              <a:off x="5064992" y="2836543"/>
              <a:ext cx="20108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文本框 47">
                  <a:extLst>
                    <a:ext uri="{FF2B5EF4-FFF2-40B4-BE49-F238E27FC236}">
                      <a16:creationId xmlns:a16="http://schemas.microsoft.com/office/drawing/2014/main" id="{0EFD04C8-5885-472F-9E97-F1C6CA6EF200}"/>
                    </a:ext>
                  </a:extLst>
                </p:cNvPr>
                <p:cNvSpPr txBox="1"/>
                <p:nvPr/>
              </p:nvSpPr>
              <p:spPr>
                <a:xfrm>
                  <a:off x="5417276" y="2825143"/>
                  <a:ext cx="1354858" cy="32694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solidFill>
                        <a:schemeClr val="tx1"/>
                      </a:solidFill>
                    </a:rPr>
                    <a:t>Preemption =</a:t>
                  </a:r>
                  <a14:m>
                    <m:oMath xmlns:m="http://schemas.openxmlformats.org/officeDocument/2006/math">
                      <m:r>
                        <a:rPr lang="en-US" altLang="zh-CN" sz="14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altLang="zh-CN" sz="14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1400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sub>
                      </m:sSub>
                    </m:oMath>
                  </a14:m>
                  <a:endParaRPr lang="zh-CN" altLang="en-US" sz="1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文本框 47">
                  <a:extLst>
                    <a:ext uri="{FF2B5EF4-FFF2-40B4-BE49-F238E27FC236}">
                      <a16:creationId xmlns:a16="http://schemas.microsoft.com/office/drawing/2014/main" id="{0EFD04C8-5885-472F-9E97-F1C6CA6EF2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7276" y="2825143"/>
                  <a:ext cx="1354858" cy="326949"/>
                </a:xfrm>
                <a:prstGeom prst="rect">
                  <a:avLst/>
                </a:prstGeom>
                <a:blipFill>
                  <a:blip r:embed="rId3"/>
                  <a:stretch>
                    <a:fillRect l="-901" t="-3704" b="-12963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id="{6CC51384-2BE2-42CB-8C7B-4CFC68A0F895}"/>
                </a:ext>
              </a:extLst>
            </p:cNvPr>
            <p:cNvCxnSpPr>
              <a:cxnSpLocks/>
            </p:cNvCxnSpPr>
            <p:nvPr/>
          </p:nvCxnSpPr>
          <p:spPr>
            <a:xfrm>
              <a:off x="7081298" y="1909983"/>
              <a:ext cx="0" cy="1080120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箭头连接符 49">
              <a:extLst>
                <a:ext uri="{FF2B5EF4-FFF2-40B4-BE49-F238E27FC236}">
                  <a16:creationId xmlns:a16="http://schemas.microsoft.com/office/drawing/2014/main" id="{21790AEC-14E0-4F98-A93A-25CD863C4A5C}"/>
                </a:ext>
              </a:extLst>
            </p:cNvPr>
            <p:cNvCxnSpPr>
              <a:cxnSpLocks/>
            </p:cNvCxnSpPr>
            <p:nvPr/>
          </p:nvCxnSpPr>
          <p:spPr>
            <a:xfrm>
              <a:off x="2126910" y="2822301"/>
              <a:ext cx="293808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83CE9532-D4DA-4384-8558-5C2EBFF8EE17}"/>
                </a:ext>
              </a:extLst>
            </p:cNvPr>
            <p:cNvSpPr txBox="1"/>
            <p:nvPr/>
          </p:nvSpPr>
          <p:spPr>
            <a:xfrm>
              <a:off x="2099568" y="2853441"/>
              <a:ext cx="2842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Transmission before preemption = t1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0FEB98D1-7B22-4405-8419-323C3DE35670}"/>
                </a:ext>
              </a:extLst>
            </p:cNvPr>
            <p:cNvSpPr txBox="1"/>
            <p:nvPr/>
          </p:nvSpPr>
          <p:spPr>
            <a:xfrm>
              <a:off x="9496958" y="2277321"/>
              <a:ext cx="359394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SIFS</a:t>
              </a:r>
              <a:endParaRPr lang="zh-CN" altLang="en-US" sz="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矩形: 圆角 56">
              <a:extLst>
                <a:ext uri="{FF2B5EF4-FFF2-40B4-BE49-F238E27FC236}">
                  <a16:creationId xmlns:a16="http://schemas.microsoft.com/office/drawing/2014/main" id="{ECAEBE72-BCB1-4A2F-B9E7-F0FB791BECD9}"/>
                </a:ext>
              </a:extLst>
            </p:cNvPr>
            <p:cNvSpPr/>
            <p:nvPr/>
          </p:nvSpPr>
          <p:spPr>
            <a:xfrm>
              <a:off x="2146747" y="1974033"/>
              <a:ext cx="2887425" cy="67655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09FDB7F4-C876-41D8-B80A-390E0924C131}"/>
                </a:ext>
              </a:extLst>
            </p:cNvPr>
            <p:cNvSpPr txBox="1"/>
            <p:nvPr/>
          </p:nvSpPr>
          <p:spPr>
            <a:xfrm>
              <a:off x="2298506" y="1963706"/>
              <a:ext cx="260754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dirty="0">
                  <a:solidFill>
                    <a:schemeClr val="tx1"/>
                  </a:solidFill>
                </a:rPr>
                <a:t>Current transmission before preemption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59" name="矩形: 圆角 58">
              <a:extLst>
                <a:ext uri="{FF2B5EF4-FFF2-40B4-BE49-F238E27FC236}">
                  <a16:creationId xmlns:a16="http://schemas.microsoft.com/office/drawing/2014/main" id="{649EEA62-AEF9-4D94-9D2C-E681D3323B62}"/>
                </a:ext>
              </a:extLst>
            </p:cNvPr>
            <p:cNvSpPr/>
            <p:nvPr/>
          </p:nvSpPr>
          <p:spPr>
            <a:xfrm>
              <a:off x="5081472" y="1984099"/>
              <a:ext cx="1976184" cy="676557"/>
            </a:xfrm>
            <a:prstGeom prst="roundRect">
              <a:avLst/>
            </a:prstGeom>
            <a:solidFill>
              <a:srgbClr val="FFCCCC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0" name="文本框 59">
              <a:extLst>
                <a:ext uri="{FF2B5EF4-FFF2-40B4-BE49-F238E27FC236}">
                  <a16:creationId xmlns:a16="http://schemas.microsoft.com/office/drawing/2014/main" id="{B92F5EA2-8B15-4116-8B78-58F62D6BE8B8}"/>
                </a:ext>
              </a:extLst>
            </p:cNvPr>
            <p:cNvSpPr txBox="1"/>
            <p:nvPr/>
          </p:nvSpPr>
          <p:spPr>
            <a:xfrm>
              <a:off x="5181013" y="1976074"/>
              <a:ext cx="179208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dirty="0">
                  <a:solidFill>
                    <a:schemeClr val="tx1"/>
                  </a:solidFill>
                </a:rPr>
                <a:t>Preemption transmission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AC55B9D3-F2E3-4700-8F3F-612FC4C7D138}"/>
                </a:ext>
              </a:extLst>
            </p:cNvPr>
            <p:cNvSpPr txBox="1"/>
            <p:nvPr/>
          </p:nvSpPr>
          <p:spPr>
            <a:xfrm>
              <a:off x="2999656" y="1469877"/>
              <a:ext cx="43399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Protected TXOP duration set by initial RTS/CTS = T </a:t>
              </a:r>
              <a:endParaRPr lang="en-US" altLang="zh-CN" sz="1400" dirty="0">
                <a:solidFill>
                  <a:schemeClr val="tx1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67" name="直接箭头连接符 66">
              <a:extLst>
                <a:ext uri="{FF2B5EF4-FFF2-40B4-BE49-F238E27FC236}">
                  <a16:creationId xmlns:a16="http://schemas.microsoft.com/office/drawing/2014/main" id="{0EBF2EC6-A36D-4E98-8816-5159865EA3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0611" y="2830065"/>
              <a:ext cx="3351489" cy="4616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文本框 67">
                  <a:extLst>
                    <a:ext uri="{FF2B5EF4-FFF2-40B4-BE49-F238E27FC236}">
                      <a16:creationId xmlns:a16="http://schemas.microsoft.com/office/drawing/2014/main" id="{7E6306FA-0057-4BE4-B9C0-2B37BA27D437}"/>
                    </a:ext>
                  </a:extLst>
                </p:cNvPr>
                <p:cNvSpPr txBox="1"/>
                <p:nvPr/>
              </p:nvSpPr>
              <p:spPr>
                <a:xfrm>
                  <a:off x="7323957" y="2822655"/>
                  <a:ext cx="291395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1400" dirty="0">
                      <a:solidFill>
                        <a:schemeClr val="tx1"/>
                      </a:solidFill>
                    </a:rPr>
                    <a:t>Remain transmission after preemption</a:t>
                  </a:r>
                  <a:r>
                    <a:rPr lang="zh-CN" altLang="en-US" sz="14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sz="1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  <m:t>𝑟𝑒𝑚𝑎𝑖𝑛</m:t>
                          </m:r>
                        </m:sub>
                      </m:sSub>
                      <m:r>
                        <a:rPr lang="en-US" altLang="zh-CN" sz="14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14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m:t>𝑇</m:t>
                      </m:r>
                      <m:r>
                        <a:rPr lang="en-US" altLang="zh-CN" sz="14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altLang="zh-CN" sz="14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altLang="zh-CN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m:t>1</m:t>
                      </m:r>
                    </m:oMath>
                  </a14:m>
                  <a:endParaRPr lang="en-US" altLang="zh-CN" sz="1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8" name="文本框 67">
                  <a:extLst>
                    <a:ext uri="{FF2B5EF4-FFF2-40B4-BE49-F238E27FC236}">
                      <a16:creationId xmlns:a16="http://schemas.microsoft.com/office/drawing/2014/main" id="{7E6306FA-0057-4BE4-B9C0-2B37BA27D4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3957" y="2822655"/>
                  <a:ext cx="2913950" cy="523220"/>
                </a:xfrm>
                <a:prstGeom prst="rect">
                  <a:avLst/>
                </a:prstGeom>
                <a:blipFill>
                  <a:blip r:embed="rId4"/>
                  <a:stretch>
                    <a:fillRect l="-209" t="-232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id="{A4F96A10-657F-483A-BB1E-0891BB5E1FEE}"/>
                </a:ext>
              </a:extLst>
            </p:cNvPr>
            <p:cNvCxnSpPr>
              <a:cxnSpLocks/>
            </p:cNvCxnSpPr>
            <p:nvPr/>
          </p:nvCxnSpPr>
          <p:spPr>
            <a:xfrm>
              <a:off x="8417980" y="1522706"/>
              <a:ext cx="0" cy="461393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矩形: 圆角 75">
              <a:extLst>
                <a:ext uri="{FF2B5EF4-FFF2-40B4-BE49-F238E27FC236}">
                  <a16:creationId xmlns:a16="http://schemas.microsoft.com/office/drawing/2014/main" id="{09007DB1-3ECD-46CB-A21F-2CB2B684CE5F}"/>
                </a:ext>
              </a:extLst>
            </p:cNvPr>
            <p:cNvSpPr/>
            <p:nvPr/>
          </p:nvSpPr>
          <p:spPr>
            <a:xfrm>
              <a:off x="7097943" y="1973861"/>
              <a:ext cx="3324157" cy="676557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56C1D804-C807-4A41-AD18-AB16021BCC64}"/>
                </a:ext>
              </a:extLst>
            </p:cNvPr>
            <p:cNvSpPr txBox="1"/>
            <p:nvPr/>
          </p:nvSpPr>
          <p:spPr>
            <a:xfrm>
              <a:off x="7443956" y="1987367"/>
              <a:ext cx="2492595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dirty="0">
                  <a:solidFill>
                    <a:schemeClr val="tx1"/>
                  </a:solidFill>
                </a:rPr>
                <a:t>Current transmission after preemption</a:t>
              </a:r>
            </a:p>
          </p:txBody>
        </p:sp>
        <p:cxnSp>
          <p:nvCxnSpPr>
            <p:cNvPr id="91" name="直接连接符 90">
              <a:extLst>
                <a:ext uri="{FF2B5EF4-FFF2-40B4-BE49-F238E27FC236}">
                  <a16:creationId xmlns:a16="http://schemas.microsoft.com/office/drawing/2014/main" id="{049AEE13-77A7-466C-AFE7-C413E24E0A84}"/>
                </a:ext>
              </a:extLst>
            </p:cNvPr>
            <p:cNvCxnSpPr>
              <a:cxnSpLocks/>
            </p:cNvCxnSpPr>
            <p:nvPr/>
          </p:nvCxnSpPr>
          <p:spPr>
            <a:xfrm>
              <a:off x="10422100" y="1546957"/>
              <a:ext cx="0" cy="1411658"/>
            </a:xfrm>
            <a:prstGeom prst="line">
              <a:avLst/>
            </a:prstGeom>
            <a:ln w="28575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接箭头连接符 96">
              <a:extLst>
                <a:ext uri="{FF2B5EF4-FFF2-40B4-BE49-F238E27FC236}">
                  <a16:creationId xmlns:a16="http://schemas.microsoft.com/office/drawing/2014/main" id="{DA481A42-A73B-46EF-A791-EF8700D9D329}"/>
                </a:ext>
              </a:extLst>
            </p:cNvPr>
            <p:cNvCxnSpPr>
              <a:cxnSpLocks/>
            </p:cNvCxnSpPr>
            <p:nvPr/>
          </p:nvCxnSpPr>
          <p:spPr>
            <a:xfrm>
              <a:off x="8417980" y="1810738"/>
              <a:ext cx="200412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文本框 97">
              <a:extLst>
                <a:ext uri="{FF2B5EF4-FFF2-40B4-BE49-F238E27FC236}">
                  <a16:creationId xmlns:a16="http://schemas.microsoft.com/office/drawing/2014/main" id="{20248E63-D5E7-404A-947B-40F088123BEE}"/>
                </a:ext>
              </a:extLst>
            </p:cNvPr>
            <p:cNvSpPr txBox="1"/>
            <p:nvPr/>
          </p:nvSpPr>
          <p:spPr>
            <a:xfrm>
              <a:off x="8847335" y="1272486"/>
              <a:ext cx="12979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</a:rPr>
                <a:t>Transmission w/o protect = t</a:t>
              </a:r>
              <a:r>
                <a:rPr lang="en-US" altLang="zh-CN" sz="1400" baseline="-25000" dirty="0">
                  <a:solidFill>
                    <a:srgbClr val="FF0000"/>
                  </a:solidFill>
                </a:rPr>
                <a:t>p</a:t>
              </a:r>
              <a:r>
                <a:rPr lang="en-US" altLang="zh-CN" sz="1400" dirty="0">
                  <a:solidFill>
                    <a:srgbClr val="FF0000"/>
                  </a:solidFill>
                </a:rPr>
                <a:t> </a:t>
              </a:r>
              <a:endParaRPr lang="en-US" altLang="zh-CN" sz="140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02" name="文本框 101">
            <a:extLst>
              <a:ext uri="{FF2B5EF4-FFF2-40B4-BE49-F238E27FC236}">
                <a16:creationId xmlns:a16="http://schemas.microsoft.com/office/drawing/2014/main" id="{2FD0BFCE-8BE1-4DC2-996A-2B2A4487C2EE}"/>
              </a:ext>
            </a:extLst>
          </p:cNvPr>
          <p:cNvSpPr txBox="1"/>
          <p:nvPr/>
        </p:nvSpPr>
        <p:spPr>
          <a:xfrm>
            <a:off x="530596" y="1331472"/>
            <a:ext cx="10747705" cy="3028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TXOP holder and responder set the initial protected TXOP duration T via RTS/CTS exchange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Preemption happened in TXOP and occupied time t</a:t>
            </a:r>
            <a:r>
              <a:rPr lang="en-US" altLang="zh-CN" sz="18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prevent current transmission after preemption from being transmitted without protect:</a:t>
            </a:r>
            <a:endParaRPr lang="zh-CN" altLang="en-US" sz="1800" dirty="0"/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1: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Continues to transmit data and ends the transmission before time T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further frame required 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remaining data may not be fully transmitted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Option 2: 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 the protection duration and continues to transmit remaining data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Frames are needed to indicate new duration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data in initial TXOP could be fully transmitted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minimize the impact to the initial TXOP, Option 2 is preferred </a:t>
            </a:r>
            <a:endParaRPr lang="zh-CN" altLang="en-US" sz="1800" b="1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7D5ABC-91BF-4206-A214-62E956D04E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7" name="页脚占位符 6">
            <a:extLst>
              <a:ext uri="{FF2B5EF4-FFF2-40B4-BE49-F238E27FC236}">
                <a16:creationId xmlns:a16="http://schemas.microsoft.com/office/drawing/2014/main" id="{FCC83DD1-F0F4-4F30-9A10-1988F9BB35A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Yang., Ruijie Networks Co.,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490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599243"/>
            <a:ext cx="10361084" cy="757766"/>
          </a:xfrm>
        </p:spPr>
        <p:txBody>
          <a:bodyPr/>
          <a:lstStyle/>
          <a:p>
            <a:br>
              <a:rPr lang="en-US" altLang="zh-CN" dirty="0"/>
            </a:br>
            <a:r>
              <a:rPr lang="en-US" altLang="zh-CN" dirty="0"/>
              <a:t>Preemption end process using RTS/CTS</a:t>
            </a:r>
            <a:br>
              <a:rPr lang="en-US" altLang="zh-CN" dirty="0"/>
            </a:b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115" name="矩形 114">
            <a:extLst>
              <a:ext uri="{FF2B5EF4-FFF2-40B4-BE49-F238E27FC236}">
                <a16:creationId xmlns:a16="http://schemas.microsoft.com/office/drawing/2014/main" id="{612EEB87-390A-4928-85A2-A61D3C685F77}"/>
              </a:ext>
            </a:extLst>
          </p:cNvPr>
          <p:cNvSpPr/>
          <p:nvPr/>
        </p:nvSpPr>
        <p:spPr>
          <a:xfrm>
            <a:off x="8516080" y="6058201"/>
            <a:ext cx="2614092" cy="28208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4BFDA3FE-C285-4884-A03B-9CEC341C1700}"/>
              </a:ext>
            </a:extLst>
          </p:cNvPr>
          <p:cNvCxnSpPr>
            <a:cxnSpLocks/>
          </p:cNvCxnSpPr>
          <p:nvPr/>
        </p:nvCxnSpPr>
        <p:spPr>
          <a:xfrm>
            <a:off x="9093862" y="3726904"/>
            <a:ext cx="0" cy="2487472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箭头连接符 116">
            <a:extLst>
              <a:ext uri="{FF2B5EF4-FFF2-40B4-BE49-F238E27FC236}">
                <a16:creationId xmlns:a16="http://schemas.microsoft.com/office/drawing/2014/main" id="{362E9C6B-152D-4222-91DD-1437E232C073}"/>
              </a:ext>
            </a:extLst>
          </p:cNvPr>
          <p:cNvCxnSpPr>
            <a:cxnSpLocks/>
            <a:stCxn id="129" idx="2"/>
          </p:cNvCxnSpPr>
          <p:nvPr/>
        </p:nvCxnSpPr>
        <p:spPr>
          <a:xfrm flipV="1">
            <a:off x="1855227" y="4791122"/>
            <a:ext cx="5846" cy="65363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直接连接符 118">
            <a:extLst>
              <a:ext uri="{FF2B5EF4-FFF2-40B4-BE49-F238E27FC236}">
                <a16:creationId xmlns:a16="http://schemas.microsoft.com/office/drawing/2014/main" id="{53C3BAD1-6F7C-497B-A880-BEFC273AE5B1}"/>
              </a:ext>
            </a:extLst>
          </p:cNvPr>
          <p:cNvCxnSpPr>
            <a:cxnSpLocks/>
          </p:cNvCxnSpPr>
          <p:nvPr/>
        </p:nvCxnSpPr>
        <p:spPr>
          <a:xfrm flipV="1">
            <a:off x="881785" y="5444754"/>
            <a:ext cx="10759229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>
            <a:extLst>
              <a:ext uri="{FF2B5EF4-FFF2-40B4-BE49-F238E27FC236}">
                <a16:creationId xmlns:a16="http://schemas.microsoft.com/office/drawing/2014/main" id="{EE8609BC-9D3E-4569-A26E-5FA4BDBFCE18}"/>
              </a:ext>
            </a:extLst>
          </p:cNvPr>
          <p:cNvCxnSpPr>
            <a:cxnSpLocks/>
            <a:stCxn id="121" idx="3"/>
          </p:cNvCxnSpPr>
          <p:nvPr/>
        </p:nvCxnSpPr>
        <p:spPr>
          <a:xfrm>
            <a:off x="845514" y="4775014"/>
            <a:ext cx="10795500" cy="161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文本框 120">
            <a:extLst>
              <a:ext uri="{FF2B5EF4-FFF2-40B4-BE49-F238E27FC236}">
                <a16:creationId xmlns:a16="http://schemas.microsoft.com/office/drawing/2014/main" id="{CFC3D40F-BF53-47CA-8903-AAF0A3002180}"/>
              </a:ext>
            </a:extLst>
          </p:cNvPr>
          <p:cNvSpPr txBox="1"/>
          <p:nvPr/>
        </p:nvSpPr>
        <p:spPr>
          <a:xfrm>
            <a:off x="253685" y="4605737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AP 1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22" name="文本框 121">
            <a:extLst>
              <a:ext uri="{FF2B5EF4-FFF2-40B4-BE49-F238E27FC236}">
                <a16:creationId xmlns:a16="http://schemas.microsoft.com/office/drawing/2014/main" id="{FB3512B8-0811-48E8-A454-285F315624B3}"/>
              </a:ext>
            </a:extLst>
          </p:cNvPr>
          <p:cNvSpPr txBox="1"/>
          <p:nvPr/>
        </p:nvSpPr>
        <p:spPr>
          <a:xfrm>
            <a:off x="248278" y="5275478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STA1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grpSp>
        <p:nvGrpSpPr>
          <p:cNvPr id="124" name="组合 123">
            <a:extLst>
              <a:ext uri="{FF2B5EF4-FFF2-40B4-BE49-F238E27FC236}">
                <a16:creationId xmlns:a16="http://schemas.microsoft.com/office/drawing/2014/main" id="{D9C279C4-B1AB-49EC-9E83-C9EC7E9D3C0D}"/>
              </a:ext>
            </a:extLst>
          </p:cNvPr>
          <p:cNvGrpSpPr/>
          <p:nvPr/>
        </p:nvGrpSpPr>
        <p:grpSpPr>
          <a:xfrm>
            <a:off x="1093452" y="4508732"/>
            <a:ext cx="502510" cy="307777"/>
            <a:chOff x="1570100" y="3842648"/>
            <a:chExt cx="614429" cy="712629"/>
          </a:xfrm>
        </p:grpSpPr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2513CF22-33E1-49BF-9DEB-A19FF70D195F}"/>
                </a:ext>
              </a:extLst>
            </p:cNvPr>
            <p:cNvSpPr/>
            <p:nvPr/>
          </p:nvSpPr>
          <p:spPr>
            <a:xfrm>
              <a:off x="1649754" y="3902159"/>
              <a:ext cx="455120" cy="55581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26" name="文本框 125">
              <a:extLst>
                <a:ext uri="{FF2B5EF4-FFF2-40B4-BE49-F238E27FC236}">
                  <a16:creationId xmlns:a16="http://schemas.microsoft.com/office/drawing/2014/main" id="{87853802-78F2-4710-BB5C-1D7944C9D7AD}"/>
                </a:ext>
              </a:extLst>
            </p:cNvPr>
            <p:cNvSpPr txBox="1"/>
            <p:nvPr/>
          </p:nvSpPr>
          <p:spPr>
            <a:xfrm>
              <a:off x="1570100" y="3842648"/>
              <a:ext cx="614429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RTS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27" name="直接箭头连接符 126">
            <a:extLst>
              <a:ext uri="{FF2B5EF4-FFF2-40B4-BE49-F238E27FC236}">
                <a16:creationId xmlns:a16="http://schemas.microsoft.com/office/drawing/2014/main" id="{072756D9-F46F-4253-96F2-541A6B696DB8}"/>
              </a:ext>
            </a:extLst>
          </p:cNvPr>
          <p:cNvCxnSpPr>
            <a:cxnSpLocks/>
            <a:stCxn id="125" idx="2"/>
          </p:cNvCxnSpPr>
          <p:nvPr/>
        </p:nvCxnSpPr>
        <p:spPr>
          <a:xfrm>
            <a:off x="1344707" y="4774482"/>
            <a:ext cx="7370" cy="67027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8" name="组合 127">
            <a:extLst>
              <a:ext uri="{FF2B5EF4-FFF2-40B4-BE49-F238E27FC236}">
                <a16:creationId xmlns:a16="http://schemas.microsoft.com/office/drawing/2014/main" id="{8A2C6004-ABF2-4896-90D8-7A1D04298DDE}"/>
              </a:ext>
            </a:extLst>
          </p:cNvPr>
          <p:cNvGrpSpPr/>
          <p:nvPr/>
        </p:nvGrpSpPr>
        <p:grpSpPr>
          <a:xfrm>
            <a:off x="1595886" y="5177657"/>
            <a:ext cx="513282" cy="307777"/>
            <a:chOff x="1573299" y="3839532"/>
            <a:chExt cx="627600" cy="712629"/>
          </a:xfrm>
        </p:grpSpPr>
        <p:sp>
          <p:nvSpPr>
            <p:cNvPr id="129" name="矩形 128">
              <a:extLst>
                <a:ext uri="{FF2B5EF4-FFF2-40B4-BE49-F238E27FC236}">
                  <a16:creationId xmlns:a16="http://schemas.microsoft.com/office/drawing/2014/main" id="{8A0E59CC-B427-40E1-8C21-73EDA7F8C7E8}"/>
                </a:ext>
              </a:extLst>
            </p:cNvPr>
            <p:cNvSpPr/>
            <p:nvPr/>
          </p:nvSpPr>
          <p:spPr>
            <a:xfrm>
              <a:off x="1649754" y="3902159"/>
              <a:ext cx="481294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30" name="文本框 129">
              <a:extLst>
                <a:ext uri="{FF2B5EF4-FFF2-40B4-BE49-F238E27FC236}">
                  <a16:creationId xmlns:a16="http://schemas.microsoft.com/office/drawing/2014/main" id="{B46ABDAB-CECF-4204-8AA2-EE35B03099B8}"/>
                </a:ext>
              </a:extLst>
            </p:cNvPr>
            <p:cNvSpPr txBox="1"/>
            <p:nvPr/>
          </p:nvSpPr>
          <p:spPr>
            <a:xfrm>
              <a:off x="1573299" y="3839532"/>
              <a:ext cx="627600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CTS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1" name="组合 130">
            <a:extLst>
              <a:ext uri="{FF2B5EF4-FFF2-40B4-BE49-F238E27FC236}">
                <a16:creationId xmlns:a16="http://schemas.microsoft.com/office/drawing/2014/main" id="{A1E5B917-2DF7-418E-AD5A-982FEAEE6D5D}"/>
              </a:ext>
            </a:extLst>
          </p:cNvPr>
          <p:cNvGrpSpPr/>
          <p:nvPr/>
        </p:nvGrpSpPr>
        <p:grpSpPr>
          <a:xfrm>
            <a:off x="2145956" y="4489156"/>
            <a:ext cx="2163646" cy="307777"/>
            <a:chOff x="1649754" y="3809758"/>
            <a:chExt cx="2645535" cy="712629"/>
          </a:xfrm>
        </p:grpSpPr>
        <p:sp>
          <p:nvSpPr>
            <p:cNvPr id="132" name="矩形 131">
              <a:extLst>
                <a:ext uri="{FF2B5EF4-FFF2-40B4-BE49-F238E27FC236}">
                  <a16:creationId xmlns:a16="http://schemas.microsoft.com/office/drawing/2014/main" id="{CB62A0DD-A826-484E-93E9-177A0E670B07}"/>
                </a:ext>
              </a:extLst>
            </p:cNvPr>
            <p:cNvSpPr/>
            <p:nvPr/>
          </p:nvSpPr>
          <p:spPr>
            <a:xfrm>
              <a:off x="1649754" y="3902159"/>
              <a:ext cx="2645535" cy="55581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33" name="文本框 132">
              <a:extLst>
                <a:ext uri="{FF2B5EF4-FFF2-40B4-BE49-F238E27FC236}">
                  <a16:creationId xmlns:a16="http://schemas.microsoft.com/office/drawing/2014/main" id="{B9361F7F-A320-4F7D-AB2A-123765C49348}"/>
                </a:ext>
              </a:extLst>
            </p:cNvPr>
            <p:cNvSpPr txBox="1"/>
            <p:nvPr/>
          </p:nvSpPr>
          <p:spPr>
            <a:xfrm>
              <a:off x="2469338" y="3809758"/>
              <a:ext cx="951004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PPDU 1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4" name="直接箭头连接符 133">
            <a:extLst>
              <a:ext uri="{FF2B5EF4-FFF2-40B4-BE49-F238E27FC236}">
                <a16:creationId xmlns:a16="http://schemas.microsoft.com/office/drawing/2014/main" id="{F6FBADC9-858A-4423-ACC5-035BB26B1792}"/>
              </a:ext>
            </a:extLst>
          </p:cNvPr>
          <p:cNvCxnSpPr>
            <a:cxnSpLocks/>
            <a:stCxn id="132" idx="2"/>
          </p:cNvCxnSpPr>
          <p:nvPr/>
        </p:nvCxnSpPr>
        <p:spPr>
          <a:xfrm>
            <a:off x="3227779" y="4769112"/>
            <a:ext cx="0" cy="66733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直接连接符 150">
            <a:extLst>
              <a:ext uri="{FF2B5EF4-FFF2-40B4-BE49-F238E27FC236}">
                <a16:creationId xmlns:a16="http://schemas.microsoft.com/office/drawing/2014/main" id="{D9CB4E9E-30C7-4F72-9325-178AEE2232AF}"/>
              </a:ext>
            </a:extLst>
          </p:cNvPr>
          <p:cNvCxnSpPr>
            <a:cxnSpLocks/>
          </p:cNvCxnSpPr>
          <p:nvPr/>
        </p:nvCxnSpPr>
        <p:spPr>
          <a:xfrm>
            <a:off x="2055050" y="3726904"/>
            <a:ext cx="0" cy="1887128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接箭头连接符 151">
            <a:extLst>
              <a:ext uri="{FF2B5EF4-FFF2-40B4-BE49-F238E27FC236}">
                <a16:creationId xmlns:a16="http://schemas.microsoft.com/office/drawing/2014/main" id="{40F45093-5CD8-484A-AE00-FB0C40159121}"/>
              </a:ext>
            </a:extLst>
          </p:cNvPr>
          <p:cNvCxnSpPr>
            <a:cxnSpLocks/>
          </p:cNvCxnSpPr>
          <p:nvPr/>
        </p:nvCxnSpPr>
        <p:spPr>
          <a:xfrm>
            <a:off x="2063363" y="3876645"/>
            <a:ext cx="7030499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箭头连接符 152">
            <a:extLst>
              <a:ext uri="{FF2B5EF4-FFF2-40B4-BE49-F238E27FC236}">
                <a16:creationId xmlns:a16="http://schemas.microsoft.com/office/drawing/2014/main" id="{6C3AEB52-32B5-4EEA-B332-6011F31DCBF6}"/>
              </a:ext>
            </a:extLst>
          </p:cNvPr>
          <p:cNvCxnSpPr>
            <a:cxnSpLocks/>
            <a:stCxn id="155" idx="2"/>
          </p:cNvCxnSpPr>
          <p:nvPr/>
        </p:nvCxnSpPr>
        <p:spPr>
          <a:xfrm flipV="1">
            <a:off x="4648614" y="4782320"/>
            <a:ext cx="5844" cy="65363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4" name="组合 153">
            <a:extLst>
              <a:ext uri="{FF2B5EF4-FFF2-40B4-BE49-F238E27FC236}">
                <a16:creationId xmlns:a16="http://schemas.microsoft.com/office/drawing/2014/main" id="{B0B82D04-E109-46EF-B1FA-6CCA91C3E74D}"/>
              </a:ext>
            </a:extLst>
          </p:cNvPr>
          <p:cNvGrpSpPr/>
          <p:nvPr/>
        </p:nvGrpSpPr>
        <p:grpSpPr>
          <a:xfrm>
            <a:off x="4363625" y="5168053"/>
            <a:ext cx="564578" cy="307777"/>
            <a:chOff x="1541940" y="3837675"/>
            <a:chExt cx="690320" cy="712629"/>
          </a:xfrm>
        </p:grpSpPr>
        <p:sp>
          <p:nvSpPr>
            <p:cNvPr id="155" name="矩形 154">
              <a:extLst>
                <a:ext uri="{FF2B5EF4-FFF2-40B4-BE49-F238E27FC236}">
                  <a16:creationId xmlns:a16="http://schemas.microsoft.com/office/drawing/2014/main" id="{187D818D-2A84-4486-AF41-A47EBE242973}"/>
                </a:ext>
              </a:extLst>
            </p:cNvPr>
            <p:cNvSpPr/>
            <p:nvPr/>
          </p:nvSpPr>
          <p:spPr>
            <a:xfrm>
              <a:off x="1649754" y="3902159"/>
              <a:ext cx="481294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56" name="文本框 155">
              <a:extLst>
                <a:ext uri="{FF2B5EF4-FFF2-40B4-BE49-F238E27FC236}">
                  <a16:creationId xmlns:a16="http://schemas.microsoft.com/office/drawing/2014/main" id="{DA229A53-08F0-4BF0-8A0F-19F58F3FE78A}"/>
                </a:ext>
              </a:extLst>
            </p:cNvPr>
            <p:cNvSpPr txBox="1"/>
            <p:nvPr/>
          </p:nvSpPr>
          <p:spPr>
            <a:xfrm>
              <a:off x="1541940" y="3837675"/>
              <a:ext cx="690320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ACK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57" name="直接箭头连接符 156">
            <a:extLst>
              <a:ext uri="{FF2B5EF4-FFF2-40B4-BE49-F238E27FC236}">
                <a16:creationId xmlns:a16="http://schemas.microsoft.com/office/drawing/2014/main" id="{5DB6D344-FE84-4B13-95A5-F84A7040780E}"/>
              </a:ext>
            </a:extLst>
          </p:cNvPr>
          <p:cNvCxnSpPr>
            <a:cxnSpLocks/>
            <a:stCxn id="163" idx="2"/>
          </p:cNvCxnSpPr>
          <p:nvPr/>
        </p:nvCxnSpPr>
        <p:spPr>
          <a:xfrm flipV="1">
            <a:off x="8324316" y="4780399"/>
            <a:ext cx="5846" cy="653633"/>
          </a:xfrm>
          <a:prstGeom prst="straightConnector1">
            <a:avLst/>
          </a:prstGeom>
          <a:ln w="190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8" name="组合 157">
            <a:extLst>
              <a:ext uri="{FF2B5EF4-FFF2-40B4-BE49-F238E27FC236}">
                <a16:creationId xmlns:a16="http://schemas.microsoft.com/office/drawing/2014/main" id="{5EDCDA31-7705-4A5E-B78C-C448DFA4439B}"/>
              </a:ext>
            </a:extLst>
          </p:cNvPr>
          <p:cNvGrpSpPr/>
          <p:nvPr/>
        </p:nvGrpSpPr>
        <p:grpSpPr>
          <a:xfrm>
            <a:off x="7562541" y="4495395"/>
            <a:ext cx="502510" cy="307777"/>
            <a:chOff x="1570100" y="3817350"/>
            <a:chExt cx="614429" cy="712629"/>
          </a:xfrm>
        </p:grpSpPr>
        <p:sp>
          <p:nvSpPr>
            <p:cNvPr id="159" name="矩形 158">
              <a:extLst>
                <a:ext uri="{FF2B5EF4-FFF2-40B4-BE49-F238E27FC236}">
                  <a16:creationId xmlns:a16="http://schemas.microsoft.com/office/drawing/2014/main" id="{5FA87950-8F96-4E6E-9FDF-EE8149C8A689}"/>
                </a:ext>
              </a:extLst>
            </p:cNvPr>
            <p:cNvSpPr/>
            <p:nvPr/>
          </p:nvSpPr>
          <p:spPr>
            <a:xfrm>
              <a:off x="1649754" y="3902159"/>
              <a:ext cx="455120" cy="55581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0" name="文本框 159">
              <a:extLst>
                <a:ext uri="{FF2B5EF4-FFF2-40B4-BE49-F238E27FC236}">
                  <a16:creationId xmlns:a16="http://schemas.microsoft.com/office/drawing/2014/main" id="{EAB6A30D-7AC6-4CDE-BA0B-149F6D1CB5D3}"/>
                </a:ext>
              </a:extLst>
            </p:cNvPr>
            <p:cNvSpPr txBox="1"/>
            <p:nvPr/>
          </p:nvSpPr>
          <p:spPr>
            <a:xfrm>
              <a:off x="1570100" y="3817350"/>
              <a:ext cx="614429" cy="71262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</a:rPr>
                <a:t>RTS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61" name="直接箭头连接符 160">
            <a:extLst>
              <a:ext uri="{FF2B5EF4-FFF2-40B4-BE49-F238E27FC236}">
                <a16:creationId xmlns:a16="http://schemas.microsoft.com/office/drawing/2014/main" id="{F57D3C21-EFC3-48C7-8E47-655BDC90F2C7}"/>
              </a:ext>
            </a:extLst>
          </p:cNvPr>
          <p:cNvCxnSpPr>
            <a:cxnSpLocks/>
            <a:stCxn id="159" idx="2"/>
          </p:cNvCxnSpPr>
          <p:nvPr/>
        </p:nvCxnSpPr>
        <p:spPr>
          <a:xfrm>
            <a:off x="7813796" y="4772072"/>
            <a:ext cx="7397" cy="672683"/>
          </a:xfrm>
          <a:prstGeom prst="straightConnector1">
            <a:avLst/>
          </a:prstGeom>
          <a:ln w="190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2" name="组合 161">
            <a:extLst>
              <a:ext uri="{FF2B5EF4-FFF2-40B4-BE49-F238E27FC236}">
                <a16:creationId xmlns:a16="http://schemas.microsoft.com/office/drawing/2014/main" id="{6B1B4AC4-086C-48B3-8494-108C94CB0142}"/>
              </a:ext>
            </a:extLst>
          </p:cNvPr>
          <p:cNvGrpSpPr/>
          <p:nvPr/>
        </p:nvGrpSpPr>
        <p:grpSpPr>
          <a:xfrm>
            <a:off x="8064973" y="5165704"/>
            <a:ext cx="513282" cy="307777"/>
            <a:chOff x="1573299" y="3836684"/>
            <a:chExt cx="627601" cy="712629"/>
          </a:xfrm>
        </p:grpSpPr>
        <p:sp>
          <p:nvSpPr>
            <p:cNvPr id="163" name="矩形 162">
              <a:extLst>
                <a:ext uri="{FF2B5EF4-FFF2-40B4-BE49-F238E27FC236}">
                  <a16:creationId xmlns:a16="http://schemas.microsoft.com/office/drawing/2014/main" id="{0FDB927E-736E-4019-8C77-EBEBA5D50D32}"/>
                </a:ext>
              </a:extLst>
            </p:cNvPr>
            <p:cNvSpPr/>
            <p:nvPr/>
          </p:nvSpPr>
          <p:spPr>
            <a:xfrm>
              <a:off x="1649754" y="3902159"/>
              <a:ext cx="481294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4" name="文本框 163">
              <a:extLst>
                <a:ext uri="{FF2B5EF4-FFF2-40B4-BE49-F238E27FC236}">
                  <a16:creationId xmlns:a16="http://schemas.microsoft.com/office/drawing/2014/main" id="{F12BE73C-D2CF-40F0-9FBA-2606887DED90}"/>
                </a:ext>
              </a:extLst>
            </p:cNvPr>
            <p:cNvSpPr txBox="1"/>
            <p:nvPr/>
          </p:nvSpPr>
          <p:spPr>
            <a:xfrm>
              <a:off x="1573299" y="3836684"/>
              <a:ext cx="627601" cy="71262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</a:rPr>
                <a:t>CTS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5" name="组合 164">
            <a:extLst>
              <a:ext uri="{FF2B5EF4-FFF2-40B4-BE49-F238E27FC236}">
                <a16:creationId xmlns:a16="http://schemas.microsoft.com/office/drawing/2014/main" id="{C13F0A4D-17DC-4200-9E3C-A1FF5A75A854}"/>
              </a:ext>
            </a:extLst>
          </p:cNvPr>
          <p:cNvGrpSpPr/>
          <p:nvPr/>
        </p:nvGrpSpPr>
        <p:grpSpPr>
          <a:xfrm>
            <a:off x="8615044" y="4492234"/>
            <a:ext cx="1931639" cy="307777"/>
            <a:chOff x="1649754" y="3800411"/>
            <a:chExt cx="1573573" cy="712629"/>
          </a:xfrm>
        </p:grpSpPr>
        <p:sp>
          <p:nvSpPr>
            <p:cNvPr id="166" name="矩形 165">
              <a:extLst>
                <a:ext uri="{FF2B5EF4-FFF2-40B4-BE49-F238E27FC236}">
                  <a16:creationId xmlns:a16="http://schemas.microsoft.com/office/drawing/2014/main" id="{85EF7095-AFEE-4120-BE2C-EB8B3F9C1A35}"/>
                </a:ext>
              </a:extLst>
            </p:cNvPr>
            <p:cNvSpPr/>
            <p:nvPr/>
          </p:nvSpPr>
          <p:spPr>
            <a:xfrm>
              <a:off x="1649754" y="3902159"/>
              <a:ext cx="1573573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7" name="文本框 166">
              <a:extLst>
                <a:ext uri="{FF2B5EF4-FFF2-40B4-BE49-F238E27FC236}">
                  <a16:creationId xmlns:a16="http://schemas.microsoft.com/office/drawing/2014/main" id="{B3BBFB39-C565-4EA4-9019-23AA8C632459}"/>
                </a:ext>
              </a:extLst>
            </p:cNvPr>
            <p:cNvSpPr txBox="1"/>
            <p:nvPr/>
          </p:nvSpPr>
          <p:spPr>
            <a:xfrm>
              <a:off x="2164413" y="3800411"/>
              <a:ext cx="633601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PPDU 2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8" name="直接箭头连接符 167">
            <a:extLst>
              <a:ext uri="{FF2B5EF4-FFF2-40B4-BE49-F238E27FC236}">
                <a16:creationId xmlns:a16="http://schemas.microsoft.com/office/drawing/2014/main" id="{F297569A-0AC2-457E-8D32-F5BFE913CCDA}"/>
              </a:ext>
            </a:extLst>
          </p:cNvPr>
          <p:cNvCxnSpPr>
            <a:cxnSpLocks/>
            <a:stCxn id="166" idx="2"/>
          </p:cNvCxnSpPr>
          <p:nvPr/>
        </p:nvCxnSpPr>
        <p:spPr>
          <a:xfrm>
            <a:off x="9580864" y="4776228"/>
            <a:ext cx="0" cy="659725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9" name="直接箭头连接符 168">
            <a:extLst>
              <a:ext uri="{FF2B5EF4-FFF2-40B4-BE49-F238E27FC236}">
                <a16:creationId xmlns:a16="http://schemas.microsoft.com/office/drawing/2014/main" id="{404A7078-809D-41A8-9BDA-C7665B26031E}"/>
              </a:ext>
            </a:extLst>
          </p:cNvPr>
          <p:cNvCxnSpPr>
            <a:cxnSpLocks/>
            <a:stCxn id="171" idx="2"/>
          </p:cNvCxnSpPr>
          <p:nvPr/>
        </p:nvCxnSpPr>
        <p:spPr>
          <a:xfrm flipV="1">
            <a:off x="10933360" y="4774245"/>
            <a:ext cx="5844" cy="65363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0" name="组合 169">
            <a:extLst>
              <a:ext uri="{FF2B5EF4-FFF2-40B4-BE49-F238E27FC236}">
                <a16:creationId xmlns:a16="http://schemas.microsoft.com/office/drawing/2014/main" id="{55D00409-1CCF-4D58-9B30-C78FEE3723FC}"/>
              </a:ext>
            </a:extLst>
          </p:cNvPr>
          <p:cNvGrpSpPr/>
          <p:nvPr/>
        </p:nvGrpSpPr>
        <p:grpSpPr>
          <a:xfrm>
            <a:off x="10648371" y="5160167"/>
            <a:ext cx="564578" cy="307777"/>
            <a:chOff x="1541940" y="3838106"/>
            <a:chExt cx="690320" cy="712628"/>
          </a:xfrm>
        </p:grpSpPr>
        <p:sp>
          <p:nvSpPr>
            <p:cNvPr id="171" name="矩形 170">
              <a:extLst>
                <a:ext uri="{FF2B5EF4-FFF2-40B4-BE49-F238E27FC236}">
                  <a16:creationId xmlns:a16="http://schemas.microsoft.com/office/drawing/2014/main" id="{2BBD62A0-8549-4E9D-9C1E-600B79E1D142}"/>
                </a:ext>
              </a:extLst>
            </p:cNvPr>
            <p:cNvSpPr/>
            <p:nvPr/>
          </p:nvSpPr>
          <p:spPr>
            <a:xfrm>
              <a:off x="1649754" y="3902159"/>
              <a:ext cx="481294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72" name="文本框 171">
              <a:extLst>
                <a:ext uri="{FF2B5EF4-FFF2-40B4-BE49-F238E27FC236}">
                  <a16:creationId xmlns:a16="http://schemas.microsoft.com/office/drawing/2014/main" id="{7439E6DA-2D20-4F7C-8D9D-1D4B220F0DA8}"/>
                </a:ext>
              </a:extLst>
            </p:cNvPr>
            <p:cNvSpPr txBox="1"/>
            <p:nvPr/>
          </p:nvSpPr>
          <p:spPr>
            <a:xfrm>
              <a:off x="1541940" y="3838106"/>
              <a:ext cx="690320" cy="712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ACK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4" name="直接连接符 173">
            <a:extLst>
              <a:ext uri="{FF2B5EF4-FFF2-40B4-BE49-F238E27FC236}">
                <a16:creationId xmlns:a16="http://schemas.microsoft.com/office/drawing/2014/main" id="{FB7A31DD-86A6-4784-A0A7-A2566CCF712F}"/>
              </a:ext>
            </a:extLst>
          </p:cNvPr>
          <p:cNvCxnSpPr>
            <a:cxnSpLocks/>
          </p:cNvCxnSpPr>
          <p:nvPr/>
        </p:nvCxnSpPr>
        <p:spPr>
          <a:xfrm>
            <a:off x="5148517" y="4019652"/>
            <a:ext cx="0" cy="2225593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接连接符 176">
            <a:extLst>
              <a:ext uri="{FF2B5EF4-FFF2-40B4-BE49-F238E27FC236}">
                <a16:creationId xmlns:a16="http://schemas.microsoft.com/office/drawing/2014/main" id="{6187E272-BB32-484D-BCBA-A5175586C987}"/>
              </a:ext>
            </a:extLst>
          </p:cNvPr>
          <p:cNvCxnSpPr>
            <a:cxnSpLocks/>
          </p:cNvCxnSpPr>
          <p:nvPr/>
        </p:nvCxnSpPr>
        <p:spPr>
          <a:xfrm>
            <a:off x="7496748" y="4019652"/>
            <a:ext cx="0" cy="2255807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接连接符 179">
            <a:extLst>
              <a:ext uri="{FF2B5EF4-FFF2-40B4-BE49-F238E27FC236}">
                <a16:creationId xmlns:a16="http://schemas.microsoft.com/office/drawing/2014/main" id="{DCF8F1A1-225A-4485-8562-D9C6875489BF}"/>
              </a:ext>
            </a:extLst>
          </p:cNvPr>
          <p:cNvCxnSpPr>
            <a:cxnSpLocks/>
          </p:cNvCxnSpPr>
          <p:nvPr/>
        </p:nvCxnSpPr>
        <p:spPr>
          <a:xfrm>
            <a:off x="8520591" y="4019652"/>
            <a:ext cx="0" cy="2521289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接箭头连接符 180">
            <a:extLst>
              <a:ext uri="{FF2B5EF4-FFF2-40B4-BE49-F238E27FC236}">
                <a16:creationId xmlns:a16="http://schemas.microsoft.com/office/drawing/2014/main" id="{D266DB0A-B8CD-405E-9AF7-8D3566453992}"/>
              </a:ext>
            </a:extLst>
          </p:cNvPr>
          <p:cNvCxnSpPr>
            <a:cxnSpLocks/>
          </p:cNvCxnSpPr>
          <p:nvPr/>
        </p:nvCxnSpPr>
        <p:spPr>
          <a:xfrm>
            <a:off x="8520591" y="4192469"/>
            <a:ext cx="2609581" cy="0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文本框 181">
            <a:extLst>
              <a:ext uri="{FF2B5EF4-FFF2-40B4-BE49-F238E27FC236}">
                <a16:creationId xmlns:a16="http://schemas.microsoft.com/office/drawing/2014/main" id="{A0A737D5-F0C2-48FF-9B7F-7C6986119021}"/>
              </a:ext>
            </a:extLst>
          </p:cNvPr>
          <p:cNvSpPr txBox="1"/>
          <p:nvPr/>
        </p:nvSpPr>
        <p:spPr>
          <a:xfrm>
            <a:off x="9062010" y="3918430"/>
            <a:ext cx="16703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</a:rPr>
              <a:t>New TXOP duration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183" name="直接连接符 182">
            <a:extLst>
              <a:ext uri="{FF2B5EF4-FFF2-40B4-BE49-F238E27FC236}">
                <a16:creationId xmlns:a16="http://schemas.microsoft.com/office/drawing/2014/main" id="{2BF29279-16DB-4455-9FBA-0B1BAE933171}"/>
              </a:ext>
            </a:extLst>
          </p:cNvPr>
          <p:cNvCxnSpPr>
            <a:cxnSpLocks/>
          </p:cNvCxnSpPr>
          <p:nvPr/>
        </p:nvCxnSpPr>
        <p:spPr>
          <a:xfrm>
            <a:off x="905446" y="6063564"/>
            <a:ext cx="10325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本框 183">
            <a:extLst>
              <a:ext uri="{FF2B5EF4-FFF2-40B4-BE49-F238E27FC236}">
                <a16:creationId xmlns:a16="http://schemas.microsoft.com/office/drawing/2014/main" id="{2D4BB5A0-4686-4B9A-9E7D-1247B3A5B8BE}"/>
              </a:ext>
            </a:extLst>
          </p:cNvPr>
          <p:cNvSpPr txBox="1"/>
          <p:nvPr/>
        </p:nvSpPr>
        <p:spPr>
          <a:xfrm>
            <a:off x="227784" y="5882952"/>
            <a:ext cx="1781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STA 2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(hidden from AP 1)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85" name="矩形 184">
            <a:extLst>
              <a:ext uri="{FF2B5EF4-FFF2-40B4-BE49-F238E27FC236}">
                <a16:creationId xmlns:a16="http://schemas.microsoft.com/office/drawing/2014/main" id="{601B8745-A574-4F95-8EB8-97E669BDA62D}"/>
              </a:ext>
            </a:extLst>
          </p:cNvPr>
          <p:cNvSpPr/>
          <p:nvPr/>
        </p:nvSpPr>
        <p:spPr>
          <a:xfrm>
            <a:off x="2049505" y="6060488"/>
            <a:ext cx="6471086" cy="28208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6" name="文本框 185">
            <a:extLst>
              <a:ext uri="{FF2B5EF4-FFF2-40B4-BE49-F238E27FC236}">
                <a16:creationId xmlns:a16="http://schemas.microsoft.com/office/drawing/2014/main" id="{098531A3-C306-45C2-957E-B86187023750}"/>
              </a:ext>
            </a:extLst>
          </p:cNvPr>
          <p:cNvSpPr txBox="1"/>
          <p:nvPr/>
        </p:nvSpPr>
        <p:spPr>
          <a:xfrm>
            <a:off x="5114714" y="6060488"/>
            <a:ext cx="551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NAV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87" name="文本框 186">
            <a:extLst>
              <a:ext uri="{FF2B5EF4-FFF2-40B4-BE49-F238E27FC236}">
                <a16:creationId xmlns:a16="http://schemas.microsoft.com/office/drawing/2014/main" id="{828A42E2-259A-458A-8E36-91B354118714}"/>
              </a:ext>
            </a:extLst>
          </p:cNvPr>
          <p:cNvSpPr txBox="1"/>
          <p:nvPr/>
        </p:nvSpPr>
        <p:spPr>
          <a:xfrm>
            <a:off x="9213574" y="6037780"/>
            <a:ext cx="1184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NAV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88" name="直接箭头连接符 187">
            <a:extLst>
              <a:ext uri="{FF2B5EF4-FFF2-40B4-BE49-F238E27FC236}">
                <a16:creationId xmlns:a16="http://schemas.microsoft.com/office/drawing/2014/main" id="{2F2ACC21-A8E2-463F-BFCB-39107915F5E9}"/>
              </a:ext>
            </a:extLst>
          </p:cNvPr>
          <p:cNvCxnSpPr>
            <a:cxnSpLocks/>
            <a:stCxn id="190" idx="2"/>
          </p:cNvCxnSpPr>
          <p:nvPr/>
        </p:nvCxnSpPr>
        <p:spPr>
          <a:xfrm flipV="1">
            <a:off x="9810156" y="5435952"/>
            <a:ext cx="0" cy="617599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9" name="组合 188">
            <a:extLst>
              <a:ext uri="{FF2B5EF4-FFF2-40B4-BE49-F238E27FC236}">
                <a16:creationId xmlns:a16="http://schemas.microsoft.com/office/drawing/2014/main" id="{04DCB837-EB9A-46C8-8A20-184E99DE910A}"/>
              </a:ext>
            </a:extLst>
          </p:cNvPr>
          <p:cNvGrpSpPr/>
          <p:nvPr/>
        </p:nvGrpSpPr>
        <p:grpSpPr>
          <a:xfrm>
            <a:off x="9388406" y="5786939"/>
            <a:ext cx="843500" cy="307777"/>
            <a:chOff x="1649754" y="3840655"/>
            <a:chExt cx="1031365" cy="712629"/>
          </a:xfrm>
        </p:grpSpPr>
        <p:sp>
          <p:nvSpPr>
            <p:cNvPr id="190" name="矩形 189">
              <a:extLst>
                <a:ext uri="{FF2B5EF4-FFF2-40B4-BE49-F238E27FC236}">
                  <a16:creationId xmlns:a16="http://schemas.microsoft.com/office/drawing/2014/main" id="{BDD966E1-E303-4823-ACA6-9D448BB1EA66}"/>
                </a:ext>
              </a:extLst>
            </p:cNvPr>
            <p:cNvSpPr/>
            <p:nvPr/>
          </p:nvSpPr>
          <p:spPr>
            <a:xfrm>
              <a:off x="1649754" y="3902159"/>
              <a:ext cx="1031365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91" name="文本框 190">
              <a:extLst>
                <a:ext uri="{FF2B5EF4-FFF2-40B4-BE49-F238E27FC236}">
                  <a16:creationId xmlns:a16="http://schemas.microsoft.com/office/drawing/2014/main" id="{CF78EDDD-A321-4127-98EC-790D9289FFC2}"/>
                </a:ext>
              </a:extLst>
            </p:cNvPr>
            <p:cNvSpPr txBox="1"/>
            <p:nvPr/>
          </p:nvSpPr>
          <p:spPr>
            <a:xfrm>
              <a:off x="1746201" y="3840655"/>
              <a:ext cx="786364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PPDU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2" name="乘号 191">
            <a:extLst>
              <a:ext uri="{FF2B5EF4-FFF2-40B4-BE49-F238E27FC236}">
                <a16:creationId xmlns:a16="http://schemas.microsoft.com/office/drawing/2014/main" id="{4849E0F5-7470-43E3-B29A-0F970686D98B}"/>
              </a:ext>
            </a:extLst>
          </p:cNvPr>
          <p:cNvSpPr/>
          <p:nvPr/>
        </p:nvSpPr>
        <p:spPr>
          <a:xfrm>
            <a:off x="9682487" y="5500513"/>
            <a:ext cx="253749" cy="307777"/>
          </a:xfrm>
          <a:prstGeom prst="mathMultiply">
            <a:avLst>
              <a:gd name="adj1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93" name="文本框 192">
            <a:extLst>
              <a:ext uri="{FF2B5EF4-FFF2-40B4-BE49-F238E27FC236}">
                <a16:creationId xmlns:a16="http://schemas.microsoft.com/office/drawing/2014/main" id="{2A3893EA-680A-4303-A207-5B395BA40204}"/>
              </a:ext>
            </a:extLst>
          </p:cNvPr>
          <p:cNvSpPr txBox="1"/>
          <p:nvPr/>
        </p:nvSpPr>
        <p:spPr>
          <a:xfrm>
            <a:off x="9970019" y="5465894"/>
            <a:ext cx="1356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Cancel the transmission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94" name="文本框 193">
            <a:extLst>
              <a:ext uri="{FF2B5EF4-FFF2-40B4-BE49-F238E27FC236}">
                <a16:creationId xmlns:a16="http://schemas.microsoft.com/office/drawing/2014/main" id="{BD3A374D-ED19-4274-876E-55C5F46B69C9}"/>
              </a:ext>
            </a:extLst>
          </p:cNvPr>
          <p:cNvSpPr txBox="1"/>
          <p:nvPr/>
        </p:nvSpPr>
        <p:spPr>
          <a:xfrm>
            <a:off x="7897447" y="4744236"/>
            <a:ext cx="359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SIFS</a:t>
            </a:r>
            <a:endParaRPr lang="zh-CN" altLang="en-US" sz="7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文本框 194">
            <a:extLst>
              <a:ext uri="{FF2B5EF4-FFF2-40B4-BE49-F238E27FC236}">
                <a16:creationId xmlns:a16="http://schemas.microsoft.com/office/drawing/2014/main" id="{3A9A5ACF-E894-4F2D-B01F-873BCBEAAEB4}"/>
              </a:ext>
            </a:extLst>
          </p:cNvPr>
          <p:cNvSpPr txBox="1"/>
          <p:nvPr/>
        </p:nvSpPr>
        <p:spPr>
          <a:xfrm>
            <a:off x="8435014" y="4745979"/>
            <a:ext cx="359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SIFS</a:t>
            </a:r>
            <a:endParaRPr lang="zh-CN" altLang="en-US" sz="7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文本框 195">
            <a:extLst>
              <a:ext uri="{FF2B5EF4-FFF2-40B4-BE49-F238E27FC236}">
                <a16:creationId xmlns:a16="http://schemas.microsoft.com/office/drawing/2014/main" id="{C92DB22A-CBB5-42DB-B3F6-952776BAC90E}"/>
              </a:ext>
            </a:extLst>
          </p:cNvPr>
          <p:cNvSpPr txBox="1"/>
          <p:nvPr/>
        </p:nvSpPr>
        <p:spPr>
          <a:xfrm>
            <a:off x="10475560" y="4755135"/>
            <a:ext cx="359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SIFS</a:t>
            </a:r>
            <a:endParaRPr lang="zh-CN" altLang="en-US" sz="7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9" name="直接连接符 198">
            <a:extLst>
              <a:ext uri="{FF2B5EF4-FFF2-40B4-BE49-F238E27FC236}">
                <a16:creationId xmlns:a16="http://schemas.microsoft.com/office/drawing/2014/main" id="{368281EE-5ADD-4B52-B843-164ADB88CD59}"/>
              </a:ext>
            </a:extLst>
          </p:cNvPr>
          <p:cNvCxnSpPr>
            <a:cxnSpLocks/>
          </p:cNvCxnSpPr>
          <p:nvPr/>
        </p:nvCxnSpPr>
        <p:spPr>
          <a:xfrm>
            <a:off x="11130173" y="4049866"/>
            <a:ext cx="0" cy="2491075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文本框 199">
            <a:extLst>
              <a:ext uri="{FF2B5EF4-FFF2-40B4-BE49-F238E27FC236}">
                <a16:creationId xmlns:a16="http://schemas.microsoft.com/office/drawing/2014/main" id="{CA8C2619-7A85-426F-9881-5C84C33FF679}"/>
              </a:ext>
            </a:extLst>
          </p:cNvPr>
          <p:cNvSpPr txBox="1"/>
          <p:nvPr/>
        </p:nvSpPr>
        <p:spPr>
          <a:xfrm>
            <a:off x="4845958" y="4783943"/>
            <a:ext cx="3770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xIFS</a:t>
            </a:r>
            <a:endParaRPr lang="zh-CN" altLang="en-US" sz="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矩形: 圆角 202">
            <a:extLst>
              <a:ext uri="{FF2B5EF4-FFF2-40B4-BE49-F238E27FC236}">
                <a16:creationId xmlns:a16="http://schemas.microsoft.com/office/drawing/2014/main" id="{51B392E3-DB41-40D3-B020-A3C67C493BD5}"/>
              </a:ext>
            </a:extLst>
          </p:cNvPr>
          <p:cNvSpPr/>
          <p:nvPr/>
        </p:nvSpPr>
        <p:spPr>
          <a:xfrm>
            <a:off x="2096213" y="4486775"/>
            <a:ext cx="3028316" cy="11758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4" name="文本框 203">
            <a:extLst>
              <a:ext uri="{FF2B5EF4-FFF2-40B4-BE49-F238E27FC236}">
                <a16:creationId xmlns:a16="http://schemas.microsoft.com/office/drawing/2014/main" id="{C7856A62-9975-4C6C-AEBF-65565E5A57C8}"/>
              </a:ext>
            </a:extLst>
          </p:cNvPr>
          <p:cNvSpPr txBox="1"/>
          <p:nvPr/>
        </p:nvSpPr>
        <p:spPr>
          <a:xfrm>
            <a:off x="2180132" y="4713044"/>
            <a:ext cx="2734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Current transmission before preemption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05" name="矩形: 圆角 204">
            <a:extLst>
              <a:ext uri="{FF2B5EF4-FFF2-40B4-BE49-F238E27FC236}">
                <a16:creationId xmlns:a16="http://schemas.microsoft.com/office/drawing/2014/main" id="{CE95DEAF-8D3E-42EF-BEA6-1F489EF691E9}"/>
              </a:ext>
            </a:extLst>
          </p:cNvPr>
          <p:cNvSpPr/>
          <p:nvPr/>
        </p:nvSpPr>
        <p:spPr>
          <a:xfrm>
            <a:off x="5172709" y="4486775"/>
            <a:ext cx="2304647" cy="116955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" name="文本框 205">
                <a:extLst>
                  <a:ext uri="{FF2B5EF4-FFF2-40B4-BE49-F238E27FC236}">
                    <a16:creationId xmlns:a16="http://schemas.microsoft.com/office/drawing/2014/main" id="{008B8D10-3A83-4DF9-B2B4-4A7C118FE518}"/>
                  </a:ext>
                </a:extLst>
              </p:cNvPr>
              <p:cNvSpPr txBox="1"/>
              <p:nvPr/>
            </p:nvSpPr>
            <p:spPr>
              <a:xfrm>
                <a:off x="5150649" y="4639396"/>
                <a:ext cx="231693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tx1"/>
                    </a:solidFill>
                  </a:rPr>
                  <a:t>Preemption transmission </a:t>
                </a:r>
              </a:p>
              <a:p>
                <a:pPr algn="ctr"/>
                <a:r>
                  <a:rPr lang="en-US" altLang="zh-CN" sz="1800" dirty="0">
                    <a:solidFill>
                      <a:schemeClr val="tx1"/>
                    </a:solidFill>
                  </a:rPr>
                  <a:t>time = </a:t>
                </a:r>
                <a14:m>
                  <m:oMath xmlns:m="http://schemas.openxmlformats.org/officeDocument/2006/math">
                    <m:r>
                      <a:rPr lang="en-US" altLang="zh-C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6" name="文本框 205">
                <a:extLst>
                  <a:ext uri="{FF2B5EF4-FFF2-40B4-BE49-F238E27FC236}">
                    <a16:creationId xmlns:a16="http://schemas.microsoft.com/office/drawing/2014/main" id="{008B8D10-3A83-4DF9-B2B4-4A7C118FE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649" y="4639396"/>
                <a:ext cx="2316938" cy="923330"/>
              </a:xfrm>
              <a:prstGeom prst="rect">
                <a:avLst/>
              </a:prstGeom>
              <a:blipFill>
                <a:blip r:embed="rId3"/>
                <a:stretch>
                  <a:fillRect t="-3289" b="-855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" name="文本框 206">
            <a:extLst>
              <a:ext uri="{FF2B5EF4-FFF2-40B4-BE49-F238E27FC236}">
                <a16:creationId xmlns:a16="http://schemas.microsoft.com/office/drawing/2014/main" id="{30BAA2F2-6910-4311-8D09-EFC4E3E60027}"/>
              </a:ext>
            </a:extLst>
          </p:cNvPr>
          <p:cNvSpPr txBox="1"/>
          <p:nvPr/>
        </p:nvSpPr>
        <p:spPr>
          <a:xfrm>
            <a:off x="3287688" y="3573016"/>
            <a:ext cx="4339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Protected TXOP duration set by initial RTS/CTS = T </a:t>
            </a:r>
            <a:endParaRPr lang="en-US" altLang="zh-CN" sz="14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30810D69-ADD0-4191-AE8C-9572D5F9B962}"/>
              </a:ext>
            </a:extLst>
          </p:cNvPr>
          <p:cNvSpPr txBox="1"/>
          <p:nvPr/>
        </p:nvSpPr>
        <p:spPr>
          <a:xfrm>
            <a:off x="506858" y="1531630"/>
            <a:ext cx="10747705" cy="139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DL TXOP, when preemption ends, AP1 (TXOP holder) and STA1 (TXOP responder) send RTS/CTS before continuing the transmission</a:t>
            </a:r>
          </a:p>
          <a:p>
            <a:pPr marL="10287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RTS/CTS indicates new protected TXOP duration of remain traffic</a:t>
            </a:r>
          </a:p>
          <a:p>
            <a:pPr marL="10287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Related STAs may update the NAV timer according to RTS/CTS frame 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28C44F0-E349-4BDA-A153-6EC36B99B4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7EF718F-30E7-43B3-94A8-0F0B038B60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Yang., Ruijie Networks Co.,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138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24" y="599243"/>
            <a:ext cx="10361084" cy="757766"/>
          </a:xfrm>
        </p:spPr>
        <p:txBody>
          <a:bodyPr/>
          <a:lstStyle/>
          <a:p>
            <a:br>
              <a:rPr lang="en-US" altLang="zh-CN" dirty="0"/>
            </a:br>
            <a:r>
              <a:rPr lang="en-US" altLang="zh-CN" dirty="0"/>
              <a:t>Preemption end process using RTS/CTS</a:t>
            </a:r>
            <a:br>
              <a:rPr lang="en-US" altLang="zh-CN" dirty="0"/>
            </a:b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cxnSp>
        <p:nvCxnSpPr>
          <p:cNvPr id="174" name="直接连接符 173">
            <a:extLst>
              <a:ext uri="{FF2B5EF4-FFF2-40B4-BE49-F238E27FC236}">
                <a16:creationId xmlns:a16="http://schemas.microsoft.com/office/drawing/2014/main" id="{FB7A31DD-86A6-4784-A0A7-A2566CCF712F}"/>
              </a:ext>
            </a:extLst>
          </p:cNvPr>
          <p:cNvCxnSpPr>
            <a:cxnSpLocks/>
          </p:cNvCxnSpPr>
          <p:nvPr/>
        </p:nvCxnSpPr>
        <p:spPr>
          <a:xfrm>
            <a:off x="5292689" y="4448817"/>
            <a:ext cx="13395" cy="2026597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接连接符 176">
            <a:extLst>
              <a:ext uri="{FF2B5EF4-FFF2-40B4-BE49-F238E27FC236}">
                <a16:creationId xmlns:a16="http://schemas.microsoft.com/office/drawing/2014/main" id="{6187E272-BB32-484D-BCBA-A5175586C987}"/>
              </a:ext>
            </a:extLst>
          </p:cNvPr>
          <p:cNvCxnSpPr>
            <a:cxnSpLocks/>
          </p:cNvCxnSpPr>
          <p:nvPr/>
        </p:nvCxnSpPr>
        <p:spPr>
          <a:xfrm>
            <a:off x="7654315" y="4448817"/>
            <a:ext cx="0" cy="2026597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矩形 184">
            <a:extLst>
              <a:ext uri="{FF2B5EF4-FFF2-40B4-BE49-F238E27FC236}">
                <a16:creationId xmlns:a16="http://schemas.microsoft.com/office/drawing/2014/main" id="{601B8745-A574-4F95-8EB8-97E669BDA62D}"/>
              </a:ext>
            </a:extLst>
          </p:cNvPr>
          <p:cNvSpPr/>
          <p:nvPr/>
        </p:nvSpPr>
        <p:spPr>
          <a:xfrm>
            <a:off x="2207072" y="4166730"/>
            <a:ext cx="6471086" cy="28208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86" name="直接箭头连接符 85">
            <a:extLst>
              <a:ext uri="{FF2B5EF4-FFF2-40B4-BE49-F238E27FC236}">
                <a16:creationId xmlns:a16="http://schemas.microsoft.com/office/drawing/2014/main" id="{D7CFDDAB-D50F-4756-B7D1-593AE76E43B4}"/>
              </a:ext>
            </a:extLst>
          </p:cNvPr>
          <p:cNvCxnSpPr>
            <a:cxnSpLocks/>
            <a:stCxn id="190" idx="2"/>
          </p:cNvCxnSpPr>
          <p:nvPr/>
        </p:nvCxnSpPr>
        <p:spPr>
          <a:xfrm>
            <a:off x="9440894" y="4167714"/>
            <a:ext cx="0" cy="803708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直接箭头连接符 167">
            <a:extLst>
              <a:ext uri="{FF2B5EF4-FFF2-40B4-BE49-F238E27FC236}">
                <a16:creationId xmlns:a16="http://schemas.microsoft.com/office/drawing/2014/main" id="{F297569A-0AC2-457E-8D32-F5BFE913CCDA}"/>
              </a:ext>
            </a:extLst>
          </p:cNvPr>
          <p:cNvCxnSpPr>
            <a:cxnSpLocks/>
            <a:stCxn id="166" idx="2"/>
          </p:cNvCxnSpPr>
          <p:nvPr/>
        </p:nvCxnSpPr>
        <p:spPr>
          <a:xfrm flipV="1">
            <a:off x="9294631" y="4953147"/>
            <a:ext cx="0" cy="661504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直接箭头连接符 126">
            <a:extLst>
              <a:ext uri="{FF2B5EF4-FFF2-40B4-BE49-F238E27FC236}">
                <a16:creationId xmlns:a16="http://schemas.microsoft.com/office/drawing/2014/main" id="{072756D9-F46F-4253-96F2-541A6B696DB8}"/>
              </a:ext>
            </a:extLst>
          </p:cNvPr>
          <p:cNvCxnSpPr>
            <a:cxnSpLocks/>
            <a:stCxn id="125" idx="2"/>
          </p:cNvCxnSpPr>
          <p:nvPr/>
        </p:nvCxnSpPr>
        <p:spPr>
          <a:xfrm flipV="1">
            <a:off x="1455280" y="4944588"/>
            <a:ext cx="13516" cy="66974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矩形 114">
            <a:extLst>
              <a:ext uri="{FF2B5EF4-FFF2-40B4-BE49-F238E27FC236}">
                <a16:creationId xmlns:a16="http://schemas.microsoft.com/office/drawing/2014/main" id="{612EEB87-390A-4928-85A2-A61D3C685F77}"/>
              </a:ext>
            </a:extLst>
          </p:cNvPr>
          <p:cNvSpPr/>
          <p:nvPr/>
        </p:nvSpPr>
        <p:spPr>
          <a:xfrm>
            <a:off x="8152960" y="4169040"/>
            <a:ext cx="2611603" cy="28208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4BFDA3FE-C285-4884-A03B-9CEC341C1700}"/>
              </a:ext>
            </a:extLst>
          </p:cNvPr>
          <p:cNvCxnSpPr>
            <a:cxnSpLocks/>
          </p:cNvCxnSpPr>
          <p:nvPr/>
        </p:nvCxnSpPr>
        <p:spPr>
          <a:xfrm>
            <a:off x="8730742" y="3140968"/>
            <a:ext cx="0" cy="2920368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箭头连接符 116">
            <a:extLst>
              <a:ext uri="{FF2B5EF4-FFF2-40B4-BE49-F238E27FC236}">
                <a16:creationId xmlns:a16="http://schemas.microsoft.com/office/drawing/2014/main" id="{362E9C6B-152D-4222-91DD-1437E232C073}"/>
              </a:ext>
            </a:extLst>
          </p:cNvPr>
          <p:cNvCxnSpPr>
            <a:cxnSpLocks/>
            <a:stCxn id="129" idx="2"/>
          </p:cNvCxnSpPr>
          <p:nvPr/>
        </p:nvCxnSpPr>
        <p:spPr>
          <a:xfrm flipH="1">
            <a:off x="1975538" y="4953147"/>
            <a:ext cx="2859" cy="676819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直接连接符 118">
            <a:extLst>
              <a:ext uri="{FF2B5EF4-FFF2-40B4-BE49-F238E27FC236}">
                <a16:creationId xmlns:a16="http://schemas.microsoft.com/office/drawing/2014/main" id="{53C3BAD1-6F7C-497B-A880-BEFC273AE5B1}"/>
              </a:ext>
            </a:extLst>
          </p:cNvPr>
          <p:cNvCxnSpPr>
            <a:cxnSpLocks/>
          </p:cNvCxnSpPr>
          <p:nvPr/>
        </p:nvCxnSpPr>
        <p:spPr>
          <a:xfrm flipV="1">
            <a:off x="1039352" y="5619244"/>
            <a:ext cx="10349511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>
            <a:extLst>
              <a:ext uri="{FF2B5EF4-FFF2-40B4-BE49-F238E27FC236}">
                <a16:creationId xmlns:a16="http://schemas.microsoft.com/office/drawing/2014/main" id="{EE8609BC-9D3E-4569-A26E-5FA4BDBFCE18}"/>
              </a:ext>
            </a:extLst>
          </p:cNvPr>
          <p:cNvCxnSpPr>
            <a:cxnSpLocks/>
            <a:stCxn id="121" idx="3"/>
          </p:cNvCxnSpPr>
          <p:nvPr/>
        </p:nvCxnSpPr>
        <p:spPr>
          <a:xfrm>
            <a:off x="1003081" y="4949503"/>
            <a:ext cx="10385782" cy="1549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文本框 120">
            <a:extLst>
              <a:ext uri="{FF2B5EF4-FFF2-40B4-BE49-F238E27FC236}">
                <a16:creationId xmlns:a16="http://schemas.microsoft.com/office/drawing/2014/main" id="{CFC3D40F-BF53-47CA-8903-AAF0A3002180}"/>
              </a:ext>
            </a:extLst>
          </p:cNvPr>
          <p:cNvSpPr txBox="1"/>
          <p:nvPr/>
        </p:nvSpPr>
        <p:spPr>
          <a:xfrm>
            <a:off x="411252" y="4780226"/>
            <a:ext cx="591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AP 1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22" name="文本框 121">
            <a:extLst>
              <a:ext uri="{FF2B5EF4-FFF2-40B4-BE49-F238E27FC236}">
                <a16:creationId xmlns:a16="http://schemas.microsoft.com/office/drawing/2014/main" id="{FB3512B8-0811-48E8-A454-285F315624B3}"/>
              </a:ext>
            </a:extLst>
          </p:cNvPr>
          <p:cNvSpPr txBox="1"/>
          <p:nvPr/>
        </p:nvSpPr>
        <p:spPr>
          <a:xfrm>
            <a:off x="405845" y="5449967"/>
            <a:ext cx="6571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FF0000"/>
                </a:solidFill>
              </a:rPr>
              <a:t>STA1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grpSp>
        <p:nvGrpSpPr>
          <p:cNvPr id="124" name="组合 123">
            <a:extLst>
              <a:ext uri="{FF2B5EF4-FFF2-40B4-BE49-F238E27FC236}">
                <a16:creationId xmlns:a16="http://schemas.microsoft.com/office/drawing/2014/main" id="{D9C279C4-B1AB-49EC-9E83-C9EC7E9D3C0D}"/>
              </a:ext>
            </a:extLst>
          </p:cNvPr>
          <p:cNvGrpSpPr/>
          <p:nvPr/>
        </p:nvGrpSpPr>
        <p:grpSpPr>
          <a:xfrm>
            <a:off x="1203799" y="5334884"/>
            <a:ext cx="502510" cy="307777"/>
            <a:chOff x="1569823" y="3810937"/>
            <a:chExt cx="614429" cy="712628"/>
          </a:xfrm>
        </p:grpSpPr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2513CF22-33E1-49BF-9DEB-A19FF70D195F}"/>
                </a:ext>
              </a:extLst>
            </p:cNvPr>
            <p:cNvSpPr/>
            <p:nvPr/>
          </p:nvSpPr>
          <p:spPr>
            <a:xfrm>
              <a:off x="1649754" y="3902159"/>
              <a:ext cx="455120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26" name="文本框 125">
              <a:extLst>
                <a:ext uri="{FF2B5EF4-FFF2-40B4-BE49-F238E27FC236}">
                  <a16:creationId xmlns:a16="http://schemas.microsoft.com/office/drawing/2014/main" id="{87853802-78F2-4710-BB5C-1D7944C9D7AD}"/>
                </a:ext>
              </a:extLst>
            </p:cNvPr>
            <p:cNvSpPr txBox="1"/>
            <p:nvPr/>
          </p:nvSpPr>
          <p:spPr>
            <a:xfrm>
              <a:off x="1569823" y="3810937"/>
              <a:ext cx="614429" cy="712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RTS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组合 127">
            <a:extLst>
              <a:ext uri="{FF2B5EF4-FFF2-40B4-BE49-F238E27FC236}">
                <a16:creationId xmlns:a16="http://schemas.microsoft.com/office/drawing/2014/main" id="{8A2C6004-ABF2-4896-90D8-7A1D04298DDE}"/>
              </a:ext>
            </a:extLst>
          </p:cNvPr>
          <p:cNvGrpSpPr/>
          <p:nvPr/>
        </p:nvGrpSpPr>
        <p:grpSpPr>
          <a:xfrm>
            <a:off x="1719055" y="4686050"/>
            <a:ext cx="513282" cy="307777"/>
            <a:chOff x="1573299" y="3839532"/>
            <a:chExt cx="627600" cy="712629"/>
          </a:xfrm>
        </p:grpSpPr>
        <p:sp>
          <p:nvSpPr>
            <p:cNvPr id="129" name="矩形 128">
              <a:extLst>
                <a:ext uri="{FF2B5EF4-FFF2-40B4-BE49-F238E27FC236}">
                  <a16:creationId xmlns:a16="http://schemas.microsoft.com/office/drawing/2014/main" id="{8A0E59CC-B427-40E1-8C21-73EDA7F8C7E8}"/>
                </a:ext>
              </a:extLst>
            </p:cNvPr>
            <p:cNvSpPr/>
            <p:nvPr/>
          </p:nvSpPr>
          <p:spPr>
            <a:xfrm>
              <a:off x="1649754" y="3902159"/>
              <a:ext cx="481294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30" name="文本框 129">
              <a:extLst>
                <a:ext uri="{FF2B5EF4-FFF2-40B4-BE49-F238E27FC236}">
                  <a16:creationId xmlns:a16="http://schemas.microsoft.com/office/drawing/2014/main" id="{B46ABDAB-CECF-4204-8AA2-EE35B03099B8}"/>
                </a:ext>
              </a:extLst>
            </p:cNvPr>
            <p:cNvSpPr txBox="1"/>
            <p:nvPr/>
          </p:nvSpPr>
          <p:spPr>
            <a:xfrm>
              <a:off x="1573299" y="3839532"/>
              <a:ext cx="627600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CTS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1" name="组合 130">
            <a:extLst>
              <a:ext uri="{FF2B5EF4-FFF2-40B4-BE49-F238E27FC236}">
                <a16:creationId xmlns:a16="http://schemas.microsoft.com/office/drawing/2014/main" id="{A1E5B917-2DF7-418E-AD5A-982FEAEE6D5D}"/>
              </a:ext>
            </a:extLst>
          </p:cNvPr>
          <p:cNvGrpSpPr/>
          <p:nvPr/>
        </p:nvGrpSpPr>
        <p:grpSpPr>
          <a:xfrm>
            <a:off x="2303523" y="4663645"/>
            <a:ext cx="2163646" cy="307777"/>
            <a:chOff x="1649754" y="3809758"/>
            <a:chExt cx="2645535" cy="712629"/>
          </a:xfrm>
        </p:grpSpPr>
        <p:sp>
          <p:nvSpPr>
            <p:cNvPr id="132" name="矩形 131">
              <a:extLst>
                <a:ext uri="{FF2B5EF4-FFF2-40B4-BE49-F238E27FC236}">
                  <a16:creationId xmlns:a16="http://schemas.microsoft.com/office/drawing/2014/main" id="{CB62A0DD-A826-484E-93E9-177A0E670B07}"/>
                </a:ext>
              </a:extLst>
            </p:cNvPr>
            <p:cNvSpPr/>
            <p:nvPr/>
          </p:nvSpPr>
          <p:spPr>
            <a:xfrm>
              <a:off x="1649754" y="3902159"/>
              <a:ext cx="2645535" cy="55581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33" name="文本框 132">
              <a:extLst>
                <a:ext uri="{FF2B5EF4-FFF2-40B4-BE49-F238E27FC236}">
                  <a16:creationId xmlns:a16="http://schemas.microsoft.com/office/drawing/2014/main" id="{B9361F7F-A320-4F7D-AB2A-123765C49348}"/>
                </a:ext>
              </a:extLst>
            </p:cNvPr>
            <p:cNvSpPr txBox="1"/>
            <p:nvPr/>
          </p:nvSpPr>
          <p:spPr>
            <a:xfrm>
              <a:off x="2469338" y="3809758"/>
              <a:ext cx="951004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PPDU 1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4" name="直接箭头连接符 133">
            <a:extLst>
              <a:ext uri="{FF2B5EF4-FFF2-40B4-BE49-F238E27FC236}">
                <a16:creationId xmlns:a16="http://schemas.microsoft.com/office/drawing/2014/main" id="{F6FBADC9-858A-4423-ACC5-035BB26B1792}"/>
              </a:ext>
            </a:extLst>
          </p:cNvPr>
          <p:cNvCxnSpPr>
            <a:cxnSpLocks/>
            <a:stCxn id="132" idx="2"/>
          </p:cNvCxnSpPr>
          <p:nvPr/>
        </p:nvCxnSpPr>
        <p:spPr>
          <a:xfrm>
            <a:off x="3385346" y="4943601"/>
            <a:ext cx="0" cy="66733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直接连接符 150">
            <a:extLst>
              <a:ext uri="{FF2B5EF4-FFF2-40B4-BE49-F238E27FC236}">
                <a16:creationId xmlns:a16="http://schemas.microsoft.com/office/drawing/2014/main" id="{D9CB4E9E-30C7-4F72-9325-178AEE2232AF}"/>
              </a:ext>
            </a:extLst>
          </p:cNvPr>
          <p:cNvCxnSpPr>
            <a:cxnSpLocks/>
          </p:cNvCxnSpPr>
          <p:nvPr/>
        </p:nvCxnSpPr>
        <p:spPr>
          <a:xfrm flipH="1">
            <a:off x="2212617" y="3140968"/>
            <a:ext cx="8313" cy="3334446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接箭头连接符 151">
            <a:extLst>
              <a:ext uri="{FF2B5EF4-FFF2-40B4-BE49-F238E27FC236}">
                <a16:creationId xmlns:a16="http://schemas.microsoft.com/office/drawing/2014/main" id="{40F45093-5CD8-484A-AE00-FB0C40159121}"/>
              </a:ext>
            </a:extLst>
          </p:cNvPr>
          <p:cNvCxnSpPr>
            <a:cxnSpLocks/>
          </p:cNvCxnSpPr>
          <p:nvPr/>
        </p:nvCxnSpPr>
        <p:spPr>
          <a:xfrm>
            <a:off x="2220930" y="3372589"/>
            <a:ext cx="6509812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箭头连接符 152">
            <a:extLst>
              <a:ext uri="{FF2B5EF4-FFF2-40B4-BE49-F238E27FC236}">
                <a16:creationId xmlns:a16="http://schemas.microsoft.com/office/drawing/2014/main" id="{6C3AEB52-32B5-4EEA-B332-6011F31DCBF6}"/>
              </a:ext>
            </a:extLst>
          </p:cNvPr>
          <p:cNvCxnSpPr>
            <a:cxnSpLocks/>
            <a:stCxn id="155" idx="2"/>
          </p:cNvCxnSpPr>
          <p:nvPr/>
        </p:nvCxnSpPr>
        <p:spPr>
          <a:xfrm flipV="1">
            <a:off x="4806181" y="4956809"/>
            <a:ext cx="5844" cy="65363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4" name="组合 153">
            <a:extLst>
              <a:ext uri="{FF2B5EF4-FFF2-40B4-BE49-F238E27FC236}">
                <a16:creationId xmlns:a16="http://schemas.microsoft.com/office/drawing/2014/main" id="{B0B82D04-E109-46EF-B1FA-6CCA91C3E74D}"/>
              </a:ext>
            </a:extLst>
          </p:cNvPr>
          <p:cNvGrpSpPr/>
          <p:nvPr/>
        </p:nvGrpSpPr>
        <p:grpSpPr>
          <a:xfrm>
            <a:off x="4521192" y="5342542"/>
            <a:ext cx="564578" cy="307777"/>
            <a:chOff x="1541940" y="3837675"/>
            <a:chExt cx="690320" cy="712629"/>
          </a:xfrm>
        </p:grpSpPr>
        <p:sp>
          <p:nvSpPr>
            <p:cNvPr id="155" name="矩形 154">
              <a:extLst>
                <a:ext uri="{FF2B5EF4-FFF2-40B4-BE49-F238E27FC236}">
                  <a16:creationId xmlns:a16="http://schemas.microsoft.com/office/drawing/2014/main" id="{187D818D-2A84-4486-AF41-A47EBE242973}"/>
                </a:ext>
              </a:extLst>
            </p:cNvPr>
            <p:cNvSpPr/>
            <p:nvPr/>
          </p:nvSpPr>
          <p:spPr>
            <a:xfrm>
              <a:off x="1649754" y="3902159"/>
              <a:ext cx="481294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56" name="文本框 155">
              <a:extLst>
                <a:ext uri="{FF2B5EF4-FFF2-40B4-BE49-F238E27FC236}">
                  <a16:creationId xmlns:a16="http://schemas.microsoft.com/office/drawing/2014/main" id="{DA229A53-08F0-4BF0-8A0F-19F58F3FE78A}"/>
                </a:ext>
              </a:extLst>
            </p:cNvPr>
            <p:cNvSpPr txBox="1"/>
            <p:nvPr/>
          </p:nvSpPr>
          <p:spPr>
            <a:xfrm>
              <a:off x="1541940" y="3837675"/>
              <a:ext cx="690320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ACK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8" name="组合 157">
            <a:extLst>
              <a:ext uri="{FF2B5EF4-FFF2-40B4-BE49-F238E27FC236}">
                <a16:creationId xmlns:a16="http://schemas.microsoft.com/office/drawing/2014/main" id="{5EDCDA31-7705-4A5E-B78C-C448DFA4439B}"/>
              </a:ext>
            </a:extLst>
          </p:cNvPr>
          <p:cNvGrpSpPr/>
          <p:nvPr/>
        </p:nvGrpSpPr>
        <p:grpSpPr>
          <a:xfrm>
            <a:off x="7714722" y="4669884"/>
            <a:ext cx="513282" cy="307777"/>
            <a:chOff x="1563515" y="3817350"/>
            <a:chExt cx="627600" cy="712629"/>
          </a:xfrm>
        </p:grpSpPr>
        <p:sp>
          <p:nvSpPr>
            <p:cNvPr id="159" name="矩形 158">
              <a:extLst>
                <a:ext uri="{FF2B5EF4-FFF2-40B4-BE49-F238E27FC236}">
                  <a16:creationId xmlns:a16="http://schemas.microsoft.com/office/drawing/2014/main" id="{5FA87950-8F96-4E6E-9FDF-EE8149C8A689}"/>
                </a:ext>
              </a:extLst>
            </p:cNvPr>
            <p:cNvSpPr/>
            <p:nvPr/>
          </p:nvSpPr>
          <p:spPr>
            <a:xfrm>
              <a:off x="1649754" y="3902159"/>
              <a:ext cx="455120" cy="55581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0" name="文本框 159">
              <a:extLst>
                <a:ext uri="{FF2B5EF4-FFF2-40B4-BE49-F238E27FC236}">
                  <a16:creationId xmlns:a16="http://schemas.microsoft.com/office/drawing/2014/main" id="{EAB6A30D-7AC6-4CDE-BA0B-149F6D1CB5D3}"/>
                </a:ext>
              </a:extLst>
            </p:cNvPr>
            <p:cNvSpPr txBox="1"/>
            <p:nvPr/>
          </p:nvSpPr>
          <p:spPr>
            <a:xfrm>
              <a:off x="1563515" y="3817350"/>
              <a:ext cx="627600" cy="71262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rgbClr val="FF0000"/>
                  </a:solidFill>
                </a:rPr>
                <a:t>CTS</a:t>
              </a:r>
              <a:endParaRPr lang="zh-CN" altLang="en-US" sz="14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61" name="直接箭头连接符 160">
            <a:extLst>
              <a:ext uri="{FF2B5EF4-FFF2-40B4-BE49-F238E27FC236}">
                <a16:creationId xmlns:a16="http://schemas.microsoft.com/office/drawing/2014/main" id="{F57D3C21-EFC3-48C7-8E47-655BDC90F2C7}"/>
              </a:ext>
            </a:extLst>
          </p:cNvPr>
          <p:cNvCxnSpPr>
            <a:cxnSpLocks/>
            <a:stCxn id="159" idx="2"/>
          </p:cNvCxnSpPr>
          <p:nvPr/>
        </p:nvCxnSpPr>
        <p:spPr>
          <a:xfrm>
            <a:off x="7971363" y="4946561"/>
            <a:ext cx="7397" cy="672683"/>
          </a:xfrm>
          <a:prstGeom prst="straightConnector1">
            <a:avLst/>
          </a:prstGeom>
          <a:ln w="1905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5" name="组合 164">
            <a:extLst>
              <a:ext uri="{FF2B5EF4-FFF2-40B4-BE49-F238E27FC236}">
                <a16:creationId xmlns:a16="http://schemas.microsoft.com/office/drawing/2014/main" id="{C13F0A4D-17DC-4200-9E3C-A1FF5A75A854}"/>
              </a:ext>
            </a:extLst>
          </p:cNvPr>
          <p:cNvGrpSpPr/>
          <p:nvPr/>
        </p:nvGrpSpPr>
        <p:grpSpPr>
          <a:xfrm>
            <a:off x="8328811" y="5341065"/>
            <a:ext cx="1931639" cy="307777"/>
            <a:chOff x="1645046" y="3800411"/>
            <a:chExt cx="1573573" cy="712629"/>
          </a:xfrm>
        </p:grpSpPr>
        <p:sp>
          <p:nvSpPr>
            <p:cNvPr id="166" name="矩形 165">
              <a:extLst>
                <a:ext uri="{FF2B5EF4-FFF2-40B4-BE49-F238E27FC236}">
                  <a16:creationId xmlns:a16="http://schemas.microsoft.com/office/drawing/2014/main" id="{85EF7095-AFEE-4120-BE2C-EB8B3F9C1A35}"/>
                </a:ext>
              </a:extLst>
            </p:cNvPr>
            <p:cNvSpPr/>
            <p:nvPr/>
          </p:nvSpPr>
          <p:spPr>
            <a:xfrm>
              <a:off x="1645046" y="3878063"/>
              <a:ext cx="1573573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67" name="文本框 166">
              <a:extLst>
                <a:ext uri="{FF2B5EF4-FFF2-40B4-BE49-F238E27FC236}">
                  <a16:creationId xmlns:a16="http://schemas.microsoft.com/office/drawing/2014/main" id="{B3BBFB39-C565-4EA4-9019-23AA8C632459}"/>
                </a:ext>
              </a:extLst>
            </p:cNvPr>
            <p:cNvSpPr txBox="1"/>
            <p:nvPr/>
          </p:nvSpPr>
          <p:spPr>
            <a:xfrm>
              <a:off x="2200977" y="3800411"/>
              <a:ext cx="560473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PPDU 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9" name="直接箭头连接符 168">
            <a:extLst>
              <a:ext uri="{FF2B5EF4-FFF2-40B4-BE49-F238E27FC236}">
                <a16:creationId xmlns:a16="http://schemas.microsoft.com/office/drawing/2014/main" id="{404A7078-809D-41A8-9BDA-C7665B26031E}"/>
              </a:ext>
            </a:extLst>
          </p:cNvPr>
          <p:cNvCxnSpPr>
            <a:cxnSpLocks/>
            <a:stCxn id="171" idx="2"/>
          </p:cNvCxnSpPr>
          <p:nvPr/>
        </p:nvCxnSpPr>
        <p:spPr>
          <a:xfrm flipH="1">
            <a:off x="10560010" y="4961633"/>
            <a:ext cx="7740" cy="646888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0" name="组合 169">
            <a:extLst>
              <a:ext uri="{FF2B5EF4-FFF2-40B4-BE49-F238E27FC236}">
                <a16:creationId xmlns:a16="http://schemas.microsoft.com/office/drawing/2014/main" id="{55D00409-1CCF-4D58-9B30-C78FEE3723FC}"/>
              </a:ext>
            </a:extLst>
          </p:cNvPr>
          <p:cNvGrpSpPr/>
          <p:nvPr/>
        </p:nvGrpSpPr>
        <p:grpSpPr>
          <a:xfrm>
            <a:off x="10282761" y="4693920"/>
            <a:ext cx="564578" cy="307777"/>
            <a:chOff x="1541940" y="3838106"/>
            <a:chExt cx="690320" cy="712628"/>
          </a:xfrm>
        </p:grpSpPr>
        <p:sp>
          <p:nvSpPr>
            <p:cNvPr id="171" name="矩形 170">
              <a:extLst>
                <a:ext uri="{FF2B5EF4-FFF2-40B4-BE49-F238E27FC236}">
                  <a16:creationId xmlns:a16="http://schemas.microsoft.com/office/drawing/2014/main" id="{2BBD62A0-8549-4E9D-9C1E-600B79E1D142}"/>
                </a:ext>
              </a:extLst>
            </p:cNvPr>
            <p:cNvSpPr/>
            <p:nvPr/>
          </p:nvSpPr>
          <p:spPr>
            <a:xfrm>
              <a:off x="1649754" y="3902159"/>
              <a:ext cx="481294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72" name="文本框 171">
              <a:extLst>
                <a:ext uri="{FF2B5EF4-FFF2-40B4-BE49-F238E27FC236}">
                  <a16:creationId xmlns:a16="http://schemas.microsoft.com/office/drawing/2014/main" id="{7439E6DA-2D20-4F7C-8D9D-1D4B220F0DA8}"/>
                </a:ext>
              </a:extLst>
            </p:cNvPr>
            <p:cNvSpPr txBox="1"/>
            <p:nvPr/>
          </p:nvSpPr>
          <p:spPr>
            <a:xfrm>
              <a:off x="1541940" y="3838106"/>
              <a:ext cx="690320" cy="712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ACK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80" name="直接连接符 179">
            <a:extLst>
              <a:ext uri="{FF2B5EF4-FFF2-40B4-BE49-F238E27FC236}">
                <a16:creationId xmlns:a16="http://schemas.microsoft.com/office/drawing/2014/main" id="{DCF8F1A1-225A-4485-8562-D9C6875489BF}"/>
              </a:ext>
            </a:extLst>
          </p:cNvPr>
          <p:cNvCxnSpPr>
            <a:cxnSpLocks/>
          </p:cNvCxnSpPr>
          <p:nvPr/>
        </p:nvCxnSpPr>
        <p:spPr>
          <a:xfrm>
            <a:off x="8157471" y="3407210"/>
            <a:ext cx="0" cy="2429938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接箭头连接符 180">
            <a:extLst>
              <a:ext uri="{FF2B5EF4-FFF2-40B4-BE49-F238E27FC236}">
                <a16:creationId xmlns:a16="http://schemas.microsoft.com/office/drawing/2014/main" id="{D266DB0A-B8CD-405E-9AF7-8D3566453992}"/>
              </a:ext>
            </a:extLst>
          </p:cNvPr>
          <p:cNvCxnSpPr>
            <a:cxnSpLocks/>
          </p:cNvCxnSpPr>
          <p:nvPr/>
        </p:nvCxnSpPr>
        <p:spPr>
          <a:xfrm>
            <a:off x="8157471" y="3664769"/>
            <a:ext cx="2607092" cy="0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文本框 181">
            <a:extLst>
              <a:ext uri="{FF2B5EF4-FFF2-40B4-BE49-F238E27FC236}">
                <a16:creationId xmlns:a16="http://schemas.microsoft.com/office/drawing/2014/main" id="{A0A737D5-F0C2-48FF-9B7F-7C6986119021}"/>
              </a:ext>
            </a:extLst>
          </p:cNvPr>
          <p:cNvSpPr txBox="1"/>
          <p:nvPr/>
        </p:nvSpPr>
        <p:spPr>
          <a:xfrm>
            <a:off x="8328811" y="3356992"/>
            <a:ext cx="2253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rgbClr val="FF0000"/>
                </a:solidFill>
              </a:rPr>
              <a:t>Indicate new TXOP duration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183" name="直接连接符 182">
            <a:extLst>
              <a:ext uri="{FF2B5EF4-FFF2-40B4-BE49-F238E27FC236}">
                <a16:creationId xmlns:a16="http://schemas.microsoft.com/office/drawing/2014/main" id="{2BF29279-16DB-4455-9FBA-0B1BAE933171}"/>
              </a:ext>
            </a:extLst>
          </p:cNvPr>
          <p:cNvCxnSpPr>
            <a:cxnSpLocks/>
          </p:cNvCxnSpPr>
          <p:nvPr/>
        </p:nvCxnSpPr>
        <p:spPr>
          <a:xfrm>
            <a:off x="1063013" y="4169806"/>
            <a:ext cx="10325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本框 183">
            <a:extLst>
              <a:ext uri="{FF2B5EF4-FFF2-40B4-BE49-F238E27FC236}">
                <a16:creationId xmlns:a16="http://schemas.microsoft.com/office/drawing/2014/main" id="{2D4BB5A0-4686-4B9A-9E7D-1247B3A5B8BE}"/>
              </a:ext>
            </a:extLst>
          </p:cNvPr>
          <p:cNvSpPr txBox="1"/>
          <p:nvPr/>
        </p:nvSpPr>
        <p:spPr>
          <a:xfrm>
            <a:off x="385351" y="3989194"/>
            <a:ext cx="1897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STA 2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(hidden from STA 1)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86" name="文本框 185">
            <a:extLst>
              <a:ext uri="{FF2B5EF4-FFF2-40B4-BE49-F238E27FC236}">
                <a16:creationId xmlns:a16="http://schemas.microsoft.com/office/drawing/2014/main" id="{098531A3-C306-45C2-957E-B86187023750}"/>
              </a:ext>
            </a:extLst>
          </p:cNvPr>
          <p:cNvSpPr txBox="1"/>
          <p:nvPr/>
        </p:nvSpPr>
        <p:spPr>
          <a:xfrm>
            <a:off x="5272281" y="4166730"/>
            <a:ext cx="551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NAV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87" name="文本框 186">
            <a:extLst>
              <a:ext uri="{FF2B5EF4-FFF2-40B4-BE49-F238E27FC236}">
                <a16:creationId xmlns:a16="http://schemas.microsoft.com/office/drawing/2014/main" id="{828A42E2-259A-458A-8E36-91B354118714}"/>
              </a:ext>
            </a:extLst>
          </p:cNvPr>
          <p:cNvSpPr txBox="1"/>
          <p:nvPr/>
        </p:nvSpPr>
        <p:spPr>
          <a:xfrm>
            <a:off x="9095474" y="4159304"/>
            <a:ext cx="1184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NAV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pSp>
        <p:nvGrpSpPr>
          <p:cNvPr id="189" name="组合 188">
            <a:extLst>
              <a:ext uri="{FF2B5EF4-FFF2-40B4-BE49-F238E27FC236}">
                <a16:creationId xmlns:a16="http://schemas.microsoft.com/office/drawing/2014/main" id="{04DCB837-EB9A-46C8-8A20-184E99DE910A}"/>
              </a:ext>
            </a:extLst>
          </p:cNvPr>
          <p:cNvGrpSpPr/>
          <p:nvPr/>
        </p:nvGrpSpPr>
        <p:grpSpPr>
          <a:xfrm>
            <a:off x="9019144" y="3893800"/>
            <a:ext cx="843500" cy="307777"/>
            <a:chOff x="1649754" y="3823748"/>
            <a:chExt cx="1031365" cy="712629"/>
          </a:xfrm>
        </p:grpSpPr>
        <p:sp>
          <p:nvSpPr>
            <p:cNvPr id="190" name="矩形 189">
              <a:extLst>
                <a:ext uri="{FF2B5EF4-FFF2-40B4-BE49-F238E27FC236}">
                  <a16:creationId xmlns:a16="http://schemas.microsoft.com/office/drawing/2014/main" id="{BDD966E1-E303-4823-ACA6-9D448BB1EA66}"/>
                </a:ext>
              </a:extLst>
            </p:cNvPr>
            <p:cNvSpPr/>
            <p:nvPr/>
          </p:nvSpPr>
          <p:spPr>
            <a:xfrm>
              <a:off x="1649754" y="3902159"/>
              <a:ext cx="1031365" cy="55581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191" name="文本框 190">
              <a:extLst>
                <a:ext uri="{FF2B5EF4-FFF2-40B4-BE49-F238E27FC236}">
                  <a16:creationId xmlns:a16="http://schemas.microsoft.com/office/drawing/2014/main" id="{CF78EDDD-A321-4127-98EC-790D9289FFC2}"/>
                </a:ext>
              </a:extLst>
            </p:cNvPr>
            <p:cNvSpPr txBox="1"/>
            <p:nvPr/>
          </p:nvSpPr>
          <p:spPr>
            <a:xfrm>
              <a:off x="1796858" y="3823748"/>
              <a:ext cx="786364" cy="7126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400" dirty="0">
                  <a:solidFill>
                    <a:schemeClr val="tx1"/>
                  </a:solidFill>
                </a:rPr>
                <a:t>PPDU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3" name="文本框 192">
            <a:extLst>
              <a:ext uri="{FF2B5EF4-FFF2-40B4-BE49-F238E27FC236}">
                <a16:creationId xmlns:a16="http://schemas.microsoft.com/office/drawing/2014/main" id="{2A3893EA-680A-4303-A207-5B395BA40204}"/>
              </a:ext>
            </a:extLst>
          </p:cNvPr>
          <p:cNvSpPr txBox="1"/>
          <p:nvPr/>
        </p:nvSpPr>
        <p:spPr>
          <a:xfrm>
            <a:off x="9613785" y="3655052"/>
            <a:ext cx="1356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/>
                </a:solidFill>
              </a:rPr>
              <a:t>Cancel the transmission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94" name="文本框 193">
            <a:extLst>
              <a:ext uri="{FF2B5EF4-FFF2-40B4-BE49-F238E27FC236}">
                <a16:creationId xmlns:a16="http://schemas.microsoft.com/office/drawing/2014/main" id="{BD3A374D-ED19-4274-876E-55C5F46B69C9}"/>
              </a:ext>
            </a:extLst>
          </p:cNvPr>
          <p:cNvSpPr txBox="1"/>
          <p:nvPr/>
        </p:nvSpPr>
        <p:spPr>
          <a:xfrm>
            <a:off x="8096150" y="4924355"/>
            <a:ext cx="359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SIFS</a:t>
            </a:r>
            <a:endParaRPr lang="zh-CN" altLang="en-US" sz="7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文本框 195">
            <a:extLst>
              <a:ext uri="{FF2B5EF4-FFF2-40B4-BE49-F238E27FC236}">
                <a16:creationId xmlns:a16="http://schemas.microsoft.com/office/drawing/2014/main" id="{C92DB22A-CBB5-42DB-B3F6-952776BAC90E}"/>
              </a:ext>
            </a:extLst>
          </p:cNvPr>
          <p:cNvSpPr txBox="1"/>
          <p:nvPr/>
        </p:nvSpPr>
        <p:spPr>
          <a:xfrm>
            <a:off x="10112440" y="4945466"/>
            <a:ext cx="359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SIFS</a:t>
            </a:r>
            <a:endParaRPr lang="zh-CN" altLang="en-US" sz="7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9" name="直接连接符 198">
            <a:extLst>
              <a:ext uri="{FF2B5EF4-FFF2-40B4-BE49-F238E27FC236}">
                <a16:creationId xmlns:a16="http://schemas.microsoft.com/office/drawing/2014/main" id="{368281EE-5ADD-4B52-B843-164ADB88CD59}"/>
              </a:ext>
            </a:extLst>
          </p:cNvPr>
          <p:cNvCxnSpPr>
            <a:cxnSpLocks/>
          </p:cNvCxnSpPr>
          <p:nvPr/>
        </p:nvCxnSpPr>
        <p:spPr>
          <a:xfrm>
            <a:off x="10764563" y="3253322"/>
            <a:ext cx="755" cy="2583826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文本框 199">
            <a:extLst>
              <a:ext uri="{FF2B5EF4-FFF2-40B4-BE49-F238E27FC236}">
                <a16:creationId xmlns:a16="http://schemas.microsoft.com/office/drawing/2014/main" id="{CA8C2619-7A85-426F-9881-5C84C33FF679}"/>
              </a:ext>
            </a:extLst>
          </p:cNvPr>
          <p:cNvSpPr txBox="1"/>
          <p:nvPr/>
        </p:nvSpPr>
        <p:spPr>
          <a:xfrm>
            <a:off x="5003525" y="4958432"/>
            <a:ext cx="3770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xIFS</a:t>
            </a:r>
            <a:endParaRPr lang="zh-CN" altLang="en-US" sz="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矩形: 圆角 202">
            <a:extLst>
              <a:ext uri="{FF2B5EF4-FFF2-40B4-BE49-F238E27FC236}">
                <a16:creationId xmlns:a16="http://schemas.microsoft.com/office/drawing/2014/main" id="{51B392E3-DB41-40D3-B020-A3C67C493BD5}"/>
              </a:ext>
            </a:extLst>
          </p:cNvPr>
          <p:cNvSpPr/>
          <p:nvPr/>
        </p:nvSpPr>
        <p:spPr>
          <a:xfrm>
            <a:off x="2253780" y="4661264"/>
            <a:ext cx="3028316" cy="11758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4" name="文本框 203">
            <a:extLst>
              <a:ext uri="{FF2B5EF4-FFF2-40B4-BE49-F238E27FC236}">
                <a16:creationId xmlns:a16="http://schemas.microsoft.com/office/drawing/2014/main" id="{C7856A62-9975-4C6C-AEBF-65565E5A57C8}"/>
              </a:ext>
            </a:extLst>
          </p:cNvPr>
          <p:cNvSpPr txBox="1"/>
          <p:nvPr/>
        </p:nvSpPr>
        <p:spPr>
          <a:xfrm>
            <a:off x="2337699" y="4887533"/>
            <a:ext cx="27347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Current transmission before preemption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05" name="矩形: 圆角 204">
            <a:extLst>
              <a:ext uri="{FF2B5EF4-FFF2-40B4-BE49-F238E27FC236}">
                <a16:creationId xmlns:a16="http://schemas.microsoft.com/office/drawing/2014/main" id="{CE95DEAF-8D3E-42EF-BEA6-1F489EF691E9}"/>
              </a:ext>
            </a:extLst>
          </p:cNvPr>
          <p:cNvSpPr/>
          <p:nvPr/>
        </p:nvSpPr>
        <p:spPr>
          <a:xfrm>
            <a:off x="5330276" y="4661264"/>
            <a:ext cx="2304647" cy="12160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" name="文本框 205">
                <a:extLst>
                  <a:ext uri="{FF2B5EF4-FFF2-40B4-BE49-F238E27FC236}">
                    <a16:creationId xmlns:a16="http://schemas.microsoft.com/office/drawing/2014/main" id="{008B8D10-3A83-4DF9-B2B4-4A7C118FE518}"/>
                  </a:ext>
                </a:extLst>
              </p:cNvPr>
              <p:cNvSpPr txBox="1"/>
              <p:nvPr/>
            </p:nvSpPr>
            <p:spPr>
              <a:xfrm>
                <a:off x="5308216" y="4813885"/>
                <a:ext cx="231693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tx1"/>
                    </a:solidFill>
                  </a:rPr>
                  <a:t>Preemption transmission </a:t>
                </a:r>
              </a:p>
              <a:p>
                <a:pPr algn="ctr"/>
                <a:r>
                  <a:rPr lang="en-US" altLang="zh-CN" sz="1800" dirty="0">
                    <a:solidFill>
                      <a:schemeClr val="tx1"/>
                    </a:solidFill>
                  </a:rPr>
                  <a:t>time = </a:t>
                </a:r>
                <a14:m>
                  <m:oMath xmlns:m="http://schemas.openxmlformats.org/officeDocument/2006/math">
                    <m:r>
                      <a:rPr lang="en-US" altLang="zh-CN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6" name="文本框 205">
                <a:extLst>
                  <a:ext uri="{FF2B5EF4-FFF2-40B4-BE49-F238E27FC236}">
                    <a16:creationId xmlns:a16="http://schemas.microsoft.com/office/drawing/2014/main" id="{008B8D10-3A83-4DF9-B2B4-4A7C118FE5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216" y="4813885"/>
                <a:ext cx="2316938" cy="923330"/>
              </a:xfrm>
              <a:prstGeom prst="rect">
                <a:avLst/>
              </a:prstGeom>
              <a:blipFill>
                <a:blip r:embed="rId3"/>
                <a:stretch>
                  <a:fillRect t="-3974" b="-92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" name="文本框 206">
            <a:extLst>
              <a:ext uri="{FF2B5EF4-FFF2-40B4-BE49-F238E27FC236}">
                <a16:creationId xmlns:a16="http://schemas.microsoft.com/office/drawing/2014/main" id="{30BAA2F2-6910-4311-8D09-EFC4E3E60027}"/>
              </a:ext>
            </a:extLst>
          </p:cNvPr>
          <p:cNvSpPr txBox="1"/>
          <p:nvPr/>
        </p:nvSpPr>
        <p:spPr>
          <a:xfrm>
            <a:off x="3445255" y="3068960"/>
            <a:ext cx="4339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Protected TXOP duration set by initial RTS/CTS = T </a:t>
            </a:r>
            <a:endParaRPr lang="en-US" altLang="zh-CN" sz="1400" dirty="0">
              <a:solidFill>
                <a:schemeClr val="tx1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2" name="乘号 91">
            <a:extLst>
              <a:ext uri="{FF2B5EF4-FFF2-40B4-BE49-F238E27FC236}">
                <a16:creationId xmlns:a16="http://schemas.microsoft.com/office/drawing/2014/main" id="{36B342E1-54D8-4124-AFD2-394335F7642C}"/>
              </a:ext>
            </a:extLst>
          </p:cNvPr>
          <p:cNvSpPr/>
          <p:nvPr/>
        </p:nvSpPr>
        <p:spPr>
          <a:xfrm>
            <a:off x="9308857" y="4520248"/>
            <a:ext cx="253749" cy="307777"/>
          </a:xfrm>
          <a:prstGeom prst="mathMultiply">
            <a:avLst>
              <a:gd name="adj1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id="{C2AC062A-5F20-4C38-BAB3-B1A0BDD9B5B7}"/>
              </a:ext>
            </a:extLst>
          </p:cNvPr>
          <p:cNvSpPr/>
          <p:nvPr/>
        </p:nvSpPr>
        <p:spPr>
          <a:xfrm>
            <a:off x="10253055" y="6064158"/>
            <a:ext cx="538048" cy="28208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97" name="直接连接符 96">
            <a:extLst>
              <a:ext uri="{FF2B5EF4-FFF2-40B4-BE49-F238E27FC236}">
                <a16:creationId xmlns:a16="http://schemas.microsoft.com/office/drawing/2014/main" id="{94B0EB3B-6030-4A8A-9585-1781DFE1F21C}"/>
              </a:ext>
            </a:extLst>
          </p:cNvPr>
          <p:cNvCxnSpPr>
            <a:cxnSpLocks/>
          </p:cNvCxnSpPr>
          <p:nvPr/>
        </p:nvCxnSpPr>
        <p:spPr>
          <a:xfrm>
            <a:off x="1083421" y="6064412"/>
            <a:ext cx="10325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本框 97">
            <a:extLst>
              <a:ext uri="{FF2B5EF4-FFF2-40B4-BE49-F238E27FC236}">
                <a16:creationId xmlns:a16="http://schemas.microsoft.com/office/drawing/2014/main" id="{A83A9E56-8600-4CF9-9EFA-2335FEA8DA35}"/>
              </a:ext>
            </a:extLst>
          </p:cNvPr>
          <p:cNvSpPr txBox="1"/>
          <p:nvPr/>
        </p:nvSpPr>
        <p:spPr>
          <a:xfrm>
            <a:off x="405759" y="5883800"/>
            <a:ext cx="17815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STA 3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(hidden from AP 1)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C0EE939C-60AE-4B30-868A-E3F09F65AE7E}"/>
              </a:ext>
            </a:extLst>
          </p:cNvPr>
          <p:cNvSpPr/>
          <p:nvPr/>
        </p:nvSpPr>
        <p:spPr>
          <a:xfrm>
            <a:off x="2227480" y="6061336"/>
            <a:ext cx="6491876" cy="28208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id="{35E474BB-530F-4978-8556-ECED91F2659C}"/>
              </a:ext>
            </a:extLst>
          </p:cNvPr>
          <p:cNvSpPr txBox="1"/>
          <p:nvPr/>
        </p:nvSpPr>
        <p:spPr>
          <a:xfrm>
            <a:off x="5292689" y="6061336"/>
            <a:ext cx="551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NAV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1" name="文本框 100">
            <a:extLst>
              <a:ext uri="{FF2B5EF4-FFF2-40B4-BE49-F238E27FC236}">
                <a16:creationId xmlns:a16="http://schemas.microsoft.com/office/drawing/2014/main" id="{5A8A9F8C-13D1-4E71-8FE8-30326E90722C}"/>
              </a:ext>
            </a:extLst>
          </p:cNvPr>
          <p:cNvSpPr txBox="1"/>
          <p:nvPr/>
        </p:nvSpPr>
        <p:spPr>
          <a:xfrm>
            <a:off x="9933062" y="6048490"/>
            <a:ext cx="1184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NAV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06" name="直接连接符 105">
            <a:extLst>
              <a:ext uri="{FF2B5EF4-FFF2-40B4-BE49-F238E27FC236}">
                <a16:creationId xmlns:a16="http://schemas.microsoft.com/office/drawing/2014/main" id="{51E9A8B2-80E0-47AF-8DDE-A654E90036A0}"/>
              </a:ext>
            </a:extLst>
          </p:cNvPr>
          <p:cNvCxnSpPr>
            <a:cxnSpLocks/>
          </p:cNvCxnSpPr>
          <p:nvPr/>
        </p:nvCxnSpPr>
        <p:spPr>
          <a:xfrm>
            <a:off x="10253055" y="5180258"/>
            <a:ext cx="7395" cy="1188855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矩形 107">
            <a:extLst>
              <a:ext uri="{FF2B5EF4-FFF2-40B4-BE49-F238E27FC236}">
                <a16:creationId xmlns:a16="http://schemas.microsoft.com/office/drawing/2014/main" id="{173A851E-915A-4FDD-8E4E-F0C4EB940AAC}"/>
              </a:ext>
            </a:extLst>
          </p:cNvPr>
          <p:cNvSpPr/>
          <p:nvPr/>
        </p:nvSpPr>
        <p:spPr>
          <a:xfrm>
            <a:off x="8719356" y="6061336"/>
            <a:ext cx="1523969" cy="28208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9" name="文本框 108">
            <a:extLst>
              <a:ext uri="{FF2B5EF4-FFF2-40B4-BE49-F238E27FC236}">
                <a16:creationId xmlns:a16="http://schemas.microsoft.com/office/drawing/2014/main" id="{4CE56159-58B4-435D-856B-D4443481F02F}"/>
              </a:ext>
            </a:extLst>
          </p:cNvPr>
          <p:cNvSpPr txBox="1"/>
          <p:nvPr/>
        </p:nvSpPr>
        <p:spPr>
          <a:xfrm>
            <a:off x="8878918" y="6042765"/>
            <a:ext cx="12259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Medium Busy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E0A994EC-4D27-4E8C-A8AA-9229C20366FC}"/>
              </a:ext>
            </a:extLst>
          </p:cNvPr>
          <p:cNvSpPr txBox="1"/>
          <p:nvPr/>
        </p:nvSpPr>
        <p:spPr>
          <a:xfrm>
            <a:off x="506858" y="1268760"/>
            <a:ext cx="10987297" cy="1725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UL TXOP, when preemption ends, AP1 (TXOP responder) send a CTS to STA1 (TXOP holder)</a:t>
            </a:r>
          </a:p>
          <a:p>
            <a:pPr marL="10287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As the preemption end indication, the CTS frame solicits STA1 to continue transmission </a:t>
            </a:r>
          </a:p>
          <a:p>
            <a:pPr marL="10287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CTS indicates new protected TXOP duration of remain traffic</a:t>
            </a:r>
          </a:p>
          <a:p>
            <a:pPr marL="10287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Related STAs may update the NAV timer according to CTS frame</a:t>
            </a:r>
          </a:p>
          <a:p>
            <a:pPr marL="10287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STAs hidden from AP1 could listen PPDU from STA1, and set NAV according to PPDU’s duration field 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A6C9A5A-4F99-4A51-AB37-55AB195613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E891C3D-503D-434A-B469-81663CE40B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Yang., Ruijie Networks Co.,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5337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26046" y="1751014"/>
            <a:ext cx="10449439" cy="3312368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US" altLang="zh-CN" sz="2000" dirty="0"/>
              <a:t>To solve the initial TXOP duration protection invalid caused by preemption, RTS/CTS frames could be used as the indication of preemption ends</a:t>
            </a:r>
            <a:endParaRPr lang="en-US" sz="2000" dirty="0"/>
          </a:p>
          <a:p>
            <a:pPr marL="1028700"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RTS/CTS indicates new protected TXOP duration of remain traffic</a:t>
            </a:r>
          </a:p>
          <a:p>
            <a:pPr marL="1028700"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Related STAs may update the NAV timer according to RTS/CTS frame </a:t>
            </a:r>
          </a:p>
          <a:p>
            <a:pPr marL="1028700"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In UL TXOP, the CTS frame solicits STA1 to continue transmission as the preemption end indication </a:t>
            </a:r>
            <a:endParaRPr lang="zh-CN" altLang="en-US" sz="18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1A99A61C-6AB2-40AA-AE73-F15C0AE35B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3821BB46-78FD-4F34-A9C1-73BAD7DBF2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Yang., Ruijie Networks Co., Ltd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13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981201"/>
            <a:ext cx="11158263" cy="3349624"/>
          </a:xfrm>
        </p:spPr>
        <p:txBody>
          <a:bodyPr/>
          <a:lstStyle/>
          <a:p>
            <a:r>
              <a:rPr lang="en-GB" altLang="zh-CN" sz="2000" b="0" dirty="0"/>
              <a:t>[1] IEEE 802.11-23/480r3, UHR Proposed PAR</a:t>
            </a:r>
          </a:p>
          <a:p>
            <a:r>
              <a:rPr lang="en-GB" altLang="zh-CN" sz="2000" b="0" dirty="0"/>
              <a:t>[2] IEEE 802.11-23/1174r0, TXOP </a:t>
            </a:r>
            <a:r>
              <a:rPr lang="en-GB" altLang="zh-CN" sz="2000" b="0" dirty="0" err="1"/>
              <a:t>Preemption</a:t>
            </a:r>
            <a:r>
              <a:rPr lang="en-GB" altLang="zh-CN" sz="2000" b="0" dirty="0"/>
              <a:t> Follow Up</a:t>
            </a:r>
          </a:p>
          <a:p>
            <a:r>
              <a:rPr lang="en-GB" altLang="zh-CN" sz="2000" b="0" dirty="0"/>
              <a:t>[3] IEEE 802.11-23/1886r3, </a:t>
            </a:r>
            <a:r>
              <a:rPr lang="en-US" altLang="zh-CN" sz="2000" b="0" dirty="0"/>
              <a:t>Preemption techniques to meet low-latency (LL) targets</a:t>
            </a:r>
          </a:p>
          <a:p>
            <a:r>
              <a:rPr lang="en-US" altLang="zh-CN" sz="2000" b="0" dirty="0"/>
              <a:t>[4] IEEE 802.11-24/0390r0, A Uniform Procedure for Preemption</a:t>
            </a:r>
          </a:p>
          <a:p>
            <a:r>
              <a:rPr lang="en-US" altLang="zh-CN" sz="2000" b="0" dirty="0"/>
              <a:t>[5] IEEE 802.11-24/1074r0, Preemption TXOP</a:t>
            </a:r>
            <a:endParaRPr lang="en-GB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9" name="日期占位符 8">
            <a:extLst>
              <a:ext uri="{FF2B5EF4-FFF2-40B4-BE49-F238E27FC236}">
                <a16:creationId xmlns:a16="http://schemas.microsoft.com/office/drawing/2014/main" id="{B2E12C4C-CD88-4CE6-BB8C-372C206CF3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Dec. 2024</a:t>
            </a:r>
            <a:endParaRPr lang="en-GB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id="{B83F503A-96DF-43B6-B985-0A2F3DCA6E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Hang Yang., Ruijie Networks Co., Ltd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10283</TotalTime>
  <Words>933</Words>
  <Application>Microsoft Office PowerPoint</Application>
  <PresentationFormat>宽屏</PresentationFormat>
  <Paragraphs>176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Cambria Math</vt:lpstr>
      <vt:lpstr>Times New Roman</vt:lpstr>
      <vt:lpstr>Office 主题</vt:lpstr>
      <vt:lpstr>TXOP protection after preemption</vt:lpstr>
      <vt:lpstr>Introduction</vt:lpstr>
      <vt:lpstr>Protection Issue caused by Preemption</vt:lpstr>
      <vt:lpstr> Preemption end process using RTS/CTS </vt:lpstr>
      <vt:lpstr> Preemption end process using RTS/CTS 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Hui Che</cp:lastModifiedBy>
  <cp:revision>416</cp:revision>
  <cp:lastPrinted>1601-01-01T00:00:00Z</cp:lastPrinted>
  <dcterms:created xsi:type="dcterms:W3CDTF">2023-10-25T06:39:10Z</dcterms:created>
  <dcterms:modified xsi:type="dcterms:W3CDTF">2024-12-31T09:47:38Z</dcterms:modified>
  <cp:category>Hui Che, Ruijie Networks Co., Ltd</cp:category>
</cp:coreProperties>
</file>