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954" r:id="rId3"/>
    <p:sldId id="262" r:id="rId4"/>
    <p:sldId id="266" r:id="rId5"/>
    <p:sldId id="275" r:id="rId6"/>
    <p:sldId id="956" r:id="rId7"/>
    <p:sldId id="274" r:id="rId8"/>
    <p:sldId id="264"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4" autoAdjust="0"/>
    <p:restoredTop sz="96509" autoAdjust="0"/>
  </p:normalViewPr>
  <p:slideViewPr>
    <p:cSldViewPr>
      <p:cViewPr varScale="1">
        <p:scale>
          <a:sx n="68" d="100"/>
          <a:sy n="68" d="100"/>
        </p:scale>
        <p:origin x="60" y="57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71" d="100"/>
          <a:sy n="71" d="100"/>
        </p:scale>
        <p:origin x="1660" y="6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12/31/2024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Hang Yang, Some Company</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Hang Yang,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Hang Yang,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Hang Yang,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2999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Hang Yang,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Hang Yang,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78484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Hang Yang,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48763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Hang Yang,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25354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Hang Yang,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151717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Hang Yang,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a:t>Dec. 2024</a:t>
            </a:r>
            <a:endParaRPr lang="en-GB" dirty="0"/>
          </a:p>
        </p:txBody>
      </p:sp>
      <p:sp>
        <p:nvSpPr>
          <p:cNvPr id="5" name="Footer Placeholder 4"/>
          <p:cNvSpPr>
            <a:spLocks noGrp="1"/>
          </p:cNvSpPr>
          <p:nvPr>
            <p:ph type="ftr" idx="11"/>
          </p:nvPr>
        </p:nvSpPr>
        <p:spPr/>
        <p:txBody>
          <a:bodyPr/>
          <a:lstStyle>
            <a:lvl1pPr>
              <a:defRPr/>
            </a:lvl1pPr>
          </a:lstStyle>
          <a:p>
            <a:r>
              <a:rPr lang="it-IT"/>
              <a:t>Hang Yang,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Hang Yang, Ruijie Networks Co., Ltd</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Dec.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ltLang="zh-CN"/>
              <a:t>Dec. 2024</a:t>
            </a:r>
            <a:endParaRPr lang="en-GB"/>
          </a:p>
        </p:txBody>
      </p:sp>
      <p:sp>
        <p:nvSpPr>
          <p:cNvPr id="5" name="Footer Placeholder 4"/>
          <p:cNvSpPr>
            <a:spLocks noGrp="1"/>
          </p:cNvSpPr>
          <p:nvPr>
            <p:ph type="ftr" idx="11"/>
          </p:nvPr>
        </p:nvSpPr>
        <p:spPr/>
        <p:txBody>
          <a:bodyPr/>
          <a:lstStyle>
            <a:lvl1pPr>
              <a:defRPr/>
            </a:lvl1pPr>
          </a:lstStyle>
          <a:p>
            <a:r>
              <a:rPr lang="it-IT"/>
              <a:t>Hang Yang,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ltLang="zh-CN"/>
              <a:t>Dec. 2024</a:t>
            </a:r>
            <a:endParaRPr lang="en-GB"/>
          </a:p>
        </p:txBody>
      </p:sp>
      <p:sp>
        <p:nvSpPr>
          <p:cNvPr id="6" name="Footer Placeholder 5"/>
          <p:cNvSpPr>
            <a:spLocks noGrp="1"/>
          </p:cNvSpPr>
          <p:nvPr>
            <p:ph type="ftr" idx="11"/>
          </p:nvPr>
        </p:nvSpPr>
        <p:spPr/>
        <p:txBody>
          <a:bodyPr/>
          <a:lstStyle>
            <a:lvl1pPr>
              <a:defRPr/>
            </a:lvl1pPr>
          </a:lstStyle>
          <a:p>
            <a:r>
              <a:rPr lang="it-IT"/>
              <a:t>Hang Yang, Ruijie Networks Co., Ltd</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ltLang="zh-CN"/>
              <a:t>Dec.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it-IT"/>
              <a:t>Hang Yang, Ruijie Networks Co., Ltd</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a:t>Dec. 2024</a:t>
            </a:r>
            <a:endParaRPr lang="en-GB"/>
          </a:p>
        </p:txBody>
      </p:sp>
      <p:sp>
        <p:nvSpPr>
          <p:cNvPr id="4" name="Footer Placeholder 3"/>
          <p:cNvSpPr>
            <a:spLocks noGrp="1"/>
          </p:cNvSpPr>
          <p:nvPr>
            <p:ph type="ftr" idx="11"/>
          </p:nvPr>
        </p:nvSpPr>
        <p:spPr/>
        <p:txBody>
          <a:bodyPr/>
          <a:lstStyle>
            <a:lvl1pPr>
              <a:defRPr/>
            </a:lvl1pPr>
          </a:lstStyle>
          <a:p>
            <a:r>
              <a:rPr lang="it-IT"/>
              <a:t>Hang Yang, Ruijie Networks Co., Ltd</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Dec. 2024</a:t>
            </a:r>
            <a:endParaRPr lang="en-GB"/>
          </a:p>
        </p:txBody>
      </p:sp>
      <p:sp>
        <p:nvSpPr>
          <p:cNvPr id="3" name="Footer Placeholder 2"/>
          <p:cNvSpPr>
            <a:spLocks noGrp="1"/>
          </p:cNvSpPr>
          <p:nvPr>
            <p:ph type="ftr" idx="11"/>
          </p:nvPr>
        </p:nvSpPr>
        <p:spPr/>
        <p:txBody>
          <a:bodyPr/>
          <a:lstStyle>
            <a:lvl1pPr>
              <a:defRPr/>
            </a:lvl1pPr>
          </a:lstStyle>
          <a:p>
            <a:r>
              <a:rPr lang="it-IT"/>
              <a:t>Hang Yang, Ruijie Networks Co., Ltd</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Dec. 2024</a:t>
            </a:r>
            <a:endParaRPr lang="en-GB"/>
          </a:p>
        </p:txBody>
      </p:sp>
      <p:sp>
        <p:nvSpPr>
          <p:cNvPr id="5" name="Footer Placeholder 4"/>
          <p:cNvSpPr>
            <a:spLocks noGrp="1"/>
          </p:cNvSpPr>
          <p:nvPr>
            <p:ph type="ftr" idx="11"/>
          </p:nvPr>
        </p:nvSpPr>
        <p:spPr/>
        <p:txBody>
          <a:bodyPr/>
          <a:lstStyle>
            <a:lvl1pPr>
              <a:defRPr/>
            </a:lvl1pPr>
          </a:lstStyle>
          <a:p>
            <a:r>
              <a:rPr lang="it-IT"/>
              <a:t>Hang Yang,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Dec. 2024</a:t>
            </a:r>
            <a:endParaRPr lang="en-GB"/>
          </a:p>
        </p:txBody>
      </p:sp>
      <p:sp>
        <p:nvSpPr>
          <p:cNvPr id="5" name="Footer Placeholder 4"/>
          <p:cNvSpPr>
            <a:spLocks noGrp="1"/>
          </p:cNvSpPr>
          <p:nvPr>
            <p:ph type="ftr" idx="11"/>
          </p:nvPr>
        </p:nvSpPr>
        <p:spPr/>
        <p:txBody>
          <a:bodyPr/>
          <a:lstStyle>
            <a:lvl1pPr>
              <a:defRPr/>
            </a:lvl1pPr>
          </a:lstStyle>
          <a:p>
            <a:r>
              <a:rPr lang="it-IT"/>
              <a:t>Hang Yang,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Dec.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Hang Yang, Ruijie Networks Co., Ltd</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24</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2147</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3503701230"/>
              </p:ext>
            </p:extLst>
          </p:nvPr>
        </p:nvGraphicFramePr>
        <p:xfrm>
          <a:off x="1086836" y="2941634"/>
          <a:ext cx="9897495" cy="1716280"/>
        </p:xfrm>
        <a:graphic>
          <a:graphicData uri="http://schemas.openxmlformats.org/drawingml/2006/table">
            <a:tbl>
              <a:tblPr firstRow="1" bandRow="1">
                <a:tableStyleId>{5940675A-B579-460E-94D1-54222C63F5DA}</a:tableStyleId>
              </a:tblPr>
              <a:tblGrid>
                <a:gridCol w="1696796">
                  <a:extLst>
                    <a:ext uri="{9D8B030D-6E8A-4147-A177-3AD203B41FA5}">
                      <a16:colId xmlns:a16="http://schemas.microsoft.com/office/drawing/2014/main" val="20000"/>
                    </a:ext>
                  </a:extLst>
                </a:gridCol>
                <a:gridCol w="2262202">
                  <a:extLst>
                    <a:ext uri="{9D8B030D-6E8A-4147-A177-3AD203B41FA5}">
                      <a16:colId xmlns:a16="http://schemas.microsoft.com/office/drawing/2014/main" val="20001"/>
                    </a:ext>
                  </a:extLst>
                </a:gridCol>
                <a:gridCol w="1979499">
                  <a:extLst>
                    <a:ext uri="{9D8B030D-6E8A-4147-A177-3AD203B41FA5}">
                      <a16:colId xmlns:a16="http://schemas.microsoft.com/office/drawing/2014/main" val="20002"/>
                    </a:ext>
                  </a:extLst>
                </a:gridCol>
                <a:gridCol w="1590947">
                  <a:extLst>
                    <a:ext uri="{9D8B030D-6E8A-4147-A177-3AD203B41FA5}">
                      <a16:colId xmlns:a16="http://schemas.microsoft.com/office/drawing/2014/main" val="20003"/>
                    </a:ext>
                  </a:extLst>
                </a:gridCol>
                <a:gridCol w="2368051">
                  <a:extLst>
                    <a:ext uri="{9D8B030D-6E8A-4147-A177-3AD203B41FA5}">
                      <a16:colId xmlns:a16="http://schemas.microsoft.com/office/drawing/2014/main" val="20004"/>
                    </a:ext>
                  </a:extLst>
                </a:gridCol>
              </a:tblGrid>
              <a:tr h="354534">
                <a:tc>
                  <a:txBody>
                    <a:bodyPr/>
                    <a:lstStyle/>
                    <a:p>
                      <a:r>
                        <a:rPr lang="en-US" altLang="zh-CN" b="1" dirty="0"/>
                        <a:t>Name</a:t>
                      </a:r>
                      <a:endParaRPr lang="zh-CN" altLang="en-US" b="1" dirty="0"/>
                    </a:p>
                  </a:txBody>
                  <a:tcPr/>
                </a:tc>
                <a:tc>
                  <a:txBody>
                    <a:bodyPr/>
                    <a:lstStyle/>
                    <a:p>
                      <a:r>
                        <a:rPr lang="en-US" altLang="zh-CN" b="1" dirty="0"/>
                        <a:t>Affiliations</a:t>
                      </a:r>
                      <a:endParaRPr lang="zh-CN" altLang="en-US" b="1" dirty="0"/>
                    </a:p>
                  </a:txBody>
                  <a:tcPr/>
                </a:tc>
                <a:tc>
                  <a:txBody>
                    <a:bodyPr/>
                    <a:lstStyle/>
                    <a:p>
                      <a:r>
                        <a:rPr lang="en-US" altLang="zh-CN" b="1" dirty="0"/>
                        <a:t>Address</a:t>
                      </a:r>
                      <a:endParaRPr lang="zh-CN" altLang="en-US" b="1" dirty="0"/>
                    </a:p>
                  </a:txBody>
                  <a:tcPr/>
                </a:tc>
                <a:tc>
                  <a:txBody>
                    <a:bodyPr/>
                    <a:lstStyle/>
                    <a:p>
                      <a:r>
                        <a:rPr lang="en-US" altLang="zh-CN" b="1" dirty="0"/>
                        <a:t>Phone</a:t>
                      </a:r>
                      <a:endParaRPr lang="zh-CN" altLang="en-US" b="1" dirty="0"/>
                    </a:p>
                  </a:txBody>
                  <a:tcPr/>
                </a:tc>
                <a:tc>
                  <a:txBody>
                    <a:bodyPr/>
                    <a:lstStyle/>
                    <a:p>
                      <a:r>
                        <a:rPr lang="en-US" altLang="zh-CN" b="1" dirty="0"/>
                        <a:t>email</a:t>
                      </a:r>
                      <a:endParaRPr lang="zh-CN" altLang="en-US" b="1" dirty="0"/>
                    </a:p>
                  </a:txBody>
                  <a:tcPr/>
                </a:tc>
                <a:extLst>
                  <a:ext uri="{0D108BD9-81ED-4DB2-BD59-A6C34878D82A}">
                    <a16:rowId xmlns:a16="http://schemas.microsoft.com/office/drawing/2014/main" val="10000"/>
                  </a:ext>
                </a:extLst>
              </a:tr>
              <a:tr h="337630">
                <a:tc>
                  <a:txBody>
                    <a:bodyPr/>
                    <a:lstStyle/>
                    <a:p>
                      <a:r>
                        <a:rPr lang="en-US" altLang="zh-CN" sz="1400" dirty="0">
                          <a:latin typeface="+mn-lt"/>
                        </a:rPr>
                        <a:t>Hang Yang</a:t>
                      </a:r>
                      <a:endParaRPr lang="zh-CN" altLang="en-US" sz="1400" dirty="0">
                        <a:latin typeface="+mn-lt"/>
                      </a:endParaRPr>
                    </a:p>
                  </a:txBody>
                  <a:tcPr/>
                </a:tc>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latin typeface="+mn-lt"/>
                        </a:rPr>
                        <a:t>Ruijie Networks Co., Ltd.</a:t>
                      </a:r>
                    </a:p>
                  </a:txBody>
                  <a:tcPr anchor="ct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400" dirty="0">
                          <a:latin typeface="+mn-lt"/>
                        </a:rPr>
                        <a:t>yanghang1@ruijie.com.cn</a:t>
                      </a:r>
                      <a:endParaRPr lang="zh-CN" altLang="en-US" sz="1400" dirty="0">
                        <a:latin typeface="+mn-lt"/>
                      </a:endParaRPr>
                    </a:p>
                  </a:txBody>
                  <a:tcPr/>
                </a:tc>
                <a:extLst>
                  <a:ext uri="{0D108BD9-81ED-4DB2-BD59-A6C34878D82A}">
                    <a16:rowId xmlns:a16="http://schemas.microsoft.com/office/drawing/2014/main" val="10001"/>
                  </a:ext>
                </a:extLst>
              </a:tr>
              <a:tr h="337630">
                <a:tc>
                  <a:txBody>
                    <a:bodyPr/>
                    <a:lstStyle/>
                    <a:p>
                      <a:r>
                        <a:rPr lang="en-US" altLang="zh-CN" sz="1400" dirty="0">
                          <a:latin typeface="+mn-lt"/>
                        </a:rPr>
                        <a:t>Ke Zhong</a:t>
                      </a:r>
                      <a:endParaRPr lang="zh-CN" altLang="en-US" sz="1400" dirty="0">
                        <a:latin typeface="+mn-lt"/>
                      </a:endParaRPr>
                    </a:p>
                  </a:txBody>
                  <a:tcPr/>
                </a:tc>
                <a:tc vMerge="1">
                  <a:txBody>
                    <a:bodyPr/>
                    <a:lstStyle/>
                    <a:p>
                      <a:r>
                        <a:rPr lang="en-US" altLang="zh-CN" sz="1400" dirty="0">
                          <a:latin typeface="+mn-lt"/>
                        </a:rPr>
                        <a:t>Ruijie Networks Co., Ltd.</a:t>
                      </a: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r>
                        <a:rPr lang="en-US" altLang="zh-CN" sz="1400" dirty="0">
                          <a:latin typeface="+mn-lt"/>
                        </a:rPr>
                        <a:t>zhongke@ruijie.com.cn</a:t>
                      </a:r>
                      <a:endParaRPr lang="zh-CN" altLang="en-US" sz="1400" dirty="0">
                        <a:latin typeface="+mn-lt"/>
                      </a:endParaRPr>
                    </a:p>
                  </a:txBody>
                  <a:tcPr/>
                </a:tc>
                <a:extLst>
                  <a:ext uri="{0D108BD9-81ED-4DB2-BD59-A6C34878D82A}">
                    <a16:rowId xmlns:a16="http://schemas.microsoft.com/office/drawing/2014/main" val="2169123081"/>
                  </a:ext>
                </a:extLst>
              </a:tr>
              <a:tr h="337630">
                <a:tc>
                  <a:txBody>
                    <a:bodyPr/>
                    <a:lstStyle/>
                    <a:p>
                      <a:r>
                        <a:rPr lang="en-US" altLang="zh-CN" sz="1400" dirty="0">
                          <a:latin typeface="+mn-lt"/>
                        </a:rPr>
                        <a:t>Hui Che</a:t>
                      </a:r>
                      <a:endParaRPr lang="zh-CN" altLang="en-US" sz="1400" dirty="0">
                        <a:latin typeface="+mn-lt"/>
                      </a:endParaRP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latin typeface="+mn-lt"/>
                        </a:rPr>
                        <a:t>Ruijie Networks Co., Ltd.</a:t>
                      </a: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latin typeface="+mn-lt"/>
                        </a:rPr>
                        <a:t>chehui@ruijie.com.cn</a:t>
                      </a:r>
                      <a:endParaRPr lang="zh-CN" altLang="en-US" sz="1400" dirty="0">
                        <a:latin typeface="+mn-lt"/>
                      </a:endParaRPr>
                    </a:p>
                  </a:txBody>
                  <a:tcPr/>
                </a:tc>
                <a:extLst>
                  <a:ext uri="{0D108BD9-81ED-4DB2-BD59-A6C34878D82A}">
                    <a16:rowId xmlns:a16="http://schemas.microsoft.com/office/drawing/2014/main" val="3065427899"/>
                  </a:ext>
                </a:extLst>
              </a:tr>
              <a:tr h="337630">
                <a:tc>
                  <a:txBody>
                    <a:bodyPr/>
                    <a:lstStyle/>
                    <a:p>
                      <a:r>
                        <a:rPr lang="en-US" altLang="zh-CN" sz="1400" dirty="0" err="1">
                          <a:latin typeface="+mn-lt"/>
                        </a:rPr>
                        <a:t>Fangchang</a:t>
                      </a:r>
                      <a:r>
                        <a:rPr lang="en-US" altLang="zh-CN" sz="1400" dirty="0">
                          <a:latin typeface="+mn-lt"/>
                        </a:rPr>
                        <a:t> Guo</a:t>
                      </a:r>
                      <a:endParaRPr lang="zh-CN" altLang="en-US" sz="1400" dirty="0">
                        <a:latin typeface="+mn-lt"/>
                      </a:endParaRP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400" dirty="0">
                        <a:latin typeface="+mn-lt"/>
                      </a:endParaRPr>
                    </a:p>
                  </a:txBody>
                  <a:tcPr/>
                </a:tc>
                <a:extLst>
                  <a:ext uri="{0D108BD9-81ED-4DB2-BD59-A6C34878D82A}">
                    <a16:rowId xmlns:a16="http://schemas.microsoft.com/office/drawing/2014/main" val="1729632570"/>
                  </a:ext>
                </a:extLst>
              </a:tr>
            </a:tbl>
          </a:graphicData>
        </a:graphic>
      </p:graphicFrame>
      <p:sp>
        <p:nvSpPr>
          <p:cNvPr id="3073" name="Rectangle 1"/>
          <p:cNvSpPr>
            <a:spLocks noGrp="1" noChangeArrowheads="1"/>
          </p:cNvSpPr>
          <p:nvPr>
            <p:ph type="ctrTitle"/>
          </p:nvPr>
        </p:nvSpPr>
        <p:spPr>
          <a:xfrm>
            <a:off x="914400" y="667310"/>
            <a:ext cx="10363200" cy="1103213"/>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Discussion on buffered data deliver</a:t>
            </a:r>
          </a:p>
        </p:txBody>
      </p:sp>
      <p:sp>
        <p:nvSpPr>
          <p:cNvPr id="3074" name="Rectangle 2"/>
          <p:cNvSpPr>
            <a:spLocks noGrp="1" noChangeArrowheads="1"/>
          </p:cNvSpPr>
          <p:nvPr>
            <p:ph type="subTitle" idx="1"/>
          </p:nvPr>
        </p:nvSpPr>
        <p:spPr>
          <a:xfrm>
            <a:off x="1768383" y="1656606"/>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2024-12-27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249126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3" name="日期占位符 2">
            <a:extLst>
              <a:ext uri="{FF2B5EF4-FFF2-40B4-BE49-F238E27FC236}">
                <a16:creationId xmlns:a16="http://schemas.microsoft.com/office/drawing/2014/main" id="{8BF5C45D-E099-42F9-91E8-2F45679E3497}"/>
              </a:ext>
            </a:extLst>
          </p:cNvPr>
          <p:cNvSpPr>
            <a:spLocks noGrp="1"/>
          </p:cNvSpPr>
          <p:nvPr>
            <p:ph type="dt" idx="10"/>
          </p:nvPr>
        </p:nvSpPr>
        <p:spPr/>
        <p:txBody>
          <a:bodyPr/>
          <a:lstStyle/>
          <a:p>
            <a:r>
              <a:rPr lang="en-US" altLang="zh-CN"/>
              <a:t>Dec. 2024</a:t>
            </a:r>
            <a:endParaRPr lang="en-GB" dirty="0"/>
          </a:p>
        </p:txBody>
      </p:sp>
      <p:sp>
        <p:nvSpPr>
          <p:cNvPr id="4" name="页脚占位符 3">
            <a:extLst>
              <a:ext uri="{FF2B5EF4-FFF2-40B4-BE49-F238E27FC236}">
                <a16:creationId xmlns:a16="http://schemas.microsoft.com/office/drawing/2014/main" id="{84A64D52-3DF7-49F2-ADF4-B58F9A368B52}"/>
              </a:ext>
            </a:extLst>
          </p:cNvPr>
          <p:cNvSpPr>
            <a:spLocks noGrp="1"/>
          </p:cNvSpPr>
          <p:nvPr>
            <p:ph type="ftr" idx="11"/>
          </p:nvPr>
        </p:nvSpPr>
        <p:spPr/>
        <p:txBody>
          <a:bodyPr/>
          <a:lstStyle/>
          <a:p>
            <a:r>
              <a:rPr lang="it-IT"/>
              <a:t>Hang Yang, Ruijie Networks Co., Ltd</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t>
            </a:r>
            <a:r>
              <a:rPr lang="en-US" altLang="zh-CN" dirty="0" err="1"/>
              <a:t>ackground</a:t>
            </a:r>
            <a:endParaRPr lang="en-GB" dirty="0"/>
          </a:p>
        </p:txBody>
      </p:sp>
      <p:sp>
        <p:nvSpPr>
          <p:cNvPr id="9218" name="Rectangle 2"/>
          <p:cNvSpPr>
            <a:spLocks noGrp="1" noChangeArrowheads="1"/>
          </p:cNvSpPr>
          <p:nvPr>
            <p:ph idx="1"/>
          </p:nvPr>
        </p:nvSpPr>
        <p:spPr>
          <a:xfrm>
            <a:off x="914401" y="1556792"/>
            <a:ext cx="10361084" cy="4464496"/>
          </a:xfrm>
          <a:ln/>
        </p:spPr>
        <p:txBody>
          <a:bodyPr/>
          <a:lstStyle/>
          <a:p>
            <a:pPr algn="just">
              <a:buFont typeface="Times New Roman" pitchFamily="16" charset="0"/>
              <a:buChar char="•"/>
            </a:pPr>
            <a:r>
              <a:rPr lang="en-US" altLang="zh-CN" sz="1800" dirty="0"/>
              <a:t>The following text has already been included into </a:t>
            </a:r>
            <a:r>
              <a:rPr lang="en-US" altLang="zh-CN" sz="1800" dirty="0" err="1"/>
              <a:t>TGbn</a:t>
            </a:r>
            <a:r>
              <a:rPr lang="en-US" altLang="zh-CN" sz="1800" dirty="0"/>
              <a:t> SFD[1]:</a:t>
            </a:r>
          </a:p>
          <a:p>
            <a:pPr algn="just">
              <a:buFont typeface="Times New Roman" pitchFamily="16" charset="0"/>
              <a:buChar char="•"/>
            </a:pPr>
            <a:r>
              <a:rPr lang="en-US" altLang="zh-CN" sz="1800" b="0" dirty="0"/>
              <a:t>As part of the seamless roaming procedure, during roaming, </a:t>
            </a:r>
          </a:p>
          <a:p>
            <a:pPr marL="0" indent="0" algn="just"/>
            <a:r>
              <a:rPr lang="en-US" altLang="zh-CN" sz="1800" b="0" dirty="0"/>
              <a:t>	 – after the request/response exchange that initiates notification of the DS mapping change from the 		current AP MLD to the target AP MLD,  </a:t>
            </a:r>
          </a:p>
          <a:p>
            <a:pPr marL="0" indent="0" algn="just"/>
            <a:r>
              <a:rPr lang="en-US" altLang="zh-CN" sz="1800" b="0" dirty="0"/>
              <a:t>		• </a:t>
            </a:r>
            <a:r>
              <a:rPr lang="en-US" altLang="zh-CN" sz="1800" b="0" u="sng" dirty="0"/>
              <a:t>The current AP MLD may deliver buffered DL data frames for a TBD period of time</a:t>
            </a:r>
            <a:r>
              <a:rPr lang="en-US" altLang="zh-CN" sz="1800" b="0" dirty="0"/>
              <a:t>. </a:t>
            </a:r>
            <a:r>
              <a:rPr lang="en-US" altLang="zh-CN" sz="1800" b="0" u="sng" dirty="0"/>
              <a:t> </a:t>
            </a:r>
          </a:p>
          <a:p>
            <a:pPr marL="0" indent="0" algn="just"/>
            <a:r>
              <a:rPr lang="en-US" altLang="zh-CN" sz="1800" b="0" dirty="0"/>
              <a:t>		• </a:t>
            </a:r>
            <a:r>
              <a:rPr lang="en-US" altLang="zh-CN" sz="1800" b="0" u="sng" dirty="0"/>
              <a:t>The non-AP MLD may retrieve buffered DL data frames from the current AP MLD </a:t>
            </a:r>
          </a:p>
          <a:p>
            <a:pPr marL="0" indent="0" algn="just"/>
            <a:r>
              <a:rPr lang="en-US" altLang="zh-CN" sz="1800" b="0" dirty="0"/>
              <a:t>	 	• The non-AP MLD may send UL data to target AP MLD.  </a:t>
            </a:r>
          </a:p>
          <a:p>
            <a:pPr marL="0" indent="0" algn="just"/>
            <a:r>
              <a:rPr lang="en-US" altLang="zh-CN" sz="1800" b="0" dirty="0"/>
              <a:t>		• It is assumed that the target AP MLD is able to deliver data frames to non-AP MLD after the DS 		mapping change  </a:t>
            </a:r>
          </a:p>
          <a:p>
            <a:pPr marL="0" indent="0" algn="just"/>
            <a:r>
              <a:rPr lang="en-US" altLang="zh-CN" sz="1800" b="0" dirty="0"/>
              <a:t>	– The current AP MLD may forward DL data to the target AP MLD.  </a:t>
            </a:r>
          </a:p>
          <a:p>
            <a:pPr marL="0" indent="0" algn="just"/>
            <a:r>
              <a:rPr lang="en-US" altLang="zh-CN" sz="1800" b="0" dirty="0"/>
              <a:t>		• When and how to initiate the forwarding of DL data is TBD </a:t>
            </a:r>
          </a:p>
          <a:p>
            <a:pPr marL="0" indent="0" algn="just"/>
            <a:r>
              <a:rPr lang="en-US" altLang="zh-CN" sz="1800" dirty="0">
                <a:solidFill>
                  <a:srgbClr val="00B050"/>
                </a:solidFill>
              </a:rPr>
              <a:t>[Motion #27]</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a:t>
            </a:fld>
            <a:endParaRPr lang="en-GB"/>
          </a:p>
        </p:txBody>
      </p:sp>
      <p:sp>
        <p:nvSpPr>
          <p:cNvPr id="5" name="日期占位符 4">
            <a:extLst>
              <a:ext uri="{FF2B5EF4-FFF2-40B4-BE49-F238E27FC236}">
                <a16:creationId xmlns:a16="http://schemas.microsoft.com/office/drawing/2014/main" id="{20A48454-14EB-44C8-962D-79CD329785A8}"/>
              </a:ext>
            </a:extLst>
          </p:cNvPr>
          <p:cNvSpPr>
            <a:spLocks noGrp="1"/>
          </p:cNvSpPr>
          <p:nvPr>
            <p:ph type="dt" idx="15"/>
          </p:nvPr>
        </p:nvSpPr>
        <p:spPr/>
        <p:txBody>
          <a:bodyPr/>
          <a:lstStyle/>
          <a:p>
            <a:r>
              <a:rPr lang="en-US" altLang="zh-CN"/>
              <a:t>Dec. 2024</a:t>
            </a:r>
            <a:endParaRPr lang="en-GB" dirty="0"/>
          </a:p>
        </p:txBody>
      </p:sp>
      <p:sp>
        <p:nvSpPr>
          <p:cNvPr id="7" name="页脚占位符 6">
            <a:extLst>
              <a:ext uri="{FF2B5EF4-FFF2-40B4-BE49-F238E27FC236}">
                <a16:creationId xmlns:a16="http://schemas.microsoft.com/office/drawing/2014/main" id="{12665C03-9971-4B32-8212-6427A13CC9F4}"/>
              </a:ext>
            </a:extLst>
          </p:cNvPr>
          <p:cNvSpPr>
            <a:spLocks noGrp="1"/>
          </p:cNvSpPr>
          <p:nvPr>
            <p:ph type="ftr" idx="14"/>
          </p:nvPr>
        </p:nvSpPr>
        <p:spPr/>
        <p:txBody>
          <a:bodyPr/>
          <a:lstStyle/>
          <a:p>
            <a:r>
              <a:rPr lang="it-IT"/>
              <a:t>Hang Yang, Ruijie Networks Co., Ltd</a:t>
            </a:r>
            <a:endParaRPr lang="en-GB" dirty="0"/>
          </a:p>
        </p:txBody>
      </p:sp>
    </p:spTree>
    <p:extLst>
      <p:ext uri="{BB962C8B-B14F-4D97-AF65-F5344CB8AC3E}">
        <p14:creationId xmlns:p14="http://schemas.microsoft.com/office/powerpoint/2010/main" val="18646849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p>
        </p:txBody>
      </p:sp>
      <p:sp>
        <p:nvSpPr>
          <p:cNvPr id="9218" name="Rectangle 2"/>
          <p:cNvSpPr>
            <a:spLocks noGrp="1" noChangeArrowheads="1"/>
          </p:cNvSpPr>
          <p:nvPr>
            <p:ph idx="1"/>
          </p:nvPr>
        </p:nvSpPr>
        <p:spPr>
          <a:xfrm>
            <a:off x="914401" y="1830761"/>
            <a:ext cx="10361084" cy="3276226"/>
          </a:xfrm>
          <a:ln/>
        </p:spPr>
        <p:txBody>
          <a:bodyPr/>
          <a:lstStyle/>
          <a:p>
            <a:pPr algn="just">
              <a:buFont typeface="Times New Roman" pitchFamily="16" charset="0"/>
              <a:buChar char="•"/>
            </a:pPr>
            <a:r>
              <a:rPr lang="en-GB" altLang="zh-CN" sz="1800" b="0" dirty="0"/>
              <a:t>In TGB</a:t>
            </a:r>
            <a:r>
              <a:rPr lang="en-US" altLang="zh-CN" sz="1800" b="0" dirty="0"/>
              <a:t>n SFD[1]</a:t>
            </a:r>
            <a:r>
              <a:rPr lang="en-GB" altLang="zh-CN" sz="1800" b="0" dirty="0"/>
              <a:t>, the </a:t>
            </a:r>
            <a:r>
              <a:rPr lang="en-US" altLang="zh-CN" sz="1800" b="0" dirty="0"/>
              <a:t>buffered DL data transfer between current AP MLD and non-AP MLD after DS mapping change is supported to avoid data loss.</a:t>
            </a:r>
          </a:p>
          <a:p>
            <a:pPr algn="just">
              <a:buFont typeface="Times New Roman" pitchFamily="16" charset="0"/>
              <a:buChar char="•"/>
            </a:pPr>
            <a:endParaRPr lang="en-US" altLang="zh-CN" sz="1800" b="0" dirty="0"/>
          </a:p>
          <a:p>
            <a:pPr algn="just">
              <a:buFont typeface="Times New Roman" pitchFamily="16" charset="0"/>
              <a:buChar char="•"/>
            </a:pPr>
            <a:r>
              <a:rPr lang="en-US" altLang="zh-CN" sz="1800" b="0" dirty="0"/>
              <a:t>In[2,3,4], the buffered DL data transmission may not always being fully supported. During the transmission, the bad link quality between current AP MLD and non-AP MLD may cause transmission failure, thus weakening the effect of buffered DL data transmission.</a:t>
            </a:r>
          </a:p>
          <a:p>
            <a:pPr algn="just">
              <a:buFont typeface="Times New Roman" pitchFamily="16" charset="0"/>
              <a:buChar char="•"/>
            </a:pPr>
            <a:endParaRPr lang="en-GB" altLang="zh-CN" sz="1800" b="0" dirty="0"/>
          </a:p>
          <a:p>
            <a:pPr algn="just">
              <a:buFont typeface="Times New Roman" pitchFamily="16" charset="0"/>
              <a:buChar char="•"/>
            </a:pPr>
            <a:r>
              <a:rPr lang="en-US" altLang="zh-CN" sz="1800" b="0" dirty="0"/>
              <a:t>In this contribution, we would like to discuss some details about enhancing stability when buffered DL data transfers after DS mapping change.</a:t>
            </a:r>
            <a:endParaRPr lang="en-US" altLang="zh-CN" sz="1800" b="0" dirty="0">
              <a:solidFill>
                <a:srgbClr val="FF0000"/>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日期占位符 4">
            <a:extLst>
              <a:ext uri="{FF2B5EF4-FFF2-40B4-BE49-F238E27FC236}">
                <a16:creationId xmlns:a16="http://schemas.microsoft.com/office/drawing/2014/main" id="{D899D83B-B7A9-4912-8FA3-ACB6721412B9}"/>
              </a:ext>
            </a:extLst>
          </p:cNvPr>
          <p:cNvSpPr>
            <a:spLocks noGrp="1"/>
          </p:cNvSpPr>
          <p:nvPr>
            <p:ph type="dt" idx="15"/>
          </p:nvPr>
        </p:nvSpPr>
        <p:spPr/>
        <p:txBody>
          <a:bodyPr/>
          <a:lstStyle/>
          <a:p>
            <a:r>
              <a:rPr lang="en-US" altLang="zh-CN"/>
              <a:t>Dec. 2024</a:t>
            </a:r>
            <a:endParaRPr lang="en-GB" dirty="0"/>
          </a:p>
        </p:txBody>
      </p:sp>
      <p:sp>
        <p:nvSpPr>
          <p:cNvPr id="7" name="页脚占位符 6">
            <a:extLst>
              <a:ext uri="{FF2B5EF4-FFF2-40B4-BE49-F238E27FC236}">
                <a16:creationId xmlns:a16="http://schemas.microsoft.com/office/drawing/2014/main" id="{1FD576D1-458B-456B-9EF8-F348D538E9E5}"/>
              </a:ext>
            </a:extLst>
          </p:cNvPr>
          <p:cNvSpPr>
            <a:spLocks noGrp="1"/>
          </p:cNvSpPr>
          <p:nvPr>
            <p:ph type="ftr" idx="14"/>
          </p:nvPr>
        </p:nvSpPr>
        <p:spPr/>
        <p:txBody>
          <a:bodyPr/>
          <a:lstStyle/>
          <a:p>
            <a:r>
              <a:rPr lang="it-IT"/>
              <a:t>Hang Yang, Ruijie Networks Co., Ltd</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8" name="标题 7">
            <a:extLst>
              <a:ext uri="{FF2B5EF4-FFF2-40B4-BE49-F238E27FC236}">
                <a16:creationId xmlns:a16="http://schemas.microsoft.com/office/drawing/2014/main" id="{4E87F733-35EC-457A-A325-4360D4457510}"/>
              </a:ext>
            </a:extLst>
          </p:cNvPr>
          <p:cNvSpPr>
            <a:spLocks noGrp="1"/>
          </p:cNvSpPr>
          <p:nvPr>
            <p:ph type="title"/>
          </p:nvPr>
        </p:nvSpPr>
        <p:spPr>
          <a:xfrm>
            <a:off x="928553" y="518939"/>
            <a:ext cx="10361084" cy="1065213"/>
          </a:xfrm>
        </p:spPr>
        <p:txBody>
          <a:bodyPr/>
          <a:lstStyle/>
          <a:p>
            <a:r>
              <a:rPr lang="en-US" altLang="zh-CN" dirty="0"/>
              <a:t>Recap : buffered DL data transmission in roaming</a:t>
            </a:r>
            <a:endParaRPr lang="zh-CN" altLang="en-US" dirty="0"/>
          </a:p>
        </p:txBody>
      </p:sp>
      <p:sp>
        <p:nvSpPr>
          <p:cNvPr id="99" name="文本框 98">
            <a:extLst>
              <a:ext uri="{FF2B5EF4-FFF2-40B4-BE49-F238E27FC236}">
                <a16:creationId xmlns:a16="http://schemas.microsoft.com/office/drawing/2014/main" id="{C9D7B190-B8E2-459C-A7AA-13C85581F9DA}"/>
              </a:ext>
            </a:extLst>
          </p:cNvPr>
          <p:cNvSpPr txBox="1"/>
          <p:nvPr/>
        </p:nvSpPr>
        <p:spPr>
          <a:xfrm>
            <a:off x="5866953" y="5555813"/>
            <a:ext cx="480597" cy="461665"/>
          </a:xfrm>
          <a:prstGeom prst="rect">
            <a:avLst/>
          </a:prstGeom>
          <a:noFill/>
        </p:spPr>
        <p:txBody>
          <a:bodyPr wrap="square">
            <a:spAutoFit/>
          </a:bodyPr>
          <a:lstStyle/>
          <a:p>
            <a:pPr algn="ctr"/>
            <a:r>
              <a:rPr lang="en-US" altLang="zh-CN" sz="1200" dirty="0"/>
              <a:t>AP2</a:t>
            </a:r>
            <a:endParaRPr lang="zh-CN" altLang="en-US" sz="1200" dirty="0">
              <a:solidFill>
                <a:schemeClr val="tx1"/>
              </a:solidFill>
            </a:endParaRPr>
          </a:p>
        </p:txBody>
      </p:sp>
      <p:sp>
        <p:nvSpPr>
          <p:cNvPr id="100" name="文本框 99">
            <a:extLst>
              <a:ext uri="{FF2B5EF4-FFF2-40B4-BE49-F238E27FC236}">
                <a16:creationId xmlns:a16="http://schemas.microsoft.com/office/drawing/2014/main" id="{74CD97F3-DC40-44BA-A1E8-B95808405BEB}"/>
              </a:ext>
            </a:extLst>
          </p:cNvPr>
          <p:cNvSpPr txBox="1"/>
          <p:nvPr/>
        </p:nvSpPr>
        <p:spPr>
          <a:xfrm>
            <a:off x="5863470" y="3342972"/>
            <a:ext cx="480597" cy="461665"/>
          </a:xfrm>
          <a:prstGeom prst="rect">
            <a:avLst/>
          </a:prstGeom>
          <a:noFill/>
        </p:spPr>
        <p:txBody>
          <a:bodyPr wrap="square">
            <a:spAutoFit/>
          </a:bodyPr>
          <a:lstStyle/>
          <a:p>
            <a:pPr algn="ctr"/>
            <a:r>
              <a:rPr lang="en-US" altLang="zh-CN" sz="1200" dirty="0"/>
              <a:t>AP1</a:t>
            </a:r>
            <a:endParaRPr lang="zh-CN" altLang="en-US" sz="1200" dirty="0">
              <a:solidFill>
                <a:schemeClr val="tx1"/>
              </a:solidFill>
            </a:endParaRPr>
          </a:p>
        </p:txBody>
      </p:sp>
      <p:cxnSp>
        <p:nvCxnSpPr>
          <p:cNvPr id="64" name="直接连接符 63">
            <a:extLst>
              <a:ext uri="{FF2B5EF4-FFF2-40B4-BE49-F238E27FC236}">
                <a16:creationId xmlns:a16="http://schemas.microsoft.com/office/drawing/2014/main" id="{3D3C0D8A-C25F-4144-B4A9-E70951DBE07C}"/>
              </a:ext>
            </a:extLst>
          </p:cNvPr>
          <p:cNvCxnSpPr>
            <a:cxnSpLocks/>
            <a:stCxn id="65" idx="2"/>
          </p:cNvCxnSpPr>
          <p:nvPr/>
        </p:nvCxnSpPr>
        <p:spPr>
          <a:xfrm>
            <a:off x="7755746" y="1770982"/>
            <a:ext cx="0" cy="449386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矩形 64">
            <a:extLst>
              <a:ext uri="{FF2B5EF4-FFF2-40B4-BE49-F238E27FC236}">
                <a16:creationId xmlns:a16="http://schemas.microsoft.com/office/drawing/2014/main" id="{49D13AD7-6AA8-4DB2-8570-1CACE0946829}"/>
              </a:ext>
            </a:extLst>
          </p:cNvPr>
          <p:cNvSpPr/>
          <p:nvPr/>
        </p:nvSpPr>
        <p:spPr>
          <a:xfrm>
            <a:off x="7317201" y="1368126"/>
            <a:ext cx="877090" cy="402856"/>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solidFill>
              </a:rPr>
              <a:t>STA</a:t>
            </a:r>
            <a:endParaRPr lang="zh-CN" altLang="en-US" sz="1200" dirty="0">
              <a:solidFill>
                <a:schemeClr val="tx1"/>
              </a:solidFill>
            </a:endParaRPr>
          </a:p>
        </p:txBody>
      </p:sp>
      <p:cxnSp>
        <p:nvCxnSpPr>
          <p:cNvPr id="69" name="直接连接符 68">
            <a:extLst>
              <a:ext uri="{FF2B5EF4-FFF2-40B4-BE49-F238E27FC236}">
                <a16:creationId xmlns:a16="http://schemas.microsoft.com/office/drawing/2014/main" id="{7EDB511B-7415-44AE-B1F5-294B57ECBF23}"/>
              </a:ext>
            </a:extLst>
          </p:cNvPr>
          <p:cNvCxnSpPr>
            <a:cxnSpLocks/>
            <a:stCxn id="70" idx="2"/>
          </p:cNvCxnSpPr>
          <p:nvPr/>
        </p:nvCxnSpPr>
        <p:spPr>
          <a:xfrm flipH="1">
            <a:off x="9633449" y="1770982"/>
            <a:ext cx="12424" cy="459543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0" name="矩形 69">
            <a:extLst>
              <a:ext uri="{FF2B5EF4-FFF2-40B4-BE49-F238E27FC236}">
                <a16:creationId xmlns:a16="http://schemas.microsoft.com/office/drawing/2014/main" id="{00EFEC88-3AF0-45F8-B7D3-6ABC7D3CA819}"/>
              </a:ext>
            </a:extLst>
          </p:cNvPr>
          <p:cNvSpPr/>
          <p:nvPr/>
        </p:nvSpPr>
        <p:spPr>
          <a:xfrm>
            <a:off x="9153365" y="1368126"/>
            <a:ext cx="985016" cy="402856"/>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solidFill>
              </a:rPr>
              <a:t>AP 1</a:t>
            </a:r>
          </a:p>
          <a:p>
            <a:pPr algn="ctr"/>
            <a:r>
              <a:rPr lang="en-US" altLang="zh-CN" sz="1200" dirty="0">
                <a:solidFill>
                  <a:schemeClr val="tx1"/>
                </a:solidFill>
              </a:rPr>
              <a:t>(Current AP)</a:t>
            </a:r>
            <a:endParaRPr lang="zh-CN" altLang="en-US" sz="1200" dirty="0">
              <a:solidFill>
                <a:schemeClr val="tx1"/>
              </a:solidFill>
            </a:endParaRPr>
          </a:p>
        </p:txBody>
      </p:sp>
      <p:cxnSp>
        <p:nvCxnSpPr>
          <p:cNvPr id="71" name="直接连接符 70">
            <a:extLst>
              <a:ext uri="{FF2B5EF4-FFF2-40B4-BE49-F238E27FC236}">
                <a16:creationId xmlns:a16="http://schemas.microsoft.com/office/drawing/2014/main" id="{6B460181-5A16-4933-BF64-792222C9EE29}"/>
              </a:ext>
            </a:extLst>
          </p:cNvPr>
          <p:cNvCxnSpPr>
            <a:cxnSpLocks/>
            <a:stCxn id="72" idx="2"/>
          </p:cNvCxnSpPr>
          <p:nvPr/>
        </p:nvCxnSpPr>
        <p:spPr>
          <a:xfrm>
            <a:off x="10871016" y="1770982"/>
            <a:ext cx="23663" cy="459543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矩形 71">
            <a:extLst>
              <a:ext uri="{FF2B5EF4-FFF2-40B4-BE49-F238E27FC236}">
                <a16:creationId xmlns:a16="http://schemas.microsoft.com/office/drawing/2014/main" id="{50C46E84-D0A0-471A-AC1A-AB10DDE29949}"/>
              </a:ext>
            </a:extLst>
          </p:cNvPr>
          <p:cNvSpPr/>
          <p:nvPr/>
        </p:nvSpPr>
        <p:spPr>
          <a:xfrm>
            <a:off x="10391894" y="1368126"/>
            <a:ext cx="958244" cy="402856"/>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solidFill>
              </a:rPr>
              <a:t>AP 2</a:t>
            </a:r>
          </a:p>
          <a:p>
            <a:pPr algn="ctr"/>
            <a:r>
              <a:rPr lang="en-US" altLang="zh-CN" sz="1200" dirty="0">
                <a:solidFill>
                  <a:schemeClr val="tx1"/>
                </a:solidFill>
              </a:rPr>
              <a:t>(Target AP)</a:t>
            </a:r>
            <a:endParaRPr lang="zh-CN" altLang="en-US" sz="1200" dirty="0">
              <a:solidFill>
                <a:schemeClr val="tx1"/>
              </a:solidFill>
            </a:endParaRPr>
          </a:p>
        </p:txBody>
      </p:sp>
      <p:cxnSp>
        <p:nvCxnSpPr>
          <p:cNvPr id="77" name="直接箭头连接符 76">
            <a:extLst>
              <a:ext uri="{FF2B5EF4-FFF2-40B4-BE49-F238E27FC236}">
                <a16:creationId xmlns:a16="http://schemas.microsoft.com/office/drawing/2014/main" id="{C8BD59BF-8992-4823-AEEE-7BCA3BC13600}"/>
              </a:ext>
            </a:extLst>
          </p:cNvPr>
          <p:cNvCxnSpPr>
            <a:cxnSpLocks/>
          </p:cNvCxnSpPr>
          <p:nvPr/>
        </p:nvCxnSpPr>
        <p:spPr>
          <a:xfrm>
            <a:off x="7755746" y="2775293"/>
            <a:ext cx="1877703" cy="0"/>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sp>
        <p:nvSpPr>
          <p:cNvPr id="79" name="文本框 78">
            <a:extLst>
              <a:ext uri="{FF2B5EF4-FFF2-40B4-BE49-F238E27FC236}">
                <a16:creationId xmlns:a16="http://schemas.microsoft.com/office/drawing/2014/main" id="{F3E6C0FD-5817-490C-9FC4-6DE04FD225D8}"/>
              </a:ext>
            </a:extLst>
          </p:cNvPr>
          <p:cNvSpPr txBox="1"/>
          <p:nvPr/>
        </p:nvSpPr>
        <p:spPr>
          <a:xfrm>
            <a:off x="7673308" y="2516912"/>
            <a:ext cx="2086944" cy="276999"/>
          </a:xfrm>
          <a:prstGeom prst="rect">
            <a:avLst/>
          </a:prstGeom>
          <a:noFill/>
        </p:spPr>
        <p:txBody>
          <a:bodyPr wrap="square">
            <a:spAutoFit/>
          </a:bodyPr>
          <a:lstStyle/>
          <a:p>
            <a:pPr algn="ctr"/>
            <a:r>
              <a:rPr lang="en-US" altLang="zh-CN" sz="1200" dirty="0">
                <a:solidFill>
                  <a:schemeClr val="tx1"/>
                </a:solidFill>
              </a:rPr>
              <a:t>Roaming Request</a:t>
            </a:r>
            <a:endParaRPr lang="zh-CN" altLang="en-US" sz="1200" dirty="0">
              <a:solidFill>
                <a:schemeClr val="tx1"/>
              </a:solidFill>
            </a:endParaRPr>
          </a:p>
        </p:txBody>
      </p:sp>
      <p:sp>
        <p:nvSpPr>
          <p:cNvPr id="81" name="矩形 80">
            <a:extLst>
              <a:ext uri="{FF2B5EF4-FFF2-40B4-BE49-F238E27FC236}">
                <a16:creationId xmlns:a16="http://schemas.microsoft.com/office/drawing/2014/main" id="{91E8A21C-0228-4367-BA70-C9FA1E4FB944}"/>
              </a:ext>
            </a:extLst>
          </p:cNvPr>
          <p:cNvSpPr/>
          <p:nvPr/>
        </p:nvSpPr>
        <p:spPr>
          <a:xfrm>
            <a:off x="9460540" y="2909373"/>
            <a:ext cx="1535873" cy="593831"/>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dirty="0">
              <a:solidFill>
                <a:schemeClr val="tx1"/>
              </a:solidFill>
            </a:endParaRPr>
          </a:p>
        </p:txBody>
      </p:sp>
      <p:sp>
        <p:nvSpPr>
          <p:cNvPr id="82" name="文本框 81">
            <a:extLst>
              <a:ext uri="{FF2B5EF4-FFF2-40B4-BE49-F238E27FC236}">
                <a16:creationId xmlns:a16="http://schemas.microsoft.com/office/drawing/2014/main" id="{7CC75337-B2D2-4235-AEF6-A8BC1ABF2082}"/>
              </a:ext>
            </a:extLst>
          </p:cNvPr>
          <p:cNvSpPr txBox="1"/>
          <p:nvPr/>
        </p:nvSpPr>
        <p:spPr>
          <a:xfrm>
            <a:off x="9457013" y="2975711"/>
            <a:ext cx="1612853" cy="461665"/>
          </a:xfrm>
          <a:prstGeom prst="rect">
            <a:avLst/>
          </a:prstGeom>
          <a:noFill/>
        </p:spPr>
        <p:txBody>
          <a:bodyPr wrap="square">
            <a:spAutoFit/>
          </a:bodyPr>
          <a:lstStyle/>
          <a:p>
            <a:pPr algn="ctr"/>
            <a:r>
              <a:rPr lang="en-US" altLang="zh-CN" sz="1200" dirty="0">
                <a:solidFill>
                  <a:schemeClr val="tx1"/>
                </a:solidFill>
              </a:rPr>
              <a:t>Context transfer</a:t>
            </a:r>
          </a:p>
          <a:p>
            <a:pPr algn="ctr"/>
            <a:r>
              <a:rPr lang="en-US" altLang="zh-CN" sz="1200" b="1" dirty="0">
                <a:solidFill>
                  <a:schemeClr val="tx1"/>
                </a:solidFill>
              </a:rPr>
              <a:t>DS mapping change</a:t>
            </a:r>
            <a:endParaRPr lang="zh-CN" altLang="en-US" sz="1200" b="1" dirty="0">
              <a:solidFill>
                <a:schemeClr val="tx1"/>
              </a:solidFill>
            </a:endParaRPr>
          </a:p>
        </p:txBody>
      </p:sp>
      <p:cxnSp>
        <p:nvCxnSpPr>
          <p:cNvPr id="85" name="直接箭头连接符 84">
            <a:extLst>
              <a:ext uri="{FF2B5EF4-FFF2-40B4-BE49-F238E27FC236}">
                <a16:creationId xmlns:a16="http://schemas.microsoft.com/office/drawing/2014/main" id="{6449803F-E70F-4A9C-8714-2E949D97BC84}"/>
              </a:ext>
            </a:extLst>
          </p:cNvPr>
          <p:cNvCxnSpPr>
            <a:cxnSpLocks/>
          </p:cNvCxnSpPr>
          <p:nvPr/>
        </p:nvCxnSpPr>
        <p:spPr>
          <a:xfrm flipH="1" flipV="1">
            <a:off x="7737323" y="3761421"/>
            <a:ext cx="1908551" cy="10324"/>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sp>
        <p:nvSpPr>
          <p:cNvPr id="86" name="文本框 85">
            <a:extLst>
              <a:ext uri="{FF2B5EF4-FFF2-40B4-BE49-F238E27FC236}">
                <a16:creationId xmlns:a16="http://schemas.microsoft.com/office/drawing/2014/main" id="{65DFAF07-85F3-40DB-8626-6724F4940220}"/>
              </a:ext>
            </a:extLst>
          </p:cNvPr>
          <p:cNvSpPr txBox="1"/>
          <p:nvPr/>
        </p:nvSpPr>
        <p:spPr>
          <a:xfrm>
            <a:off x="7992238" y="3501008"/>
            <a:ext cx="1632154" cy="276999"/>
          </a:xfrm>
          <a:prstGeom prst="rect">
            <a:avLst/>
          </a:prstGeom>
          <a:noFill/>
        </p:spPr>
        <p:txBody>
          <a:bodyPr wrap="square">
            <a:spAutoFit/>
          </a:bodyPr>
          <a:lstStyle/>
          <a:p>
            <a:pPr algn="ctr"/>
            <a:r>
              <a:rPr lang="en-US" altLang="zh-CN" sz="1200" dirty="0">
                <a:solidFill>
                  <a:schemeClr val="tx1"/>
                </a:solidFill>
              </a:rPr>
              <a:t>Roaming Response</a:t>
            </a:r>
            <a:endParaRPr lang="zh-CN" altLang="en-US" sz="1200" dirty="0">
              <a:solidFill>
                <a:schemeClr val="tx1"/>
              </a:solidFill>
            </a:endParaRPr>
          </a:p>
        </p:txBody>
      </p:sp>
      <p:sp>
        <p:nvSpPr>
          <p:cNvPr id="87" name="箭头: 右 86">
            <a:extLst>
              <a:ext uri="{FF2B5EF4-FFF2-40B4-BE49-F238E27FC236}">
                <a16:creationId xmlns:a16="http://schemas.microsoft.com/office/drawing/2014/main" id="{60DA0AD6-FABB-43C0-B482-67EBBF8B3D06}"/>
              </a:ext>
            </a:extLst>
          </p:cNvPr>
          <p:cNvSpPr/>
          <p:nvPr/>
        </p:nvSpPr>
        <p:spPr>
          <a:xfrm rot="10800000">
            <a:off x="7768621" y="3856833"/>
            <a:ext cx="1877252" cy="1279748"/>
          </a:xfrm>
          <a:prstGeom prst="rightArrow">
            <a:avLst>
              <a:gd name="adj1" fmla="val 77447"/>
              <a:gd name="adj2" fmla="val 29868"/>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dirty="0"/>
          </a:p>
        </p:txBody>
      </p:sp>
      <p:sp>
        <p:nvSpPr>
          <p:cNvPr id="88" name="文本框 87">
            <a:extLst>
              <a:ext uri="{FF2B5EF4-FFF2-40B4-BE49-F238E27FC236}">
                <a16:creationId xmlns:a16="http://schemas.microsoft.com/office/drawing/2014/main" id="{B253146C-2021-4A4E-B021-730A0F01DDBE}"/>
              </a:ext>
            </a:extLst>
          </p:cNvPr>
          <p:cNvSpPr txBox="1"/>
          <p:nvPr/>
        </p:nvSpPr>
        <p:spPr>
          <a:xfrm>
            <a:off x="7854646" y="4239881"/>
            <a:ext cx="1708354" cy="461665"/>
          </a:xfrm>
          <a:prstGeom prst="rect">
            <a:avLst/>
          </a:prstGeom>
          <a:noFill/>
        </p:spPr>
        <p:txBody>
          <a:bodyPr wrap="square">
            <a:spAutoFit/>
          </a:bodyPr>
          <a:lstStyle/>
          <a:p>
            <a:pPr algn="ctr"/>
            <a:r>
              <a:rPr lang="en-US" altLang="zh-CN" sz="1200" b="1" dirty="0">
                <a:solidFill>
                  <a:schemeClr val="tx1"/>
                </a:solidFill>
              </a:rPr>
              <a:t>Buffered DL data transmission</a:t>
            </a:r>
          </a:p>
        </p:txBody>
      </p:sp>
      <p:sp>
        <p:nvSpPr>
          <p:cNvPr id="92" name="箭头: 右 91">
            <a:extLst>
              <a:ext uri="{FF2B5EF4-FFF2-40B4-BE49-F238E27FC236}">
                <a16:creationId xmlns:a16="http://schemas.microsoft.com/office/drawing/2014/main" id="{F5ACCA44-4E87-45A9-862D-76B216C1F939}"/>
              </a:ext>
            </a:extLst>
          </p:cNvPr>
          <p:cNvSpPr/>
          <p:nvPr/>
        </p:nvSpPr>
        <p:spPr>
          <a:xfrm rot="10800000">
            <a:off x="7776537" y="5477341"/>
            <a:ext cx="3118139" cy="777537"/>
          </a:xfrm>
          <a:prstGeom prst="rightArrow">
            <a:avLst>
              <a:gd name="adj1" fmla="val 74402"/>
              <a:gd name="adj2" fmla="val 29274"/>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dirty="0"/>
          </a:p>
        </p:txBody>
      </p:sp>
      <p:sp>
        <p:nvSpPr>
          <p:cNvPr id="93" name="文本框 92">
            <a:extLst>
              <a:ext uri="{FF2B5EF4-FFF2-40B4-BE49-F238E27FC236}">
                <a16:creationId xmlns:a16="http://schemas.microsoft.com/office/drawing/2014/main" id="{9FDF1EAE-4C77-4FE3-93E3-B8F116C58949}"/>
              </a:ext>
            </a:extLst>
          </p:cNvPr>
          <p:cNvSpPr txBox="1"/>
          <p:nvPr/>
        </p:nvSpPr>
        <p:spPr>
          <a:xfrm>
            <a:off x="8493967" y="5732041"/>
            <a:ext cx="1856161" cy="276999"/>
          </a:xfrm>
          <a:prstGeom prst="rect">
            <a:avLst/>
          </a:prstGeom>
          <a:noFill/>
        </p:spPr>
        <p:txBody>
          <a:bodyPr wrap="square">
            <a:spAutoFit/>
          </a:bodyPr>
          <a:lstStyle/>
          <a:p>
            <a:pPr algn="ctr"/>
            <a:r>
              <a:rPr lang="en-US" altLang="zh-CN" sz="1200" dirty="0">
                <a:solidFill>
                  <a:schemeClr val="tx1"/>
                </a:solidFill>
              </a:rPr>
              <a:t>DL data from AP2</a:t>
            </a:r>
            <a:endParaRPr lang="zh-CN" altLang="en-US" sz="1200" dirty="0">
              <a:solidFill>
                <a:schemeClr val="tx1"/>
              </a:solidFill>
            </a:endParaRPr>
          </a:p>
        </p:txBody>
      </p:sp>
      <p:cxnSp>
        <p:nvCxnSpPr>
          <p:cNvPr id="106" name="直接箭头连接符 105">
            <a:extLst>
              <a:ext uri="{FF2B5EF4-FFF2-40B4-BE49-F238E27FC236}">
                <a16:creationId xmlns:a16="http://schemas.microsoft.com/office/drawing/2014/main" id="{18A7F562-22C0-46A3-BB96-D5535FB86298}"/>
              </a:ext>
            </a:extLst>
          </p:cNvPr>
          <p:cNvCxnSpPr>
            <a:cxnSpLocks/>
          </p:cNvCxnSpPr>
          <p:nvPr/>
        </p:nvCxnSpPr>
        <p:spPr>
          <a:xfrm flipH="1">
            <a:off x="7755746" y="5312123"/>
            <a:ext cx="1877705" cy="0"/>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sp>
        <p:nvSpPr>
          <p:cNvPr id="107" name="文本框 106">
            <a:extLst>
              <a:ext uri="{FF2B5EF4-FFF2-40B4-BE49-F238E27FC236}">
                <a16:creationId xmlns:a16="http://schemas.microsoft.com/office/drawing/2014/main" id="{394B1CAD-5EDD-4E77-96FE-AAC93AC8E899}"/>
              </a:ext>
            </a:extLst>
          </p:cNvPr>
          <p:cNvSpPr txBox="1"/>
          <p:nvPr/>
        </p:nvSpPr>
        <p:spPr>
          <a:xfrm>
            <a:off x="8131040" y="5079462"/>
            <a:ext cx="1139990" cy="276999"/>
          </a:xfrm>
          <a:prstGeom prst="rect">
            <a:avLst/>
          </a:prstGeom>
          <a:noFill/>
        </p:spPr>
        <p:txBody>
          <a:bodyPr wrap="square">
            <a:spAutoFit/>
          </a:bodyPr>
          <a:lstStyle/>
          <a:p>
            <a:pPr algn="ctr"/>
            <a:r>
              <a:rPr lang="en-US" altLang="zh-CN" sz="1200" b="1" dirty="0">
                <a:solidFill>
                  <a:schemeClr val="tx1"/>
                </a:solidFill>
                <a:latin typeface="Times New Roman" panose="02020603050405020304" pitchFamily="18" charset="0"/>
                <a:ea typeface="楷体" panose="02010609060101010101" pitchFamily="49" charset="-122"/>
                <a:cs typeface="Times New Roman" panose="02020603050405020304" pitchFamily="18" charset="0"/>
              </a:rPr>
              <a:t>Link1 disable</a:t>
            </a:r>
            <a:endParaRPr lang="zh-CN" altLang="en-US" sz="1200" b="1" dirty="0">
              <a:solidFill>
                <a:schemeClr val="tx1"/>
              </a:solidFill>
              <a:latin typeface="Times New Roman" panose="02020603050405020304" pitchFamily="18" charset="0"/>
              <a:ea typeface="楷体" panose="02010609060101010101" pitchFamily="49" charset="-122"/>
              <a:cs typeface="Times New Roman" panose="02020603050405020304" pitchFamily="18" charset="0"/>
            </a:endParaRPr>
          </a:p>
        </p:txBody>
      </p:sp>
      <p:sp>
        <p:nvSpPr>
          <p:cNvPr id="3" name="矩形: 圆角 2">
            <a:extLst>
              <a:ext uri="{FF2B5EF4-FFF2-40B4-BE49-F238E27FC236}">
                <a16:creationId xmlns:a16="http://schemas.microsoft.com/office/drawing/2014/main" id="{435C103E-5756-42DD-A0F7-8406F6B55C08}"/>
              </a:ext>
            </a:extLst>
          </p:cNvPr>
          <p:cNvSpPr/>
          <p:nvPr/>
        </p:nvSpPr>
        <p:spPr bwMode="auto">
          <a:xfrm>
            <a:off x="7173675" y="1894557"/>
            <a:ext cx="4320480" cy="454736"/>
          </a:xfrm>
          <a:prstGeom prst="round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a:ln>
                <a:noFill/>
              </a:ln>
              <a:solidFill>
                <a:schemeClr val="bg1"/>
              </a:solidFill>
              <a:effectLst/>
              <a:latin typeface="Times New Roman" pitchFamily="16" charset="0"/>
              <a:ea typeface="MS Gothic" charset="-128"/>
            </a:endParaRPr>
          </a:p>
        </p:txBody>
      </p:sp>
      <p:sp>
        <p:nvSpPr>
          <p:cNvPr id="110" name="文本框 109">
            <a:extLst>
              <a:ext uri="{FF2B5EF4-FFF2-40B4-BE49-F238E27FC236}">
                <a16:creationId xmlns:a16="http://schemas.microsoft.com/office/drawing/2014/main" id="{D9F2BB01-DA25-4DB3-A2DA-0DDA1C7CC7AD}"/>
              </a:ext>
            </a:extLst>
          </p:cNvPr>
          <p:cNvSpPr txBox="1"/>
          <p:nvPr/>
        </p:nvSpPr>
        <p:spPr>
          <a:xfrm>
            <a:off x="8210128" y="1988955"/>
            <a:ext cx="2431878" cy="276999"/>
          </a:xfrm>
          <a:prstGeom prst="rect">
            <a:avLst/>
          </a:prstGeom>
          <a:noFill/>
        </p:spPr>
        <p:txBody>
          <a:bodyPr wrap="square">
            <a:spAutoFit/>
          </a:bodyPr>
          <a:lstStyle/>
          <a:p>
            <a:pPr algn="ctr"/>
            <a:r>
              <a:rPr lang="en-US" altLang="zh-CN" sz="1200" dirty="0">
                <a:solidFill>
                  <a:schemeClr val="tx1"/>
                </a:solidFill>
              </a:rPr>
              <a:t>Preparation / Link set up Phase</a:t>
            </a:r>
            <a:endParaRPr lang="zh-CN" altLang="en-US" sz="1200" dirty="0">
              <a:solidFill>
                <a:schemeClr val="tx1"/>
              </a:solidFill>
            </a:endParaRPr>
          </a:p>
        </p:txBody>
      </p:sp>
      <p:sp>
        <p:nvSpPr>
          <p:cNvPr id="113" name="文本框 112">
            <a:extLst>
              <a:ext uri="{FF2B5EF4-FFF2-40B4-BE49-F238E27FC236}">
                <a16:creationId xmlns:a16="http://schemas.microsoft.com/office/drawing/2014/main" id="{07AC09FF-6EA9-41C5-9E06-FF8AC3380CDF}"/>
              </a:ext>
            </a:extLst>
          </p:cNvPr>
          <p:cNvSpPr txBox="1"/>
          <p:nvPr/>
        </p:nvSpPr>
        <p:spPr>
          <a:xfrm>
            <a:off x="9563000" y="4946129"/>
            <a:ext cx="1400878" cy="461665"/>
          </a:xfrm>
          <a:prstGeom prst="rect">
            <a:avLst/>
          </a:prstGeom>
          <a:noFill/>
        </p:spPr>
        <p:txBody>
          <a:bodyPr wrap="square">
            <a:spAutoFit/>
          </a:bodyPr>
          <a:lstStyle/>
          <a:p>
            <a:pPr algn="ctr"/>
            <a:r>
              <a:rPr lang="en-US" altLang="zh-CN" sz="1200" b="1" dirty="0">
                <a:solidFill>
                  <a:srgbClr val="FF0000"/>
                </a:solidFill>
              </a:rPr>
              <a:t>Buffer is cleared</a:t>
            </a:r>
          </a:p>
          <a:p>
            <a:pPr algn="ctr"/>
            <a:r>
              <a:rPr lang="en-US" altLang="zh-CN" sz="1200" dirty="0">
                <a:solidFill>
                  <a:srgbClr val="FF0000"/>
                </a:solidFill>
              </a:rPr>
              <a:t>or </a:t>
            </a:r>
            <a:r>
              <a:rPr lang="en-US" altLang="zh-CN" sz="1200" b="1" dirty="0">
                <a:solidFill>
                  <a:srgbClr val="FF0000"/>
                </a:solidFill>
              </a:rPr>
              <a:t>Reach Timeout</a:t>
            </a:r>
            <a:endParaRPr lang="zh-CN" altLang="en-US" sz="1200" b="1" dirty="0">
              <a:solidFill>
                <a:srgbClr val="FF0000"/>
              </a:solidFill>
            </a:endParaRPr>
          </a:p>
        </p:txBody>
      </p:sp>
      <p:sp>
        <p:nvSpPr>
          <p:cNvPr id="116" name="Rectangle 2">
            <a:extLst>
              <a:ext uri="{FF2B5EF4-FFF2-40B4-BE49-F238E27FC236}">
                <a16:creationId xmlns:a16="http://schemas.microsoft.com/office/drawing/2014/main" id="{F7478A2D-4EAE-4F6C-9AA2-4E4CF2A6EF7D}"/>
              </a:ext>
            </a:extLst>
          </p:cNvPr>
          <p:cNvSpPr>
            <a:spLocks noGrp="1" noChangeArrowheads="1"/>
          </p:cNvSpPr>
          <p:nvPr>
            <p:ph idx="1"/>
          </p:nvPr>
        </p:nvSpPr>
        <p:spPr>
          <a:xfrm>
            <a:off x="405050" y="1590913"/>
            <a:ext cx="6473607" cy="4612001"/>
          </a:xfrm>
          <a:ln/>
        </p:spPr>
        <p:txBody>
          <a:bodyPr/>
          <a:lstStyle/>
          <a:p>
            <a:pPr algn="just">
              <a:buFont typeface="Times New Roman" pitchFamily="16" charset="0"/>
              <a:buChar char="•"/>
            </a:pPr>
            <a:r>
              <a:rPr lang="en-GB" altLang="zh-CN" sz="1800" dirty="0"/>
              <a:t>In </a:t>
            </a:r>
            <a:r>
              <a:rPr lang="en-US" altLang="zh-CN" sz="1800" dirty="0"/>
              <a:t>[5]</a:t>
            </a:r>
            <a:r>
              <a:rPr lang="en-GB" altLang="zh-CN" sz="1800" dirty="0"/>
              <a:t>, </a:t>
            </a:r>
            <a:r>
              <a:rPr lang="en-US" altLang="zh-CN" sz="1800" dirty="0"/>
              <a:t>current AP MLD and non-AP MLD continue to transfer </a:t>
            </a:r>
            <a:r>
              <a:rPr lang="en-GB" altLang="zh-CN" sz="1800" dirty="0"/>
              <a:t>the </a:t>
            </a:r>
            <a:r>
              <a:rPr lang="en-US" altLang="zh-CN" sz="1800" dirty="0"/>
              <a:t>buffered DL data after DS mapping change in order to avoid data loss.</a:t>
            </a:r>
          </a:p>
          <a:p>
            <a:pPr lvl="1" algn="just">
              <a:buFont typeface="Times New Roman" pitchFamily="16" charset="0"/>
              <a:buChar char="•"/>
            </a:pPr>
            <a:r>
              <a:rPr lang="en-US" altLang="zh-CN" sz="1600" dirty="0"/>
              <a:t>In single link case, STA can only communicate with current AP until the buffer of current AP is cleared or timeout is reached.</a:t>
            </a:r>
          </a:p>
          <a:p>
            <a:pPr lvl="1" algn="just">
              <a:buFont typeface="Times New Roman" pitchFamily="16" charset="0"/>
              <a:buChar char="•"/>
            </a:pPr>
            <a:r>
              <a:rPr lang="en-US" altLang="zh-CN" sz="1600" b="0" dirty="0"/>
              <a:t>In dual link case, STA would leave one link to communicate with current AP </a:t>
            </a:r>
            <a:r>
              <a:rPr lang="en-US" altLang="zh-CN" sz="1600" dirty="0"/>
              <a:t>until the buffer of current AP is cleared or timeout is reached.</a:t>
            </a:r>
            <a:endParaRPr lang="en-US" altLang="zh-CN" sz="1600" b="0" dirty="0"/>
          </a:p>
          <a:p>
            <a:pPr algn="just">
              <a:buFont typeface="Times New Roman" pitchFamily="16" charset="0"/>
              <a:buChar char="•"/>
            </a:pPr>
            <a:endParaRPr lang="en-US" altLang="zh-CN" sz="1800" b="0" dirty="0"/>
          </a:p>
          <a:p>
            <a:pPr algn="just">
              <a:buFont typeface="Times New Roman" pitchFamily="16" charset="0"/>
              <a:buChar char="•"/>
            </a:pPr>
            <a:r>
              <a:rPr lang="en-US" altLang="zh-CN" sz="1800" dirty="0"/>
              <a:t>As [3,4] point out, the bad quality link may cause a higher transmission failure issue, and even get no much gain from buffered transmission.</a:t>
            </a:r>
          </a:p>
          <a:p>
            <a:pPr lvl="1" algn="just">
              <a:buFont typeface="Times New Roman" pitchFamily="16" charset="0"/>
              <a:buChar char="•"/>
            </a:pPr>
            <a:r>
              <a:rPr lang="en-US" altLang="zh-CN" sz="1600" dirty="0"/>
              <a:t>Considering that the buffered DL data transmission is performed during roaming procedure, the link1 condition between STA and current AP may be less than ideal and may even get worse.</a:t>
            </a:r>
            <a:endParaRPr lang="en-US" altLang="zh-CN" sz="1600" b="0" dirty="0"/>
          </a:p>
        </p:txBody>
      </p:sp>
      <p:sp>
        <p:nvSpPr>
          <p:cNvPr id="5" name="日期占位符 4">
            <a:extLst>
              <a:ext uri="{FF2B5EF4-FFF2-40B4-BE49-F238E27FC236}">
                <a16:creationId xmlns:a16="http://schemas.microsoft.com/office/drawing/2014/main" id="{33F24FFE-9646-46F8-AB7E-039B3D8A0E1F}"/>
              </a:ext>
            </a:extLst>
          </p:cNvPr>
          <p:cNvSpPr>
            <a:spLocks noGrp="1"/>
          </p:cNvSpPr>
          <p:nvPr>
            <p:ph type="dt" idx="15"/>
          </p:nvPr>
        </p:nvSpPr>
        <p:spPr/>
        <p:txBody>
          <a:bodyPr/>
          <a:lstStyle/>
          <a:p>
            <a:r>
              <a:rPr lang="en-US" altLang="zh-CN"/>
              <a:t>Dec. 2024</a:t>
            </a:r>
            <a:endParaRPr lang="en-GB" dirty="0"/>
          </a:p>
        </p:txBody>
      </p:sp>
      <p:sp>
        <p:nvSpPr>
          <p:cNvPr id="7" name="页脚占位符 6">
            <a:extLst>
              <a:ext uri="{FF2B5EF4-FFF2-40B4-BE49-F238E27FC236}">
                <a16:creationId xmlns:a16="http://schemas.microsoft.com/office/drawing/2014/main" id="{20402861-E2C4-48B6-8797-C16B61C7D4D2}"/>
              </a:ext>
            </a:extLst>
          </p:cNvPr>
          <p:cNvSpPr>
            <a:spLocks noGrp="1"/>
          </p:cNvSpPr>
          <p:nvPr>
            <p:ph type="ftr" idx="14"/>
          </p:nvPr>
        </p:nvSpPr>
        <p:spPr/>
        <p:txBody>
          <a:bodyPr/>
          <a:lstStyle/>
          <a:p>
            <a:r>
              <a:rPr lang="it-IT"/>
              <a:t>Hang Yang, Ruijie Networks Co., Ltd</a:t>
            </a:r>
            <a:endParaRPr lang="en-GB" dirty="0"/>
          </a:p>
        </p:txBody>
      </p:sp>
    </p:spTree>
    <p:extLst>
      <p:ext uri="{BB962C8B-B14F-4D97-AF65-F5344CB8AC3E}">
        <p14:creationId xmlns:p14="http://schemas.microsoft.com/office/powerpoint/2010/main" val="12814904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1424" y="599243"/>
            <a:ext cx="10361084" cy="757766"/>
          </a:xfrm>
        </p:spPr>
        <p:txBody>
          <a:bodyPr/>
          <a:lstStyle/>
          <a:p>
            <a:br>
              <a:rPr lang="en-US" altLang="zh-CN" dirty="0"/>
            </a:br>
            <a:r>
              <a:rPr lang="en-US" altLang="zh-CN" dirty="0"/>
              <a:t>Discussion on buffered DL data transmission</a:t>
            </a:r>
            <a:br>
              <a:rPr lang="en-US" altLang="zh-CN" dirty="0"/>
            </a:b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78" name="文本框 77">
            <a:extLst>
              <a:ext uri="{FF2B5EF4-FFF2-40B4-BE49-F238E27FC236}">
                <a16:creationId xmlns:a16="http://schemas.microsoft.com/office/drawing/2014/main" id="{30810D69-ADD0-4191-AE8C-9572D5F9B962}"/>
              </a:ext>
            </a:extLst>
          </p:cNvPr>
          <p:cNvSpPr txBox="1"/>
          <p:nvPr/>
        </p:nvSpPr>
        <p:spPr>
          <a:xfrm>
            <a:off x="493460" y="1386498"/>
            <a:ext cx="7165617" cy="4844916"/>
          </a:xfrm>
          <a:prstGeom prst="rect">
            <a:avLst/>
          </a:prstGeom>
          <a:noFill/>
        </p:spPr>
        <p:txBody>
          <a:bodyPr wrap="square" rtlCol="0">
            <a:spAutoFit/>
          </a:bodyPr>
          <a:lstStyle/>
          <a:p>
            <a:pPr marL="285750" indent="-285750" algn="just">
              <a:spcBef>
                <a:spcPts val="500"/>
              </a:spcBef>
              <a:buFont typeface="Arial" panose="020B0604020202020204" pitchFamily="34" charset="0"/>
              <a:buChar char="•"/>
            </a:pPr>
            <a:r>
              <a:rPr lang="en-US" altLang="zh-CN" sz="1800" b="1" dirty="0">
                <a:solidFill>
                  <a:schemeClr val="tx1"/>
                </a:solidFill>
                <a:latin typeface="Times New Roman" panose="02020603050405020304" pitchFamily="18" charset="0"/>
                <a:cs typeface="Times New Roman" panose="02020603050405020304" pitchFamily="18" charset="0"/>
              </a:rPr>
              <a:t>To improve the stability of transmission, during the buffered DL data transmission, STA could measure the link status and provide feedback to current AP.   </a:t>
            </a:r>
          </a:p>
          <a:p>
            <a:pPr marL="285750" indent="-285750" algn="just">
              <a:spcBef>
                <a:spcPts val="500"/>
              </a:spcBef>
              <a:buFont typeface="Arial" panose="020B0604020202020204" pitchFamily="34" charset="0"/>
              <a:buChar char="•"/>
            </a:pPr>
            <a:endParaRPr lang="en-US" altLang="zh-CN" sz="1800" b="1" dirty="0">
              <a:solidFill>
                <a:schemeClr val="tx1"/>
              </a:solidFill>
              <a:latin typeface="Times New Roman" panose="02020603050405020304" pitchFamily="18" charset="0"/>
              <a:cs typeface="Times New Roman" panose="02020603050405020304" pitchFamily="18" charset="0"/>
            </a:endParaRPr>
          </a:p>
          <a:p>
            <a:pPr marL="285750" indent="-285750" algn="just">
              <a:spcBef>
                <a:spcPts val="500"/>
              </a:spcBef>
              <a:buFont typeface="Arial" panose="020B0604020202020204" pitchFamily="34" charset="0"/>
              <a:buChar char="•"/>
            </a:pPr>
            <a:r>
              <a:rPr lang="en-US" altLang="zh-CN" sz="1800" b="1" dirty="0">
                <a:solidFill>
                  <a:schemeClr val="tx1"/>
                </a:solidFill>
                <a:latin typeface="Times New Roman" panose="02020603050405020304" pitchFamily="18" charset="0"/>
                <a:cs typeface="Times New Roman" panose="02020603050405020304" pitchFamily="18" charset="0"/>
              </a:rPr>
              <a:t>Option 1: Based on STA’s measured result, STA may send a leaving request signaling to current AP, requesting to terminate the buffered DL data transmission and switch to target AP immediately.</a:t>
            </a:r>
          </a:p>
          <a:p>
            <a:pPr marL="1028700" lvl="1">
              <a:spcBef>
                <a:spcPts val="500"/>
              </a:spcBef>
              <a:buFont typeface="Wingdings" panose="05000000000000000000" pitchFamily="2" charset="2"/>
              <a:buChar char="Ø"/>
            </a:pPr>
            <a:r>
              <a:rPr lang="en-US" altLang="zh-CN" sz="1800" b="1" dirty="0">
                <a:solidFill>
                  <a:schemeClr val="tx1"/>
                </a:solidFill>
                <a:latin typeface="Times New Roman" panose="02020603050405020304" pitchFamily="18" charset="0"/>
                <a:cs typeface="Times New Roman" panose="02020603050405020304" pitchFamily="18" charset="0"/>
              </a:rPr>
              <a:t>Conditions</a:t>
            </a:r>
            <a:r>
              <a:rPr lang="en-US" altLang="zh-CN" sz="1800" dirty="0">
                <a:solidFill>
                  <a:schemeClr val="tx1"/>
                </a:solidFill>
                <a:latin typeface="Times New Roman" panose="02020603050405020304" pitchFamily="18" charset="0"/>
                <a:cs typeface="Times New Roman" panose="02020603050405020304" pitchFamily="18" charset="0"/>
              </a:rPr>
              <a:t> that STA send leaving request may include:</a:t>
            </a:r>
            <a:br>
              <a:rPr lang="en-US" altLang="zh-CN" sz="1800" dirty="0">
                <a:solidFill>
                  <a:schemeClr val="tx1"/>
                </a:solidFill>
                <a:latin typeface="Times New Roman" panose="02020603050405020304" pitchFamily="18" charset="0"/>
                <a:cs typeface="Times New Roman" panose="02020603050405020304" pitchFamily="18" charset="0"/>
              </a:rPr>
            </a:br>
            <a:r>
              <a:rPr lang="en-US" altLang="zh-CN" sz="1800" dirty="0">
                <a:solidFill>
                  <a:schemeClr val="tx1"/>
                </a:solidFill>
                <a:latin typeface="Times New Roman" panose="02020603050405020304" pitchFamily="18" charset="0"/>
                <a:cs typeface="Times New Roman" panose="02020603050405020304" pitchFamily="18" charset="0"/>
              </a:rPr>
              <a:t>   </a:t>
            </a:r>
            <a:r>
              <a:rPr lang="zh-CN" altLang="en-US" sz="1800" dirty="0">
                <a:solidFill>
                  <a:schemeClr val="tx1"/>
                </a:solidFill>
                <a:latin typeface="Times New Roman" panose="02020603050405020304" pitchFamily="18" charset="0"/>
                <a:cs typeface="Times New Roman" panose="02020603050405020304" pitchFamily="18" charset="0"/>
              </a:rPr>
              <a:t>▶  </a:t>
            </a:r>
            <a:r>
              <a:rPr lang="en-US" altLang="zh-CN" sz="1800" dirty="0">
                <a:solidFill>
                  <a:schemeClr val="tx1"/>
                </a:solidFill>
                <a:latin typeface="Times New Roman" panose="02020603050405020304" pitchFamily="18" charset="0"/>
                <a:cs typeface="Times New Roman" panose="02020603050405020304" pitchFamily="18" charset="0"/>
              </a:rPr>
              <a:t>RSSI of Link1</a:t>
            </a:r>
            <a:r>
              <a:rPr lang="zh-CN" altLang="en-US" sz="1800" dirty="0">
                <a:solidFill>
                  <a:schemeClr val="tx1"/>
                </a:solidFill>
                <a:latin typeface="Times New Roman" panose="02020603050405020304" pitchFamily="18" charset="0"/>
                <a:cs typeface="Times New Roman" panose="02020603050405020304" pitchFamily="18" charset="0"/>
              </a:rPr>
              <a:t> </a:t>
            </a:r>
            <a:r>
              <a:rPr lang="en-US" altLang="zh-CN" sz="1800" dirty="0">
                <a:solidFill>
                  <a:schemeClr val="tx1"/>
                </a:solidFill>
                <a:latin typeface="Times New Roman" panose="02020603050405020304" pitchFamily="18" charset="0"/>
                <a:cs typeface="Times New Roman" panose="02020603050405020304" pitchFamily="18" charset="0"/>
              </a:rPr>
              <a:t>(STA- AP1) is lower than a threshold</a:t>
            </a:r>
            <a:br>
              <a:rPr lang="en-US" altLang="zh-CN" sz="1800" dirty="0">
                <a:solidFill>
                  <a:schemeClr val="tx1"/>
                </a:solidFill>
                <a:latin typeface="Times New Roman" panose="02020603050405020304" pitchFamily="18" charset="0"/>
                <a:cs typeface="Times New Roman" panose="02020603050405020304" pitchFamily="18" charset="0"/>
              </a:rPr>
            </a:br>
            <a:r>
              <a:rPr lang="en-US" altLang="zh-CN" sz="1800" dirty="0">
                <a:solidFill>
                  <a:schemeClr val="tx1"/>
                </a:solidFill>
                <a:latin typeface="Times New Roman" panose="02020603050405020304" pitchFamily="18" charset="0"/>
                <a:cs typeface="Times New Roman" panose="02020603050405020304" pitchFamily="18" charset="0"/>
              </a:rPr>
              <a:t>   </a:t>
            </a:r>
            <a:r>
              <a:rPr lang="zh-CN" altLang="en-US" sz="1800" dirty="0">
                <a:solidFill>
                  <a:schemeClr val="tx1"/>
                </a:solidFill>
                <a:latin typeface="Times New Roman" panose="02020603050405020304" pitchFamily="18" charset="0"/>
                <a:cs typeface="Times New Roman" panose="02020603050405020304" pitchFamily="18" charset="0"/>
              </a:rPr>
              <a:t>▶  </a:t>
            </a:r>
            <a:r>
              <a:rPr lang="en-US" altLang="zh-CN" sz="1800" dirty="0">
                <a:solidFill>
                  <a:schemeClr val="tx1"/>
                </a:solidFill>
                <a:latin typeface="Times New Roman" panose="02020603050405020304" pitchFamily="18" charset="0"/>
                <a:cs typeface="Times New Roman" panose="02020603050405020304" pitchFamily="18" charset="0"/>
              </a:rPr>
              <a:t>RSSI of Link2 (STA-AP2) is much higher than Link1</a:t>
            </a:r>
            <a:br>
              <a:rPr lang="en-US" altLang="zh-CN" sz="1800" dirty="0">
                <a:solidFill>
                  <a:schemeClr val="tx1"/>
                </a:solidFill>
                <a:latin typeface="Times New Roman" panose="02020603050405020304" pitchFamily="18" charset="0"/>
                <a:cs typeface="Times New Roman" panose="02020603050405020304" pitchFamily="18" charset="0"/>
              </a:rPr>
            </a:br>
            <a:r>
              <a:rPr lang="en-US" altLang="zh-CN" sz="1800" dirty="0">
                <a:solidFill>
                  <a:schemeClr val="tx1"/>
                </a:solidFill>
                <a:latin typeface="Times New Roman" panose="02020603050405020304" pitchFamily="18" charset="0"/>
                <a:cs typeface="Times New Roman" panose="02020603050405020304" pitchFamily="18" charset="0"/>
              </a:rPr>
              <a:t>       (if</a:t>
            </a:r>
            <a:r>
              <a:rPr lang="zh-CN" altLang="en-US" sz="1800" dirty="0">
                <a:solidFill>
                  <a:schemeClr val="tx1"/>
                </a:solidFill>
                <a:latin typeface="Times New Roman" panose="02020603050405020304" pitchFamily="18" charset="0"/>
                <a:cs typeface="Times New Roman" panose="02020603050405020304" pitchFamily="18" charset="0"/>
              </a:rPr>
              <a:t> </a:t>
            </a:r>
            <a:r>
              <a:rPr lang="en-US" altLang="zh-CN" sz="1800" dirty="0">
                <a:solidFill>
                  <a:schemeClr val="tx1"/>
                </a:solidFill>
                <a:latin typeface="Times New Roman" panose="02020603050405020304" pitchFamily="18" charset="0"/>
                <a:cs typeface="Times New Roman" panose="02020603050405020304" pitchFamily="18" charset="0"/>
              </a:rPr>
              <a:t>STA could measure the Link2)</a:t>
            </a:r>
            <a:br>
              <a:rPr lang="en-US" altLang="zh-CN" sz="1800" dirty="0">
                <a:solidFill>
                  <a:schemeClr val="tx1"/>
                </a:solidFill>
                <a:latin typeface="Times New Roman" panose="02020603050405020304" pitchFamily="18" charset="0"/>
                <a:cs typeface="Times New Roman" panose="02020603050405020304" pitchFamily="18" charset="0"/>
              </a:rPr>
            </a:br>
            <a:r>
              <a:rPr lang="en-US" altLang="zh-CN" sz="1800" dirty="0">
                <a:solidFill>
                  <a:schemeClr val="tx1"/>
                </a:solidFill>
                <a:latin typeface="Times New Roman" panose="02020603050405020304" pitchFamily="18" charset="0"/>
                <a:cs typeface="Times New Roman" panose="02020603050405020304" pitchFamily="18" charset="0"/>
              </a:rPr>
              <a:t>   </a:t>
            </a:r>
            <a:r>
              <a:rPr lang="zh-CN" altLang="en-US" sz="1800" dirty="0">
                <a:solidFill>
                  <a:schemeClr val="tx1"/>
                </a:solidFill>
                <a:latin typeface="Times New Roman" panose="02020603050405020304" pitchFamily="18" charset="0"/>
                <a:cs typeface="Times New Roman" panose="02020603050405020304" pitchFamily="18" charset="0"/>
              </a:rPr>
              <a:t>▶  </a:t>
            </a:r>
            <a:r>
              <a:rPr lang="en-US" altLang="zh-CN" sz="1800" dirty="0">
                <a:solidFill>
                  <a:schemeClr val="tx1"/>
                </a:solidFill>
                <a:latin typeface="Times New Roman" panose="02020603050405020304" pitchFamily="18" charset="0"/>
                <a:cs typeface="Times New Roman" panose="02020603050405020304" pitchFamily="18" charset="0"/>
              </a:rPr>
              <a:t>Other TBD conditions may cause transmission failure</a:t>
            </a:r>
          </a:p>
          <a:p>
            <a:pPr marL="1028700" lvl="1" algn="just">
              <a:spcBef>
                <a:spcPts val="500"/>
              </a:spcBef>
              <a:buFont typeface="Wingdings" panose="05000000000000000000" pitchFamily="2" charset="2"/>
              <a:buChar char="Ø"/>
            </a:pPr>
            <a:r>
              <a:rPr lang="en-US" altLang="zh-CN" sz="1800" dirty="0">
                <a:solidFill>
                  <a:schemeClr val="tx1"/>
                </a:solidFill>
                <a:latin typeface="Times New Roman" panose="02020603050405020304" pitchFamily="18" charset="0"/>
                <a:cs typeface="Times New Roman" panose="02020603050405020304" pitchFamily="18" charset="0"/>
              </a:rPr>
              <a:t>After receiving Leaving Request from STA, current AP could instruct STA to disconnect the link1. </a:t>
            </a:r>
          </a:p>
          <a:p>
            <a:pPr marL="1028700" lvl="1" algn="just">
              <a:spcBef>
                <a:spcPts val="500"/>
              </a:spcBef>
              <a:buFont typeface="Wingdings" panose="05000000000000000000" pitchFamily="2" charset="2"/>
              <a:buChar char="Ø"/>
            </a:pPr>
            <a:r>
              <a:rPr lang="en-US" altLang="zh-CN" sz="1800" dirty="0">
                <a:solidFill>
                  <a:schemeClr val="tx1"/>
                </a:solidFill>
                <a:latin typeface="Times New Roman" panose="02020603050405020304" pitchFamily="18" charset="0"/>
                <a:cs typeface="Times New Roman" panose="02020603050405020304" pitchFamily="18" charset="0"/>
              </a:rPr>
              <a:t>Current AP could forward unsent buffered data to Target AP </a:t>
            </a:r>
            <a:br>
              <a:rPr lang="en-US" altLang="zh-CN" sz="1800" dirty="0">
                <a:solidFill>
                  <a:schemeClr val="tx1"/>
                </a:solidFill>
                <a:latin typeface="Times New Roman" panose="02020603050405020304" pitchFamily="18" charset="0"/>
                <a:cs typeface="Times New Roman" panose="02020603050405020304" pitchFamily="18" charset="0"/>
              </a:rPr>
            </a:br>
            <a:r>
              <a:rPr lang="en-US" altLang="zh-CN" sz="1800" dirty="0">
                <a:solidFill>
                  <a:schemeClr val="tx1"/>
                </a:solidFill>
                <a:latin typeface="Times New Roman" panose="02020603050405020304" pitchFamily="18" charset="0"/>
                <a:cs typeface="Times New Roman" panose="02020603050405020304" pitchFamily="18" charset="0"/>
              </a:rPr>
              <a:t>(if supported).</a:t>
            </a:r>
          </a:p>
        </p:txBody>
      </p:sp>
      <p:cxnSp>
        <p:nvCxnSpPr>
          <p:cNvPr id="73" name="直接连接符 72">
            <a:extLst>
              <a:ext uri="{FF2B5EF4-FFF2-40B4-BE49-F238E27FC236}">
                <a16:creationId xmlns:a16="http://schemas.microsoft.com/office/drawing/2014/main" id="{AD590B8B-E1F8-486F-8A7C-9907683C31E3}"/>
              </a:ext>
            </a:extLst>
          </p:cNvPr>
          <p:cNvCxnSpPr>
            <a:cxnSpLocks/>
            <a:stCxn id="74" idx="2"/>
          </p:cNvCxnSpPr>
          <p:nvPr/>
        </p:nvCxnSpPr>
        <p:spPr>
          <a:xfrm>
            <a:off x="8539460" y="1965489"/>
            <a:ext cx="0" cy="386440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4" name="矩形 73">
            <a:extLst>
              <a:ext uri="{FF2B5EF4-FFF2-40B4-BE49-F238E27FC236}">
                <a16:creationId xmlns:a16="http://schemas.microsoft.com/office/drawing/2014/main" id="{F1F7A012-8FED-4A85-83B2-434C2C1E0BE8}"/>
              </a:ext>
            </a:extLst>
          </p:cNvPr>
          <p:cNvSpPr/>
          <p:nvPr/>
        </p:nvSpPr>
        <p:spPr>
          <a:xfrm>
            <a:off x="8083340" y="1484784"/>
            <a:ext cx="912239" cy="480705"/>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rPr>
              <a:t>STA</a:t>
            </a:r>
            <a:endParaRPr lang="zh-CN" altLang="en-US" sz="16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endParaRPr>
          </a:p>
        </p:txBody>
      </p:sp>
      <p:cxnSp>
        <p:nvCxnSpPr>
          <p:cNvPr id="75" name="直接连接符 74">
            <a:extLst>
              <a:ext uri="{FF2B5EF4-FFF2-40B4-BE49-F238E27FC236}">
                <a16:creationId xmlns:a16="http://schemas.microsoft.com/office/drawing/2014/main" id="{DD1E269A-1D8A-4C47-A033-663627354070}"/>
              </a:ext>
            </a:extLst>
          </p:cNvPr>
          <p:cNvCxnSpPr>
            <a:cxnSpLocks/>
            <a:stCxn id="76" idx="2"/>
          </p:cNvCxnSpPr>
          <p:nvPr/>
        </p:nvCxnSpPr>
        <p:spPr>
          <a:xfrm>
            <a:off x="10561460" y="1965489"/>
            <a:ext cx="0" cy="347973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矩形 75">
            <a:extLst>
              <a:ext uri="{FF2B5EF4-FFF2-40B4-BE49-F238E27FC236}">
                <a16:creationId xmlns:a16="http://schemas.microsoft.com/office/drawing/2014/main" id="{37DFA7DE-123C-4749-9FF0-C319FB10E3C6}"/>
              </a:ext>
            </a:extLst>
          </p:cNvPr>
          <p:cNvSpPr/>
          <p:nvPr/>
        </p:nvSpPr>
        <p:spPr>
          <a:xfrm>
            <a:off x="10105340" y="1484784"/>
            <a:ext cx="912239" cy="480705"/>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rPr>
              <a:t>AP 1</a:t>
            </a:r>
          </a:p>
          <a:p>
            <a:pPr algn="ctr"/>
            <a:r>
              <a:rPr lang="en-US" altLang="zh-CN" sz="10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rPr>
              <a:t>(Current AP)</a:t>
            </a:r>
            <a:endParaRPr lang="zh-CN" altLang="en-US" sz="10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endParaRPr>
          </a:p>
        </p:txBody>
      </p:sp>
      <p:cxnSp>
        <p:nvCxnSpPr>
          <p:cNvPr id="77" name="直接箭头连接符 76">
            <a:extLst>
              <a:ext uri="{FF2B5EF4-FFF2-40B4-BE49-F238E27FC236}">
                <a16:creationId xmlns:a16="http://schemas.microsoft.com/office/drawing/2014/main" id="{28AF0309-C329-4704-9BE0-A208ED2B0C4B}"/>
              </a:ext>
            </a:extLst>
          </p:cNvPr>
          <p:cNvCxnSpPr>
            <a:cxnSpLocks/>
          </p:cNvCxnSpPr>
          <p:nvPr/>
        </p:nvCxnSpPr>
        <p:spPr>
          <a:xfrm>
            <a:off x="8538012" y="2276770"/>
            <a:ext cx="2031955" cy="2069"/>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sp>
        <p:nvSpPr>
          <p:cNvPr id="86" name="文本框 85">
            <a:extLst>
              <a:ext uri="{FF2B5EF4-FFF2-40B4-BE49-F238E27FC236}">
                <a16:creationId xmlns:a16="http://schemas.microsoft.com/office/drawing/2014/main" id="{52872FED-5F9C-47B1-9C94-7D3D96CE7BC4}"/>
              </a:ext>
            </a:extLst>
          </p:cNvPr>
          <p:cNvSpPr txBox="1"/>
          <p:nvPr/>
        </p:nvSpPr>
        <p:spPr>
          <a:xfrm rot="21435623">
            <a:off x="8450590" y="3196349"/>
            <a:ext cx="2240422" cy="276999"/>
          </a:xfrm>
          <a:prstGeom prst="rect">
            <a:avLst/>
          </a:prstGeom>
          <a:noFill/>
        </p:spPr>
        <p:txBody>
          <a:bodyPr wrap="square">
            <a:spAutoFit/>
          </a:bodyPr>
          <a:lstStyle/>
          <a:p>
            <a:pPr algn="ctr"/>
            <a:r>
              <a:rPr lang="en-US" altLang="zh-CN" sz="12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rPr>
              <a:t>Buffered data frame</a:t>
            </a:r>
            <a:endParaRPr lang="zh-CN" altLang="en-US" sz="12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endParaRPr>
          </a:p>
        </p:txBody>
      </p:sp>
      <p:cxnSp>
        <p:nvCxnSpPr>
          <p:cNvPr id="87" name="直接箭头连接符 86">
            <a:extLst>
              <a:ext uri="{FF2B5EF4-FFF2-40B4-BE49-F238E27FC236}">
                <a16:creationId xmlns:a16="http://schemas.microsoft.com/office/drawing/2014/main" id="{D45474DF-C2E1-4D75-9467-90BCE01943EE}"/>
              </a:ext>
            </a:extLst>
          </p:cNvPr>
          <p:cNvCxnSpPr>
            <a:cxnSpLocks/>
          </p:cNvCxnSpPr>
          <p:nvPr/>
        </p:nvCxnSpPr>
        <p:spPr>
          <a:xfrm flipH="1">
            <a:off x="8521443" y="2926389"/>
            <a:ext cx="2022062" cy="0"/>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cxnSp>
        <p:nvCxnSpPr>
          <p:cNvPr id="95" name="直接箭头连接符 94">
            <a:extLst>
              <a:ext uri="{FF2B5EF4-FFF2-40B4-BE49-F238E27FC236}">
                <a16:creationId xmlns:a16="http://schemas.microsoft.com/office/drawing/2014/main" id="{CCDBB229-093F-4A94-82A3-BE4A5584CC69}"/>
              </a:ext>
            </a:extLst>
          </p:cNvPr>
          <p:cNvCxnSpPr>
            <a:cxnSpLocks/>
          </p:cNvCxnSpPr>
          <p:nvPr/>
        </p:nvCxnSpPr>
        <p:spPr>
          <a:xfrm>
            <a:off x="8554052" y="3679294"/>
            <a:ext cx="2007407" cy="78661"/>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cxnSp>
        <p:nvCxnSpPr>
          <p:cNvPr id="96" name="直接箭头连接符 95">
            <a:extLst>
              <a:ext uri="{FF2B5EF4-FFF2-40B4-BE49-F238E27FC236}">
                <a16:creationId xmlns:a16="http://schemas.microsoft.com/office/drawing/2014/main" id="{E38E737B-D366-48FA-85B2-6E6C5C14EF3F}"/>
              </a:ext>
            </a:extLst>
          </p:cNvPr>
          <p:cNvCxnSpPr>
            <a:cxnSpLocks/>
          </p:cNvCxnSpPr>
          <p:nvPr/>
        </p:nvCxnSpPr>
        <p:spPr>
          <a:xfrm flipH="1">
            <a:off x="8532315" y="3420726"/>
            <a:ext cx="2007606" cy="80282"/>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cxnSp>
        <p:nvCxnSpPr>
          <p:cNvPr id="99" name="直接箭头连接符 98">
            <a:extLst>
              <a:ext uri="{FF2B5EF4-FFF2-40B4-BE49-F238E27FC236}">
                <a16:creationId xmlns:a16="http://schemas.microsoft.com/office/drawing/2014/main" id="{C265A1AA-B107-49A3-AE11-A87297DEF846}"/>
              </a:ext>
            </a:extLst>
          </p:cNvPr>
          <p:cNvCxnSpPr>
            <a:cxnSpLocks/>
          </p:cNvCxnSpPr>
          <p:nvPr/>
        </p:nvCxnSpPr>
        <p:spPr>
          <a:xfrm>
            <a:off x="8547948" y="5482598"/>
            <a:ext cx="3452708" cy="347296"/>
          </a:xfrm>
          <a:prstGeom prst="straightConnector1">
            <a:avLst/>
          </a:prstGeom>
          <a:ln w="19050">
            <a:prstDash val="solid"/>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04" name="直接箭头连接符 103">
            <a:extLst>
              <a:ext uri="{FF2B5EF4-FFF2-40B4-BE49-F238E27FC236}">
                <a16:creationId xmlns:a16="http://schemas.microsoft.com/office/drawing/2014/main" id="{4F57A5B8-9980-4725-BF9C-EDC6153DA7D4}"/>
              </a:ext>
            </a:extLst>
          </p:cNvPr>
          <p:cNvCxnSpPr>
            <a:cxnSpLocks/>
          </p:cNvCxnSpPr>
          <p:nvPr/>
        </p:nvCxnSpPr>
        <p:spPr>
          <a:xfrm>
            <a:off x="8015953" y="4790325"/>
            <a:ext cx="519924" cy="2414"/>
          </a:xfrm>
          <a:prstGeom prst="straightConnector1">
            <a:avLst/>
          </a:prstGeom>
          <a:ln w="19050">
            <a:solidFill>
              <a:srgbClr val="FF0000"/>
            </a:solidFill>
            <a:prstDash val="solid"/>
            <a:tailEnd type="triangle"/>
          </a:ln>
        </p:spPr>
        <p:style>
          <a:lnRef idx="1">
            <a:schemeClr val="dk1"/>
          </a:lnRef>
          <a:fillRef idx="0">
            <a:schemeClr val="dk1"/>
          </a:fillRef>
          <a:effectRef idx="0">
            <a:schemeClr val="dk1"/>
          </a:effectRef>
          <a:fontRef idx="minor">
            <a:schemeClr val="tx1"/>
          </a:fontRef>
        </p:style>
      </p:cxnSp>
      <p:sp>
        <p:nvSpPr>
          <p:cNvPr id="108" name="文本框 107">
            <a:extLst>
              <a:ext uri="{FF2B5EF4-FFF2-40B4-BE49-F238E27FC236}">
                <a16:creationId xmlns:a16="http://schemas.microsoft.com/office/drawing/2014/main" id="{99DCEE43-B256-4719-AE7B-A4C595340DE6}"/>
              </a:ext>
            </a:extLst>
          </p:cNvPr>
          <p:cNvSpPr txBox="1"/>
          <p:nvPr/>
        </p:nvSpPr>
        <p:spPr>
          <a:xfrm rot="21388123">
            <a:off x="8878601" y="4944339"/>
            <a:ext cx="1339849" cy="276999"/>
          </a:xfrm>
          <a:prstGeom prst="rect">
            <a:avLst/>
          </a:prstGeom>
          <a:noFill/>
        </p:spPr>
        <p:txBody>
          <a:bodyPr wrap="square">
            <a:spAutoFit/>
          </a:bodyPr>
          <a:lstStyle/>
          <a:p>
            <a:pPr algn="ctr"/>
            <a:r>
              <a:rPr lang="en-US" altLang="zh-CN"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Link1 disable</a:t>
            </a:r>
            <a:endParaRPr lang="zh-CN" altLang="en-US"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endParaRPr>
          </a:p>
        </p:txBody>
      </p:sp>
      <p:cxnSp>
        <p:nvCxnSpPr>
          <p:cNvPr id="109" name="直接箭头连接符 108">
            <a:extLst>
              <a:ext uri="{FF2B5EF4-FFF2-40B4-BE49-F238E27FC236}">
                <a16:creationId xmlns:a16="http://schemas.microsoft.com/office/drawing/2014/main" id="{55AB66A4-D82F-4F0C-9285-7D27F084A859}"/>
              </a:ext>
            </a:extLst>
          </p:cNvPr>
          <p:cNvCxnSpPr>
            <a:cxnSpLocks/>
          </p:cNvCxnSpPr>
          <p:nvPr/>
        </p:nvCxnSpPr>
        <p:spPr>
          <a:xfrm flipH="1">
            <a:off x="8524389" y="5094456"/>
            <a:ext cx="2022002" cy="136070"/>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sp>
        <p:nvSpPr>
          <p:cNvPr id="110" name="文本框 109">
            <a:extLst>
              <a:ext uri="{FF2B5EF4-FFF2-40B4-BE49-F238E27FC236}">
                <a16:creationId xmlns:a16="http://schemas.microsoft.com/office/drawing/2014/main" id="{9E2F2FFD-3FA7-43F4-9F02-89178A2A5754}"/>
              </a:ext>
            </a:extLst>
          </p:cNvPr>
          <p:cNvSpPr txBox="1"/>
          <p:nvPr/>
        </p:nvSpPr>
        <p:spPr>
          <a:xfrm>
            <a:off x="8510517" y="2013640"/>
            <a:ext cx="2086944" cy="276999"/>
          </a:xfrm>
          <a:prstGeom prst="rect">
            <a:avLst/>
          </a:prstGeom>
          <a:noFill/>
        </p:spPr>
        <p:txBody>
          <a:bodyPr wrap="square">
            <a:spAutoFit/>
          </a:bodyPr>
          <a:lstStyle/>
          <a:p>
            <a:pPr algn="ctr"/>
            <a:r>
              <a:rPr lang="en-US" altLang="zh-CN" sz="1200" dirty="0">
                <a:solidFill>
                  <a:schemeClr val="bg1">
                    <a:lumMod val="65000"/>
                  </a:schemeClr>
                </a:solidFill>
              </a:rPr>
              <a:t>Roaming Request</a:t>
            </a:r>
            <a:endParaRPr lang="zh-CN" altLang="en-US" sz="1200" dirty="0">
              <a:solidFill>
                <a:schemeClr val="bg1">
                  <a:lumMod val="65000"/>
                </a:schemeClr>
              </a:solidFill>
            </a:endParaRPr>
          </a:p>
        </p:txBody>
      </p:sp>
      <p:sp>
        <p:nvSpPr>
          <p:cNvPr id="111" name="文本框 110">
            <a:extLst>
              <a:ext uri="{FF2B5EF4-FFF2-40B4-BE49-F238E27FC236}">
                <a16:creationId xmlns:a16="http://schemas.microsoft.com/office/drawing/2014/main" id="{DD04FC22-A5D9-460A-BE53-3732E832BE3D}"/>
              </a:ext>
            </a:extLst>
          </p:cNvPr>
          <p:cNvSpPr txBox="1"/>
          <p:nvPr/>
        </p:nvSpPr>
        <p:spPr>
          <a:xfrm>
            <a:off x="10498095" y="2408426"/>
            <a:ext cx="1612853" cy="461665"/>
          </a:xfrm>
          <a:prstGeom prst="rect">
            <a:avLst/>
          </a:prstGeom>
          <a:noFill/>
        </p:spPr>
        <p:txBody>
          <a:bodyPr wrap="square">
            <a:spAutoFit/>
          </a:bodyPr>
          <a:lstStyle/>
          <a:p>
            <a:pPr algn="ctr"/>
            <a:r>
              <a:rPr lang="en-US" altLang="zh-CN" sz="1200" dirty="0">
                <a:solidFill>
                  <a:schemeClr val="bg1">
                    <a:lumMod val="65000"/>
                  </a:schemeClr>
                </a:solidFill>
              </a:rPr>
              <a:t>Context transfer</a:t>
            </a:r>
          </a:p>
          <a:p>
            <a:pPr algn="ctr"/>
            <a:r>
              <a:rPr lang="en-US" altLang="zh-CN" sz="1200" dirty="0">
                <a:solidFill>
                  <a:schemeClr val="tx1"/>
                </a:solidFill>
              </a:rPr>
              <a:t>DS mapping change</a:t>
            </a:r>
            <a:endParaRPr lang="zh-CN" altLang="en-US" sz="1200" dirty="0">
              <a:solidFill>
                <a:schemeClr val="tx1"/>
              </a:solidFill>
            </a:endParaRPr>
          </a:p>
        </p:txBody>
      </p:sp>
      <p:sp>
        <p:nvSpPr>
          <p:cNvPr id="112" name="文本框 111">
            <a:extLst>
              <a:ext uri="{FF2B5EF4-FFF2-40B4-BE49-F238E27FC236}">
                <a16:creationId xmlns:a16="http://schemas.microsoft.com/office/drawing/2014/main" id="{B8B5D134-B4E1-4A8B-ACF0-23A24E7ECE93}"/>
              </a:ext>
            </a:extLst>
          </p:cNvPr>
          <p:cNvSpPr txBox="1"/>
          <p:nvPr/>
        </p:nvSpPr>
        <p:spPr>
          <a:xfrm>
            <a:off x="8587757" y="2663973"/>
            <a:ext cx="2086944" cy="276999"/>
          </a:xfrm>
          <a:prstGeom prst="rect">
            <a:avLst/>
          </a:prstGeom>
          <a:noFill/>
        </p:spPr>
        <p:txBody>
          <a:bodyPr wrap="square">
            <a:spAutoFit/>
          </a:bodyPr>
          <a:lstStyle/>
          <a:p>
            <a:pPr algn="ctr"/>
            <a:r>
              <a:rPr lang="en-US" altLang="zh-CN" sz="1200" dirty="0">
                <a:solidFill>
                  <a:schemeClr val="bg1">
                    <a:lumMod val="65000"/>
                  </a:schemeClr>
                </a:solidFill>
              </a:rPr>
              <a:t>Roaming Response</a:t>
            </a:r>
            <a:endParaRPr lang="zh-CN" altLang="en-US" sz="1200" dirty="0">
              <a:solidFill>
                <a:schemeClr val="bg1">
                  <a:lumMod val="65000"/>
                </a:schemeClr>
              </a:solidFill>
            </a:endParaRPr>
          </a:p>
        </p:txBody>
      </p:sp>
      <p:sp>
        <p:nvSpPr>
          <p:cNvPr id="118" name="文本框 117">
            <a:extLst>
              <a:ext uri="{FF2B5EF4-FFF2-40B4-BE49-F238E27FC236}">
                <a16:creationId xmlns:a16="http://schemas.microsoft.com/office/drawing/2014/main" id="{DD545EA7-AAA6-43DE-AF67-B64FB199FF93}"/>
              </a:ext>
            </a:extLst>
          </p:cNvPr>
          <p:cNvSpPr txBox="1"/>
          <p:nvPr/>
        </p:nvSpPr>
        <p:spPr>
          <a:xfrm rot="286385">
            <a:off x="9192504" y="3481717"/>
            <a:ext cx="740244" cy="276999"/>
          </a:xfrm>
          <a:prstGeom prst="rect">
            <a:avLst/>
          </a:prstGeom>
          <a:noFill/>
        </p:spPr>
        <p:txBody>
          <a:bodyPr wrap="square">
            <a:spAutoFit/>
          </a:bodyPr>
          <a:lstStyle/>
          <a:p>
            <a:pPr algn="ctr"/>
            <a:r>
              <a:rPr lang="en-US" altLang="zh-CN" sz="12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rPr>
              <a:t>ack</a:t>
            </a:r>
            <a:endParaRPr lang="zh-CN" altLang="en-US" sz="12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endParaRPr>
          </a:p>
        </p:txBody>
      </p:sp>
      <p:cxnSp>
        <p:nvCxnSpPr>
          <p:cNvPr id="123" name="直接箭头连接符 122">
            <a:extLst>
              <a:ext uri="{FF2B5EF4-FFF2-40B4-BE49-F238E27FC236}">
                <a16:creationId xmlns:a16="http://schemas.microsoft.com/office/drawing/2014/main" id="{597602C9-F309-42B1-91CC-5EFA8C9D432A}"/>
              </a:ext>
            </a:extLst>
          </p:cNvPr>
          <p:cNvCxnSpPr>
            <a:cxnSpLocks/>
          </p:cNvCxnSpPr>
          <p:nvPr/>
        </p:nvCxnSpPr>
        <p:spPr>
          <a:xfrm>
            <a:off x="8539460" y="4242987"/>
            <a:ext cx="2018131" cy="103676"/>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cxnSp>
        <p:nvCxnSpPr>
          <p:cNvPr id="135" name="直接箭头连接符 134">
            <a:extLst>
              <a:ext uri="{FF2B5EF4-FFF2-40B4-BE49-F238E27FC236}">
                <a16:creationId xmlns:a16="http://schemas.microsoft.com/office/drawing/2014/main" id="{C80F515D-E12D-43BE-9CBD-C93287826A02}"/>
              </a:ext>
            </a:extLst>
          </p:cNvPr>
          <p:cNvCxnSpPr>
            <a:cxnSpLocks/>
          </p:cNvCxnSpPr>
          <p:nvPr/>
        </p:nvCxnSpPr>
        <p:spPr>
          <a:xfrm flipH="1">
            <a:off x="8550186" y="4021716"/>
            <a:ext cx="2007606" cy="80282"/>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cxnSp>
        <p:nvCxnSpPr>
          <p:cNvPr id="136" name="直接箭头连接符 135">
            <a:extLst>
              <a:ext uri="{FF2B5EF4-FFF2-40B4-BE49-F238E27FC236}">
                <a16:creationId xmlns:a16="http://schemas.microsoft.com/office/drawing/2014/main" id="{DCF9BA07-F804-467A-B009-DE6453AC3D54}"/>
              </a:ext>
            </a:extLst>
          </p:cNvPr>
          <p:cNvCxnSpPr>
            <a:cxnSpLocks/>
          </p:cNvCxnSpPr>
          <p:nvPr/>
        </p:nvCxnSpPr>
        <p:spPr>
          <a:xfrm>
            <a:off x="8546910" y="4792739"/>
            <a:ext cx="2003740" cy="96669"/>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cxnSp>
        <p:nvCxnSpPr>
          <p:cNvPr id="137" name="直接箭头连接符 136">
            <a:extLst>
              <a:ext uri="{FF2B5EF4-FFF2-40B4-BE49-F238E27FC236}">
                <a16:creationId xmlns:a16="http://schemas.microsoft.com/office/drawing/2014/main" id="{8C2BAD87-02DD-4ECF-AF1D-52FC798F0B5E}"/>
              </a:ext>
            </a:extLst>
          </p:cNvPr>
          <p:cNvCxnSpPr>
            <a:cxnSpLocks/>
          </p:cNvCxnSpPr>
          <p:nvPr/>
        </p:nvCxnSpPr>
        <p:spPr>
          <a:xfrm flipH="1">
            <a:off x="8543044" y="4594035"/>
            <a:ext cx="2007606" cy="80282"/>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sp>
        <p:nvSpPr>
          <p:cNvPr id="140" name="文本框 139">
            <a:extLst>
              <a:ext uri="{FF2B5EF4-FFF2-40B4-BE49-F238E27FC236}">
                <a16:creationId xmlns:a16="http://schemas.microsoft.com/office/drawing/2014/main" id="{415DE120-7BA1-46CE-8AE8-19503F366DE6}"/>
              </a:ext>
            </a:extLst>
          </p:cNvPr>
          <p:cNvSpPr txBox="1"/>
          <p:nvPr/>
        </p:nvSpPr>
        <p:spPr>
          <a:xfrm>
            <a:off x="7252349" y="4349840"/>
            <a:ext cx="1238815" cy="461665"/>
          </a:xfrm>
          <a:prstGeom prst="rect">
            <a:avLst/>
          </a:prstGeom>
          <a:noFill/>
        </p:spPr>
        <p:txBody>
          <a:bodyPr wrap="square">
            <a:spAutoFit/>
          </a:bodyPr>
          <a:lstStyle/>
          <a:p>
            <a:pPr algn="ctr"/>
            <a:r>
              <a:rPr lang="en-US" altLang="zh-CN" sz="1200" dirty="0">
                <a:solidFill>
                  <a:srgbClr val="FF0000"/>
                </a:solidFill>
              </a:rPr>
              <a:t>E.g., RSSI lower than threshold</a:t>
            </a:r>
            <a:endParaRPr lang="zh-CN" altLang="en-US" sz="1200" dirty="0">
              <a:solidFill>
                <a:srgbClr val="FF0000"/>
              </a:solidFill>
            </a:endParaRPr>
          </a:p>
        </p:txBody>
      </p:sp>
      <p:sp>
        <p:nvSpPr>
          <p:cNvPr id="141" name="文本框 140">
            <a:extLst>
              <a:ext uri="{FF2B5EF4-FFF2-40B4-BE49-F238E27FC236}">
                <a16:creationId xmlns:a16="http://schemas.microsoft.com/office/drawing/2014/main" id="{8E50E5CA-F5B9-4CE4-9C75-0656DA19789B}"/>
              </a:ext>
            </a:extLst>
          </p:cNvPr>
          <p:cNvSpPr txBox="1"/>
          <p:nvPr/>
        </p:nvSpPr>
        <p:spPr>
          <a:xfrm rot="183731">
            <a:off x="8930466" y="4617619"/>
            <a:ext cx="1390625" cy="276999"/>
          </a:xfrm>
          <a:prstGeom prst="rect">
            <a:avLst/>
          </a:prstGeom>
          <a:noFill/>
        </p:spPr>
        <p:txBody>
          <a:bodyPr wrap="square">
            <a:spAutoFit/>
          </a:bodyPr>
          <a:lstStyle/>
          <a:p>
            <a:pPr algn="ctr"/>
            <a:r>
              <a:rPr lang="en-US" altLang="zh-CN"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Leaving Request</a:t>
            </a:r>
            <a:endParaRPr lang="zh-CN" altLang="en-US" sz="12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endParaRPr>
          </a:p>
        </p:txBody>
      </p:sp>
      <p:sp>
        <p:nvSpPr>
          <p:cNvPr id="142" name="文本框 141">
            <a:extLst>
              <a:ext uri="{FF2B5EF4-FFF2-40B4-BE49-F238E27FC236}">
                <a16:creationId xmlns:a16="http://schemas.microsoft.com/office/drawing/2014/main" id="{6A995E74-D5DB-4478-A5A5-9BD50471CFCC}"/>
              </a:ext>
            </a:extLst>
          </p:cNvPr>
          <p:cNvSpPr txBox="1"/>
          <p:nvPr/>
        </p:nvSpPr>
        <p:spPr>
          <a:xfrm rot="333167">
            <a:off x="10753471" y="4926795"/>
            <a:ext cx="1118269" cy="276999"/>
          </a:xfrm>
          <a:prstGeom prst="rect">
            <a:avLst/>
          </a:prstGeom>
          <a:noFill/>
        </p:spPr>
        <p:txBody>
          <a:bodyPr wrap="square">
            <a:spAutoFit/>
          </a:bodyPr>
          <a:lstStyle/>
          <a:p>
            <a:pPr algn="ctr"/>
            <a:r>
              <a:rPr lang="en-US" altLang="zh-CN" sz="1200" dirty="0">
                <a:solidFill>
                  <a:schemeClr val="bg1">
                    <a:lumMod val="65000"/>
                  </a:schemeClr>
                </a:solidFill>
              </a:rPr>
              <a:t>Data forward</a:t>
            </a:r>
          </a:p>
        </p:txBody>
      </p:sp>
      <p:sp>
        <p:nvSpPr>
          <p:cNvPr id="143" name="文本框 142">
            <a:extLst>
              <a:ext uri="{FF2B5EF4-FFF2-40B4-BE49-F238E27FC236}">
                <a16:creationId xmlns:a16="http://schemas.microsoft.com/office/drawing/2014/main" id="{3E479A8B-BF51-4E67-8B56-D1A940F0AAF5}"/>
              </a:ext>
            </a:extLst>
          </p:cNvPr>
          <p:cNvSpPr txBox="1"/>
          <p:nvPr/>
        </p:nvSpPr>
        <p:spPr>
          <a:xfrm rot="337838">
            <a:off x="8788313" y="5592550"/>
            <a:ext cx="2309351" cy="276999"/>
          </a:xfrm>
          <a:prstGeom prst="rect">
            <a:avLst/>
          </a:prstGeom>
          <a:noFill/>
        </p:spPr>
        <p:txBody>
          <a:bodyPr wrap="square">
            <a:spAutoFit/>
          </a:bodyPr>
          <a:lstStyle/>
          <a:p>
            <a:pPr algn="ctr"/>
            <a:r>
              <a:rPr lang="en-US" altLang="zh-CN" sz="1200" dirty="0">
                <a:solidFill>
                  <a:schemeClr val="bg1">
                    <a:lumMod val="65000"/>
                  </a:schemeClr>
                </a:solidFill>
              </a:rPr>
              <a:t>Communicate with Target AP2</a:t>
            </a:r>
            <a:endParaRPr lang="zh-CN" altLang="en-US" sz="1200" dirty="0">
              <a:solidFill>
                <a:schemeClr val="bg1">
                  <a:lumMod val="65000"/>
                </a:schemeClr>
              </a:solidFill>
            </a:endParaRPr>
          </a:p>
        </p:txBody>
      </p:sp>
      <p:cxnSp>
        <p:nvCxnSpPr>
          <p:cNvPr id="144" name="直接箭头连接符 143">
            <a:extLst>
              <a:ext uri="{FF2B5EF4-FFF2-40B4-BE49-F238E27FC236}">
                <a16:creationId xmlns:a16="http://schemas.microsoft.com/office/drawing/2014/main" id="{43F16548-3758-4736-B1C8-584C43334748}"/>
              </a:ext>
            </a:extLst>
          </p:cNvPr>
          <p:cNvCxnSpPr>
            <a:cxnSpLocks/>
          </p:cNvCxnSpPr>
          <p:nvPr/>
        </p:nvCxnSpPr>
        <p:spPr>
          <a:xfrm>
            <a:off x="10563534" y="5093225"/>
            <a:ext cx="1437122" cy="144555"/>
          </a:xfrm>
          <a:prstGeom prst="straightConnector1">
            <a:avLst/>
          </a:prstGeom>
          <a:ln w="19050">
            <a:prstDash val="solid"/>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45" name="直接箭头连接符 144">
            <a:extLst>
              <a:ext uri="{FF2B5EF4-FFF2-40B4-BE49-F238E27FC236}">
                <a16:creationId xmlns:a16="http://schemas.microsoft.com/office/drawing/2014/main" id="{760FCC55-5F39-4849-9C86-EDC5A2354EFB}"/>
              </a:ext>
            </a:extLst>
          </p:cNvPr>
          <p:cNvCxnSpPr>
            <a:cxnSpLocks/>
          </p:cNvCxnSpPr>
          <p:nvPr/>
        </p:nvCxnSpPr>
        <p:spPr>
          <a:xfrm>
            <a:off x="10546391" y="2852244"/>
            <a:ext cx="1454265" cy="8373"/>
          </a:xfrm>
          <a:prstGeom prst="straightConnector1">
            <a:avLst/>
          </a:prstGeom>
          <a:ln w="19050">
            <a:prstDash val="solid"/>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5" name="日期占位符 4">
            <a:extLst>
              <a:ext uri="{FF2B5EF4-FFF2-40B4-BE49-F238E27FC236}">
                <a16:creationId xmlns:a16="http://schemas.microsoft.com/office/drawing/2014/main" id="{E4FA5339-D6A5-4946-A898-EBC4A92DB748}"/>
              </a:ext>
            </a:extLst>
          </p:cNvPr>
          <p:cNvSpPr>
            <a:spLocks noGrp="1"/>
          </p:cNvSpPr>
          <p:nvPr>
            <p:ph type="dt" idx="15"/>
          </p:nvPr>
        </p:nvSpPr>
        <p:spPr/>
        <p:txBody>
          <a:bodyPr/>
          <a:lstStyle/>
          <a:p>
            <a:r>
              <a:rPr lang="en-US" altLang="zh-CN"/>
              <a:t>Dec. 2024</a:t>
            </a:r>
            <a:endParaRPr lang="en-GB" dirty="0"/>
          </a:p>
        </p:txBody>
      </p:sp>
      <p:sp>
        <p:nvSpPr>
          <p:cNvPr id="7" name="页脚占位符 6">
            <a:extLst>
              <a:ext uri="{FF2B5EF4-FFF2-40B4-BE49-F238E27FC236}">
                <a16:creationId xmlns:a16="http://schemas.microsoft.com/office/drawing/2014/main" id="{4ED8B43B-9A9F-4CCE-9A70-B07664624BEF}"/>
              </a:ext>
            </a:extLst>
          </p:cNvPr>
          <p:cNvSpPr>
            <a:spLocks noGrp="1"/>
          </p:cNvSpPr>
          <p:nvPr>
            <p:ph type="ftr" idx="14"/>
          </p:nvPr>
        </p:nvSpPr>
        <p:spPr/>
        <p:txBody>
          <a:bodyPr/>
          <a:lstStyle/>
          <a:p>
            <a:r>
              <a:rPr lang="it-IT"/>
              <a:t>Hang Yang, Ruijie Networks Co., Ltd</a:t>
            </a:r>
            <a:endParaRPr lang="en-GB" dirty="0"/>
          </a:p>
        </p:txBody>
      </p:sp>
      <p:cxnSp>
        <p:nvCxnSpPr>
          <p:cNvPr id="9" name="直接连接符 8">
            <a:extLst>
              <a:ext uri="{FF2B5EF4-FFF2-40B4-BE49-F238E27FC236}">
                <a16:creationId xmlns:a16="http://schemas.microsoft.com/office/drawing/2014/main" id="{8AE3FFBB-7A12-429E-B264-C84EB024B5F3}"/>
              </a:ext>
            </a:extLst>
          </p:cNvPr>
          <p:cNvCxnSpPr/>
          <p:nvPr/>
        </p:nvCxnSpPr>
        <p:spPr bwMode="auto">
          <a:xfrm>
            <a:off x="10559387" y="4885169"/>
            <a:ext cx="1567955" cy="0"/>
          </a:xfrm>
          <a:prstGeom prst="line">
            <a:avLst/>
          </a:prstGeom>
          <a:solidFill>
            <a:srgbClr val="00B8FF"/>
          </a:solidFill>
          <a:ln w="28575" cap="flat" cmpd="sng" algn="ctr">
            <a:solidFill>
              <a:schemeClr val="tx1"/>
            </a:solidFill>
            <a:prstDash val="sysDot"/>
            <a:round/>
            <a:headEnd type="none" w="med" len="med"/>
            <a:tailEnd type="none" w="med" len="med"/>
          </a:ln>
          <a:effectLst/>
        </p:spPr>
      </p:cxnSp>
      <p:sp>
        <p:nvSpPr>
          <p:cNvPr id="10" name="箭头: 上下 9">
            <a:extLst>
              <a:ext uri="{FF2B5EF4-FFF2-40B4-BE49-F238E27FC236}">
                <a16:creationId xmlns:a16="http://schemas.microsoft.com/office/drawing/2014/main" id="{B69093BF-CFC6-4BE9-BF64-3A93A222B740}"/>
              </a:ext>
            </a:extLst>
          </p:cNvPr>
          <p:cNvSpPr/>
          <p:nvPr/>
        </p:nvSpPr>
        <p:spPr bwMode="auto">
          <a:xfrm>
            <a:off x="10707077" y="2881919"/>
            <a:ext cx="1454264" cy="1981948"/>
          </a:xfrm>
          <a:prstGeom prst="upDownArrow">
            <a:avLst>
              <a:gd name="adj1" fmla="val 72540"/>
              <a:gd name="adj2" fmla="val 17375"/>
            </a:avLst>
          </a:prstGeom>
          <a:solidFill>
            <a:schemeClr val="bg2">
              <a:lumMod val="20000"/>
              <a:lumOff val="80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文本框 42">
            <a:extLst>
              <a:ext uri="{FF2B5EF4-FFF2-40B4-BE49-F238E27FC236}">
                <a16:creationId xmlns:a16="http://schemas.microsoft.com/office/drawing/2014/main" id="{8F075E91-A2DA-4636-B761-82F0D3858313}"/>
              </a:ext>
            </a:extLst>
          </p:cNvPr>
          <p:cNvSpPr txBox="1"/>
          <p:nvPr/>
        </p:nvSpPr>
        <p:spPr>
          <a:xfrm>
            <a:off x="10772127" y="3629398"/>
            <a:ext cx="1324163" cy="461665"/>
          </a:xfrm>
          <a:prstGeom prst="rect">
            <a:avLst/>
          </a:prstGeom>
          <a:noFill/>
        </p:spPr>
        <p:txBody>
          <a:bodyPr wrap="square">
            <a:spAutoFit/>
          </a:bodyPr>
          <a:lstStyle/>
          <a:p>
            <a:pPr algn="ctr"/>
            <a:r>
              <a:rPr lang="en-US" altLang="zh-CN" sz="12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rPr>
              <a:t>Buffered data transmission</a:t>
            </a:r>
            <a:endParaRPr lang="zh-CN" altLang="en-US" sz="12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2101388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78" name="文本框 77">
            <a:extLst>
              <a:ext uri="{FF2B5EF4-FFF2-40B4-BE49-F238E27FC236}">
                <a16:creationId xmlns:a16="http://schemas.microsoft.com/office/drawing/2014/main" id="{30810D69-ADD0-4191-AE8C-9572D5F9B962}"/>
              </a:ext>
            </a:extLst>
          </p:cNvPr>
          <p:cNvSpPr txBox="1"/>
          <p:nvPr/>
        </p:nvSpPr>
        <p:spPr>
          <a:xfrm>
            <a:off x="497688" y="1484784"/>
            <a:ext cx="7040131" cy="4162678"/>
          </a:xfrm>
          <a:prstGeom prst="rect">
            <a:avLst/>
          </a:prstGeom>
          <a:noFill/>
        </p:spPr>
        <p:txBody>
          <a:bodyPr wrap="square" rtlCol="0">
            <a:spAutoFit/>
          </a:bodyPr>
          <a:lstStyle/>
          <a:p>
            <a:pPr marL="285750" indent="-285750" algn="just">
              <a:spcBef>
                <a:spcPts val="500"/>
              </a:spcBef>
              <a:buFont typeface="Arial" panose="020B0604020202020204" pitchFamily="34" charset="0"/>
              <a:buChar char="•"/>
            </a:pPr>
            <a:r>
              <a:rPr lang="en-US" altLang="zh-CN" sz="1800" b="1" dirty="0">
                <a:solidFill>
                  <a:schemeClr val="tx1"/>
                </a:solidFill>
                <a:latin typeface="Times New Roman" panose="02020603050405020304" pitchFamily="18" charset="0"/>
                <a:cs typeface="Times New Roman" panose="02020603050405020304" pitchFamily="18" charset="0"/>
              </a:rPr>
              <a:t>Option</a:t>
            </a:r>
            <a:r>
              <a:rPr lang="zh-CN" altLang="en-US" sz="1800" b="1" dirty="0">
                <a:solidFill>
                  <a:schemeClr val="tx1"/>
                </a:solidFill>
                <a:latin typeface="Times New Roman" panose="02020603050405020304" pitchFamily="18" charset="0"/>
                <a:cs typeface="Times New Roman" panose="02020603050405020304" pitchFamily="18" charset="0"/>
              </a:rPr>
              <a:t> </a:t>
            </a:r>
            <a:r>
              <a:rPr lang="en-US" altLang="zh-CN" sz="1800" b="1" dirty="0">
                <a:solidFill>
                  <a:schemeClr val="tx1"/>
                </a:solidFill>
                <a:latin typeface="Times New Roman" panose="02020603050405020304" pitchFamily="18" charset="0"/>
                <a:cs typeface="Times New Roman" panose="02020603050405020304" pitchFamily="18" charset="0"/>
              </a:rPr>
              <a:t>2:</a:t>
            </a:r>
            <a:r>
              <a:rPr lang="zh-CN" altLang="en-US" sz="1800" b="1" dirty="0">
                <a:solidFill>
                  <a:schemeClr val="tx1"/>
                </a:solidFill>
                <a:latin typeface="Times New Roman" panose="02020603050405020304" pitchFamily="18" charset="0"/>
                <a:cs typeface="Times New Roman" panose="02020603050405020304" pitchFamily="18" charset="0"/>
              </a:rPr>
              <a:t> </a:t>
            </a:r>
            <a:r>
              <a:rPr lang="en-US" altLang="zh-CN" sz="1800" b="1" dirty="0">
                <a:solidFill>
                  <a:schemeClr val="tx1"/>
                </a:solidFill>
                <a:latin typeface="Times New Roman" panose="02020603050405020304" pitchFamily="18" charset="0"/>
                <a:cs typeface="Times New Roman" panose="02020603050405020304" pitchFamily="18" charset="0"/>
              </a:rPr>
              <a:t>STA</a:t>
            </a:r>
            <a:r>
              <a:rPr lang="zh-CN" altLang="en-US" sz="1800" b="1" dirty="0">
                <a:solidFill>
                  <a:schemeClr val="tx1"/>
                </a:solidFill>
                <a:latin typeface="Times New Roman" panose="02020603050405020304" pitchFamily="18" charset="0"/>
                <a:cs typeface="Times New Roman" panose="02020603050405020304" pitchFamily="18" charset="0"/>
              </a:rPr>
              <a:t> </a:t>
            </a:r>
            <a:r>
              <a:rPr lang="en-US" altLang="zh-CN" sz="1800" b="1" dirty="0">
                <a:solidFill>
                  <a:schemeClr val="tx1"/>
                </a:solidFill>
                <a:latin typeface="Times New Roman" panose="02020603050405020304" pitchFamily="18" charset="0"/>
                <a:cs typeface="Times New Roman" panose="02020603050405020304" pitchFamily="18" charset="0"/>
              </a:rPr>
              <a:t>provides</a:t>
            </a:r>
            <a:r>
              <a:rPr lang="zh-CN" altLang="en-US" sz="1800" b="1" dirty="0">
                <a:solidFill>
                  <a:schemeClr val="tx1"/>
                </a:solidFill>
                <a:latin typeface="Times New Roman" panose="02020603050405020304" pitchFamily="18" charset="0"/>
                <a:cs typeface="Times New Roman" panose="02020603050405020304" pitchFamily="18" charset="0"/>
              </a:rPr>
              <a:t> </a:t>
            </a:r>
            <a:r>
              <a:rPr lang="en-US" altLang="zh-CN" sz="1800" b="1" dirty="0">
                <a:solidFill>
                  <a:schemeClr val="tx1"/>
                </a:solidFill>
                <a:latin typeface="Times New Roman" panose="02020603050405020304" pitchFamily="18" charset="0"/>
                <a:cs typeface="Times New Roman" panose="02020603050405020304" pitchFamily="18" charset="0"/>
              </a:rPr>
              <a:t>the</a:t>
            </a:r>
            <a:r>
              <a:rPr lang="zh-CN" altLang="en-US" sz="1800" b="1" dirty="0">
                <a:solidFill>
                  <a:schemeClr val="tx1"/>
                </a:solidFill>
                <a:latin typeface="Times New Roman" panose="02020603050405020304" pitchFamily="18" charset="0"/>
                <a:cs typeface="Times New Roman" panose="02020603050405020304" pitchFamily="18" charset="0"/>
              </a:rPr>
              <a:t> </a:t>
            </a:r>
            <a:r>
              <a:rPr lang="en-US" altLang="zh-CN" sz="1800" b="1" dirty="0">
                <a:solidFill>
                  <a:schemeClr val="tx1"/>
                </a:solidFill>
                <a:latin typeface="Times New Roman" panose="02020603050405020304" pitchFamily="18" charset="0"/>
                <a:cs typeface="Times New Roman" panose="02020603050405020304" pitchFamily="18" charset="0"/>
              </a:rPr>
              <a:t>measured result to current AP, and the AP decide to terminate the buffered DL data transmission or continues to transfer.</a:t>
            </a:r>
          </a:p>
          <a:p>
            <a:pPr marL="1028700" lvl="1" algn="just">
              <a:spcBef>
                <a:spcPts val="500"/>
              </a:spcBef>
              <a:buFont typeface="Wingdings" panose="05000000000000000000" pitchFamily="2" charset="2"/>
              <a:buChar char="Ø"/>
            </a:pPr>
            <a:r>
              <a:rPr lang="en-US" altLang="zh-CN" sz="1800" dirty="0">
                <a:solidFill>
                  <a:schemeClr val="tx1"/>
                </a:solidFill>
                <a:latin typeface="Times New Roman" panose="02020603050405020304" pitchFamily="18" charset="0"/>
                <a:cs typeface="Times New Roman" panose="02020603050405020304" pitchFamily="18" charset="0"/>
              </a:rPr>
              <a:t>When link feedback from STA is not suitable for transmission, current AP could instruct STA to disconnect the link1. </a:t>
            </a:r>
            <a:endParaRPr lang="en-US" altLang="zh-CN" sz="1800" b="1" dirty="0">
              <a:solidFill>
                <a:schemeClr val="tx1"/>
              </a:solidFill>
              <a:latin typeface="Times New Roman" panose="02020603050405020304" pitchFamily="18" charset="0"/>
              <a:cs typeface="Times New Roman" panose="02020603050405020304" pitchFamily="18" charset="0"/>
            </a:endParaRPr>
          </a:p>
          <a:p>
            <a:pPr marL="1028700" lvl="1">
              <a:spcBef>
                <a:spcPts val="500"/>
              </a:spcBef>
              <a:buFont typeface="Wingdings" panose="05000000000000000000" pitchFamily="2" charset="2"/>
              <a:buChar char="Ø"/>
            </a:pPr>
            <a:r>
              <a:rPr lang="en-US" altLang="zh-CN" sz="1800" b="1" dirty="0">
                <a:solidFill>
                  <a:schemeClr val="tx1"/>
                </a:solidFill>
                <a:latin typeface="Times New Roman" panose="02020603050405020304" pitchFamily="18" charset="0"/>
                <a:cs typeface="Times New Roman" panose="02020603050405020304" pitchFamily="18" charset="0"/>
              </a:rPr>
              <a:t>Conditions</a:t>
            </a:r>
            <a:r>
              <a:rPr lang="en-US" altLang="zh-CN" sz="1800" dirty="0">
                <a:solidFill>
                  <a:schemeClr val="tx1"/>
                </a:solidFill>
                <a:latin typeface="Times New Roman" panose="02020603050405020304" pitchFamily="18" charset="0"/>
                <a:cs typeface="Times New Roman" panose="02020603050405020304" pitchFamily="18" charset="0"/>
              </a:rPr>
              <a:t> that current AP decide to terminate transmission may include:</a:t>
            </a:r>
            <a:br>
              <a:rPr lang="en-US" altLang="zh-CN" sz="1800" dirty="0">
                <a:solidFill>
                  <a:schemeClr val="tx1"/>
                </a:solidFill>
                <a:latin typeface="Times New Roman" panose="02020603050405020304" pitchFamily="18" charset="0"/>
                <a:cs typeface="Times New Roman" panose="02020603050405020304" pitchFamily="18" charset="0"/>
              </a:rPr>
            </a:br>
            <a:r>
              <a:rPr lang="en-US" altLang="zh-CN" sz="1800" dirty="0">
                <a:solidFill>
                  <a:schemeClr val="tx1"/>
                </a:solidFill>
                <a:latin typeface="Times New Roman" panose="02020603050405020304" pitchFamily="18" charset="0"/>
                <a:cs typeface="Times New Roman" panose="02020603050405020304" pitchFamily="18" charset="0"/>
              </a:rPr>
              <a:t>   </a:t>
            </a:r>
            <a:r>
              <a:rPr lang="zh-CN" altLang="en-US" sz="1800" dirty="0">
                <a:solidFill>
                  <a:schemeClr val="tx1"/>
                </a:solidFill>
                <a:latin typeface="Times New Roman" panose="02020603050405020304" pitchFamily="18" charset="0"/>
                <a:cs typeface="Times New Roman" panose="02020603050405020304" pitchFamily="18" charset="0"/>
              </a:rPr>
              <a:t>▶  </a:t>
            </a:r>
            <a:r>
              <a:rPr lang="en-US" altLang="zh-CN" sz="1800" dirty="0">
                <a:solidFill>
                  <a:schemeClr val="tx1"/>
                </a:solidFill>
                <a:latin typeface="Times New Roman" panose="02020603050405020304" pitchFamily="18" charset="0"/>
                <a:cs typeface="Times New Roman" panose="02020603050405020304" pitchFamily="18" charset="0"/>
              </a:rPr>
              <a:t>RSSI of Link1</a:t>
            </a:r>
            <a:r>
              <a:rPr lang="zh-CN" altLang="en-US" sz="1800" dirty="0">
                <a:solidFill>
                  <a:schemeClr val="tx1"/>
                </a:solidFill>
                <a:latin typeface="Times New Roman" panose="02020603050405020304" pitchFamily="18" charset="0"/>
                <a:cs typeface="Times New Roman" panose="02020603050405020304" pitchFamily="18" charset="0"/>
              </a:rPr>
              <a:t> </a:t>
            </a:r>
            <a:r>
              <a:rPr lang="en-US" altLang="zh-CN" sz="1800" dirty="0">
                <a:solidFill>
                  <a:schemeClr val="tx1"/>
                </a:solidFill>
                <a:latin typeface="Times New Roman" panose="02020603050405020304" pitchFamily="18" charset="0"/>
                <a:cs typeface="Times New Roman" panose="02020603050405020304" pitchFamily="18" charset="0"/>
              </a:rPr>
              <a:t>(STA- AP1) is lower than a threshold</a:t>
            </a:r>
            <a:br>
              <a:rPr lang="en-US" altLang="zh-CN" sz="1800" dirty="0">
                <a:solidFill>
                  <a:schemeClr val="tx1"/>
                </a:solidFill>
                <a:latin typeface="Times New Roman" panose="02020603050405020304" pitchFamily="18" charset="0"/>
                <a:cs typeface="Times New Roman" panose="02020603050405020304" pitchFamily="18" charset="0"/>
              </a:rPr>
            </a:br>
            <a:r>
              <a:rPr lang="en-US" altLang="zh-CN" sz="1800" dirty="0">
                <a:solidFill>
                  <a:schemeClr val="tx1"/>
                </a:solidFill>
                <a:latin typeface="Times New Roman" panose="02020603050405020304" pitchFamily="18" charset="0"/>
                <a:cs typeface="Times New Roman" panose="02020603050405020304" pitchFamily="18" charset="0"/>
              </a:rPr>
              <a:t>   </a:t>
            </a:r>
            <a:r>
              <a:rPr lang="zh-CN" altLang="en-US" sz="1800" dirty="0">
                <a:solidFill>
                  <a:schemeClr val="tx1"/>
                </a:solidFill>
                <a:latin typeface="Times New Roman" panose="02020603050405020304" pitchFamily="18" charset="0"/>
                <a:cs typeface="Times New Roman" panose="02020603050405020304" pitchFamily="18" charset="0"/>
              </a:rPr>
              <a:t>▶  </a:t>
            </a:r>
            <a:r>
              <a:rPr lang="en-US" altLang="zh-CN" sz="1800" dirty="0">
                <a:solidFill>
                  <a:schemeClr val="tx1"/>
                </a:solidFill>
                <a:latin typeface="Times New Roman" panose="02020603050405020304" pitchFamily="18" charset="0"/>
                <a:cs typeface="Times New Roman" panose="02020603050405020304" pitchFamily="18" charset="0"/>
              </a:rPr>
              <a:t>RSSI of Link2 (STA-AP2) is much higher than Link1</a:t>
            </a:r>
            <a:br>
              <a:rPr lang="en-US" altLang="zh-CN" sz="1800" dirty="0">
                <a:solidFill>
                  <a:schemeClr val="tx1"/>
                </a:solidFill>
                <a:latin typeface="Times New Roman" panose="02020603050405020304" pitchFamily="18" charset="0"/>
                <a:cs typeface="Times New Roman" panose="02020603050405020304" pitchFamily="18" charset="0"/>
              </a:rPr>
            </a:br>
            <a:r>
              <a:rPr lang="en-US" altLang="zh-CN" sz="1800" dirty="0">
                <a:solidFill>
                  <a:schemeClr val="tx1"/>
                </a:solidFill>
                <a:latin typeface="Times New Roman" panose="02020603050405020304" pitchFamily="18" charset="0"/>
                <a:cs typeface="Times New Roman" panose="02020603050405020304" pitchFamily="18" charset="0"/>
              </a:rPr>
              <a:t>       (if</a:t>
            </a:r>
            <a:r>
              <a:rPr lang="zh-CN" altLang="en-US" sz="1800" dirty="0">
                <a:solidFill>
                  <a:schemeClr val="tx1"/>
                </a:solidFill>
                <a:latin typeface="Times New Roman" panose="02020603050405020304" pitchFamily="18" charset="0"/>
                <a:cs typeface="Times New Roman" panose="02020603050405020304" pitchFamily="18" charset="0"/>
              </a:rPr>
              <a:t> </a:t>
            </a:r>
            <a:r>
              <a:rPr lang="en-US" altLang="zh-CN" sz="1800" dirty="0">
                <a:solidFill>
                  <a:schemeClr val="tx1"/>
                </a:solidFill>
                <a:latin typeface="Times New Roman" panose="02020603050405020304" pitchFamily="18" charset="0"/>
                <a:cs typeface="Times New Roman" panose="02020603050405020304" pitchFamily="18" charset="0"/>
              </a:rPr>
              <a:t>Link2 feedback is available)</a:t>
            </a:r>
            <a:br>
              <a:rPr lang="en-US" altLang="zh-CN" sz="1800" dirty="0">
                <a:solidFill>
                  <a:schemeClr val="tx1"/>
                </a:solidFill>
                <a:latin typeface="Times New Roman" panose="02020603050405020304" pitchFamily="18" charset="0"/>
                <a:cs typeface="Times New Roman" panose="02020603050405020304" pitchFamily="18" charset="0"/>
              </a:rPr>
            </a:br>
            <a:r>
              <a:rPr lang="en-US" altLang="zh-CN" sz="1800" dirty="0">
                <a:solidFill>
                  <a:schemeClr val="tx1"/>
                </a:solidFill>
                <a:latin typeface="Times New Roman" panose="02020603050405020304" pitchFamily="18" charset="0"/>
                <a:cs typeface="Times New Roman" panose="02020603050405020304" pitchFamily="18" charset="0"/>
              </a:rPr>
              <a:t>   </a:t>
            </a:r>
            <a:r>
              <a:rPr lang="zh-CN" altLang="en-US" sz="1800" dirty="0">
                <a:solidFill>
                  <a:schemeClr val="tx1"/>
                </a:solidFill>
                <a:latin typeface="Times New Roman" panose="02020603050405020304" pitchFamily="18" charset="0"/>
                <a:cs typeface="Times New Roman" panose="02020603050405020304" pitchFamily="18" charset="0"/>
              </a:rPr>
              <a:t>▶  </a:t>
            </a:r>
            <a:r>
              <a:rPr lang="en-US" altLang="zh-CN" sz="1800" dirty="0">
                <a:solidFill>
                  <a:schemeClr val="tx1"/>
                </a:solidFill>
                <a:latin typeface="Times New Roman" panose="02020603050405020304" pitchFamily="18" charset="0"/>
                <a:cs typeface="Times New Roman" panose="02020603050405020304" pitchFamily="18" charset="0"/>
              </a:rPr>
              <a:t>Other TBD conditions may cause transmission failure</a:t>
            </a:r>
          </a:p>
          <a:p>
            <a:pPr marL="1028700" lvl="1" algn="just">
              <a:spcBef>
                <a:spcPts val="500"/>
              </a:spcBef>
              <a:buFont typeface="Wingdings" panose="05000000000000000000" pitchFamily="2" charset="2"/>
              <a:buChar char="Ø"/>
            </a:pPr>
            <a:r>
              <a:rPr lang="en-US" altLang="zh-CN" sz="1800" dirty="0">
                <a:solidFill>
                  <a:schemeClr val="tx1"/>
                </a:solidFill>
                <a:latin typeface="Times New Roman" panose="02020603050405020304" pitchFamily="18" charset="0"/>
                <a:cs typeface="Times New Roman" panose="02020603050405020304" pitchFamily="18" charset="0"/>
              </a:rPr>
              <a:t>Current AP could forward unsent buffered data to Target AP</a:t>
            </a:r>
            <a:br>
              <a:rPr lang="en-US" altLang="zh-CN" sz="1800" dirty="0">
                <a:solidFill>
                  <a:schemeClr val="tx1"/>
                </a:solidFill>
                <a:latin typeface="Times New Roman" panose="02020603050405020304" pitchFamily="18" charset="0"/>
                <a:cs typeface="Times New Roman" panose="02020603050405020304" pitchFamily="18" charset="0"/>
              </a:rPr>
            </a:br>
            <a:r>
              <a:rPr lang="en-US" altLang="zh-CN" sz="1800" dirty="0">
                <a:solidFill>
                  <a:schemeClr val="tx1"/>
                </a:solidFill>
                <a:latin typeface="Times New Roman" panose="02020603050405020304" pitchFamily="18" charset="0"/>
                <a:cs typeface="Times New Roman" panose="02020603050405020304" pitchFamily="18" charset="0"/>
              </a:rPr>
              <a:t> (if supported).</a:t>
            </a:r>
          </a:p>
          <a:p>
            <a:pPr lvl="1" indent="0" algn="just"/>
            <a:endParaRPr lang="en-US" altLang="zh-CN" sz="1800" dirty="0">
              <a:solidFill>
                <a:schemeClr val="tx1"/>
              </a:solidFill>
              <a:latin typeface="Times New Roman" panose="02020603050405020304" pitchFamily="18" charset="0"/>
              <a:cs typeface="Times New Roman" panose="02020603050405020304" pitchFamily="18" charset="0"/>
            </a:endParaRPr>
          </a:p>
        </p:txBody>
      </p:sp>
      <p:cxnSp>
        <p:nvCxnSpPr>
          <p:cNvPr id="73" name="直接连接符 72">
            <a:extLst>
              <a:ext uri="{FF2B5EF4-FFF2-40B4-BE49-F238E27FC236}">
                <a16:creationId xmlns:a16="http://schemas.microsoft.com/office/drawing/2014/main" id="{AD590B8B-E1F8-486F-8A7C-9907683C31E3}"/>
              </a:ext>
            </a:extLst>
          </p:cNvPr>
          <p:cNvCxnSpPr>
            <a:cxnSpLocks/>
            <a:stCxn id="74" idx="2"/>
          </p:cNvCxnSpPr>
          <p:nvPr/>
        </p:nvCxnSpPr>
        <p:spPr>
          <a:xfrm>
            <a:off x="8280643" y="1965489"/>
            <a:ext cx="0" cy="386440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4" name="矩形 73">
            <a:extLst>
              <a:ext uri="{FF2B5EF4-FFF2-40B4-BE49-F238E27FC236}">
                <a16:creationId xmlns:a16="http://schemas.microsoft.com/office/drawing/2014/main" id="{F1F7A012-8FED-4A85-83B2-434C2C1E0BE8}"/>
              </a:ext>
            </a:extLst>
          </p:cNvPr>
          <p:cNvSpPr/>
          <p:nvPr/>
        </p:nvSpPr>
        <p:spPr>
          <a:xfrm>
            <a:off x="7824523" y="1484784"/>
            <a:ext cx="912239" cy="480705"/>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rPr>
              <a:t>STA</a:t>
            </a:r>
            <a:endParaRPr lang="zh-CN" altLang="en-US" sz="16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endParaRPr>
          </a:p>
        </p:txBody>
      </p:sp>
      <p:cxnSp>
        <p:nvCxnSpPr>
          <p:cNvPr id="75" name="直接连接符 74">
            <a:extLst>
              <a:ext uri="{FF2B5EF4-FFF2-40B4-BE49-F238E27FC236}">
                <a16:creationId xmlns:a16="http://schemas.microsoft.com/office/drawing/2014/main" id="{DD1E269A-1D8A-4C47-A033-663627354070}"/>
              </a:ext>
            </a:extLst>
          </p:cNvPr>
          <p:cNvCxnSpPr>
            <a:cxnSpLocks/>
            <a:stCxn id="76" idx="2"/>
          </p:cNvCxnSpPr>
          <p:nvPr/>
        </p:nvCxnSpPr>
        <p:spPr>
          <a:xfrm>
            <a:off x="10302643" y="1965489"/>
            <a:ext cx="0" cy="347973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矩形 75">
            <a:extLst>
              <a:ext uri="{FF2B5EF4-FFF2-40B4-BE49-F238E27FC236}">
                <a16:creationId xmlns:a16="http://schemas.microsoft.com/office/drawing/2014/main" id="{37DFA7DE-123C-4749-9FF0-C319FB10E3C6}"/>
              </a:ext>
            </a:extLst>
          </p:cNvPr>
          <p:cNvSpPr/>
          <p:nvPr/>
        </p:nvSpPr>
        <p:spPr>
          <a:xfrm>
            <a:off x="9846523" y="1484784"/>
            <a:ext cx="912239" cy="480705"/>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rPr>
              <a:t>AP 1</a:t>
            </a:r>
          </a:p>
          <a:p>
            <a:pPr algn="ctr"/>
            <a:r>
              <a:rPr lang="en-US" altLang="zh-CN" sz="10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rPr>
              <a:t>(Current AP)</a:t>
            </a:r>
            <a:endParaRPr lang="zh-CN" altLang="en-US" sz="10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endParaRPr>
          </a:p>
        </p:txBody>
      </p:sp>
      <p:cxnSp>
        <p:nvCxnSpPr>
          <p:cNvPr id="77" name="直接箭头连接符 76">
            <a:extLst>
              <a:ext uri="{FF2B5EF4-FFF2-40B4-BE49-F238E27FC236}">
                <a16:creationId xmlns:a16="http://schemas.microsoft.com/office/drawing/2014/main" id="{28AF0309-C329-4704-9BE0-A208ED2B0C4B}"/>
              </a:ext>
            </a:extLst>
          </p:cNvPr>
          <p:cNvCxnSpPr>
            <a:cxnSpLocks/>
          </p:cNvCxnSpPr>
          <p:nvPr/>
        </p:nvCxnSpPr>
        <p:spPr>
          <a:xfrm>
            <a:off x="8279195" y="2276770"/>
            <a:ext cx="2031955" cy="2069"/>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sp>
        <p:nvSpPr>
          <p:cNvPr id="86" name="文本框 85">
            <a:extLst>
              <a:ext uri="{FF2B5EF4-FFF2-40B4-BE49-F238E27FC236}">
                <a16:creationId xmlns:a16="http://schemas.microsoft.com/office/drawing/2014/main" id="{52872FED-5F9C-47B1-9C94-7D3D96CE7BC4}"/>
              </a:ext>
            </a:extLst>
          </p:cNvPr>
          <p:cNvSpPr txBox="1"/>
          <p:nvPr/>
        </p:nvSpPr>
        <p:spPr>
          <a:xfrm rot="21435623">
            <a:off x="8191773" y="3196349"/>
            <a:ext cx="2240422" cy="276999"/>
          </a:xfrm>
          <a:prstGeom prst="rect">
            <a:avLst/>
          </a:prstGeom>
          <a:noFill/>
        </p:spPr>
        <p:txBody>
          <a:bodyPr wrap="square">
            <a:spAutoFit/>
          </a:bodyPr>
          <a:lstStyle/>
          <a:p>
            <a:pPr algn="ctr"/>
            <a:r>
              <a:rPr lang="en-US" altLang="zh-CN" sz="12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rPr>
              <a:t>Buffered data frame</a:t>
            </a:r>
            <a:endParaRPr lang="zh-CN" altLang="en-US" sz="12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endParaRPr>
          </a:p>
        </p:txBody>
      </p:sp>
      <p:cxnSp>
        <p:nvCxnSpPr>
          <p:cNvPr id="87" name="直接箭头连接符 86">
            <a:extLst>
              <a:ext uri="{FF2B5EF4-FFF2-40B4-BE49-F238E27FC236}">
                <a16:creationId xmlns:a16="http://schemas.microsoft.com/office/drawing/2014/main" id="{D45474DF-C2E1-4D75-9467-90BCE01943EE}"/>
              </a:ext>
            </a:extLst>
          </p:cNvPr>
          <p:cNvCxnSpPr>
            <a:cxnSpLocks/>
          </p:cNvCxnSpPr>
          <p:nvPr/>
        </p:nvCxnSpPr>
        <p:spPr>
          <a:xfrm flipH="1">
            <a:off x="8262626" y="2926389"/>
            <a:ext cx="2022062" cy="0"/>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cxnSp>
        <p:nvCxnSpPr>
          <p:cNvPr id="95" name="直接箭头连接符 94">
            <a:extLst>
              <a:ext uri="{FF2B5EF4-FFF2-40B4-BE49-F238E27FC236}">
                <a16:creationId xmlns:a16="http://schemas.microsoft.com/office/drawing/2014/main" id="{CCDBB229-093F-4A94-82A3-BE4A5584CC69}"/>
              </a:ext>
            </a:extLst>
          </p:cNvPr>
          <p:cNvCxnSpPr>
            <a:cxnSpLocks/>
          </p:cNvCxnSpPr>
          <p:nvPr/>
        </p:nvCxnSpPr>
        <p:spPr>
          <a:xfrm>
            <a:off x="8295235" y="3679294"/>
            <a:ext cx="2007407" cy="78661"/>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cxnSp>
        <p:nvCxnSpPr>
          <p:cNvPr id="96" name="直接箭头连接符 95">
            <a:extLst>
              <a:ext uri="{FF2B5EF4-FFF2-40B4-BE49-F238E27FC236}">
                <a16:creationId xmlns:a16="http://schemas.microsoft.com/office/drawing/2014/main" id="{E38E737B-D366-48FA-85B2-6E6C5C14EF3F}"/>
              </a:ext>
            </a:extLst>
          </p:cNvPr>
          <p:cNvCxnSpPr>
            <a:cxnSpLocks/>
          </p:cNvCxnSpPr>
          <p:nvPr/>
        </p:nvCxnSpPr>
        <p:spPr>
          <a:xfrm flipH="1">
            <a:off x="8273498" y="3420726"/>
            <a:ext cx="2007606" cy="80282"/>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cxnSp>
        <p:nvCxnSpPr>
          <p:cNvPr id="99" name="直接箭头连接符 98">
            <a:extLst>
              <a:ext uri="{FF2B5EF4-FFF2-40B4-BE49-F238E27FC236}">
                <a16:creationId xmlns:a16="http://schemas.microsoft.com/office/drawing/2014/main" id="{C265A1AA-B107-49A3-AE11-A87297DEF846}"/>
              </a:ext>
            </a:extLst>
          </p:cNvPr>
          <p:cNvCxnSpPr>
            <a:cxnSpLocks/>
          </p:cNvCxnSpPr>
          <p:nvPr/>
        </p:nvCxnSpPr>
        <p:spPr>
          <a:xfrm>
            <a:off x="8289131" y="5482598"/>
            <a:ext cx="3452708" cy="347296"/>
          </a:xfrm>
          <a:prstGeom prst="straightConnector1">
            <a:avLst/>
          </a:prstGeom>
          <a:ln w="19050">
            <a:prstDash val="solid"/>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108" name="文本框 107">
            <a:extLst>
              <a:ext uri="{FF2B5EF4-FFF2-40B4-BE49-F238E27FC236}">
                <a16:creationId xmlns:a16="http://schemas.microsoft.com/office/drawing/2014/main" id="{99DCEE43-B256-4719-AE7B-A4C595340DE6}"/>
              </a:ext>
            </a:extLst>
          </p:cNvPr>
          <p:cNvSpPr txBox="1"/>
          <p:nvPr/>
        </p:nvSpPr>
        <p:spPr>
          <a:xfrm rot="21388123">
            <a:off x="8619784" y="4944339"/>
            <a:ext cx="1339849" cy="276999"/>
          </a:xfrm>
          <a:prstGeom prst="rect">
            <a:avLst/>
          </a:prstGeom>
          <a:noFill/>
        </p:spPr>
        <p:txBody>
          <a:bodyPr wrap="square">
            <a:spAutoFit/>
          </a:bodyPr>
          <a:lstStyle/>
          <a:p>
            <a:pPr algn="ctr"/>
            <a:r>
              <a:rPr lang="en-US" altLang="zh-CN"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Link1 disable</a:t>
            </a:r>
            <a:endParaRPr lang="zh-CN" altLang="en-US"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endParaRPr>
          </a:p>
        </p:txBody>
      </p:sp>
      <p:cxnSp>
        <p:nvCxnSpPr>
          <p:cNvPr id="109" name="直接箭头连接符 108">
            <a:extLst>
              <a:ext uri="{FF2B5EF4-FFF2-40B4-BE49-F238E27FC236}">
                <a16:creationId xmlns:a16="http://schemas.microsoft.com/office/drawing/2014/main" id="{55AB66A4-D82F-4F0C-9285-7D27F084A859}"/>
              </a:ext>
            </a:extLst>
          </p:cNvPr>
          <p:cNvCxnSpPr>
            <a:cxnSpLocks/>
          </p:cNvCxnSpPr>
          <p:nvPr/>
        </p:nvCxnSpPr>
        <p:spPr>
          <a:xfrm flipH="1">
            <a:off x="8265572" y="5094456"/>
            <a:ext cx="2022002" cy="136070"/>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sp>
        <p:nvSpPr>
          <p:cNvPr id="110" name="文本框 109">
            <a:extLst>
              <a:ext uri="{FF2B5EF4-FFF2-40B4-BE49-F238E27FC236}">
                <a16:creationId xmlns:a16="http://schemas.microsoft.com/office/drawing/2014/main" id="{9E2F2FFD-3FA7-43F4-9F02-89178A2A5754}"/>
              </a:ext>
            </a:extLst>
          </p:cNvPr>
          <p:cNvSpPr txBox="1"/>
          <p:nvPr/>
        </p:nvSpPr>
        <p:spPr>
          <a:xfrm>
            <a:off x="8262626" y="2014260"/>
            <a:ext cx="2086944" cy="276999"/>
          </a:xfrm>
          <a:prstGeom prst="rect">
            <a:avLst/>
          </a:prstGeom>
          <a:noFill/>
        </p:spPr>
        <p:txBody>
          <a:bodyPr wrap="square">
            <a:spAutoFit/>
          </a:bodyPr>
          <a:lstStyle>
            <a:defPPr>
              <a:defRPr lang="en-GB"/>
            </a:defPPr>
            <a:lvl1pPr algn="ctr">
              <a:defRPr sz="1200">
                <a:solidFill>
                  <a:schemeClr val="bg1">
                    <a:lumMod val="65000"/>
                  </a:schemeClr>
                </a:solidFill>
              </a:defRPr>
            </a:lvl1pPr>
          </a:lstStyle>
          <a:p>
            <a:r>
              <a:rPr lang="en-US" altLang="zh-CN" dirty="0"/>
              <a:t>Roaming Request</a:t>
            </a:r>
            <a:endParaRPr lang="zh-CN" altLang="en-US" dirty="0"/>
          </a:p>
        </p:txBody>
      </p:sp>
      <p:sp>
        <p:nvSpPr>
          <p:cNvPr id="111" name="文本框 110">
            <a:extLst>
              <a:ext uri="{FF2B5EF4-FFF2-40B4-BE49-F238E27FC236}">
                <a16:creationId xmlns:a16="http://schemas.microsoft.com/office/drawing/2014/main" id="{DD04FC22-A5D9-460A-BE53-3732E832BE3D}"/>
              </a:ext>
            </a:extLst>
          </p:cNvPr>
          <p:cNvSpPr txBox="1"/>
          <p:nvPr/>
        </p:nvSpPr>
        <p:spPr>
          <a:xfrm>
            <a:off x="10307291" y="2408426"/>
            <a:ext cx="1612853" cy="461665"/>
          </a:xfrm>
          <a:prstGeom prst="rect">
            <a:avLst/>
          </a:prstGeom>
          <a:noFill/>
        </p:spPr>
        <p:txBody>
          <a:bodyPr wrap="square">
            <a:spAutoFit/>
          </a:bodyPr>
          <a:lstStyle/>
          <a:p>
            <a:pPr algn="ctr"/>
            <a:r>
              <a:rPr lang="en-US" altLang="zh-CN" sz="1200" dirty="0">
                <a:solidFill>
                  <a:schemeClr val="bg1">
                    <a:lumMod val="65000"/>
                  </a:schemeClr>
                </a:solidFill>
              </a:rPr>
              <a:t>Context transfer</a:t>
            </a:r>
          </a:p>
          <a:p>
            <a:pPr algn="ctr"/>
            <a:r>
              <a:rPr lang="en-US" altLang="zh-CN" sz="1200" dirty="0">
                <a:solidFill>
                  <a:schemeClr val="tx1"/>
                </a:solidFill>
              </a:rPr>
              <a:t>DS mapping change</a:t>
            </a:r>
            <a:endParaRPr lang="zh-CN" altLang="en-US" sz="1200" dirty="0">
              <a:solidFill>
                <a:schemeClr val="tx1"/>
              </a:solidFill>
            </a:endParaRPr>
          </a:p>
        </p:txBody>
      </p:sp>
      <p:sp>
        <p:nvSpPr>
          <p:cNvPr id="112" name="文本框 111">
            <a:extLst>
              <a:ext uri="{FF2B5EF4-FFF2-40B4-BE49-F238E27FC236}">
                <a16:creationId xmlns:a16="http://schemas.microsoft.com/office/drawing/2014/main" id="{B8B5D134-B4E1-4A8B-ACF0-23A24E7ECE93}"/>
              </a:ext>
            </a:extLst>
          </p:cNvPr>
          <p:cNvSpPr txBox="1"/>
          <p:nvPr/>
        </p:nvSpPr>
        <p:spPr>
          <a:xfrm>
            <a:off x="8262626" y="2669669"/>
            <a:ext cx="2086944" cy="276999"/>
          </a:xfrm>
          <a:prstGeom prst="rect">
            <a:avLst/>
          </a:prstGeom>
          <a:noFill/>
        </p:spPr>
        <p:txBody>
          <a:bodyPr wrap="square">
            <a:spAutoFit/>
          </a:bodyPr>
          <a:lstStyle>
            <a:defPPr>
              <a:defRPr lang="en-GB"/>
            </a:defPPr>
            <a:lvl1pPr algn="ctr">
              <a:defRPr sz="1200">
                <a:solidFill>
                  <a:schemeClr val="bg1">
                    <a:lumMod val="65000"/>
                  </a:schemeClr>
                </a:solidFill>
              </a:defRPr>
            </a:lvl1pPr>
          </a:lstStyle>
          <a:p>
            <a:r>
              <a:rPr lang="en-US" altLang="zh-CN" dirty="0"/>
              <a:t>Roaming Response</a:t>
            </a:r>
            <a:endParaRPr lang="zh-CN" altLang="en-US" dirty="0"/>
          </a:p>
        </p:txBody>
      </p:sp>
      <p:sp>
        <p:nvSpPr>
          <p:cNvPr id="118" name="文本框 117">
            <a:extLst>
              <a:ext uri="{FF2B5EF4-FFF2-40B4-BE49-F238E27FC236}">
                <a16:creationId xmlns:a16="http://schemas.microsoft.com/office/drawing/2014/main" id="{DD545EA7-AAA6-43DE-AF67-B64FB199FF93}"/>
              </a:ext>
            </a:extLst>
          </p:cNvPr>
          <p:cNvSpPr txBox="1"/>
          <p:nvPr/>
        </p:nvSpPr>
        <p:spPr>
          <a:xfrm rot="189277">
            <a:off x="8521011" y="3497681"/>
            <a:ext cx="1640362" cy="276999"/>
          </a:xfrm>
          <a:prstGeom prst="rect">
            <a:avLst/>
          </a:prstGeom>
          <a:noFill/>
        </p:spPr>
        <p:txBody>
          <a:bodyPr wrap="square">
            <a:spAutoFit/>
          </a:bodyPr>
          <a:lstStyle/>
          <a:p>
            <a:pPr algn="ctr"/>
            <a:r>
              <a:rPr lang="en-US" altLang="zh-CN"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Ack with link</a:t>
            </a:r>
            <a:r>
              <a:rPr lang="zh-CN" altLang="en-US"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feedback</a:t>
            </a:r>
            <a:endParaRPr lang="zh-CN" altLang="en-US"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endParaRPr>
          </a:p>
        </p:txBody>
      </p:sp>
      <p:cxnSp>
        <p:nvCxnSpPr>
          <p:cNvPr id="123" name="直接箭头连接符 122">
            <a:extLst>
              <a:ext uri="{FF2B5EF4-FFF2-40B4-BE49-F238E27FC236}">
                <a16:creationId xmlns:a16="http://schemas.microsoft.com/office/drawing/2014/main" id="{597602C9-F309-42B1-91CC-5EFA8C9D432A}"/>
              </a:ext>
            </a:extLst>
          </p:cNvPr>
          <p:cNvCxnSpPr>
            <a:cxnSpLocks/>
          </p:cNvCxnSpPr>
          <p:nvPr/>
        </p:nvCxnSpPr>
        <p:spPr>
          <a:xfrm>
            <a:off x="8280643" y="4242987"/>
            <a:ext cx="2018131" cy="103676"/>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cxnSp>
        <p:nvCxnSpPr>
          <p:cNvPr id="135" name="直接箭头连接符 134">
            <a:extLst>
              <a:ext uri="{FF2B5EF4-FFF2-40B4-BE49-F238E27FC236}">
                <a16:creationId xmlns:a16="http://schemas.microsoft.com/office/drawing/2014/main" id="{C80F515D-E12D-43BE-9CBD-C93287826A02}"/>
              </a:ext>
            </a:extLst>
          </p:cNvPr>
          <p:cNvCxnSpPr>
            <a:cxnSpLocks/>
          </p:cNvCxnSpPr>
          <p:nvPr/>
        </p:nvCxnSpPr>
        <p:spPr>
          <a:xfrm flipH="1">
            <a:off x="8291369" y="4021716"/>
            <a:ext cx="2007606" cy="80282"/>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cxnSp>
        <p:nvCxnSpPr>
          <p:cNvPr id="136" name="直接箭头连接符 135">
            <a:extLst>
              <a:ext uri="{FF2B5EF4-FFF2-40B4-BE49-F238E27FC236}">
                <a16:creationId xmlns:a16="http://schemas.microsoft.com/office/drawing/2014/main" id="{DCF9BA07-F804-467A-B009-DE6453AC3D54}"/>
              </a:ext>
            </a:extLst>
          </p:cNvPr>
          <p:cNvCxnSpPr>
            <a:cxnSpLocks/>
          </p:cNvCxnSpPr>
          <p:nvPr/>
        </p:nvCxnSpPr>
        <p:spPr>
          <a:xfrm>
            <a:off x="8288093" y="4792739"/>
            <a:ext cx="2003740" cy="96669"/>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cxnSp>
        <p:nvCxnSpPr>
          <p:cNvPr id="137" name="直接箭头连接符 136">
            <a:extLst>
              <a:ext uri="{FF2B5EF4-FFF2-40B4-BE49-F238E27FC236}">
                <a16:creationId xmlns:a16="http://schemas.microsoft.com/office/drawing/2014/main" id="{8C2BAD87-02DD-4ECF-AF1D-52FC798F0B5E}"/>
              </a:ext>
            </a:extLst>
          </p:cNvPr>
          <p:cNvCxnSpPr>
            <a:cxnSpLocks/>
          </p:cNvCxnSpPr>
          <p:nvPr/>
        </p:nvCxnSpPr>
        <p:spPr>
          <a:xfrm flipH="1">
            <a:off x="8284227" y="4594035"/>
            <a:ext cx="2007606" cy="80282"/>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sp>
        <p:nvSpPr>
          <p:cNvPr id="142" name="文本框 141">
            <a:extLst>
              <a:ext uri="{FF2B5EF4-FFF2-40B4-BE49-F238E27FC236}">
                <a16:creationId xmlns:a16="http://schemas.microsoft.com/office/drawing/2014/main" id="{6A995E74-D5DB-4478-A5A5-9BD50471CFCC}"/>
              </a:ext>
            </a:extLst>
          </p:cNvPr>
          <p:cNvSpPr txBox="1"/>
          <p:nvPr/>
        </p:nvSpPr>
        <p:spPr>
          <a:xfrm rot="322704">
            <a:off x="10511379" y="5145026"/>
            <a:ext cx="1118269" cy="276999"/>
          </a:xfrm>
          <a:prstGeom prst="rect">
            <a:avLst/>
          </a:prstGeom>
          <a:noFill/>
        </p:spPr>
        <p:txBody>
          <a:bodyPr wrap="square">
            <a:spAutoFit/>
          </a:bodyPr>
          <a:lstStyle>
            <a:defPPr>
              <a:defRPr lang="en-GB"/>
            </a:defPPr>
            <a:lvl1pPr algn="ctr">
              <a:defRPr sz="1200">
                <a:solidFill>
                  <a:schemeClr val="bg1">
                    <a:lumMod val="65000"/>
                  </a:schemeClr>
                </a:solidFill>
              </a:defRPr>
            </a:lvl1pPr>
          </a:lstStyle>
          <a:p>
            <a:r>
              <a:rPr lang="en-US" altLang="zh-CN" dirty="0"/>
              <a:t>Data forward</a:t>
            </a:r>
            <a:endParaRPr lang="zh-CN" altLang="en-US" dirty="0"/>
          </a:p>
        </p:txBody>
      </p:sp>
      <p:cxnSp>
        <p:nvCxnSpPr>
          <p:cNvPr id="144" name="直接箭头连接符 143">
            <a:extLst>
              <a:ext uri="{FF2B5EF4-FFF2-40B4-BE49-F238E27FC236}">
                <a16:creationId xmlns:a16="http://schemas.microsoft.com/office/drawing/2014/main" id="{43F16548-3758-4736-B1C8-584C43334748}"/>
              </a:ext>
            </a:extLst>
          </p:cNvPr>
          <p:cNvCxnSpPr>
            <a:cxnSpLocks/>
          </p:cNvCxnSpPr>
          <p:nvPr/>
        </p:nvCxnSpPr>
        <p:spPr>
          <a:xfrm>
            <a:off x="10304717" y="5093225"/>
            <a:ext cx="1437122" cy="144555"/>
          </a:xfrm>
          <a:prstGeom prst="straightConnector1">
            <a:avLst/>
          </a:prstGeom>
          <a:ln w="19050">
            <a:prstDash val="solid"/>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45" name="直接箭头连接符 144">
            <a:extLst>
              <a:ext uri="{FF2B5EF4-FFF2-40B4-BE49-F238E27FC236}">
                <a16:creationId xmlns:a16="http://schemas.microsoft.com/office/drawing/2014/main" id="{760FCC55-5F39-4849-9C86-EDC5A2354EFB}"/>
              </a:ext>
            </a:extLst>
          </p:cNvPr>
          <p:cNvCxnSpPr>
            <a:cxnSpLocks/>
          </p:cNvCxnSpPr>
          <p:nvPr/>
        </p:nvCxnSpPr>
        <p:spPr>
          <a:xfrm>
            <a:off x="10287574" y="2852244"/>
            <a:ext cx="1454265" cy="8373"/>
          </a:xfrm>
          <a:prstGeom prst="straightConnector1">
            <a:avLst/>
          </a:prstGeom>
          <a:ln w="19050">
            <a:prstDash val="solid"/>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34" name="文本框 33">
            <a:extLst>
              <a:ext uri="{FF2B5EF4-FFF2-40B4-BE49-F238E27FC236}">
                <a16:creationId xmlns:a16="http://schemas.microsoft.com/office/drawing/2014/main" id="{EC6A974F-2EA1-413A-AF83-17AADA196CF0}"/>
              </a:ext>
            </a:extLst>
          </p:cNvPr>
          <p:cNvSpPr txBox="1"/>
          <p:nvPr/>
        </p:nvSpPr>
        <p:spPr>
          <a:xfrm rot="189277">
            <a:off x="8521012" y="4633813"/>
            <a:ext cx="1640362" cy="276999"/>
          </a:xfrm>
          <a:prstGeom prst="rect">
            <a:avLst/>
          </a:prstGeom>
          <a:noFill/>
        </p:spPr>
        <p:txBody>
          <a:bodyPr wrap="square">
            <a:spAutoFit/>
          </a:bodyPr>
          <a:lstStyle/>
          <a:p>
            <a:pPr algn="ctr"/>
            <a:r>
              <a:rPr lang="en-US" altLang="zh-CN"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Ack with link</a:t>
            </a:r>
            <a:r>
              <a:rPr lang="zh-CN" altLang="en-US"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feedback</a:t>
            </a:r>
            <a:endParaRPr lang="zh-CN" altLang="en-US"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endParaRPr>
          </a:p>
        </p:txBody>
      </p:sp>
      <p:sp>
        <p:nvSpPr>
          <p:cNvPr id="35" name="文本框 34">
            <a:extLst>
              <a:ext uri="{FF2B5EF4-FFF2-40B4-BE49-F238E27FC236}">
                <a16:creationId xmlns:a16="http://schemas.microsoft.com/office/drawing/2014/main" id="{2734485C-9A13-4CB2-BCE6-556BA99E88AE}"/>
              </a:ext>
            </a:extLst>
          </p:cNvPr>
          <p:cNvSpPr txBox="1"/>
          <p:nvPr/>
        </p:nvSpPr>
        <p:spPr>
          <a:xfrm rot="189277">
            <a:off x="8485917" y="4077539"/>
            <a:ext cx="1640362" cy="276999"/>
          </a:xfrm>
          <a:prstGeom prst="rect">
            <a:avLst/>
          </a:prstGeom>
          <a:noFill/>
        </p:spPr>
        <p:txBody>
          <a:bodyPr wrap="square">
            <a:spAutoFit/>
          </a:bodyPr>
          <a:lstStyle/>
          <a:p>
            <a:pPr algn="ctr"/>
            <a:r>
              <a:rPr lang="en-US" altLang="zh-CN"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Ack with link</a:t>
            </a:r>
            <a:r>
              <a:rPr lang="zh-CN" altLang="en-US"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feedback</a:t>
            </a:r>
            <a:endParaRPr lang="zh-CN" altLang="en-US"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endParaRPr>
          </a:p>
        </p:txBody>
      </p:sp>
      <p:cxnSp>
        <p:nvCxnSpPr>
          <p:cNvPr id="37" name="直接箭头连接符 36">
            <a:extLst>
              <a:ext uri="{FF2B5EF4-FFF2-40B4-BE49-F238E27FC236}">
                <a16:creationId xmlns:a16="http://schemas.microsoft.com/office/drawing/2014/main" id="{FDEB9431-E78A-4B16-B95F-ED5E6430BE01}"/>
              </a:ext>
            </a:extLst>
          </p:cNvPr>
          <p:cNvCxnSpPr>
            <a:cxnSpLocks/>
          </p:cNvCxnSpPr>
          <p:nvPr/>
        </p:nvCxnSpPr>
        <p:spPr>
          <a:xfrm flipH="1">
            <a:off x="10307292" y="4960641"/>
            <a:ext cx="1189308" cy="0"/>
          </a:xfrm>
          <a:prstGeom prst="straightConnector1">
            <a:avLst/>
          </a:prstGeom>
          <a:ln w="19050">
            <a:solidFill>
              <a:srgbClr val="FF0000"/>
            </a:solidFill>
            <a:prstDash val="solid"/>
            <a:tailEnd type="triangle"/>
          </a:ln>
        </p:spPr>
        <p:style>
          <a:lnRef idx="1">
            <a:schemeClr val="dk1"/>
          </a:lnRef>
          <a:fillRef idx="0">
            <a:schemeClr val="dk1"/>
          </a:fillRef>
          <a:effectRef idx="0">
            <a:schemeClr val="dk1"/>
          </a:effectRef>
          <a:fontRef idx="minor">
            <a:schemeClr val="tx1"/>
          </a:fontRef>
        </p:style>
      </p:cxnSp>
      <p:sp>
        <p:nvSpPr>
          <p:cNvPr id="44" name="文本框 43">
            <a:extLst>
              <a:ext uri="{FF2B5EF4-FFF2-40B4-BE49-F238E27FC236}">
                <a16:creationId xmlns:a16="http://schemas.microsoft.com/office/drawing/2014/main" id="{8A4ED49C-68EC-43FF-92BF-847607C3C218}"/>
              </a:ext>
            </a:extLst>
          </p:cNvPr>
          <p:cNvSpPr txBox="1"/>
          <p:nvPr/>
        </p:nvSpPr>
        <p:spPr>
          <a:xfrm>
            <a:off x="-210988" y="5656246"/>
            <a:ext cx="7835475" cy="646331"/>
          </a:xfrm>
          <a:prstGeom prst="rect">
            <a:avLst/>
          </a:prstGeom>
          <a:noFill/>
        </p:spPr>
        <p:txBody>
          <a:bodyPr wrap="square">
            <a:spAutoFit/>
          </a:bodyPr>
          <a:lstStyle/>
          <a:p>
            <a:pPr marL="1028700" lvl="1" algn="just">
              <a:buFont typeface="Arial" panose="020B0604020202020204" pitchFamily="34" charset="0"/>
              <a:buChar char="•"/>
            </a:pPr>
            <a:r>
              <a:rPr lang="en-US" altLang="zh-CN" sz="1800" b="1" dirty="0">
                <a:solidFill>
                  <a:schemeClr val="tx1"/>
                </a:solidFill>
                <a:latin typeface="Times New Roman" panose="02020603050405020304" pitchFamily="18" charset="0"/>
                <a:cs typeface="Times New Roman" panose="02020603050405020304" pitchFamily="18" charset="0"/>
              </a:rPr>
              <a:t>To reduce the impact on data transmission, the feedback from STA could be sent as part of header (e.g., in A-Control field). </a:t>
            </a:r>
          </a:p>
        </p:txBody>
      </p:sp>
      <p:sp>
        <p:nvSpPr>
          <p:cNvPr id="7" name="日期占位符 6">
            <a:extLst>
              <a:ext uri="{FF2B5EF4-FFF2-40B4-BE49-F238E27FC236}">
                <a16:creationId xmlns:a16="http://schemas.microsoft.com/office/drawing/2014/main" id="{E36D0377-F03B-48AB-A825-F9FA6963A829}"/>
              </a:ext>
            </a:extLst>
          </p:cNvPr>
          <p:cNvSpPr>
            <a:spLocks noGrp="1"/>
          </p:cNvSpPr>
          <p:nvPr>
            <p:ph type="dt" idx="15"/>
          </p:nvPr>
        </p:nvSpPr>
        <p:spPr/>
        <p:txBody>
          <a:bodyPr/>
          <a:lstStyle/>
          <a:p>
            <a:r>
              <a:rPr lang="en-US" altLang="zh-CN"/>
              <a:t>Dec. 2024</a:t>
            </a:r>
            <a:endParaRPr lang="en-GB" dirty="0"/>
          </a:p>
        </p:txBody>
      </p:sp>
      <p:sp>
        <p:nvSpPr>
          <p:cNvPr id="8" name="页脚占位符 7">
            <a:extLst>
              <a:ext uri="{FF2B5EF4-FFF2-40B4-BE49-F238E27FC236}">
                <a16:creationId xmlns:a16="http://schemas.microsoft.com/office/drawing/2014/main" id="{23618342-AEA9-4442-9964-A3D199157BA7}"/>
              </a:ext>
            </a:extLst>
          </p:cNvPr>
          <p:cNvSpPr>
            <a:spLocks noGrp="1"/>
          </p:cNvSpPr>
          <p:nvPr>
            <p:ph type="ftr" idx="14"/>
          </p:nvPr>
        </p:nvSpPr>
        <p:spPr/>
        <p:txBody>
          <a:bodyPr/>
          <a:lstStyle/>
          <a:p>
            <a:r>
              <a:rPr lang="it-IT"/>
              <a:t>Hang Yang, Ruijie Networks Co., Ltd</a:t>
            </a:r>
            <a:endParaRPr lang="en-GB" dirty="0"/>
          </a:p>
        </p:txBody>
      </p:sp>
      <p:sp>
        <p:nvSpPr>
          <p:cNvPr id="43" name="Title 1">
            <a:extLst>
              <a:ext uri="{FF2B5EF4-FFF2-40B4-BE49-F238E27FC236}">
                <a16:creationId xmlns:a16="http://schemas.microsoft.com/office/drawing/2014/main" id="{02E12288-B3A7-407A-9A9B-FF2C8DD97F05}"/>
              </a:ext>
            </a:extLst>
          </p:cNvPr>
          <p:cNvSpPr>
            <a:spLocks noGrp="1"/>
          </p:cNvSpPr>
          <p:nvPr>
            <p:ph type="title"/>
          </p:nvPr>
        </p:nvSpPr>
        <p:spPr>
          <a:xfrm>
            <a:off x="911424" y="599243"/>
            <a:ext cx="10361084" cy="757766"/>
          </a:xfrm>
        </p:spPr>
        <p:txBody>
          <a:bodyPr/>
          <a:lstStyle/>
          <a:p>
            <a:br>
              <a:rPr lang="en-US" altLang="zh-CN" dirty="0"/>
            </a:br>
            <a:r>
              <a:rPr lang="en-US" altLang="zh-CN" dirty="0"/>
              <a:t>Discussion on buffered DL data transmission</a:t>
            </a:r>
            <a:br>
              <a:rPr lang="en-US" altLang="zh-CN" dirty="0"/>
            </a:br>
            <a:endParaRPr lang="en-GB" dirty="0"/>
          </a:p>
        </p:txBody>
      </p:sp>
      <p:sp>
        <p:nvSpPr>
          <p:cNvPr id="46" name="文本框 45">
            <a:extLst>
              <a:ext uri="{FF2B5EF4-FFF2-40B4-BE49-F238E27FC236}">
                <a16:creationId xmlns:a16="http://schemas.microsoft.com/office/drawing/2014/main" id="{AA80E05D-54D2-48BF-AD5E-5C9F1DDE1AC5}"/>
              </a:ext>
            </a:extLst>
          </p:cNvPr>
          <p:cNvSpPr txBox="1"/>
          <p:nvPr/>
        </p:nvSpPr>
        <p:spPr>
          <a:xfrm rot="337838">
            <a:off x="8768314" y="5631666"/>
            <a:ext cx="2309351" cy="276999"/>
          </a:xfrm>
          <a:prstGeom prst="rect">
            <a:avLst/>
          </a:prstGeom>
          <a:noFill/>
        </p:spPr>
        <p:txBody>
          <a:bodyPr wrap="square">
            <a:spAutoFit/>
          </a:bodyPr>
          <a:lstStyle/>
          <a:p>
            <a:pPr algn="ctr"/>
            <a:r>
              <a:rPr lang="en-US" altLang="zh-CN" sz="1200" dirty="0">
                <a:solidFill>
                  <a:schemeClr val="bg1">
                    <a:lumMod val="65000"/>
                  </a:schemeClr>
                </a:solidFill>
              </a:rPr>
              <a:t>Communicate with Target AP2</a:t>
            </a:r>
            <a:endParaRPr lang="zh-CN" altLang="en-US" sz="1200" dirty="0">
              <a:solidFill>
                <a:schemeClr val="bg1">
                  <a:lumMod val="65000"/>
                </a:schemeClr>
              </a:solidFill>
            </a:endParaRPr>
          </a:p>
        </p:txBody>
      </p:sp>
      <p:sp>
        <p:nvSpPr>
          <p:cNvPr id="47" name="箭头: 上下 46">
            <a:extLst>
              <a:ext uri="{FF2B5EF4-FFF2-40B4-BE49-F238E27FC236}">
                <a16:creationId xmlns:a16="http://schemas.microsoft.com/office/drawing/2014/main" id="{A33C87BB-2264-4739-B56C-A004A5E509E5}"/>
              </a:ext>
            </a:extLst>
          </p:cNvPr>
          <p:cNvSpPr/>
          <p:nvPr/>
        </p:nvSpPr>
        <p:spPr bwMode="auto">
          <a:xfrm>
            <a:off x="10389171" y="2881810"/>
            <a:ext cx="1454264" cy="2058043"/>
          </a:xfrm>
          <a:prstGeom prst="upDownArrow">
            <a:avLst>
              <a:gd name="adj1" fmla="val 72540"/>
              <a:gd name="adj2" fmla="val 17375"/>
            </a:avLst>
          </a:prstGeom>
          <a:solidFill>
            <a:schemeClr val="bg2">
              <a:lumMod val="20000"/>
              <a:lumOff val="80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8" name="文本框 47">
            <a:extLst>
              <a:ext uri="{FF2B5EF4-FFF2-40B4-BE49-F238E27FC236}">
                <a16:creationId xmlns:a16="http://schemas.microsoft.com/office/drawing/2014/main" id="{B884A5B8-2209-4778-92E6-533BF1783A5C}"/>
              </a:ext>
            </a:extLst>
          </p:cNvPr>
          <p:cNvSpPr txBox="1"/>
          <p:nvPr/>
        </p:nvSpPr>
        <p:spPr>
          <a:xfrm>
            <a:off x="10454221" y="3629290"/>
            <a:ext cx="1324163" cy="461665"/>
          </a:xfrm>
          <a:prstGeom prst="rect">
            <a:avLst/>
          </a:prstGeom>
          <a:noFill/>
        </p:spPr>
        <p:txBody>
          <a:bodyPr wrap="square">
            <a:spAutoFit/>
          </a:bodyPr>
          <a:lstStyle/>
          <a:p>
            <a:pPr algn="ctr"/>
            <a:r>
              <a:rPr lang="en-US" altLang="zh-CN" sz="12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rPr>
              <a:t>Buffered data transmission</a:t>
            </a:r>
            <a:endParaRPr lang="zh-CN" altLang="en-US" sz="12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endParaRPr>
          </a:p>
        </p:txBody>
      </p:sp>
      <p:sp>
        <p:nvSpPr>
          <p:cNvPr id="36" name="文本框 35">
            <a:extLst>
              <a:ext uri="{FF2B5EF4-FFF2-40B4-BE49-F238E27FC236}">
                <a16:creationId xmlns:a16="http://schemas.microsoft.com/office/drawing/2014/main" id="{9C28A243-922F-40AE-AC2B-D6FC35097284}"/>
              </a:ext>
            </a:extLst>
          </p:cNvPr>
          <p:cNvSpPr txBox="1"/>
          <p:nvPr/>
        </p:nvSpPr>
        <p:spPr>
          <a:xfrm>
            <a:off x="11132747" y="4596182"/>
            <a:ext cx="1319855" cy="646331"/>
          </a:xfrm>
          <a:prstGeom prst="rect">
            <a:avLst/>
          </a:prstGeom>
          <a:noFill/>
        </p:spPr>
        <p:txBody>
          <a:bodyPr wrap="square">
            <a:spAutoFit/>
          </a:bodyPr>
          <a:lstStyle/>
          <a:p>
            <a:pPr algn="ctr"/>
            <a:r>
              <a:rPr lang="en-US" altLang="zh-CN" sz="1200" dirty="0">
                <a:solidFill>
                  <a:srgbClr val="FF0000"/>
                </a:solidFill>
              </a:rPr>
              <a:t>AP decide to terminate transmission</a:t>
            </a:r>
            <a:endParaRPr lang="zh-CN" altLang="en-US" sz="1200" dirty="0">
              <a:solidFill>
                <a:srgbClr val="FF0000"/>
              </a:solidFill>
            </a:endParaRPr>
          </a:p>
        </p:txBody>
      </p:sp>
    </p:spTree>
    <p:extLst>
      <p:ext uri="{BB962C8B-B14F-4D97-AF65-F5344CB8AC3E}">
        <p14:creationId xmlns:p14="http://schemas.microsoft.com/office/powerpoint/2010/main" val="27321133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p>
        </p:txBody>
      </p:sp>
      <p:sp>
        <p:nvSpPr>
          <p:cNvPr id="9218" name="Rectangle 2"/>
          <p:cNvSpPr>
            <a:spLocks noGrp="1" noChangeArrowheads="1"/>
          </p:cNvSpPr>
          <p:nvPr>
            <p:ph idx="1"/>
          </p:nvPr>
        </p:nvSpPr>
        <p:spPr>
          <a:xfrm>
            <a:off x="826046" y="1751014"/>
            <a:ext cx="10449439" cy="3312368"/>
          </a:xfrm>
          <a:ln/>
        </p:spPr>
        <p:txBody>
          <a:bodyPr/>
          <a:lstStyle/>
          <a:p>
            <a:pPr algn="just">
              <a:lnSpc>
                <a:spcPct val="120000"/>
              </a:lnSpc>
              <a:spcBef>
                <a:spcPts val="500"/>
              </a:spcBef>
              <a:buFont typeface="Times New Roman" pitchFamily="16" charset="0"/>
              <a:buChar char="•"/>
            </a:pPr>
            <a:r>
              <a:rPr lang="en-US" altLang="zh-CN" sz="2000" dirty="0"/>
              <a:t>In this contribution, we discussed the details on buffered data transmission during roaming </a:t>
            </a:r>
            <a:endParaRPr lang="en-US" sz="2000" dirty="0"/>
          </a:p>
          <a:p>
            <a:pPr marL="1028700" lvl="1" algn="just">
              <a:lnSpc>
                <a:spcPct val="120000"/>
              </a:lnSpc>
              <a:buFont typeface="Arial" panose="020B0604020202020204" pitchFamily="34" charset="0"/>
              <a:buChar char="•"/>
            </a:pPr>
            <a:r>
              <a:rPr lang="en-US" altLang="zh-CN" sz="1800" dirty="0">
                <a:solidFill>
                  <a:schemeClr val="tx1"/>
                </a:solidFill>
              </a:rPr>
              <a:t>During buffered data transmission, STA could measure the link quality and provide feedback to current AP. This will contribute to current AP terminate the buffered data transmission at the appropriate time and avoid poor links affecting transmission.  </a:t>
            </a:r>
          </a:p>
          <a:p>
            <a:pPr marL="1485900" lvl="2" indent="-285750" algn="just">
              <a:lnSpc>
                <a:spcPct val="120000"/>
              </a:lnSpc>
              <a:spcBef>
                <a:spcPts val="500"/>
              </a:spcBef>
              <a:buFont typeface="Wingdings" panose="05000000000000000000" pitchFamily="2" charset="2"/>
              <a:buChar char="Ø"/>
            </a:pPr>
            <a:r>
              <a:rPr lang="en-US" altLang="zh-CN" b="1" dirty="0">
                <a:solidFill>
                  <a:schemeClr val="tx1"/>
                </a:solidFill>
              </a:rPr>
              <a:t>Option 1: </a:t>
            </a:r>
            <a:r>
              <a:rPr lang="en-US" altLang="zh-CN" dirty="0">
                <a:solidFill>
                  <a:schemeClr val="tx1"/>
                </a:solidFill>
                <a:latin typeface="Times New Roman" panose="02020603050405020304" pitchFamily="18" charset="0"/>
                <a:cs typeface="Times New Roman" panose="02020603050405020304" pitchFamily="18" charset="0"/>
              </a:rPr>
              <a:t>Based on STA’s measured result, STA may send a request to current AP, requesting to terminate the buffered DL data transmission and switch to target AP immediately</a:t>
            </a:r>
            <a:r>
              <a:rPr lang="en-US" altLang="zh-CN" b="1" dirty="0">
                <a:solidFill>
                  <a:schemeClr val="tx1"/>
                </a:solidFill>
                <a:latin typeface="Times New Roman" panose="02020603050405020304" pitchFamily="18" charset="0"/>
                <a:cs typeface="Times New Roman" panose="02020603050405020304" pitchFamily="18" charset="0"/>
              </a:rPr>
              <a:t>.</a:t>
            </a:r>
          </a:p>
          <a:p>
            <a:pPr marL="1485900" lvl="2" indent="-285750" algn="just">
              <a:lnSpc>
                <a:spcPct val="120000"/>
              </a:lnSpc>
              <a:spcBef>
                <a:spcPts val="500"/>
              </a:spcBef>
              <a:buFont typeface="Wingdings" panose="05000000000000000000" pitchFamily="2" charset="2"/>
              <a:buChar char="Ø"/>
            </a:pPr>
            <a:r>
              <a:rPr lang="en-US" altLang="zh-CN" b="1" dirty="0">
                <a:solidFill>
                  <a:schemeClr val="tx1"/>
                </a:solidFill>
                <a:latin typeface="Times New Roman" panose="02020603050405020304" pitchFamily="18" charset="0"/>
                <a:cs typeface="Times New Roman" panose="02020603050405020304" pitchFamily="18" charset="0"/>
              </a:rPr>
              <a:t>Option 2:</a:t>
            </a:r>
            <a:r>
              <a:rPr lang="en-US" altLang="zh-CN" dirty="0">
                <a:solidFill>
                  <a:schemeClr val="tx1"/>
                </a:solidFill>
                <a:latin typeface="Times New Roman" panose="02020603050405020304" pitchFamily="18" charset="0"/>
                <a:cs typeface="Times New Roman" panose="02020603050405020304" pitchFamily="18" charset="0"/>
              </a:rPr>
              <a:t> STA</a:t>
            </a:r>
            <a:r>
              <a:rPr lang="zh-CN" altLang="en-US" dirty="0">
                <a:solidFill>
                  <a:schemeClr val="tx1"/>
                </a:solidFill>
                <a:latin typeface="Times New Roman" panose="02020603050405020304" pitchFamily="18" charset="0"/>
                <a:cs typeface="Times New Roman" panose="02020603050405020304" pitchFamily="18" charset="0"/>
              </a:rPr>
              <a:t> </a:t>
            </a:r>
            <a:r>
              <a:rPr lang="en-US" altLang="zh-CN" dirty="0">
                <a:solidFill>
                  <a:schemeClr val="tx1"/>
                </a:solidFill>
                <a:latin typeface="Times New Roman" panose="02020603050405020304" pitchFamily="18" charset="0"/>
                <a:cs typeface="Times New Roman" panose="02020603050405020304" pitchFamily="18" charset="0"/>
              </a:rPr>
              <a:t>provides</a:t>
            </a:r>
            <a:r>
              <a:rPr lang="zh-CN" altLang="en-US" dirty="0">
                <a:solidFill>
                  <a:schemeClr val="tx1"/>
                </a:solidFill>
                <a:latin typeface="Times New Roman" panose="02020603050405020304" pitchFamily="18" charset="0"/>
                <a:cs typeface="Times New Roman" panose="02020603050405020304" pitchFamily="18" charset="0"/>
              </a:rPr>
              <a:t> </a:t>
            </a:r>
            <a:r>
              <a:rPr lang="en-US" altLang="zh-CN" dirty="0">
                <a:solidFill>
                  <a:schemeClr val="tx1"/>
                </a:solidFill>
                <a:latin typeface="Times New Roman" panose="02020603050405020304" pitchFamily="18" charset="0"/>
                <a:cs typeface="Times New Roman" panose="02020603050405020304" pitchFamily="18" charset="0"/>
              </a:rPr>
              <a:t>the</a:t>
            </a:r>
            <a:r>
              <a:rPr lang="zh-CN" altLang="en-US" dirty="0">
                <a:solidFill>
                  <a:schemeClr val="tx1"/>
                </a:solidFill>
                <a:latin typeface="Times New Roman" panose="02020603050405020304" pitchFamily="18" charset="0"/>
                <a:cs typeface="Times New Roman" panose="02020603050405020304" pitchFamily="18" charset="0"/>
              </a:rPr>
              <a:t> </a:t>
            </a:r>
            <a:r>
              <a:rPr lang="en-US" altLang="zh-CN" dirty="0">
                <a:solidFill>
                  <a:schemeClr val="tx1"/>
                </a:solidFill>
                <a:latin typeface="Times New Roman" panose="02020603050405020304" pitchFamily="18" charset="0"/>
                <a:cs typeface="Times New Roman" panose="02020603050405020304" pitchFamily="18" charset="0"/>
              </a:rPr>
              <a:t>measured result to current AP, and AP decide to terminate the buffered DL data transmission or continues to transfer.</a:t>
            </a:r>
            <a:endParaRPr lang="en-US" altLang="zh-CN" dirty="0">
              <a:solidFill>
                <a:schemeClr val="tx1"/>
              </a:solidFill>
            </a:endParaRPr>
          </a:p>
          <a:p>
            <a:pPr marL="1028700" lvl="1" algn="just">
              <a:lnSpc>
                <a:spcPct val="120000"/>
              </a:lnSpc>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The feedback from STA may be sent as part of header to reduce the impact on data transmission.</a:t>
            </a:r>
            <a:endParaRPr lang="en-US" altLang="zh-CN" sz="1800" dirty="0">
              <a:solidFill>
                <a:schemeClr val="tx1"/>
              </a:solidFill>
            </a:endParaRP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7</a:t>
            </a:fld>
            <a:endParaRPr lang="en-GB" dirty="0"/>
          </a:p>
        </p:txBody>
      </p:sp>
      <p:sp>
        <p:nvSpPr>
          <p:cNvPr id="5" name="日期占位符 4">
            <a:extLst>
              <a:ext uri="{FF2B5EF4-FFF2-40B4-BE49-F238E27FC236}">
                <a16:creationId xmlns:a16="http://schemas.microsoft.com/office/drawing/2014/main" id="{CBED43D3-C034-48F5-B5C7-26233DDF4B37}"/>
              </a:ext>
            </a:extLst>
          </p:cNvPr>
          <p:cNvSpPr>
            <a:spLocks noGrp="1"/>
          </p:cNvSpPr>
          <p:nvPr>
            <p:ph type="dt" idx="15"/>
          </p:nvPr>
        </p:nvSpPr>
        <p:spPr/>
        <p:txBody>
          <a:bodyPr/>
          <a:lstStyle/>
          <a:p>
            <a:r>
              <a:rPr lang="en-US" altLang="zh-CN"/>
              <a:t>Dec. 2024</a:t>
            </a:r>
            <a:endParaRPr lang="en-GB" dirty="0"/>
          </a:p>
        </p:txBody>
      </p:sp>
      <p:sp>
        <p:nvSpPr>
          <p:cNvPr id="9" name="页脚占位符 8">
            <a:extLst>
              <a:ext uri="{FF2B5EF4-FFF2-40B4-BE49-F238E27FC236}">
                <a16:creationId xmlns:a16="http://schemas.microsoft.com/office/drawing/2014/main" id="{BF6F5276-3DCF-468B-A3CB-26FA272B41D7}"/>
              </a:ext>
            </a:extLst>
          </p:cNvPr>
          <p:cNvSpPr>
            <a:spLocks noGrp="1"/>
          </p:cNvSpPr>
          <p:nvPr>
            <p:ph type="ftr" idx="14"/>
          </p:nvPr>
        </p:nvSpPr>
        <p:spPr/>
        <p:txBody>
          <a:bodyPr/>
          <a:lstStyle/>
          <a:p>
            <a:r>
              <a:rPr lang="it-IT"/>
              <a:t>Hang Yang, Ruijie Networks Co., Ltd</a:t>
            </a:r>
            <a:endParaRPr lang="en-GB" dirty="0"/>
          </a:p>
        </p:txBody>
      </p:sp>
    </p:spTree>
    <p:extLst>
      <p:ext uri="{BB962C8B-B14F-4D97-AF65-F5344CB8AC3E}">
        <p14:creationId xmlns:p14="http://schemas.microsoft.com/office/powerpoint/2010/main" val="13581377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914400" y="1981201"/>
            <a:ext cx="11158263" cy="3349624"/>
          </a:xfrm>
        </p:spPr>
        <p:txBody>
          <a:bodyPr/>
          <a:lstStyle/>
          <a:p>
            <a:r>
              <a:rPr lang="en-GB" altLang="zh-CN" sz="2000" b="0" dirty="0"/>
              <a:t>[1] IEEE 802.11-24/0209r7, Specification Framework for </a:t>
            </a:r>
            <a:r>
              <a:rPr lang="en-GB" altLang="zh-CN" sz="2000" b="0" dirty="0" err="1"/>
              <a:t>TGbn</a:t>
            </a:r>
            <a:endParaRPr lang="en-GB" altLang="zh-CN" sz="2000" b="0" dirty="0"/>
          </a:p>
          <a:p>
            <a:r>
              <a:rPr lang="en-GB" altLang="zh-CN" sz="2000" b="0" dirty="0">
                <a:solidFill>
                  <a:schemeClr val="tx1"/>
                </a:solidFill>
              </a:rPr>
              <a:t>[2] IEEE 802.11-24/0655r0, </a:t>
            </a:r>
            <a:r>
              <a:rPr lang="en-US" altLang="zh-CN" sz="2000" b="0" dirty="0">
                <a:solidFill>
                  <a:schemeClr val="tx1"/>
                </a:solidFill>
              </a:rPr>
              <a:t>Thoughts on SMD Roaming and FT Roaming</a:t>
            </a:r>
          </a:p>
          <a:p>
            <a:r>
              <a:rPr lang="en-GB" altLang="zh-CN" sz="2000" b="0" dirty="0">
                <a:solidFill>
                  <a:schemeClr val="tx1"/>
                </a:solidFill>
              </a:rPr>
              <a:t>[3] IEEE 802.11-24/1476r0, </a:t>
            </a:r>
            <a:r>
              <a:rPr lang="en-US" altLang="zh-CN" sz="2000" b="0" dirty="0">
                <a:solidFill>
                  <a:schemeClr val="tx1"/>
                </a:solidFill>
              </a:rPr>
              <a:t>Seamless roaming follow up</a:t>
            </a:r>
          </a:p>
          <a:p>
            <a:r>
              <a:rPr lang="en-US" altLang="zh-CN" sz="2000" b="0" dirty="0">
                <a:solidFill>
                  <a:schemeClr val="tx1"/>
                </a:solidFill>
              </a:rPr>
              <a:t>[4] IEEE 802.11-24/934r1, Some thought on the data plane of seamless roaming</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8</a:t>
            </a:fld>
            <a:endParaRPr lang="en-GB" dirty="0"/>
          </a:p>
        </p:txBody>
      </p:sp>
      <p:sp>
        <p:nvSpPr>
          <p:cNvPr id="5" name="日期占位符 4">
            <a:extLst>
              <a:ext uri="{FF2B5EF4-FFF2-40B4-BE49-F238E27FC236}">
                <a16:creationId xmlns:a16="http://schemas.microsoft.com/office/drawing/2014/main" id="{71C80D51-86B6-4EAD-9596-2FC46E15C5F1}"/>
              </a:ext>
            </a:extLst>
          </p:cNvPr>
          <p:cNvSpPr>
            <a:spLocks noGrp="1"/>
          </p:cNvSpPr>
          <p:nvPr>
            <p:ph type="dt" idx="15"/>
          </p:nvPr>
        </p:nvSpPr>
        <p:spPr/>
        <p:txBody>
          <a:bodyPr/>
          <a:lstStyle/>
          <a:p>
            <a:r>
              <a:rPr lang="en-US" altLang="zh-CN"/>
              <a:t>Dec. 2024</a:t>
            </a:r>
            <a:endParaRPr lang="en-GB" dirty="0"/>
          </a:p>
        </p:txBody>
      </p:sp>
      <p:sp>
        <p:nvSpPr>
          <p:cNvPr id="9" name="页脚占位符 8">
            <a:extLst>
              <a:ext uri="{FF2B5EF4-FFF2-40B4-BE49-F238E27FC236}">
                <a16:creationId xmlns:a16="http://schemas.microsoft.com/office/drawing/2014/main" id="{334286C5-1F79-4D32-97C4-6D1DE3C8334A}"/>
              </a:ext>
            </a:extLst>
          </p:cNvPr>
          <p:cNvSpPr>
            <a:spLocks noGrp="1"/>
          </p:cNvSpPr>
          <p:nvPr>
            <p:ph type="ftr" idx="14"/>
          </p:nvPr>
        </p:nvSpPr>
        <p:spPr/>
        <p:txBody>
          <a:bodyPr/>
          <a:lstStyle/>
          <a:p>
            <a:r>
              <a:rPr lang="it-IT"/>
              <a:t>Hang Yang, Ruijie Networks Co., Ltd</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演示文稿7" id="{DEE9BC1D-32B0-4A2E-95E1-A1408AC7672C}" vid="{C86135A7-A99C-4A55-992F-ACE10057B4B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 chehui</Template>
  <TotalTime>12177</TotalTime>
  <Words>1336</Words>
  <Application>Microsoft Office PowerPoint</Application>
  <PresentationFormat>宽屏</PresentationFormat>
  <Paragraphs>168</Paragraphs>
  <Slides>8</Slides>
  <Notes>8</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8</vt:i4>
      </vt:variant>
    </vt:vector>
  </HeadingPairs>
  <TitlesOfParts>
    <vt:vector size="13" baseType="lpstr">
      <vt:lpstr>Arial Unicode MS</vt:lpstr>
      <vt:lpstr>Arial</vt:lpstr>
      <vt:lpstr>Times New Roman</vt:lpstr>
      <vt:lpstr>Wingdings</vt:lpstr>
      <vt:lpstr>Office 主题</vt:lpstr>
      <vt:lpstr>Discussion on buffered data deliver</vt:lpstr>
      <vt:lpstr>Background</vt:lpstr>
      <vt:lpstr>Introduction</vt:lpstr>
      <vt:lpstr>Recap : buffered DL data transmission in roaming</vt:lpstr>
      <vt:lpstr> Discussion on buffered DL data transmission </vt:lpstr>
      <vt:lpstr> Discussion on buffered DL data transmission </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Hui Che</dc:creator>
  <cp:keywords/>
  <cp:lastModifiedBy>Hui Che</cp:lastModifiedBy>
  <cp:revision>461</cp:revision>
  <cp:lastPrinted>1601-01-01T00:00:00Z</cp:lastPrinted>
  <dcterms:created xsi:type="dcterms:W3CDTF">2023-10-25T06:39:10Z</dcterms:created>
  <dcterms:modified xsi:type="dcterms:W3CDTF">2024-12-31T09:42:44Z</dcterms:modified>
  <cp:category>Hui Che, Ruijie Networks Co., Ltd</cp:category>
</cp:coreProperties>
</file>