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5" r:id="rId3"/>
    <p:sldId id="267" r:id="rId4"/>
    <p:sldId id="268" r:id="rId5"/>
    <p:sldId id="269" r:id="rId6"/>
    <p:sldId id="270" r:id="rId7"/>
    <p:sldId id="273" r:id="rId8"/>
    <p:sldId id="272" r:id="rId9"/>
    <p:sldId id="271"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90" d="100"/>
          <a:sy n="90" d="100"/>
        </p:scale>
        <p:origin x="40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802.11-24/2146r0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smtClean="0"/>
              <a:t>December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Yingqiao Quan, Spreadtrum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802.11-24/2146r0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smtClean="0"/>
              <a:t>December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Yingqiao Quan, Spreadtrum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802.11-24/2146r0</a:t>
            </a:r>
            <a:endParaRPr lang="en-US"/>
          </a:p>
        </p:txBody>
      </p:sp>
      <p:sp>
        <p:nvSpPr>
          <p:cNvPr id="5" name="Rectangle 3"/>
          <p:cNvSpPr>
            <a:spLocks noGrp="1" noChangeArrowheads="1"/>
          </p:cNvSpPr>
          <p:nvPr>
            <p:ph type="dt"/>
          </p:nvPr>
        </p:nvSpPr>
        <p:spPr>
          <a:ln/>
        </p:spPr>
        <p:txBody>
          <a:bodyPr/>
          <a:lstStyle/>
          <a:p>
            <a:r>
              <a:rPr lang="en-US" altLang="zh-CN" smtClean="0"/>
              <a:t>December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802.11-24/2146r0</a:t>
            </a:r>
            <a:endParaRPr lang="en-US"/>
          </a:p>
        </p:txBody>
      </p:sp>
      <p:sp>
        <p:nvSpPr>
          <p:cNvPr id="5" name="Rectangle 3"/>
          <p:cNvSpPr>
            <a:spLocks noGrp="1" noChangeArrowheads="1"/>
          </p:cNvSpPr>
          <p:nvPr>
            <p:ph type="dt"/>
          </p:nvPr>
        </p:nvSpPr>
        <p:spPr>
          <a:ln/>
        </p:spPr>
        <p:txBody>
          <a:bodyPr/>
          <a:lstStyle/>
          <a:p>
            <a:r>
              <a:rPr lang="en-US" altLang="zh-CN" smtClean="0"/>
              <a:t>December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单击以编辑母版副标题样式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smtClean="0"/>
              <a:t>December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Yingqiao Quan, Spreadtrum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December 2024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编辑母版文本样式</a:t>
            </a:r>
          </a:p>
        </p:txBody>
      </p:sp>
      <p:sp>
        <p:nvSpPr>
          <p:cNvPr id="4" name="Date Placeholder 3"/>
          <p:cNvSpPr>
            <a:spLocks noGrp="1"/>
          </p:cNvSpPr>
          <p:nvPr>
            <p:ph type="dt" idx="10"/>
          </p:nvPr>
        </p:nvSpPr>
        <p:spPr/>
        <p:txBody>
          <a:bodyPr/>
          <a:lstStyle>
            <a:lvl1pPr>
              <a:defRPr/>
            </a:lvl1pPr>
          </a:lstStyle>
          <a:p>
            <a:r>
              <a:rPr lang="en-US" altLang="zh-CN" smtClean="0"/>
              <a:t>December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altLang="zh-CN" smtClean="0"/>
              <a:t>December 2024</a:t>
            </a:r>
            <a:endParaRPr lang="en-GB"/>
          </a:p>
        </p:txBody>
      </p:sp>
      <p:sp>
        <p:nvSpPr>
          <p:cNvPr id="6" name="Footer Placeholder 5"/>
          <p:cNvSpPr>
            <a:spLocks noGrp="1"/>
          </p:cNvSpPr>
          <p:nvPr>
            <p:ph type="ftr" idx="11"/>
          </p:nvPr>
        </p:nvSpPr>
        <p:spPr/>
        <p:txBody>
          <a:bodyPr/>
          <a:lstStyle>
            <a:lvl1pPr>
              <a:defRPr/>
            </a:lvl1pPr>
          </a:lstStyle>
          <a:p>
            <a:r>
              <a:rPr lang="en-GB" smtClean="0"/>
              <a:t>Yingqiao Quan, Spreadtrum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altLang="zh-CN" smtClean="0"/>
              <a:t>December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Yingqiao Quan, Spreadtrum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December 2024</a:t>
            </a:r>
            <a:endParaRPr lang="en-GB"/>
          </a:p>
        </p:txBody>
      </p:sp>
      <p:sp>
        <p:nvSpPr>
          <p:cNvPr id="4" name="Footer Placeholder 3"/>
          <p:cNvSpPr>
            <a:spLocks noGrp="1"/>
          </p:cNvSpPr>
          <p:nvPr>
            <p:ph type="ftr" idx="11"/>
          </p:nvPr>
        </p:nvSpPr>
        <p:spPr/>
        <p:txBody>
          <a:bodyPr/>
          <a:lstStyle>
            <a:lvl1pPr>
              <a:defRPr/>
            </a:lvl1pPr>
          </a:lstStyle>
          <a:p>
            <a:r>
              <a:rPr lang="en-GB" smtClean="0"/>
              <a:t>Yingqiao Quan, Spreadtrum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December 2024</a:t>
            </a:r>
            <a:endParaRPr lang="en-GB"/>
          </a:p>
        </p:txBody>
      </p:sp>
      <p:sp>
        <p:nvSpPr>
          <p:cNvPr id="3" name="Footer Placeholder 2"/>
          <p:cNvSpPr>
            <a:spLocks noGrp="1"/>
          </p:cNvSpPr>
          <p:nvPr>
            <p:ph type="ftr" idx="11"/>
          </p:nvPr>
        </p:nvSpPr>
        <p:spPr/>
        <p:txBody>
          <a:bodyPr/>
          <a:lstStyle>
            <a:lvl1pPr>
              <a:defRPr/>
            </a:lvl1pPr>
          </a:lstStyle>
          <a:p>
            <a:r>
              <a:rPr lang="en-GB" smtClean="0"/>
              <a:t>Yingqiao Quan, Spreadtrum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December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December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Yingqiao Quan, </a:t>
            </a:r>
            <a:r>
              <a:rPr lang="en-GB" dirty="0" err="1" smtClean="0"/>
              <a:t>Spreadtrum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29217" y="6473825"/>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802.11-24/2146r0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Discussion on the protection of Co-RTWT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2024-12-31</a:t>
            </a:r>
            <a:endParaRPr lang="en-GB" sz="2000" b="0" dirty="0"/>
          </a:p>
        </p:txBody>
      </p:sp>
      <p:sp>
        <p:nvSpPr>
          <p:cNvPr id="6" name="Date Placeholder 3"/>
          <p:cNvSpPr>
            <a:spLocks noGrp="1"/>
          </p:cNvSpPr>
          <p:nvPr>
            <p:ph type="dt" idx="10"/>
          </p:nvPr>
        </p:nvSpPr>
        <p:spPr/>
        <p:txBody>
          <a:bodyPr/>
          <a:lstStyle/>
          <a:p>
            <a:r>
              <a:rPr lang="en-US" altLang="zh-CN" smtClean="0"/>
              <a:t>December 2024</a:t>
            </a:r>
            <a:endParaRPr lang="en-GB" dirty="0"/>
          </a:p>
        </p:txBody>
      </p:sp>
      <p:sp>
        <p:nvSpPr>
          <p:cNvPr id="7" name="Footer Placeholder 4"/>
          <p:cNvSpPr>
            <a:spLocks noGrp="1"/>
          </p:cNvSpPr>
          <p:nvPr>
            <p:ph type="ftr" idx="11"/>
          </p:nvPr>
        </p:nvSpPr>
        <p:spPr/>
        <p:txBody>
          <a:bodyPr/>
          <a:lstStyle/>
          <a:p>
            <a:r>
              <a:rPr lang="en-GB" smtClean="0"/>
              <a:t>Yingqiao Quan, Spreadtrum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76185695"/>
              </p:ext>
            </p:extLst>
          </p:nvPr>
        </p:nvGraphicFramePr>
        <p:xfrm>
          <a:off x="996950" y="2419350"/>
          <a:ext cx="10656888" cy="2593975"/>
        </p:xfrm>
        <a:graphic>
          <a:graphicData uri="http://schemas.openxmlformats.org/presentationml/2006/ole">
            <mc:AlternateContent xmlns:mc="http://schemas.openxmlformats.org/markup-compatibility/2006">
              <mc:Choice xmlns:v="urn:schemas-microsoft-com:vml" Requires="v">
                <p:oleObj spid="_x0000_s3124" name="Document" r:id="rId4" imgW="10457133" imgH="2541916" progId="Word.Document.8">
                  <p:embed/>
                </p:oleObj>
              </mc:Choice>
              <mc:Fallback>
                <p:oleObj name="Document" r:id="rId4" imgW="10457133" imgH="2541916" progId="Word.Document.8">
                  <p:embed/>
                  <p:pic>
                    <p:nvPicPr>
                      <p:cNvPr id="3075" name="Object 3"/>
                      <p:cNvPicPr>
                        <a:picLocks noChangeAspect="1" noChangeArrowheads="1"/>
                      </p:cNvPicPr>
                      <p:nvPr/>
                    </p:nvPicPr>
                    <p:blipFill>
                      <a:blip r:embed="rId5"/>
                      <a:srcRect/>
                      <a:stretch>
                        <a:fillRect/>
                      </a:stretch>
                    </p:blipFill>
                    <p:spPr bwMode="auto">
                      <a:xfrm>
                        <a:off x="996950" y="2419350"/>
                        <a:ext cx="10656888" cy="2593975"/>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[1]	11-24-0538-01-00bn-sp-based-non-primary-channel-access</a:t>
            </a:r>
          </a:p>
          <a:p>
            <a:r>
              <a:rPr lang="en-US" dirty="0"/>
              <a:t>[2]	11-24-1259-02-00bn-sp-based-non-primary-channel-access-follow-up</a:t>
            </a:r>
          </a:p>
          <a:p>
            <a:r>
              <a:rPr lang="en-US" dirty="0"/>
              <a:t>[3]	11-24-1577-01-00bn-non-primary-channel-access-during-r-twt-coordination</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December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
        <p:nvSpPr>
          <p:cNvPr id="7" name="Title 1">
            <a:extLst>
              <a:ext uri="{FF2B5EF4-FFF2-40B4-BE49-F238E27FC236}">
                <a16:creationId xmlns:a16="http://schemas.microsoft.com/office/drawing/2014/main" id="{6E040630-7F34-6C4A-AC52-4D5FF0C815E0}"/>
              </a:ext>
            </a:extLst>
          </p:cNvPr>
          <p:cNvSpPr txBox="1">
            <a:spLocks/>
          </p:cNvSpPr>
          <p:nvPr/>
        </p:nvSpPr>
        <p:spPr bwMode="auto">
          <a:xfrm>
            <a:off x="914400" y="685801"/>
            <a:ext cx="10363200" cy="9143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smtClean="0"/>
              <a:t>Recap</a:t>
            </a:r>
            <a:endParaRPr lang="en-US" kern="0" dirty="0"/>
          </a:p>
        </p:txBody>
      </p:sp>
      <p:sp>
        <p:nvSpPr>
          <p:cNvPr id="8" name="Content Placeholder 2">
            <a:extLst>
              <a:ext uri="{FF2B5EF4-FFF2-40B4-BE49-F238E27FC236}">
                <a16:creationId xmlns:a16="http://schemas.microsoft.com/office/drawing/2014/main" id="{9AB3F7AA-37B4-0942-A4BA-9B890C6110A6}"/>
              </a:ext>
            </a:extLst>
          </p:cNvPr>
          <p:cNvSpPr txBox="1">
            <a:spLocks/>
          </p:cNvSpPr>
          <p:nvPr/>
        </p:nvSpPr>
        <p:spPr bwMode="auto">
          <a:xfrm>
            <a:off x="914400" y="1959120"/>
            <a:ext cx="10363200" cy="4896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zh-CN" sz="1800" kern="0" dirty="0" err="1" smtClean="0"/>
              <a:t>TGbn</a:t>
            </a:r>
            <a:r>
              <a:rPr lang="en-US" altLang="zh-CN" sz="1800" kern="0" dirty="0" smtClean="0"/>
              <a:t> has made progress on Co-RTWT with following passed motions.</a:t>
            </a:r>
          </a:p>
        </p:txBody>
      </p:sp>
      <p:sp>
        <p:nvSpPr>
          <p:cNvPr id="9" name="矩形 8"/>
          <p:cNvSpPr/>
          <p:nvPr/>
        </p:nvSpPr>
        <p:spPr>
          <a:xfrm>
            <a:off x="914400" y="2807652"/>
            <a:ext cx="10363200" cy="2708434"/>
          </a:xfrm>
          <a:prstGeom prst="rect">
            <a:avLst/>
          </a:prstGeom>
        </p:spPr>
        <p:txBody>
          <a:bodyPr wrap="square">
            <a:spAutoFit/>
          </a:bodyPr>
          <a:lstStyle/>
          <a:p>
            <a:pPr>
              <a:spcAft>
                <a:spcPts val="0"/>
              </a:spcAft>
            </a:pPr>
            <a:r>
              <a:rPr lang="en-GB" sz="1600" dirty="0" smtClean="0">
                <a:solidFill>
                  <a:schemeClr val="tx1"/>
                </a:solidFill>
                <a:latin typeface="Times New Roman" panose="02020603050405020304" pitchFamily="18" charset="0"/>
                <a:ea typeface="Times New Roman" panose="02020603050405020304" pitchFamily="18" charset="0"/>
              </a:rPr>
              <a:t>[Motion </a:t>
            </a:r>
            <a:r>
              <a:rPr lang="en-GB" sz="1600" dirty="0">
                <a:solidFill>
                  <a:schemeClr val="tx1"/>
                </a:solidFill>
                <a:latin typeface="Times New Roman" panose="02020603050405020304" pitchFamily="18" charset="0"/>
                <a:ea typeface="Times New Roman" panose="02020603050405020304" pitchFamily="18" charset="0"/>
              </a:rPr>
              <a:t>#</a:t>
            </a:r>
            <a:r>
              <a:rPr lang="en-GB" sz="1600" dirty="0" smtClean="0">
                <a:solidFill>
                  <a:schemeClr val="tx1"/>
                </a:solidFill>
                <a:latin typeface="Times New Roman" panose="02020603050405020304" pitchFamily="18" charset="0"/>
                <a:ea typeface="Times New Roman" panose="02020603050405020304" pitchFamily="18" charset="0"/>
              </a:rPr>
              <a:t>48]</a:t>
            </a:r>
            <a:endParaRPr lang="en-US" sz="1600" dirty="0">
              <a:solidFill>
                <a:schemeClr val="tx1"/>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GB" sz="1600" dirty="0">
                <a:solidFill>
                  <a:schemeClr val="tx1"/>
                </a:solidFill>
                <a:latin typeface="Times New Roman" panose="02020603050405020304" pitchFamily="18" charset="0"/>
                <a:ea typeface="宋体" panose="02010600030101010101" pitchFamily="2" charset="-122"/>
              </a:rPr>
              <a:t>Define mechanisms that enable APs to coordinate their </a:t>
            </a:r>
            <a:r>
              <a:rPr lang="en-GB" sz="1600" dirty="0" err="1">
                <a:solidFill>
                  <a:schemeClr val="tx1"/>
                </a:solidFill>
                <a:latin typeface="Times New Roman" panose="02020603050405020304" pitchFamily="18" charset="0"/>
                <a:ea typeface="宋体" panose="02010600030101010101" pitchFamily="2" charset="-122"/>
              </a:rPr>
              <a:t>rTWT</a:t>
            </a:r>
            <a:r>
              <a:rPr lang="en-GB" sz="1600" dirty="0">
                <a:solidFill>
                  <a:schemeClr val="tx1"/>
                </a:solidFill>
                <a:latin typeface="Times New Roman" panose="02020603050405020304" pitchFamily="18" charset="0"/>
                <a:ea typeface="宋体" panose="02010600030101010101" pitchFamily="2" charset="-122"/>
              </a:rPr>
              <a:t> schedule(s) and/or to ensure that one AP provides the protection of the </a:t>
            </a:r>
            <a:r>
              <a:rPr lang="en-GB" sz="1600" dirty="0" err="1">
                <a:solidFill>
                  <a:schemeClr val="tx1"/>
                </a:solidFill>
                <a:latin typeface="Times New Roman" panose="02020603050405020304" pitchFamily="18" charset="0"/>
                <a:ea typeface="宋体" panose="02010600030101010101" pitchFamily="2" charset="-122"/>
              </a:rPr>
              <a:t>rTWT</a:t>
            </a:r>
            <a:r>
              <a:rPr lang="en-GB" sz="1600" dirty="0">
                <a:solidFill>
                  <a:schemeClr val="tx1"/>
                </a:solidFill>
                <a:latin typeface="Times New Roman" panose="02020603050405020304" pitchFamily="18" charset="0"/>
                <a:ea typeface="宋体" panose="02010600030101010101" pitchFamily="2" charset="-122"/>
              </a:rPr>
              <a:t> schedule(s) of the other AP.</a:t>
            </a:r>
            <a:endParaRPr lang="en-US" sz="1600" dirty="0">
              <a:solidFill>
                <a:schemeClr val="tx1"/>
              </a:solidFill>
              <a:latin typeface="Times New Roman" panose="02020603050405020304" pitchFamily="18" charset="0"/>
              <a:ea typeface="宋体" panose="02010600030101010101" pitchFamily="2" charset="-122"/>
            </a:endParaRPr>
          </a:p>
          <a:p>
            <a:pPr marL="342900" lvl="0" indent="-342900" algn="just">
              <a:spcAft>
                <a:spcPts val="0"/>
              </a:spcAft>
              <a:buFont typeface="Symbol" panose="05050102010706020507" pitchFamily="18" charset="2"/>
              <a:buChar char=""/>
            </a:pPr>
            <a:r>
              <a:rPr lang="en-GB" sz="1600" dirty="0">
                <a:solidFill>
                  <a:schemeClr val="tx1"/>
                </a:solidFill>
                <a:latin typeface="Times New Roman" panose="02020603050405020304" pitchFamily="18" charset="0"/>
                <a:ea typeface="宋体" panose="02010600030101010101" pitchFamily="2" charset="-122"/>
              </a:rPr>
              <a:t>NOTE – TBD mechanisms including negotiation between 2 APs and advertisement</a:t>
            </a:r>
            <a:r>
              <a:rPr lang="en-GB" sz="1600" dirty="0" smtClean="0">
                <a:solidFill>
                  <a:schemeClr val="tx1"/>
                </a:solidFill>
                <a:latin typeface="Times New Roman" panose="02020603050405020304" pitchFamily="18" charset="0"/>
                <a:ea typeface="宋体" panose="02010600030101010101" pitchFamily="2" charset="-122"/>
              </a:rPr>
              <a:t>.</a:t>
            </a:r>
          </a:p>
          <a:p>
            <a:pPr marL="342900" lvl="0" indent="-342900" algn="just">
              <a:spcAft>
                <a:spcPts val="0"/>
              </a:spcAft>
              <a:buFont typeface="Symbol" panose="05050102010706020507" pitchFamily="18" charset="2"/>
              <a:buChar char=""/>
            </a:pPr>
            <a:endParaRPr lang="en-GB" sz="1600" dirty="0">
              <a:solidFill>
                <a:schemeClr val="tx1"/>
              </a:solidFill>
              <a:latin typeface="Times New Roman" panose="02020603050405020304" pitchFamily="18" charset="0"/>
              <a:ea typeface="宋体" panose="02010600030101010101" pitchFamily="2" charset="-122"/>
            </a:endParaRPr>
          </a:p>
          <a:p>
            <a:r>
              <a:rPr lang="en-GB" sz="1600" dirty="0">
                <a:solidFill>
                  <a:schemeClr val="tx1"/>
                </a:solidFill>
              </a:rPr>
              <a:t>[Motion #</a:t>
            </a:r>
            <a:r>
              <a:rPr lang="en-GB" sz="1600" dirty="0" smtClean="0">
                <a:solidFill>
                  <a:schemeClr val="tx1"/>
                </a:solidFill>
              </a:rPr>
              <a:t>149]</a:t>
            </a:r>
            <a:endParaRPr lang="en-US" sz="1600" dirty="0" smtClean="0">
              <a:solidFill>
                <a:schemeClr val="tx1"/>
              </a:solidFill>
            </a:endParaRPr>
          </a:p>
          <a:p>
            <a:pPr marL="342900" lvl="0" indent="-342900" algn="just">
              <a:buFont typeface="Symbol" panose="05050102010706020507" pitchFamily="18" charset="2"/>
              <a:buChar char=""/>
            </a:pPr>
            <a:r>
              <a:rPr lang="en-GB" sz="1600" dirty="0" smtClean="0">
                <a:solidFill>
                  <a:schemeClr val="tx1"/>
                </a:solidFill>
                <a:latin typeface="Times New Roman" panose="02020603050405020304" pitchFamily="18" charset="0"/>
                <a:ea typeface="宋体" panose="02010600030101010101" pitchFamily="2" charset="-122"/>
              </a:rPr>
              <a:t>If an AP extends the protection of the </a:t>
            </a:r>
            <a:r>
              <a:rPr lang="en-GB" sz="1600" dirty="0" err="1" smtClean="0">
                <a:solidFill>
                  <a:schemeClr val="tx1"/>
                </a:solidFill>
                <a:latin typeface="Times New Roman" panose="02020603050405020304" pitchFamily="18" charset="0"/>
                <a:ea typeface="宋体" panose="02010600030101010101" pitchFamily="2" charset="-122"/>
              </a:rPr>
              <a:t>rTWT</a:t>
            </a:r>
            <a:r>
              <a:rPr lang="en-GB" sz="1600" dirty="0" smtClean="0">
                <a:solidFill>
                  <a:schemeClr val="tx1"/>
                </a:solidFill>
                <a:latin typeface="Times New Roman" panose="02020603050405020304" pitchFamily="18" charset="0"/>
                <a:ea typeface="宋体" panose="02010600030101010101" pitchFamily="2" charset="-122"/>
              </a:rPr>
              <a:t> schedule of another AP, following negotiation or through other means, then:</a:t>
            </a:r>
            <a:endParaRPr lang="en-US" sz="1600" dirty="0" smtClean="0">
              <a:solidFill>
                <a:schemeClr val="tx1"/>
              </a:solidFill>
              <a:latin typeface="Times New Roman" panose="02020603050405020304" pitchFamily="18" charset="0"/>
              <a:ea typeface="宋体" panose="02010600030101010101" pitchFamily="2" charset="-122"/>
            </a:endParaRPr>
          </a:p>
          <a:p>
            <a:pPr marL="800100" lvl="1" indent="-342900" algn="just">
              <a:buFont typeface="Arial" panose="020B0604020202020204" pitchFamily="34" charset="0"/>
              <a:buChar char="•"/>
            </a:pPr>
            <a:r>
              <a:rPr lang="en-GB" sz="1400" dirty="0" smtClean="0">
                <a:solidFill>
                  <a:schemeClr val="tx1"/>
                </a:solidFill>
                <a:latin typeface="Times New Roman" panose="02020603050405020304" pitchFamily="18" charset="0"/>
                <a:ea typeface="宋体" panose="02010600030101010101" pitchFamily="2" charset="-122"/>
              </a:rPr>
              <a:t>The </a:t>
            </a:r>
            <a:r>
              <a:rPr lang="en-GB" sz="1400" dirty="0">
                <a:solidFill>
                  <a:schemeClr val="tx1"/>
                </a:solidFill>
                <a:latin typeface="Times New Roman" panose="02020603050405020304" pitchFamily="18" charset="0"/>
                <a:ea typeface="宋体" panose="02010600030101010101" pitchFamily="2" charset="-122"/>
              </a:rPr>
              <a:t>AP shall ensure its TXOP ends before the start time of the corresponding OBSS </a:t>
            </a:r>
            <a:r>
              <a:rPr lang="en-GB" sz="1400" dirty="0" err="1">
                <a:solidFill>
                  <a:schemeClr val="tx1"/>
                </a:solidFill>
                <a:latin typeface="Times New Roman" panose="02020603050405020304" pitchFamily="18" charset="0"/>
                <a:ea typeface="宋体" panose="02010600030101010101" pitchFamily="2" charset="-122"/>
              </a:rPr>
              <a:t>rTWT</a:t>
            </a:r>
            <a:r>
              <a:rPr lang="en-GB" sz="1400" dirty="0">
                <a:solidFill>
                  <a:schemeClr val="tx1"/>
                </a:solidFill>
                <a:latin typeface="Times New Roman" panose="02020603050405020304" pitchFamily="18" charset="0"/>
                <a:ea typeface="宋体" panose="02010600030101010101" pitchFamily="2" charset="-122"/>
              </a:rPr>
              <a:t> SP(s)</a:t>
            </a:r>
            <a:endParaRPr lang="en-US" sz="1400" dirty="0">
              <a:solidFill>
                <a:schemeClr val="tx1"/>
              </a:solidFill>
              <a:latin typeface="Times New Roman" panose="02020603050405020304" pitchFamily="18" charset="0"/>
              <a:ea typeface="宋体" panose="02010600030101010101" pitchFamily="2" charset="-122"/>
            </a:endParaRPr>
          </a:p>
          <a:p>
            <a:pPr marL="800100" lvl="1" indent="-342900" algn="just">
              <a:buFont typeface="Arial" panose="020B0604020202020204" pitchFamily="34" charset="0"/>
              <a:buChar char="•"/>
            </a:pPr>
            <a:r>
              <a:rPr lang="en-GB" sz="1400" dirty="0">
                <a:solidFill>
                  <a:schemeClr val="tx1"/>
                </a:solidFill>
                <a:latin typeface="Times New Roman" panose="02020603050405020304" pitchFamily="18" charset="0"/>
                <a:ea typeface="宋体" panose="02010600030101010101" pitchFamily="2" charset="-122"/>
              </a:rPr>
              <a:t>The AP, if it has at least one associated </a:t>
            </a:r>
            <a:r>
              <a:rPr lang="en-GB" sz="1400" dirty="0" err="1">
                <a:solidFill>
                  <a:schemeClr val="tx1"/>
                </a:solidFill>
                <a:latin typeface="Times New Roman" panose="02020603050405020304" pitchFamily="18" charset="0"/>
                <a:ea typeface="宋体" panose="02010600030101010101" pitchFamily="2" charset="-122"/>
              </a:rPr>
              <a:t>STA</a:t>
            </a:r>
            <a:r>
              <a:rPr lang="en-GB" sz="1400" dirty="0">
                <a:solidFill>
                  <a:schemeClr val="tx1"/>
                </a:solidFill>
                <a:latin typeface="Times New Roman" panose="02020603050405020304" pitchFamily="18" charset="0"/>
                <a:ea typeface="宋体" panose="02010600030101010101" pitchFamily="2" charset="-122"/>
              </a:rPr>
              <a:t> that is capable of </a:t>
            </a:r>
            <a:r>
              <a:rPr lang="en-GB" sz="1400" dirty="0" err="1">
                <a:solidFill>
                  <a:schemeClr val="tx1"/>
                </a:solidFill>
                <a:latin typeface="Times New Roman" panose="02020603050405020304" pitchFamily="18" charset="0"/>
                <a:ea typeface="宋体" panose="02010600030101010101" pitchFamily="2" charset="-122"/>
              </a:rPr>
              <a:t>rTWT</a:t>
            </a:r>
            <a:r>
              <a:rPr lang="en-GB" sz="1400" dirty="0">
                <a:solidFill>
                  <a:schemeClr val="tx1"/>
                </a:solidFill>
                <a:latin typeface="Times New Roman" panose="02020603050405020304" pitchFamily="18" charset="0"/>
                <a:ea typeface="宋体" panose="02010600030101010101" pitchFamily="2" charset="-122"/>
              </a:rPr>
              <a:t>, shall advertise in the beacon frames it transmits the </a:t>
            </a:r>
            <a:r>
              <a:rPr lang="en-GB" sz="1400" dirty="0" err="1">
                <a:solidFill>
                  <a:schemeClr val="tx1"/>
                </a:solidFill>
                <a:latin typeface="Times New Roman" panose="02020603050405020304" pitchFamily="18" charset="0"/>
                <a:ea typeface="宋体" panose="02010600030101010101" pitchFamily="2" charset="-122"/>
              </a:rPr>
              <a:t>OBSS</a:t>
            </a:r>
            <a:r>
              <a:rPr lang="en-GB" sz="1400" dirty="0">
                <a:solidFill>
                  <a:schemeClr val="tx1"/>
                </a:solidFill>
                <a:latin typeface="Times New Roman" panose="02020603050405020304" pitchFamily="18" charset="0"/>
                <a:ea typeface="宋体" panose="02010600030101010101" pitchFamily="2" charset="-122"/>
              </a:rPr>
              <a:t> </a:t>
            </a:r>
            <a:r>
              <a:rPr lang="en-GB" sz="1400" dirty="0" err="1">
                <a:solidFill>
                  <a:schemeClr val="tx1"/>
                </a:solidFill>
                <a:latin typeface="Times New Roman" panose="02020603050405020304" pitchFamily="18" charset="0"/>
                <a:ea typeface="宋体" panose="02010600030101010101" pitchFamily="2" charset="-122"/>
              </a:rPr>
              <a:t>rTWT</a:t>
            </a:r>
            <a:r>
              <a:rPr lang="en-GB" sz="1400" dirty="0">
                <a:solidFill>
                  <a:schemeClr val="tx1"/>
                </a:solidFill>
                <a:latin typeface="Times New Roman" panose="02020603050405020304" pitchFamily="18" charset="0"/>
                <a:ea typeface="宋体" panose="02010600030101010101" pitchFamily="2" charset="-122"/>
              </a:rPr>
              <a:t> schedule so that its associated </a:t>
            </a:r>
            <a:r>
              <a:rPr lang="en-GB" sz="1400" dirty="0" err="1">
                <a:solidFill>
                  <a:schemeClr val="tx1"/>
                </a:solidFill>
                <a:latin typeface="Times New Roman" panose="02020603050405020304" pitchFamily="18" charset="0"/>
                <a:ea typeface="宋体" panose="02010600030101010101" pitchFamily="2" charset="-122"/>
              </a:rPr>
              <a:t>STAs</a:t>
            </a:r>
            <a:r>
              <a:rPr lang="en-GB" sz="1400" dirty="0">
                <a:solidFill>
                  <a:schemeClr val="tx1"/>
                </a:solidFill>
                <a:latin typeface="Times New Roman" panose="02020603050405020304" pitchFamily="18" charset="0"/>
                <a:ea typeface="宋体" panose="02010600030101010101" pitchFamily="2" charset="-122"/>
              </a:rPr>
              <a:t> supporting </a:t>
            </a:r>
            <a:r>
              <a:rPr lang="en-GB" sz="1400" dirty="0" err="1">
                <a:solidFill>
                  <a:schemeClr val="tx1"/>
                </a:solidFill>
                <a:latin typeface="Times New Roman" panose="02020603050405020304" pitchFamily="18" charset="0"/>
                <a:ea typeface="宋体" panose="02010600030101010101" pitchFamily="2" charset="-122"/>
              </a:rPr>
              <a:t>rTWT</a:t>
            </a:r>
            <a:r>
              <a:rPr lang="en-GB" sz="1400" dirty="0">
                <a:solidFill>
                  <a:schemeClr val="tx1"/>
                </a:solidFill>
                <a:latin typeface="Times New Roman" panose="02020603050405020304" pitchFamily="18" charset="0"/>
                <a:ea typeface="宋体" panose="02010600030101010101" pitchFamily="2" charset="-122"/>
              </a:rPr>
              <a:t> follow the baseline </a:t>
            </a:r>
            <a:r>
              <a:rPr lang="en-GB" sz="1400" dirty="0" err="1">
                <a:solidFill>
                  <a:schemeClr val="tx1"/>
                </a:solidFill>
                <a:latin typeface="Times New Roman" panose="02020603050405020304" pitchFamily="18" charset="0"/>
                <a:ea typeface="宋体" panose="02010600030101010101" pitchFamily="2" charset="-122"/>
              </a:rPr>
              <a:t>rTWT</a:t>
            </a:r>
            <a:r>
              <a:rPr lang="en-GB" sz="1400" dirty="0">
                <a:solidFill>
                  <a:schemeClr val="tx1"/>
                </a:solidFill>
                <a:latin typeface="Times New Roman" panose="02020603050405020304" pitchFamily="18" charset="0"/>
                <a:ea typeface="宋体" panose="02010600030101010101" pitchFamily="2" charset="-122"/>
              </a:rPr>
              <a:t> rules for the </a:t>
            </a:r>
            <a:r>
              <a:rPr lang="en-GB" sz="1400" dirty="0" err="1">
                <a:solidFill>
                  <a:schemeClr val="tx1"/>
                </a:solidFill>
                <a:latin typeface="Times New Roman" panose="02020603050405020304" pitchFamily="18" charset="0"/>
                <a:ea typeface="宋体" panose="02010600030101010101" pitchFamily="2" charset="-122"/>
              </a:rPr>
              <a:t>OBSS</a:t>
            </a:r>
            <a:r>
              <a:rPr lang="en-GB" sz="1400" dirty="0">
                <a:solidFill>
                  <a:schemeClr val="tx1"/>
                </a:solidFill>
                <a:latin typeface="Times New Roman" panose="02020603050405020304" pitchFamily="18" charset="0"/>
                <a:ea typeface="宋体" panose="02010600030101010101" pitchFamily="2" charset="-122"/>
              </a:rPr>
              <a:t> </a:t>
            </a:r>
            <a:r>
              <a:rPr lang="en-GB" sz="1400" dirty="0" err="1">
                <a:solidFill>
                  <a:schemeClr val="tx1"/>
                </a:solidFill>
                <a:latin typeface="Times New Roman" panose="02020603050405020304" pitchFamily="18" charset="0"/>
                <a:ea typeface="宋体" panose="02010600030101010101" pitchFamily="2" charset="-122"/>
              </a:rPr>
              <a:t>rTWT</a:t>
            </a:r>
            <a:r>
              <a:rPr lang="en-GB" sz="1400" dirty="0">
                <a:solidFill>
                  <a:schemeClr val="tx1"/>
                </a:solidFill>
                <a:latin typeface="Times New Roman" panose="02020603050405020304" pitchFamily="18" charset="0"/>
                <a:ea typeface="宋体" panose="02010600030101010101" pitchFamily="2" charset="-122"/>
              </a:rPr>
              <a:t> schedule.</a:t>
            </a:r>
            <a:endParaRPr lang="en-US" sz="1400" dirty="0">
              <a:solidFill>
                <a:schemeClr val="tx1"/>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83097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Observation &amp; Consideration</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Low Latency Traffic (LLT) during Co-RTWT SPs may not occupy </a:t>
            </a:r>
            <a:r>
              <a:rPr lang="en-US" altLang="zh-CN" dirty="0"/>
              <a:t>the whole operating BW of Co-RTWT coordinated </a:t>
            </a:r>
            <a:r>
              <a:rPr lang="en-US" altLang="zh-CN" dirty="0" smtClean="0"/>
              <a:t>AP.</a:t>
            </a:r>
          </a:p>
          <a:p>
            <a:pPr marL="914400" lvl="1" indent="-457200">
              <a:buFont typeface="+mj-lt"/>
              <a:buAutoNum type="arabicPeriod"/>
            </a:pPr>
            <a:r>
              <a:rPr lang="en-US" altLang="zh-CN" sz="1800" b="0" dirty="0" smtClean="0"/>
              <a:t>The operating BW of the </a:t>
            </a:r>
            <a:r>
              <a:rPr lang="en-GB" altLang="zh-CN" sz="1800" b="0" dirty="0" smtClean="0"/>
              <a:t>Co-RTWT </a:t>
            </a:r>
            <a:r>
              <a:rPr lang="en-GB" altLang="zh-CN" sz="1800" b="0" dirty="0"/>
              <a:t>requesting </a:t>
            </a:r>
            <a:r>
              <a:rPr lang="en-GB" altLang="zh-CN" sz="1800" b="0" dirty="0" smtClean="0"/>
              <a:t>AP or the targets (associated </a:t>
            </a:r>
            <a:r>
              <a:rPr lang="en-GB" altLang="zh-CN" sz="1800" b="0" dirty="0"/>
              <a:t>STAs of Co-RTWT requesting AP) of LLT</a:t>
            </a:r>
            <a:r>
              <a:rPr lang="en-GB" altLang="zh-CN" sz="1800" b="0" dirty="0" smtClean="0"/>
              <a:t> may be different with the operating BW of </a:t>
            </a:r>
            <a:r>
              <a:rPr lang="en-GB" altLang="zh-CN" sz="1800" dirty="0" smtClean="0"/>
              <a:t>Co-RTWT </a:t>
            </a:r>
            <a:r>
              <a:rPr lang="en-GB" altLang="zh-CN" sz="1800" dirty="0"/>
              <a:t>coordinated </a:t>
            </a:r>
            <a:r>
              <a:rPr lang="en-GB" altLang="zh-CN" sz="1800" dirty="0" smtClean="0"/>
              <a:t>APs </a:t>
            </a:r>
            <a:r>
              <a:rPr lang="en-GB" altLang="zh-CN" sz="1800" b="0" dirty="0" smtClean="0"/>
              <a:t>;</a:t>
            </a:r>
          </a:p>
          <a:p>
            <a:pPr marL="914400" lvl="1" indent="-457200">
              <a:buFont typeface="+mj-lt"/>
              <a:buAutoNum type="arabicPeriod"/>
            </a:pPr>
            <a:r>
              <a:rPr lang="en-GB" altLang="zh-CN" sz="1800" dirty="0" smtClean="0"/>
              <a:t>The Primary channel </a:t>
            </a:r>
            <a:r>
              <a:rPr lang="en-GB" altLang="zh-CN" sz="1800" dirty="0"/>
              <a:t>may not be </a:t>
            </a:r>
            <a:r>
              <a:rPr lang="en-GB" altLang="zh-CN" sz="1800" dirty="0" smtClean="0"/>
              <a:t>aligned;</a:t>
            </a:r>
            <a:endParaRPr lang="en-GB" altLang="zh-CN" sz="1800" b="0" dirty="0" smtClean="0"/>
          </a:p>
          <a:p>
            <a:pPr marL="914400" lvl="1" indent="-457200">
              <a:buFont typeface="+mj-lt"/>
              <a:buAutoNum type="arabicPeriod"/>
            </a:pPr>
            <a:r>
              <a:rPr lang="en-GB" altLang="zh-CN" sz="1800" b="0" dirty="0" smtClean="0"/>
              <a:t>LLT may not need a wide BW </a:t>
            </a:r>
            <a:r>
              <a:rPr lang="en-GB" altLang="zh-CN" sz="1800" dirty="0"/>
              <a:t>for </a:t>
            </a:r>
            <a:r>
              <a:rPr lang="en-GB" altLang="zh-CN" sz="1800" dirty="0" smtClean="0"/>
              <a:t>delivery.</a:t>
            </a:r>
          </a:p>
          <a:p>
            <a:pPr marL="342900" lvl="1" indent="-342900">
              <a:spcBef>
                <a:spcPts val="600"/>
              </a:spcBef>
              <a:buFont typeface="Arial" panose="020B0604020202020204" pitchFamily="34" charset="0"/>
              <a:buChar char="•"/>
            </a:pPr>
            <a:r>
              <a:rPr lang="en-US" altLang="zh-CN" sz="2400" b="1" dirty="0" smtClean="0">
                <a:cs typeface="+mn-cs"/>
              </a:rPr>
              <a:t>For avoiding the overprotection of Co-RTWT SP, there might be 3 options:</a:t>
            </a:r>
          </a:p>
          <a:p>
            <a:pPr marL="857250" lvl="2" indent="-457200">
              <a:spcBef>
                <a:spcPts val="600"/>
              </a:spcBef>
              <a:buFont typeface="+mj-lt"/>
              <a:buAutoNum type="arabicPeriod"/>
            </a:pPr>
            <a:r>
              <a:rPr lang="en-US" altLang="zh-CN" dirty="0" smtClean="0">
                <a:cs typeface="+mn-cs"/>
              </a:rPr>
              <a:t>A Co-RTWT </a:t>
            </a:r>
            <a:r>
              <a:rPr lang="en-US" altLang="zh-CN" dirty="0">
                <a:cs typeface="+mn-cs"/>
              </a:rPr>
              <a:t>coordinated AP </a:t>
            </a:r>
            <a:r>
              <a:rPr lang="en-US" altLang="zh-CN" dirty="0" smtClean="0">
                <a:cs typeface="+mn-cs"/>
              </a:rPr>
              <a:t> only provides protection on the Primary 20 MHz channel of the </a:t>
            </a:r>
            <a:r>
              <a:rPr lang="en-GB" altLang="zh-CN" dirty="0"/>
              <a:t>Co-RTWT </a:t>
            </a:r>
            <a:r>
              <a:rPr lang="en-GB" altLang="zh-CN" dirty="0" smtClean="0"/>
              <a:t>requesting </a:t>
            </a:r>
            <a:r>
              <a:rPr lang="en-GB" altLang="zh-CN" dirty="0"/>
              <a:t>AP </a:t>
            </a:r>
            <a:r>
              <a:rPr lang="en-US" altLang="zh-CN" dirty="0" smtClean="0">
                <a:cs typeface="+mn-cs"/>
              </a:rPr>
              <a:t>at the start time of Co-RTWT SPs ;</a:t>
            </a:r>
          </a:p>
          <a:p>
            <a:pPr marL="857250" lvl="2" indent="-457200">
              <a:spcBef>
                <a:spcPts val="600"/>
              </a:spcBef>
              <a:buFont typeface="+mj-lt"/>
              <a:buAutoNum type="arabicPeriod"/>
            </a:pPr>
            <a:r>
              <a:rPr lang="en-US" altLang="zh-CN" dirty="0"/>
              <a:t>A Co-RTWT coordinated </a:t>
            </a:r>
            <a:r>
              <a:rPr lang="en-US" altLang="zh-CN" dirty="0" smtClean="0"/>
              <a:t>AP provides protection on the channel indicated by the </a:t>
            </a:r>
            <a:r>
              <a:rPr lang="en-GB" altLang="zh-CN" dirty="0"/>
              <a:t>Co-RTWT requesting AP </a:t>
            </a:r>
            <a:r>
              <a:rPr lang="en-US" altLang="zh-CN" dirty="0"/>
              <a:t>at the start time of Co-RTWT </a:t>
            </a:r>
            <a:r>
              <a:rPr lang="en-US" altLang="zh-CN" dirty="0" smtClean="0"/>
              <a:t>SPs;</a:t>
            </a:r>
          </a:p>
          <a:p>
            <a:pPr marL="857250" lvl="2" indent="-457200">
              <a:spcBef>
                <a:spcPts val="600"/>
              </a:spcBef>
              <a:buFont typeface="+mj-lt"/>
              <a:buAutoNum type="arabicPeriod"/>
            </a:pPr>
            <a:r>
              <a:rPr lang="en-US" altLang="zh-CN" dirty="0" smtClean="0">
                <a:cs typeface="+mn-cs"/>
              </a:rPr>
              <a:t>SP based NPCA </a:t>
            </a:r>
            <a:r>
              <a:rPr lang="en-US" altLang="zh-CN" dirty="0" smtClean="0">
                <a:cs typeface="+mn-cs"/>
              </a:rPr>
              <a:t>[1],[2].</a:t>
            </a:r>
            <a:endParaRPr lang="en-US" altLang="zh-CN" dirty="0" smtClean="0">
              <a:cs typeface="+mn-cs"/>
            </a:endParaRPr>
          </a:p>
          <a:p>
            <a:pPr marL="857250" lvl="2" indent="-457200">
              <a:spcBef>
                <a:spcPts val="600"/>
              </a:spcBef>
              <a:buFont typeface="+mj-lt"/>
              <a:buAutoNum type="arabicPeriod"/>
            </a:pPr>
            <a:endParaRPr lang="en-US" altLang="zh-CN" sz="2200" dirty="0">
              <a:cs typeface="+mn-cs"/>
            </a:endParaRPr>
          </a:p>
          <a:p>
            <a:pPr marL="457200" lvl="1" indent="0"/>
            <a:endParaRPr lang="en-GB" altLang="zh-CN" b="0" dirty="0" smtClean="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Tree>
    <p:extLst>
      <p:ext uri="{BB962C8B-B14F-4D97-AF65-F5344CB8AC3E}">
        <p14:creationId xmlns:p14="http://schemas.microsoft.com/office/powerpoint/2010/main" val="2698082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Option 1. P20 protection for Co-RTWT SP</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
        <p:nvSpPr>
          <p:cNvPr id="7" name="内容占位符 2"/>
          <p:cNvSpPr>
            <a:spLocks noGrp="1"/>
          </p:cNvSpPr>
          <p:nvPr>
            <p:ph idx="1"/>
          </p:nvPr>
        </p:nvSpPr>
        <p:spPr>
          <a:xfrm>
            <a:off x="914401" y="1981201"/>
            <a:ext cx="10361084" cy="4113213"/>
          </a:xfrm>
        </p:spPr>
        <p:txBody>
          <a:bodyPr/>
          <a:lstStyle/>
          <a:p>
            <a:pPr>
              <a:buFont typeface="Arial" panose="020B0604020202020204" pitchFamily="34" charset="0"/>
              <a:buChar char="•"/>
            </a:pPr>
            <a:r>
              <a:rPr lang="en-US" altLang="zh-CN" dirty="0"/>
              <a:t>A Co-RTWT coordinated AP will only terminate the TXOPs occupied the Primary 20 MHz channel of </a:t>
            </a:r>
            <a:r>
              <a:rPr lang="en-US" altLang="zh-CN" dirty="0" smtClean="0"/>
              <a:t>the </a:t>
            </a:r>
            <a:r>
              <a:rPr lang="en-GB" altLang="zh-CN" dirty="0" smtClean="0"/>
              <a:t>Co-RTWT </a:t>
            </a:r>
            <a:r>
              <a:rPr lang="en-GB" altLang="zh-CN" dirty="0"/>
              <a:t>requesting AP before the start time of Co-RTWT SPs</a:t>
            </a:r>
            <a:r>
              <a:rPr lang="en-US" altLang="zh-CN" dirty="0"/>
              <a:t>.</a:t>
            </a:r>
          </a:p>
          <a:p>
            <a:pPr marL="914400" lvl="1" indent="-457200">
              <a:buFont typeface="+mj-lt"/>
              <a:buAutoNum type="arabicPeriod"/>
            </a:pPr>
            <a:r>
              <a:rPr lang="en-US" altLang="zh-CN" sz="1800" b="0" dirty="0" smtClean="0"/>
              <a:t>Simple, no need for additional indication </a:t>
            </a:r>
            <a:r>
              <a:rPr lang="en-GB" altLang="zh-CN" sz="1800" b="0" dirty="0" smtClean="0"/>
              <a:t>;</a:t>
            </a:r>
          </a:p>
          <a:p>
            <a:pPr marL="914400" lvl="1" indent="-457200">
              <a:buFont typeface="+mj-lt"/>
              <a:buAutoNum type="arabicPeriod"/>
            </a:pPr>
            <a:r>
              <a:rPr lang="en-GB" altLang="zh-CN" sz="1800" b="0" u="sng" dirty="0" smtClean="0"/>
              <a:t>The </a:t>
            </a:r>
            <a:r>
              <a:rPr lang="en-GB" altLang="zh-CN" sz="1800" u="sng" dirty="0" smtClean="0"/>
              <a:t>BW that can be used by the </a:t>
            </a:r>
            <a:r>
              <a:rPr lang="en-GB" altLang="zh-CN" sz="1800" u="sng" dirty="0"/>
              <a:t>Co-RTWT requesting </a:t>
            </a:r>
            <a:r>
              <a:rPr lang="en-GB" altLang="zh-CN" sz="1800" u="sng" dirty="0" smtClean="0"/>
              <a:t>AP for LLT may be limit</a:t>
            </a:r>
            <a:r>
              <a:rPr lang="en-GB" altLang="zh-CN" sz="1800" dirty="0" smtClean="0"/>
              <a:t>.</a:t>
            </a:r>
          </a:p>
          <a:p>
            <a:pPr marL="342900" lvl="1" indent="-342900">
              <a:spcBef>
                <a:spcPts val="600"/>
              </a:spcBef>
              <a:buFont typeface="Arial" panose="020B0604020202020204" pitchFamily="34" charset="0"/>
              <a:buChar char="•"/>
            </a:pPr>
            <a:r>
              <a:rPr lang="en-US" altLang="zh-CN" sz="2400" b="1" dirty="0" smtClean="0">
                <a:cs typeface="+mn-cs"/>
              </a:rPr>
              <a:t>Possible cases:</a:t>
            </a:r>
          </a:p>
          <a:p>
            <a:pPr marL="857250" lvl="2" indent="-457200">
              <a:spcBef>
                <a:spcPts val="600"/>
              </a:spcBef>
              <a:buFont typeface="+mj-lt"/>
              <a:buAutoNum type="arabicPeriod"/>
            </a:pPr>
            <a:r>
              <a:rPr lang="en-US" altLang="zh-CN" dirty="0" smtClean="0">
                <a:cs typeface="+mn-cs"/>
              </a:rPr>
              <a:t>The P20 channels of </a:t>
            </a:r>
            <a:r>
              <a:rPr lang="en-US" altLang="zh-CN" dirty="0"/>
              <a:t>the </a:t>
            </a:r>
            <a:r>
              <a:rPr lang="en-GB" altLang="zh-CN" dirty="0"/>
              <a:t>Co-RTWT requesting AP </a:t>
            </a:r>
            <a:r>
              <a:rPr lang="en-GB" altLang="zh-CN" dirty="0" smtClean="0"/>
              <a:t> and the </a:t>
            </a:r>
            <a:r>
              <a:rPr lang="en-US" altLang="zh-CN" dirty="0"/>
              <a:t>Co-RTWT coordinated AP </a:t>
            </a:r>
            <a:r>
              <a:rPr lang="en-US" altLang="zh-CN" dirty="0" smtClean="0">
                <a:cs typeface="+mn-cs"/>
              </a:rPr>
              <a:t>are not aligned, </a:t>
            </a:r>
            <a:r>
              <a:rPr lang="en-GB" altLang="zh-CN" u="sng" dirty="0" smtClean="0"/>
              <a:t>the </a:t>
            </a:r>
            <a:r>
              <a:rPr lang="en-US" altLang="zh-CN" u="sng" dirty="0" smtClean="0"/>
              <a:t>Co-RTWT </a:t>
            </a:r>
            <a:r>
              <a:rPr lang="en-US" altLang="zh-CN" u="sng" dirty="0"/>
              <a:t>coordinated </a:t>
            </a:r>
            <a:r>
              <a:rPr lang="en-US" altLang="zh-CN" u="sng" dirty="0" smtClean="0"/>
              <a:t>APs may initiate TXOPs with no overlapped BW with the P20 of the </a:t>
            </a:r>
            <a:r>
              <a:rPr lang="en-GB" altLang="zh-CN" u="sng" dirty="0"/>
              <a:t>Co-RTWT requesting AP </a:t>
            </a:r>
            <a:r>
              <a:rPr lang="en-US" altLang="zh-CN" u="sng" dirty="0"/>
              <a:t>to avoid the termination of </a:t>
            </a:r>
            <a:r>
              <a:rPr lang="en-US" altLang="zh-CN" u="sng" dirty="0" smtClean="0"/>
              <a:t>their TXOP </a:t>
            </a:r>
            <a:r>
              <a:rPr lang="en-GB" altLang="zh-CN" dirty="0" smtClean="0"/>
              <a:t>or else terminate the TXOPs whose BW are overlapped with the </a:t>
            </a:r>
            <a:r>
              <a:rPr lang="en-US" altLang="zh-CN" dirty="0"/>
              <a:t>P20 of the </a:t>
            </a:r>
            <a:r>
              <a:rPr lang="en-GB" altLang="zh-CN" dirty="0"/>
              <a:t>Co-RTWT requesting </a:t>
            </a:r>
            <a:r>
              <a:rPr lang="en-GB" altLang="zh-CN" dirty="0" smtClean="0"/>
              <a:t>AP before the start time of Co-RTWT SPs </a:t>
            </a:r>
            <a:r>
              <a:rPr lang="en-US" altLang="zh-CN" dirty="0" smtClean="0">
                <a:cs typeface="+mn-cs"/>
              </a:rPr>
              <a:t>;</a:t>
            </a:r>
          </a:p>
          <a:p>
            <a:pPr marL="857250" lvl="2" indent="-457200">
              <a:spcBef>
                <a:spcPts val="600"/>
              </a:spcBef>
              <a:buFont typeface="+mj-lt"/>
              <a:buAutoNum type="arabicPeriod"/>
            </a:pPr>
            <a:r>
              <a:rPr lang="en-US" altLang="zh-CN" dirty="0"/>
              <a:t>The P20 of the </a:t>
            </a:r>
            <a:r>
              <a:rPr lang="en-GB" altLang="zh-CN" dirty="0"/>
              <a:t>Co-RTWT requesting AP  and the </a:t>
            </a:r>
            <a:r>
              <a:rPr lang="en-US" altLang="zh-CN" dirty="0"/>
              <a:t>Co-RTWT coordinated AP are </a:t>
            </a:r>
            <a:r>
              <a:rPr lang="en-US" altLang="zh-CN" dirty="0" smtClean="0"/>
              <a:t>aligned, </a:t>
            </a:r>
            <a:r>
              <a:rPr lang="en-GB" altLang="zh-CN" dirty="0"/>
              <a:t>the </a:t>
            </a:r>
            <a:r>
              <a:rPr lang="en-US" altLang="zh-CN" dirty="0"/>
              <a:t>Co-RTWT coordinated APs may initiate a TXOP</a:t>
            </a:r>
            <a:r>
              <a:rPr lang="en-US" altLang="zh-CN" dirty="0" smtClean="0"/>
              <a:t> by NPCA before the start time of the Co-RTWT SPs and do not need to terminate it.</a:t>
            </a:r>
            <a:endParaRPr lang="en-US" altLang="zh-CN" sz="2200" dirty="0">
              <a:cs typeface="+mn-cs"/>
            </a:endParaRPr>
          </a:p>
          <a:p>
            <a:pPr marL="457200" lvl="1" indent="0"/>
            <a:endParaRPr lang="en-GB" altLang="zh-CN" b="0" dirty="0" smtClean="0"/>
          </a:p>
          <a:p>
            <a:endParaRPr lang="zh-CN" altLang="en-US" dirty="0"/>
          </a:p>
        </p:txBody>
      </p:sp>
    </p:spTree>
    <p:extLst>
      <p:ext uri="{BB962C8B-B14F-4D97-AF65-F5344CB8AC3E}">
        <p14:creationId xmlns:p14="http://schemas.microsoft.com/office/powerpoint/2010/main" val="2548507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Option </a:t>
            </a:r>
            <a:r>
              <a:rPr lang="en-US" altLang="zh-CN" dirty="0" smtClean="0"/>
              <a:t>2. Requested BW </a:t>
            </a:r>
            <a:r>
              <a:rPr lang="en-US" altLang="zh-CN" dirty="0"/>
              <a:t>protection for Co-RTWT SP</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
        <p:nvSpPr>
          <p:cNvPr id="7" name="内容占位符 2"/>
          <p:cNvSpPr>
            <a:spLocks noGrp="1"/>
          </p:cNvSpPr>
          <p:nvPr>
            <p:ph idx="1"/>
          </p:nvPr>
        </p:nvSpPr>
        <p:spPr>
          <a:xfrm>
            <a:off x="914401" y="1981201"/>
            <a:ext cx="10361084" cy="4113213"/>
          </a:xfrm>
        </p:spPr>
        <p:txBody>
          <a:bodyPr/>
          <a:lstStyle/>
          <a:p>
            <a:pPr>
              <a:buFont typeface="Arial" panose="020B0604020202020204" pitchFamily="34" charset="0"/>
              <a:buChar char="•"/>
            </a:pPr>
            <a:r>
              <a:rPr lang="en-US" altLang="zh-CN" sz="2000" dirty="0"/>
              <a:t>A Co-RTWT coordinated AP will </a:t>
            </a:r>
            <a:r>
              <a:rPr lang="en-US" altLang="zh-CN" sz="2000" dirty="0" smtClean="0"/>
              <a:t>terminate </a:t>
            </a:r>
            <a:r>
              <a:rPr lang="en-US" altLang="zh-CN" sz="2000" dirty="0"/>
              <a:t>the </a:t>
            </a:r>
            <a:r>
              <a:rPr lang="en-US" altLang="zh-CN" sz="2000" dirty="0" smtClean="0"/>
              <a:t>TXOPs that are </a:t>
            </a:r>
            <a:r>
              <a:rPr lang="en-US" altLang="zh-CN" sz="2000" dirty="0"/>
              <a:t>occupied the </a:t>
            </a:r>
            <a:r>
              <a:rPr lang="en-US" altLang="zh-CN" sz="2000" dirty="0" smtClean="0"/>
              <a:t>BW requested by the Co-RTWT requesting AP to be protected </a:t>
            </a:r>
            <a:r>
              <a:rPr lang="en-GB" altLang="zh-CN" sz="2000" dirty="0" smtClean="0"/>
              <a:t>before </a:t>
            </a:r>
            <a:r>
              <a:rPr lang="en-GB" altLang="zh-CN" sz="2000" dirty="0"/>
              <a:t>the start time of Co-RTWT SPs</a:t>
            </a:r>
            <a:r>
              <a:rPr lang="en-US" altLang="zh-CN" sz="2000" dirty="0"/>
              <a:t>.</a:t>
            </a:r>
          </a:p>
          <a:p>
            <a:pPr marL="914400" lvl="1" indent="-457200">
              <a:buFont typeface="+mj-lt"/>
              <a:buAutoNum type="arabicPeriod"/>
            </a:pPr>
            <a:r>
              <a:rPr lang="en-US" altLang="zh-CN" sz="1600" dirty="0" smtClean="0"/>
              <a:t>The Co-RTWT </a:t>
            </a:r>
            <a:r>
              <a:rPr lang="en-US" altLang="zh-CN" sz="1600" dirty="0"/>
              <a:t>requesting </a:t>
            </a:r>
            <a:r>
              <a:rPr lang="en-US" altLang="zh-CN" sz="1600" dirty="0" smtClean="0"/>
              <a:t>AP needs to </a:t>
            </a:r>
            <a:r>
              <a:rPr lang="en-US" altLang="zh-CN" sz="1600" dirty="0"/>
              <a:t>indicate </a:t>
            </a:r>
            <a:r>
              <a:rPr lang="en-US" altLang="zh-CN" sz="1600" dirty="0" smtClean="0"/>
              <a:t>the protection </a:t>
            </a:r>
            <a:r>
              <a:rPr lang="en-US" altLang="zh-CN" sz="1600" dirty="0"/>
              <a:t>bandwidth for Co-RTWT SPs  </a:t>
            </a:r>
            <a:r>
              <a:rPr lang="en-GB" altLang="zh-CN" sz="1600" b="0" dirty="0" smtClean="0"/>
              <a:t>;</a:t>
            </a:r>
          </a:p>
          <a:p>
            <a:pPr marL="914400" lvl="1" indent="-457200">
              <a:buFont typeface="+mj-lt"/>
              <a:buAutoNum type="arabicPeriod"/>
            </a:pPr>
            <a:r>
              <a:rPr lang="en-GB" altLang="zh-CN" sz="1600" b="0" dirty="0" smtClean="0"/>
              <a:t>The Co-RTWT requesting AP may access a wider BW for the LLT during Co-RTWT SPs</a:t>
            </a:r>
            <a:r>
              <a:rPr lang="en-GB" altLang="zh-CN" sz="1600" dirty="0" smtClean="0"/>
              <a:t>.</a:t>
            </a:r>
          </a:p>
          <a:p>
            <a:pPr marL="914400" lvl="1" indent="-457200">
              <a:buFont typeface="+mj-lt"/>
              <a:buAutoNum type="arabicPeriod"/>
            </a:pPr>
            <a:r>
              <a:rPr lang="en-GB" altLang="zh-CN" sz="1600" dirty="0" smtClean="0"/>
              <a:t>More detail can be found in </a:t>
            </a:r>
            <a:r>
              <a:rPr lang="en-US" altLang="zh-CN" sz="1600" dirty="0" smtClean="0"/>
              <a:t>[3] </a:t>
            </a:r>
            <a:r>
              <a:rPr lang="en-US" altLang="zh-CN" sz="1600" dirty="0" smtClean="0"/>
              <a:t>.</a:t>
            </a:r>
            <a:endParaRPr lang="en-GB" altLang="zh-CN" sz="1600" dirty="0" smtClean="0"/>
          </a:p>
          <a:p>
            <a:pPr marL="342900" lvl="1" indent="-342900">
              <a:spcBef>
                <a:spcPts val="600"/>
              </a:spcBef>
              <a:buFont typeface="Arial" panose="020B0604020202020204" pitchFamily="34" charset="0"/>
              <a:buChar char="•"/>
            </a:pPr>
            <a:r>
              <a:rPr lang="en-US" altLang="zh-CN" b="1" dirty="0" smtClean="0">
                <a:cs typeface="+mn-cs"/>
              </a:rPr>
              <a:t>Possible cases:</a:t>
            </a:r>
          </a:p>
          <a:p>
            <a:pPr marL="857250" lvl="2" indent="-457200">
              <a:spcBef>
                <a:spcPts val="600"/>
              </a:spcBef>
              <a:buFont typeface="+mj-lt"/>
              <a:buAutoNum type="arabicPeriod"/>
            </a:pPr>
            <a:r>
              <a:rPr lang="en-GB" altLang="zh-CN" sz="1600" dirty="0" smtClean="0"/>
              <a:t>The </a:t>
            </a:r>
            <a:r>
              <a:rPr lang="en-US" altLang="zh-CN" sz="1600" dirty="0"/>
              <a:t>Co-RTWT coordinated </a:t>
            </a:r>
            <a:r>
              <a:rPr lang="en-US" altLang="zh-CN" sz="1600" dirty="0" smtClean="0"/>
              <a:t>APs may initial </a:t>
            </a:r>
            <a:r>
              <a:rPr lang="en-GB" altLang="zh-CN" sz="1600" dirty="0" smtClean="0"/>
              <a:t>TXOPs that </a:t>
            </a:r>
            <a:r>
              <a:rPr lang="en-US" altLang="zh-CN" sz="1600" dirty="0" smtClean="0"/>
              <a:t>is not overlapped with the requested BW of the </a:t>
            </a:r>
            <a:r>
              <a:rPr lang="en-GB" altLang="zh-CN" sz="1600" dirty="0"/>
              <a:t>Co-RTWT requesting </a:t>
            </a:r>
            <a:r>
              <a:rPr lang="en-GB" altLang="zh-CN" sz="1600" dirty="0" smtClean="0"/>
              <a:t>AP before the start time of Co-RTWT SPs to avoid the termination of their TXOPs </a:t>
            </a:r>
            <a:r>
              <a:rPr lang="en-US" altLang="zh-CN" sz="1600" dirty="0" smtClean="0">
                <a:cs typeface="+mn-cs"/>
              </a:rPr>
              <a:t>;</a:t>
            </a:r>
          </a:p>
          <a:p>
            <a:pPr marL="857250" lvl="2" indent="-457200">
              <a:spcBef>
                <a:spcPts val="600"/>
              </a:spcBef>
              <a:buFont typeface="+mj-lt"/>
              <a:buAutoNum type="arabicPeriod"/>
            </a:pPr>
            <a:r>
              <a:rPr lang="en-US" altLang="zh-CN" sz="1600" dirty="0" smtClean="0">
                <a:cs typeface="+mn-cs"/>
              </a:rPr>
              <a:t>DSO or enhanced SST can be used when the P20 of a </a:t>
            </a:r>
            <a:r>
              <a:rPr lang="en-US" altLang="zh-CN" sz="1600" dirty="0"/>
              <a:t>Co-RTWT coordinated </a:t>
            </a:r>
            <a:r>
              <a:rPr lang="en-US" altLang="zh-CN" sz="1600" dirty="0" smtClean="0"/>
              <a:t>AP is not overlapped with </a:t>
            </a:r>
            <a:r>
              <a:rPr lang="en-US" altLang="zh-CN" sz="1600" dirty="0"/>
              <a:t>the requested BW of the </a:t>
            </a:r>
            <a:r>
              <a:rPr lang="en-GB" altLang="zh-CN" sz="1600" dirty="0"/>
              <a:t>Co-RTWT requesting </a:t>
            </a:r>
            <a:r>
              <a:rPr lang="en-GB" altLang="zh-CN" sz="1600" dirty="0" smtClean="0"/>
              <a:t>AP;</a:t>
            </a:r>
            <a:endParaRPr lang="en-US" altLang="zh-CN" sz="1600" dirty="0" smtClean="0">
              <a:cs typeface="+mn-cs"/>
            </a:endParaRPr>
          </a:p>
          <a:p>
            <a:pPr marL="857250" lvl="2" indent="-457200">
              <a:spcBef>
                <a:spcPts val="600"/>
              </a:spcBef>
              <a:buFont typeface="+mj-lt"/>
              <a:buAutoNum type="arabicPeriod"/>
            </a:pPr>
            <a:r>
              <a:rPr lang="en-GB" altLang="zh-CN" sz="1600" dirty="0" smtClean="0"/>
              <a:t>The </a:t>
            </a:r>
            <a:r>
              <a:rPr lang="en-US" altLang="zh-CN" sz="1600" dirty="0"/>
              <a:t>Co-RTWT coordinated </a:t>
            </a:r>
            <a:r>
              <a:rPr lang="en-US" altLang="zh-CN" sz="1600" dirty="0" smtClean="0"/>
              <a:t>APs </a:t>
            </a:r>
            <a:r>
              <a:rPr lang="en-US" altLang="zh-CN" sz="1600" dirty="0"/>
              <a:t>may </a:t>
            </a:r>
            <a:r>
              <a:rPr lang="en-US" altLang="zh-CN" sz="1600" dirty="0" smtClean="0"/>
              <a:t>set their NPCA primary channels not overlapped </a:t>
            </a:r>
            <a:r>
              <a:rPr lang="en-US" altLang="zh-CN" sz="1600" dirty="0"/>
              <a:t>with the requested BW of the </a:t>
            </a:r>
            <a:r>
              <a:rPr lang="en-GB" altLang="zh-CN" sz="1600" dirty="0"/>
              <a:t>Co-RTWT requesting </a:t>
            </a:r>
            <a:r>
              <a:rPr lang="en-GB" altLang="zh-CN" sz="1600" dirty="0" smtClean="0"/>
              <a:t>AP and initial TXOPs by NPCA.</a:t>
            </a:r>
            <a:endParaRPr lang="en-US" altLang="zh-CN" sz="2000" dirty="0">
              <a:cs typeface="+mn-cs"/>
            </a:endParaRPr>
          </a:p>
          <a:p>
            <a:pPr marL="457200" lvl="1" indent="0"/>
            <a:endParaRPr lang="en-GB" altLang="zh-CN" b="0" dirty="0" smtClean="0"/>
          </a:p>
          <a:p>
            <a:endParaRPr lang="zh-CN" altLang="en-US" dirty="0"/>
          </a:p>
        </p:txBody>
      </p:sp>
    </p:spTree>
    <p:extLst>
      <p:ext uri="{BB962C8B-B14F-4D97-AF65-F5344CB8AC3E}">
        <p14:creationId xmlns:p14="http://schemas.microsoft.com/office/powerpoint/2010/main" val="1746812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Option 3. SP based NPCA</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
        <p:nvSpPr>
          <p:cNvPr id="7" name="内容占位符 2"/>
          <p:cNvSpPr>
            <a:spLocks noGrp="1"/>
          </p:cNvSpPr>
          <p:nvPr>
            <p:ph idx="1"/>
          </p:nvPr>
        </p:nvSpPr>
        <p:spPr>
          <a:xfrm>
            <a:off x="914401" y="1981201"/>
            <a:ext cx="10361084" cy="4113213"/>
          </a:xfrm>
        </p:spPr>
        <p:txBody>
          <a:bodyPr/>
          <a:lstStyle/>
          <a:p>
            <a:pPr>
              <a:buFont typeface="Arial" panose="020B0604020202020204" pitchFamily="34" charset="0"/>
              <a:buChar char="•"/>
            </a:pPr>
            <a:r>
              <a:rPr lang="en-US" altLang="zh-CN" dirty="0"/>
              <a:t>A Co-RTWT coordinated AP </a:t>
            </a:r>
            <a:r>
              <a:rPr lang="en-US" altLang="zh-CN" dirty="0" smtClean="0"/>
              <a:t>may schedule a NPCA TWT whose SPs</a:t>
            </a:r>
            <a:r>
              <a:rPr lang="en-GB" altLang="zh-CN" dirty="0" smtClean="0"/>
              <a:t> are overlapped with the Co-RTWT </a:t>
            </a:r>
            <a:r>
              <a:rPr lang="en-US" altLang="zh-CN" dirty="0" smtClean="0"/>
              <a:t>SPs.</a:t>
            </a:r>
          </a:p>
          <a:p>
            <a:pPr>
              <a:buFont typeface="Arial" panose="020B0604020202020204" pitchFamily="34" charset="0"/>
              <a:buChar char="•"/>
            </a:pPr>
            <a:r>
              <a:rPr lang="en-US" altLang="zh-CN" dirty="0" smtClean="0"/>
              <a:t>When the </a:t>
            </a:r>
            <a:r>
              <a:rPr lang="en-US" altLang="zh-CN" dirty="0"/>
              <a:t>Co-RTWT coordinated </a:t>
            </a:r>
            <a:r>
              <a:rPr lang="en-US" altLang="zh-CN" dirty="0" smtClean="0"/>
              <a:t>AP and its associated STAs detect an OBSS transmission during the NPCA TWT SPs (or that will end after the start time of the NPCA TWT SPs), they will switch to the NPCA primary channel for channel access until the end of the SPs.</a:t>
            </a:r>
            <a:endParaRPr lang="en-US" altLang="zh-CN" dirty="0"/>
          </a:p>
          <a:p>
            <a:pPr marL="914400" lvl="1" indent="-457200">
              <a:buFont typeface="+mj-lt"/>
              <a:buAutoNum type="arabicPeriod"/>
            </a:pPr>
            <a:r>
              <a:rPr lang="en-US" altLang="zh-CN" dirty="0" smtClean="0"/>
              <a:t>It is better for Co-RTWT requesting APs to indicate the expected BW during the Co-RTWT SPs by which Co-RTWT coordinated APs can determine how to set their NPCA primary channel or whether or not </a:t>
            </a:r>
            <a:r>
              <a:rPr lang="en-US" altLang="zh-CN" dirty="0"/>
              <a:t>to </a:t>
            </a:r>
            <a:r>
              <a:rPr lang="en-US" altLang="zh-CN" dirty="0" smtClean="0"/>
              <a:t>accept to provide the </a:t>
            </a:r>
            <a:r>
              <a:rPr lang="en-US" altLang="zh-CN" dirty="0"/>
              <a:t>protection </a:t>
            </a:r>
            <a:r>
              <a:rPr lang="en-US" altLang="zh-CN" dirty="0" smtClean="0"/>
              <a:t>for the Co-RTWT SPs.</a:t>
            </a:r>
          </a:p>
          <a:p>
            <a:pPr marL="914400" lvl="1" indent="-457200">
              <a:buFont typeface="+mj-lt"/>
              <a:buAutoNum type="arabicPeriod"/>
            </a:pPr>
            <a:r>
              <a:rPr lang="en-US" altLang="zh-CN" dirty="0" smtClean="0"/>
              <a:t>more detail can be found in </a:t>
            </a:r>
            <a:r>
              <a:rPr lang="en-US" altLang="zh-CN" sz="1800" dirty="0" smtClean="0"/>
              <a:t>[1]</a:t>
            </a:r>
            <a:r>
              <a:rPr lang="en-US" altLang="zh-CN" sz="1800" dirty="0" smtClean="0"/>
              <a:t>, [2]</a:t>
            </a:r>
            <a:r>
              <a:rPr lang="en-US" altLang="zh-CN" sz="1800" dirty="0" smtClean="0"/>
              <a:t>.</a:t>
            </a:r>
            <a:endParaRPr lang="en-US" altLang="zh-CN" sz="1800" dirty="0" smtClean="0"/>
          </a:p>
          <a:p>
            <a:pPr marL="914400" lvl="1" indent="-457200">
              <a:buFont typeface="+mj-lt"/>
              <a:buAutoNum type="arabicPeriod"/>
            </a:pPr>
            <a:r>
              <a:rPr lang="en-US" altLang="zh-CN" dirty="0" smtClean="0"/>
              <a:t>Some issues might </a:t>
            </a:r>
            <a:r>
              <a:rPr lang="en-US" altLang="zh-CN" dirty="0"/>
              <a:t>be </a:t>
            </a:r>
            <a:r>
              <a:rPr lang="en-US" altLang="zh-CN" dirty="0" smtClean="0"/>
              <a:t>introduced while </a:t>
            </a:r>
            <a:r>
              <a:rPr lang="en-US" altLang="zh-CN" dirty="0"/>
              <a:t>Co-RTWT SP is not fully occupied.</a:t>
            </a:r>
            <a:endParaRPr lang="en-US" altLang="zh-CN" dirty="0" smtClean="0"/>
          </a:p>
          <a:p>
            <a:pPr marL="914400" lvl="1" indent="-457200">
              <a:buFont typeface="+mj-lt"/>
              <a:buAutoNum type="arabicPeriod"/>
            </a:pPr>
            <a:endParaRPr lang="en-US" altLang="zh-CN" sz="2200" dirty="0" smtClean="0">
              <a:cs typeface="+mn-cs"/>
            </a:endParaRPr>
          </a:p>
          <a:p>
            <a:pPr marL="457200" lvl="1" indent="0"/>
            <a:endParaRPr lang="en-GB" altLang="zh-CN" b="0" dirty="0" smtClean="0"/>
          </a:p>
          <a:p>
            <a:endParaRPr lang="zh-CN" altLang="en-US" dirty="0"/>
          </a:p>
        </p:txBody>
      </p:sp>
    </p:spTree>
    <p:extLst>
      <p:ext uri="{BB962C8B-B14F-4D97-AF65-F5344CB8AC3E}">
        <p14:creationId xmlns:p14="http://schemas.microsoft.com/office/powerpoint/2010/main" val="3551012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pPr marL="342900" lvl="1" indent="-342900">
              <a:spcBef>
                <a:spcPts val="600"/>
              </a:spcBef>
              <a:buFont typeface="Arial" panose="020B0604020202020204" pitchFamily="34" charset="0"/>
              <a:buChar char="•"/>
            </a:pPr>
            <a:r>
              <a:rPr lang="en-US" altLang="zh-CN" sz="2400" b="1" dirty="0">
                <a:cs typeface="+mn-cs"/>
              </a:rPr>
              <a:t>The TXOP termination rules for Co-RTWT coordinated APs are not very clear.</a:t>
            </a:r>
          </a:p>
          <a:p>
            <a:pPr marL="342900" lvl="1" indent="-342900">
              <a:spcBef>
                <a:spcPts val="600"/>
              </a:spcBef>
              <a:buFont typeface="Arial" panose="020B0604020202020204" pitchFamily="34" charset="0"/>
              <a:buChar char="•"/>
            </a:pPr>
            <a:r>
              <a:rPr lang="en-US" altLang="zh-CN" sz="2400" b="1" dirty="0">
                <a:cs typeface="+mn-cs"/>
              </a:rPr>
              <a:t>In some cases, TXOP termination before the Co-RTWT SPs may be unnecessary.</a:t>
            </a:r>
          </a:p>
          <a:p>
            <a:pPr marL="342900" lvl="1" indent="-342900">
              <a:spcBef>
                <a:spcPts val="600"/>
              </a:spcBef>
              <a:buFont typeface="Arial" panose="020B0604020202020204" pitchFamily="34" charset="0"/>
              <a:buChar char="•"/>
            </a:pPr>
            <a:r>
              <a:rPr lang="en-US" altLang="zh-CN" sz="2400" b="1" dirty="0" smtClean="0">
                <a:cs typeface="+mn-cs"/>
              </a:rPr>
              <a:t>Options for avoiding </a:t>
            </a:r>
            <a:r>
              <a:rPr lang="en-US" altLang="zh-CN" sz="2400" b="1" dirty="0">
                <a:cs typeface="+mn-cs"/>
              </a:rPr>
              <a:t>the over protection </a:t>
            </a:r>
            <a:r>
              <a:rPr lang="en-US" altLang="zh-CN" sz="2400" b="1" dirty="0" smtClean="0">
                <a:cs typeface="+mn-cs"/>
              </a:rPr>
              <a:t>issue</a:t>
            </a:r>
            <a:r>
              <a:rPr lang="en-US" altLang="zh-CN" sz="2400" b="1" dirty="0">
                <a:cs typeface="+mn-cs"/>
              </a:rPr>
              <a:t> </a:t>
            </a:r>
            <a:r>
              <a:rPr lang="en-US" altLang="zh-CN" sz="2400" b="1" dirty="0" smtClean="0">
                <a:cs typeface="+mn-cs"/>
              </a:rPr>
              <a:t>in Co-RTWT </a:t>
            </a:r>
            <a:r>
              <a:rPr lang="en-US" altLang="zh-CN" sz="2400" b="1" smtClean="0">
                <a:cs typeface="+mn-cs"/>
              </a:rPr>
              <a:t>are discussed.</a:t>
            </a:r>
            <a:endParaRPr lang="en-US" altLang="zh-CN" sz="2400" b="1" dirty="0">
              <a:cs typeface="+mn-cs"/>
            </a:endParaRPr>
          </a:p>
          <a:p>
            <a:pPr>
              <a:buFont typeface="Arial" panose="020B0604020202020204" pitchFamily="34" charset="0"/>
              <a:buChar char="•"/>
            </a:pP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Tree>
    <p:extLst>
      <p:ext uri="{BB962C8B-B14F-4D97-AF65-F5344CB8AC3E}">
        <p14:creationId xmlns:p14="http://schemas.microsoft.com/office/powerpoint/2010/main" val="152853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a:xfrm>
            <a:off x="914401" y="1981201"/>
            <a:ext cx="10361084" cy="1663823"/>
          </a:xfrm>
        </p:spPr>
        <p:txBody>
          <a:bodyPr/>
          <a:lstStyle/>
          <a:p>
            <a:pPr>
              <a:buFont typeface="Times New Roman" pitchFamily="16" charset="0"/>
              <a:buChar char="•"/>
            </a:pPr>
            <a:r>
              <a:rPr lang="en-GB" altLang="zh-CN" dirty="0"/>
              <a:t>Do you agree to </a:t>
            </a:r>
            <a:r>
              <a:rPr lang="en-US" altLang="zh-CN" dirty="0"/>
              <a:t>add the following text to the 11bn SFD?</a:t>
            </a:r>
          </a:p>
          <a:p>
            <a:pPr lvl="1">
              <a:buFont typeface="Times New Roman" pitchFamily="16" charset="0"/>
              <a:buChar char="•"/>
            </a:pPr>
            <a:r>
              <a:rPr lang="en-US" altLang="zh-CN" dirty="0"/>
              <a:t>with the following exception:</a:t>
            </a:r>
          </a:p>
          <a:p>
            <a:pPr marL="1200150" lvl="2" indent="-285750">
              <a:buFont typeface="Times New Roman" panose="02020603050405020304" pitchFamily="18" charset="0"/>
              <a:buChar char="‾"/>
            </a:pPr>
            <a:r>
              <a:rPr lang="en-US" altLang="zh-CN" dirty="0"/>
              <a:t>AP may not end its TXOP that is not overlapped with </a:t>
            </a:r>
            <a:r>
              <a:rPr lang="en-US" altLang="zh-CN" dirty="0" smtClean="0"/>
              <a:t>the Primary 20 MHz channel of </a:t>
            </a:r>
            <a:r>
              <a:rPr lang="en-US" altLang="zh-CN" dirty="0"/>
              <a:t>the Co-RTWT AP  </a:t>
            </a:r>
            <a:r>
              <a:rPr lang="en-GB" altLang="zh-CN" dirty="0">
                <a:solidFill>
                  <a:schemeClr val="tx1"/>
                </a:solidFill>
                <a:latin typeface="Times New Roman" panose="02020603050405020304" pitchFamily="18" charset="0"/>
                <a:ea typeface="宋体" panose="02010600030101010101" pitchFamily="2" charset="-122"/>
              </a:rPr>
              <a:t>before the start time of the corresponding OBSS </a:t>
            </a:r>
            <a:r>
              <a:rPr lang="en-GB" altLang="zh-CN" dirty="0" err="1">
                <a:solidFill>
                  <a:schemeClr val="tx1"/>
                </a:solidFill>
                <a:latin typeface="Times New Roman" panose="02020603050405020304" pitchFamily="18" charset="0"/>
                <a:ea typeface="宋体" panose="02010600030101010101" pitchFamily="2" charset="-122"/>
              </a:rPr>
              <a:t>rTWT</a:t>
            </a:r>
            <a:r>
              <a:rPr lang="en-GB" altLang="zh-CN" dirty="0">
                <a:solidFill>
                  <a:schemeClr val="tx1"/>
                </a:solidFill>
                <a:latin typeface="Times New Roman" panose="02020603050405020304" pitchFamily="18" charset="0"/>
                <a:ea typeface="宋体" panose="02010600030101010101" pitchFamily="2" charset="-122"/>
              </a:rPr>
              <a:t> SP(s)</a:t>
            </a:r>
            <a:endParaRPr lang="en-US" altLang="zh-CN" dirty="0">
              <a:solidFill>
                <a:schemeClr val="tx1"/>
              </a:solidFill>
              <a:latin typeface="Times New Roman" panose="02020603050405020304" pitchFamily="18" charset="0"/>
              <a:ea typeface="宋体" panose="02010600030101010101" pitchFamily="2" charset="-122"/>
            </a:endParaRPr>
          </a:p>
          <a:p>
            <a:pPr marL="1200150" lvl="2" indent="-285750">
              <a:buFont typeface="Times New Roman" panose="02020603050405020304" pitchFamily="18" charset="0"/>
              <a:buChar char="‾"/>
            </a:pP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
        <p:nvSpPr>
          <p:cNvPr id="7" name="矩形 6"/>
          <p:cNvSpPr/>
          <p:nvPr/>
        </p:nvSpPr>
        <p:spPr>
          <a:xfrm>
            <a:off x="932795" y="4321555"/>
            <a:ext cx="10062013" cy="1477328"/>
          </a:xfrm>
          <a:prstGeom prst="rect">
            <a:avLst/>
          </a:prstGeom>
        </p:spPr>
        <p:txBody>
          <a:bodyPr wrap="square">
            <a:spAutoFit/>
          </a:bodyPr>
          <a:lstStyle/>
          <a:p>
            <a:r>
              <a:rPr lang="en-GB" altLang="zh-CN" sz="1600" dirty="0">
                <a:solidFill>
                  <a:schemeClr val="tx1"/>
                </a:solidFill>
              </a:rPr>
              <a:t>[Motion #</a:t>
            </a:r>
            <a:r>
              <a:rPr lang="en-GB" altLang="zh-CN" sz="1600" dirty="0" smtClean="0">
                <a:solidFill>
                  <a:schemeClr val="tx1"/>
                </a:solidFill>
              </a:rPr>
              <a:t>149]</a:t>
            </a:r>
            <a:endParaRPr lang="en-US" altLang="zh-CN" sz="1600" dirty="0">
              <a:solidFill>
                <a:schemeClr val="tx1"/>
              </a:solidFill>
            </a:endParaRPr>
          </a:p>
          <a:p>
            <a:pPr marL="342900" lvl="0" indent="-342900" algn="just">
              <a:buFont typeface="Symbol" panose="05050102010706020507" pitchFamily="18" charset="2"/>
              <a:buChar char=""/>
            </a:pPr>
            <a:r>
              <a:rPr lang="en-GB" altLang="zh-CN" sz="1600" dirty="0">
                <a:solidFill>
                  <a:schemeClr val="tx1"/>
                </a:solidFill>
                <a:latin typeface="Times New Roman" panose="02020603050405020304" pitchFamily="18" charset="0"/>
                <a:ea typeface="宋体" panose="02010600030101010101" pitchFamily="2" charset="-122"/>
              </a:rPr>
              <a:t>If an AP extends the protection of the </a:t>
            </a:r>
            <a:r>
              <a:rPr lang="en-GB" altLang="zh-CN" sz="1600" dirty="0" err="1">
                <a:solidFill>
                  <a:schemeClr val="tx1"/>
                </a:solidFill>
                <a:latin typeface="Times New Roman" panose="02020603050405020304" pitchFamily="18" charset="0"/>
                <a:ea typeface="宋体" panose="02010600030101010101" pitchFamily="2" charset="-122"/>
              </a:rPr>
              <a:t>rTWT</a:t>
            </a:r>
            <a:r>
              <a:rPr lang="en-GB" altLang="zh-CN" sz="1600" dirty="0">
                <a:solidFill>
                  <a:schemeClr val="tx1"/>
                </a:solidFill>
                <a:latin typeface="Times New Roman" panose="02020603050405020304" pitchFamily="18" charset="0"/>
                <a:ea typeface="宋体" panose="02010600030101010101" pitchFamily="2" charset="-122"/>
              </a:rPr>
              <a:t> schedule of another AP, following negotiation or through other means, then:</a:t>
            </a:r>
            <a:endParaRPr lang="en-US" altLang="zh-CN" sz="1600" dirty="0">
              <a:solidFill>
                <a:schemeClr val="tx1"/>
              </a:solidFill>
              <a:latin typeface="Times New Roman" panose="02020603050405020304" pitchFamily="18" charset="0"/>
              <a:ea typeface="宋体" panose="02010600030101010101" pitchFamily="2" charset="-122"/>
            </a:endParaRPr>
          </a:p>
          <a:p>
            <a:pPr marL="800100" lvl="1" indent="-342900" algn="just">
              <a:buFont typeface="Arial" panose="020B0604020202020204" pitchFamily="34" charset="0"/>
              <a:buChar char="•"/>
            </a:pPr>
            <a:r>
              <a:rPr lang="en-GB" altLang="zh-CN" sz="1400" dirty="0" smtClean="0">
                <a:solidFill>
                  <a:schemeClr val="tx1"/>
                </a:solidFill>
                <a:latin typeface="Times New Roman" panose="02020603050405020304" pitchFamily="18" charset="0"/>
                <a:ea typeface="宋体" panose="02010600030101010101" pitchFamily="2" charset="-122"/>
              </a:rPr>
              <a:t>The AP shall ensure its TXOP ends before the start time of the corresponding OBSS </a:t>
            </a:r>
            <a:r>
              <a:rPr lang="en-GB" altLang="zh-CN" sz="1400" dirty="0" err="1" smtClean="0">
                <a:solidFill>
                  <a:schemeClr val="tx1"/>
                </a:solidFill>
                <a:latin typeface="Times New Roman" panose="02020603050405020304" pitchFamily="18" charset="0"/>
                <a:ea typeface="宋体" panose="02010600030101010101" pitchFamily="2" charset="-122"/>
              </a:rPr>
              <a:t>rTWT</a:t>
            </a:r>
            <a:r>
              <a:rPr lang="en-GB" altLang="zh-CN" sz="1400" dirty="0" smtClean="0">
                <a:solidFill>
                  <a:schemeClr val="tx1"/>
                </a:solidFill>
                <a:latin typeface="Times New Roman" panose="02020603050405020304" pitchFamily="18" charset="0"/>
                <a:ea typeface="宋体" panose="02010600030101010101" pitchFamily="2" charset="-122"/>
              </a:rPr>
              <a:t> SP(s)</a:t>
            </a:r>
            <a:endParaRPr lang="en-US" altLang="zh-CN" sz="1400" dirty="0" smtClean="0">
              <a:solidFill>
                <a:schemeClr val="tx1"/>
              </a:solidFill>
              <a:latin typeface="Times New Roman" panose="02020603050405020304" pitchFamily="18" charset="0"/>
              <a:ea typeface="宋体" panose="02010600030101010101" pitchFamily="2" charset="-122"/>
            </a:endParaRPr>
          </a:p>
          <a:p>
            <a:pPr marL="800100" lvl="1" indent="-342900" algn="just">
              <a:buFont typeface="Arial" panose="020B0604020202020204" pitchFamily="34" charset="0"/>
              <a:buChar char="•"/>
            </a:pPr>
            <a:r>
              <a:rPr lang="en-GB" altLang="zh-CN" sz="1400" dirty="0" smtClean="0">
                <a:solidFill>
                  <a:schemeClr val="tx1"/>
                </a:solidFill>
                <a:latin typeface="Times New Roman" panose="02020603050405020304" pitchFamily="18" charset="0"/>
                <a:ea typeface="宋体" panose="02010600030101010101" pitchFamily="2" charset="-122"/>
              </a:rPr>
              <a:t>The </a:t>
            </a:r>
            <a:r>
              <a:rPr lang="en-GB" altLang="zh-CN" sz="1400" dirty="0">
                <a:solidFill>
                  <a:schemeClr val="tx1"/>
                </a:solidFill>
                <a:latin typeface="Times New Roman" panose="02020603050405020304" pitchFamily="18" charset="0"/>
                <a:ea typeface="宋体" panose="02010600030101010101" pitchFamily="2" charset="-122"/>
              </a:rPr>
              <a:t>AP, if it has at least one associated STA that is capable of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shall advertise in the beacon frames it transmits the OBSS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schedule so that its associated STAs supporting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follow the baseline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rules for the OBSS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schedule.</a:t>
            </a:r>
            <a:endParaRPr lang="en-US" altLang="zh-CN" sz="1400" dirty="0">
              <a:solidFill>
                <a:schemeClr val="tx1"/>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9088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a:xfrm>
            <a:off x="914401" y="1981201"/>
            <a:ext cx="10361084" cy="1951855"/>
          </a:xfrm>
        </p:spPr>
        <p:txBody>
          <a:bodyPr/>
          <a:lstStyle/>
          <a:p>
            <a:pPr>
              <a:buFont typeface="Times New Roman" pitchFamily="16" charset="0"/>
              <a:buChar char="•"/>
            </a:pPr>
            <a:r>
              <a:rPr lang="en-GB" altLang="zh-CN" dirty="0"/>
              <a:t>Do you agree to </a:t>
            </a:r>
            <a:r>
              <a:rPr lang="en-US" altLang="zh-CN" dirty="0"/>
              <a:t>add the following text to the 11bn SFD</a:t>
            </a:r>
            <a:r>
              <a:rPr lang="en-US" altLang="zh-CN" dirty="0" smtClean="0"/>
              <a:t>?</a:t>
            </a:r>
          </a:p>
          <a:p>
            <a:pPr lvl="1">
              <a:buFont typeface="Times New Roman" pitchFamily="16" charset="0"/>
              <a:buChar char="•"/>
            </a:pPr>
            <a:r>
              <a:rPr lang="en-US" altLang="zh-CN" dirty="0"/>
              <a:t>with the following </a:t>
            </a:r>
            <a:r>
              <a:rPr lang="en-US" altLang="zh-CN" dirty="0" smtClean="0"/>
              <a:t>exception:</a:t>
            </a:r>
          </a:p>
          <a:p>
            <a:pPr marL="1200150" lvl="2" indent="-285750">
              <a:buFont typeface="Times New Roman" panose="02020603050405020304" pitchFamily="18" charset="0"/>
              <a:buChar char="‾"/>
            </a:pPr>
            <a:r>
              <a:rPr lang="en-US" altLang="zh-CN" dirty="0" smtClean="0"/>
              <a:t>AP may not end its TXOP that is not overlapped with the protected BW requested by the Co-RTWT AP  </a:t>
            </a:r>
            <a:r>
              <a:rPr lang="en-GB" altLang="zh-CN" dirty="0">
                <a:solidFill>
                  <a:schemeClr val="tx1"/>
                </a:solidFill>
                <a:latin typeface="Times New Roman" panose="02020603050405020304" pitchFamily="18" charset="0"/>
                <a:ea typeface="宋体" panose="02010600030101010101" pitchFamily="2" charset="-122"/>
              </a:rPr>
              <a:t>before the start time of the corresponding OBSS </a:t>
            </a:r>
            <a:r>
              <a:rPr lang="en-GB" altLang="zh-CN" dirty="0" err="1">
                <a:solidFill>
                  <a:schemeClr val="tx1"/>
                </a:solidFill>
                <a:latin typeface="Times New Roman" panose="02020603050405020304" pitchFamily="18" charset="0"/>
                <a:ea typeface="宋体" panose="02010600030101010101" pitchFamily="2" charset="-122"/>
              </a:rPr>
              <a:t>rTWT</a:t>
            </a:r>
            <a:r>
              <a:rPr lang="en-GB" altLang="zh-CN" dirty="0">
                <a:solidFill>
                  <a:schemeClr val="tx1"/>
                </a:solidFill>
                <a:latin typeface="Times New Roman" panose="02020603050405020304" pitchFamily="18" charset="0"/>
                <a:ea typeface="宋体" panose="02010600030101010101" pitchFamily="2" charset="-122"/>
              </a:rPr>
              <a:t> SP(s)</a:t>
            </a:r>
            <a:endParaRPr lang="en-US" altLang="zh-CN" dirty="0">
              <a:solidFill>
                <a:schemeClr val="tx1"/>
              </a:solidFill>
              <a:latin typeface="Times New Roman" panose="02020603050405020304" pitchFamily="18" charset="0"/>
              <a:ea typeface="宋体" panose="02010600030101010101" pitchFamily="2" charset="-122"/>
            </a:endParaRPr>
          </a:p>
          <a:p>
            <a:pPr marL="1200150" lvl="2" indent="-285750">
              <a:buFont typeface="Times New Roman" panose="02020603050405020304" pitchFamily="18" charset="0"/>
              <a:buChar char="‾"/>
            </a:pPr>
            <a:endParaRPr lang="en-US" altLang="zh-CN"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December 2024</a:t>
            </a:r>
            <a:endParaRPr lang="en-GB" dirty="0"/>
          </a:p>
        </p:txBody>
      </p:sp>
      <p:sp>
        <p:nvSpPr>
          <p:cNvPr id="8" name="矩形 7"/>
          <p:cNvSpPr/>
          <p:nvPr/>
        </p:nvSpPr>
        <p:spPr>
          <a:xfrm>
            <a:off x="932795" y="4321555"/>
            <a:ext cx="10062013" cy="1477328"/>
          </a:xfrm>
          <a:prstGeom prst="rect">
            <a:avLst/>
          </a:prstGeom>
        </p:spPr>
        <p:txBody>
          <a:bodyPr wrap="square">
            <a:spAutoFit/>
          </a:bodyPr>
          <a:lstStyle/>
          <a:p>
            <a:r>
              <a:rPr lang="en-GB" altLang="zh-CN" sz="1600" dirty="0">
                <a:solidFill>
                  <a:schemeClr val="tx1"/>
                </a:solidFill>
              </a:rPr>
              <a:t>[Motion #</a:t>
            </a:r>
            <a:r>
              <a:rPr lang="en-GB" altLang="zh-CN" sz="1600" dirty="0" smtClean="0">
                <a:solidFill>
                  <a:schemeClr val="tx1"/>
                </a:solidFill>
              </a:rPr>
              <a:t>149]</a:t>
            </a:r>
            <a:endParaRPr lang="en-US" altLang="zh-CN" sz="1600" dirty="0">
              <a:solidFill>
                <a:schemeClr val="tx1"/>
              </a:solidFill>
            </a:endParaRPr>
          </a:p>
          <a:p>
            <a:pPr marL="342900" lvl="0" indent="-342900" algn="just">
              <a:buFont typeface="Symbol" panose="05050102010706020507" pitchFamily="18" charset="2"/>
              <a:buChar char=""/>
            </a:pPr>
            <a:r>
              <a:rPr lang="en-GB" altLang="zh-CN" sz="1600" dirty="0">
                <a:solidFill>
                  <a:schemeClr val="tx1"/>
                </a:solidFill>
                <a:latin typeface="Times New Roman" panose="02020603050405020304" pitchFamily="18" charset="0"/>
                <a:ea typeface="宋体" panose="02010600030101010101" pitchFamily="2" charset="-122"/>
              </a:rPr>
              <a:t>If an AP extends the protection of the </a:t>
            </a:r>
            <a:r>
              <a:rPr lang="en-GB" altLang="zh-CN" sz="1600" dirty="0" err="1">
                <a:solidFill>
                  <a:schemeClr val="tx1"/>
                </a:solidFill>
                <a:latin typeface="Times New Roman" panose="02020603050405020304" pitchFamily="18" charset="0"/>
                <a:ea typeface="宋体" panose="02010600030101010101" pitchFamily="2" charset="-122"/>
              </a:rPr>
              <a:t>rTWT</a:t>
            </a:r>
            <a:r>
              <a:rPr lang="en-GB" altLang="zh-CN" sz="1600" dirty="0">
                <a:solidFill>
                  <a:schemeClr val="tx1"/>
                </a:solidFill>
                <a:latin typeface="Times New Roman" panose="02020603050405020304" pitchFamily="18" charset="0"/>
                <a:ea typeface="宋体" panose="02010600030101010101" pitchFamily="2" charset="-122"/>
              </a:rPr>
              <a:t> schedule of another AP, following negotiation or through other means, then:</a:t>
            </a:r>
            <a:endParaRPr lang="en-US" altLang="zh-CN" sz="1600" dirty="0">
              <a:solidFill>
                <a:schemeClr val="tx1"/>
              </a:solidFill>
              <a:latin typeface="Times New Roman" panose="02020603050405020304" pitchFamily="18" charset="0"/>
              <a:ea typeface="宋体" panose="02010600030101010101" pitchFamily="2" charset="-122"/>
            </a:endParaRPr>
          </a:p>
          <a:p>
            <a:pPr marL="800100" lvl="1" indent="-342900" algn="just">
              <a:buFont typeface="Arial" panose="020B0604020202020204" pitchFamily="34" charset="0"/>
              <a:buChar char="•"/>
            </a:pPr>
            <a:r>
              <a:rPr lang="en-GB" altLang="zh-CN" sz="1400" dirty="0" smtClean="0">
                <a:solidFill>
                  <a:schemeClr val="tx1"/>
                </a:solidFill>
                <a:latin typeface="Times New Roman" panose="02020603050405020304" pitchFamily="18" charset="0"/>
                <a:ea typeface="宋体" panose="02010600030101010101" pitchFamily="2" charset="-122"/>
              </a:rPr>
              <a:t>The AP shall ensure its TXOP ends before the start time of the corresponding OBSS </a:t>
            </a:r>
            <a:r>
              <a:rPr lang="en-GB" altLang="zh-CN" sz="1400" dirty="0" err="1" smtClean="0">
                <a:solidFill>
                  <a:schemeClr val="tx1"/>
                </a:solidFill>
                <a:latin typeface="Times New Roman" panose="02020603050405020304" pitchFamily="18" charset="0"/>
                <a:ea typeface="宋体" panose="02010600030101010101" pitchFamily="2" charset="-122"/>
              </a:rPr>
              <a:t>rTWT</a:t>
            </a:r>
            <a:r>
              <a:rPr lang="en-GB" altLang="zh-CN" sz="1400" dirty="0" smtClean="0">
                <a:solidFill>
                  <a:schemeClr val="tx1"/>
                </a:solidFill>
                <a:latin typeface="Times New Roman" panose="02020603050405020304" pitchFamily="18" charset="0"/>
                <a:ea typeface="宋体" panose="02010600030101010101" pitchFamily="2" charset="-122"/>
              </a:rPr>
              <a:t> SP(s)</a:t>
            </a:r>
            <a:endParaRPr lang="en-US" altLang="zh-CN" sz="1400" dirty="0" smtClean="0">
              <a:solidFill>
                <a:schemeClr val="tx1"/>
              </a:solidFill>
              <a:latin typeface="Times New Roman" panose="02020603050405020304" pitchFamily="18" charset="0"/>
              <a:ea typeface="宋体" panose="02010600030101010101" pitchFamily="2" charset="-122"/>
            </a:endParaRPr>
          </a:p>
          <a:p>
            <a:pPr marL="800100" lvl="1" indent="-342900" algn="just">
              <a:buFont typeface="Arial" panose="020B0604020202020204" pitchFamily="34" charset="0"/>
              <a:buChar char="•"/>
            </a:pPr>
            <a:r>
              <a:rPr lang="en-GB" altLang="zh-CN" sz="1400" dirty="0" smtClean="0">
                <a:solidFill>
                  <a:schemeClr val="tx1"/>
                </a:solidFill>
                <a:latin typeface="Times New Roman" panose="02020603050405020304" pitchFamily="18" charset="0"/>
                <a:ea typeface="宋体" panose="02010600030101010101" pitchFamily="2" charset="-122"/>
              </a:rPr>
              <a:t>The </a:t>
            </a:r>
            <a:r>
              <a:rPr lang="en-GB" altLang="zh-CN" sz="1400" dirty="0">
                <a:solidFill>
                  <a:schemeClr val="tx1"/>
                </a:solidFill>
                <a:latin typeface="Times New Roman" panose="02020603050405020304" pitchFamily="18" charset="0"/>
                <a:ea typeface="宋体" panose="02010600030101010101" pitchFamily="2" charset="-122"/>
              </a:rPr>
              <a:t>AP, if it has at least one associated STA that is capable of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shall advertise in the beacon frames it transmits the OBSS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schedule so that its associated STAs supporting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follow the baseline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rules for the OBSS </a:t>
            </a:r>
            <a:r>
              <a:rPr lang="en-GB" altLang="zh-CN" sz="1400" dirty="0" err="1">
                <a:solidFill>
                  <a:schemeClr val="tx1"/>
                </a:solidFill>
                <a:latin typeface="Times New Roman" panose="02020603050405020304" pitchFamily="18" charset="0"/>
                <a:ea typeface="宋体" panose="02010600030101010101" pitchFamily="2" charset="-122"/>
              </a:rPr>
              <a:t>rTWT</a:t>
            </a:r>
            <a:r>
              <a:rPr lang="en-GB" altLang="zh-CN" sz="1400" dirty="0">
                <a:solidFill>
                  <a:schemeClr val="tx1"/>
                </a:solidFill>
                <a:latin typeface="Times New Roman" panose="02020603050405020304" pitchFamily="18" charset="0"/>
                <a:ea typeface="宋体" panose="02010600030101010101" pitchFamily="2" charset="-122"/>
              </a:rPr>
              <a:t> schedule.</a:t>
            </a:r>
            <a:endParaRPr lang="en-US" altLang="zh-CN" sz="1400" dirty="0">
              <a:solidFill>
                <a:schemeClr val="tx1"/>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264831427"/>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6778</TotalTime>
  <Words>1246</Words>
  <Application>Microsoft Office PowerPoint</Application>
  <PresentationFormat>宽屏</PresentationFormat>
  <Paragraphs>108</Paragraphs>
  <Slides>10</Slides>
  <Notes>2</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8" baseType="lpstr">
      <vt:lpstr>Arial Unicode MS</vt:lpstr>
      <vt:lpstr>MS Gothic</vt:lpstr>
      <vt:lpstr>宋体</vt:lpstr>
      <vt:lpstr>Arial</vt:lpstr>
      <vt:lpstr>Symbol</vt:lpstr>
      <vt:lpstr>Times New Roman</vt:lpstr>
      <vt:lpstr>Office 主题​​</vt:lpstr>
      <vt:lpstr>Document</vt:lpstr>
      <vt:lpstr>Discussion on the protection of Co-RTWT</vt:lpstr>
      <vt:lpstr>PowerPoint 演示文稿</vt:lpstr>
      <vt:lpstr>Observation &amp; Consideration</vt:lpstr>
      <vt:lpstr>Option 1. P20 protection for Co-RTWT SP</vt:lpstr>
      <vt:lpstr>Option 2. Requested BW protection for Co-RTWT SP</vt:lpstr>
      <vt:lpstr>Option 3. SP based NPCA</vt:lpstr>
      <vt:lpstr>Summary</vt:lpstr>
      <vt:lpstr>SP 1</vt:lpstr>
      <vt:lpstr>SP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the protection of Co-RTWT</dc:title>
  <dc:creator>Yingqiao Quan</dc:creator>
  <cp:lastModifiedBy>Yingqiao Quan</cp:lastModifiedBy>
  <cp:revision>43</cp:revision>
  <cp:lastPrinted>1601-01-01T00:00:00Z</cp:lastPrinted>
  <dcterms:created xsi:type="dcterms:W3CDTF">2024-12-26T07:26:57Z</dcterms:created>
  <dcterms:modified xsi:type="dcterms:W3CDTF">2024-12-31T07:50:21Z</dcterms:modified>
</cp:coreProperties>
</file>