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8" r:id="rId4"/>
    <p:sldId id="272" r:id="rId5"/>
    <p:sldId id="267" r:id="rId6"/>
    <p:sldId id="269" r:id="rId7"/>
    <p:sldId id="273" r:id="rId8"/>
    <p:sldId id="271" r:id="rId9"/>
    <p:sldId id="270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5" autoAdjust="0"/>
    <p:restoredTop sz="94660"/>
  </p:normalViewPr>
  <p:slideViewPr>
    <p:cSldViewPr>
      <p:cViewPr varScale="1">
        <p:scale>
          <a:sx n="91" d="100"/>
          <a:sy n="91" d="100"/>
        </p:scale>
        <p:origin x="27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802.11-24/2145r1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December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Yingqiao Quan, Spreadtrum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802.11-24/2145r1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December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Yingqiao Quan, Spreadtrum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802.11-24/2145r1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December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Yingqiao Quan, Spreadtrum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802.11-24/2145r1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December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Yingqiao Quan, Spreadtrum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Yingqiao Quan, </a:t>
            </a:r>
            <a:r>
              <a:rPr lang="en-GB" dirty="0" err="1" smtClean="0"/>
              <a:t>Spreadtrum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December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December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Yingqiao Quan, </a:t>
            </a:r>
            <a:r>
              <a:rPr lang="en-GB" dirty="0" err="1" smtClean="0"/>
              <a:t>Spreadtrum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62893" y="647541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802.11-24/2145r1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IDC Scenarios and unavailable period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2024-12-31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408557"/>
              </p:ext>
            </p:extLst>
          </p:nvPr>
        </p:nvGraphicFramePr>
        <p:xfrm>
          <a:off x="996950" y="2419350"/>
          <a:ext cx="10656888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Document" r:id="rId4" imgW="10457133" imgH="2541916" progId="Word.Document.8">
                  <p:embed/>
                </p:oleObj>
              </mc:Choice>
              <mc:Fallback>
                <p:oleObj name="Document" r:id="rId4" imgW="10457133" imgH="25419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656888" cy="2593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b="0" dirty="0"/>
              <a:t>[1]	11-24-0171-21-00bn-tgbn-motions-list-part-1</a:t>
            </a:r>
          </a:p>
          <a:p>
            <a:pPr marL="0" indent="0"/>
            <a:r>
              <a:rPr lang="en-GB" b="0" dirty="0"/>
              <a:t>[2]	11-24-0209-07-00bn-specification-framework-for-tgbn</a:t>
            </a:r>
          </a:p>
          <a:p>
            <a:pPr marL="0" indent="0"/>
            <a:r>
              <a:rPr lang="en-GB" b="0" dirty="0"/>
              <a:t>[3]	11-24-1550-01-00bn-in-device-coexistence-follow-up</a:t>
            </a:r>
          </a:p>
          <a:p>
            <a:pPr marL="0" indent="0"/>
            <a:r>
              <a:rPr lang="en-GB" b="0" dirty="0"/>
              <a:t>[4]	11-24-1558-02-00bn-in-device-coexistence-follow-up</a:t>
            </a:r>
          </a:p>
          <a:p>
            <a:pPr marL="0" indent="0"/>
            <a:r>
              <a:rPr lang="en-GB" b="0" dirty="0"/>
              <a:t>[5]	11-24-1893-00-00bn-icf-follow-up</a:t>
            </a:r>
          </a:p>
          <a:p>
            <a:pPr marL="0" indent="0"/>
            <a:r>
              <a:rPr lang="en-GB" b="0" dirty="0"/>
              <a:t>[6]	</a:t>
            </a:r>
            <a:r>
              <a:rPr lang="en-GB" b="0" dirty="0" smtClean="0"/>
              <a:t>11-24-1887-00-00bn-bsrp-tf-response-rules-changes-for-m-ba</a:t>
            </a:r>
          </a:p>
          <a:p>
            <a:pPr marL="0" indent="0"/>
            <a:r>
              <a:rPr lang="en-GB" b="0" dirty="0" smtClean="0"/>
              <a:t>[7] 11-24-0834-01-00bn-some-details-on-in-device-coexistence</a:t>
            </a:r>
            <a:endParaRPr lang="en-GB" b="0" dirty="0"/>
          </a:p>
          <a:p>
            <a:pPr marL="0" indent="0"/>
            <a:r>
              <a:rPr lang="en-GB" b="0" dirty="0" smtClean="0"/>
              <a:t>[8]</a:t>
            </a:r>
            <a:r>
              <a:rPr lang="en-GB" b="0" dirty="0"/>
              <a:t>	</a:t>
            </a:r>
            <a:r>
              <a:rPr lang="en-GB" b="0" dirty="0" smtClean="0"/>
              <a:t>11-24-1974-03-00bn-detailed-text-proposal-on-coexistence</a:t>
            </a:r>
          </a:p>
          <a:p>
            <a:pPr marL="0" indent="0"/>
            <a:r>
              <a:rPr lang="en-GB" altLang="zh-CN" b="0" dirty="0" smtClean="0"/>
              <a:t>[9]</a:t>
            </a:r>
            <a:r>
              <a:rPr lang="en-GB" altLang="zh-CN" b="0" dirty="0"/>
              <a:t>	11-24-0806-00-00bn-multi-link-in-device-coexistence-management</a:t>
            </a:r>
            <a:endParaRPr lang="en-GB" b="0" dirty="0"/>
          </a:p>
          <a:p>
            <a:pPr marL="457200" indent="-457200">
              <a:buFont typeface="+mj-lt"/>
              <a:buAutoNum type="arabicPeriod"/>
            </a:pPr>
            <a:endParaRPr lang="en-GB" b="0" dirty="0" smtClean="0"/>
          </a:p>
          <a:p>
            <a:pPr marL="0" indent="0"/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/>
        </p:nvSpPr>
        <p:spPr bwMode="auto">
          <a:xfrm>
            <a:off x="914401" y="1751014"/>
            <a:ext cx="10654207" cy="44862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Unavailability </a:t>
            </a:r>
            <a:r>
              <a:rPr lang="en-US" altLang="en-US" sz="2000" dirty="0"/>
              <a:t>information </a:t>
            </a:r>
            <a:r>
              <a:rPr lang="en-US" altLang="en-US" sz="2000" dirty="0" smtClean="0"/>
              <a:t>could be used for Co-ex and even for power save.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 smtClean="0"/>
              <a:t>TGbn</a:t>
            </a:r>
            <a:r>
              <a:rPr lang="en-US" altLang="en-US" sz="2000" dirty="0" smtClean="0"/>
              <a:t> has passed several motions on TXOP level unavailability information indication and we have following items in SFD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[</a:t>
            </a:r>
            <a:r>
              <a:rPr lang="en-US" altLang="zh-CN" sz="2000" dirty="0" smtClean="0"/>
              <a:t>1] [2]</a:t>
            </a:r>
            <a:r>
              <a:rPr lang="en-US" altLang="en-US" sz="2000" dirty="0" smtClean="0"/>
              <a:t>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[</a:t>
            </a:r>
            <a:r>
              <a:rPr lang="en-US" altLang="en-US" sz="1600" dirty="0"/>
              <a:t>Motion #</a:t>
            </a:r>
            <a:r>
              <a:rPr lang="en-US" altLang="en-US" sz="1600" dirty="0" smtClean="0"/>
              <a:t>30]</a:t>
            </a:r>
          </a:p>
          <a:p>
            <a:pPr marL="457200" lvl="1" indent="0"/>
            <a:r>
              <a:rPr lang="en-US" altLang="en-US" sz="1600" b="0" dirty="0" smtClean="0"/>
              <a:t>11bn </a:t>
            </a:r>
            <a:r>
              <a:rPr lang="en-US" altLang="en-US" sz="1600" b="0" dirty="0"/>
              <a:t>defines a mechanism for a non-AP STA to report unavailability at TXOP level and define or reuse/update existing mechanism for a non-AP STA to report long term (periodic) unavailability</a:t>
            </a:r>
            <a:r>
              <a:rPr lang="en-US" altLang="en-US" sz="1600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[Motion #146]</a:t>
            </a:r>
          </a:p>
          <a:p>
            <a:pPr marL="457200" lvl="1" indent="0"/>
            <a:r>
              <a:rPr lang="en-US" altLang="en-US" sz="1600" dirty="0" smtClean="0"/>
              <a:t>A non-AP STA that is a TXOP responder can indicate in a response frame 1) for how long it will be available, if known and/or 2) whether it will be unavailable after a specific point in time and, if known, for how long.</a:t>
            </a:r>
          </a:p>
          <a:p>
            <a:pPr marL="857250" lvl="2" indent="0"/>
            <a:r>
              <a:rPr lang="en-US" altLang="en-US" sz="1600" dirty="0" smtClean="0"/>
              <a:t>The response frame is a multi-STA </a:t>
            </a:r>
            <a:r>
              <a:rPr lang="en-US" altLang="en-US" sz="1600" dirty="0" err="1" smtClean="0"/>
              <a:t>BlockAck</a:t>
            </a:r>
            <a:r>
              <a:rPr lang="en-US" altLang="en-US" sz="1600" dirty="0" smtClean="0"/>
              <a:t> frame sent by the non-AP STA in response to the initial control frame or to MPDUs that solicit an immediate response.</a:t>
            </a:r>
          </a:p>
          <a:p>
            <a:pPr marL="857250" lvl="2" indent="0"/>
            <a:endParaRPr lang="en-US" altLang="en-US" sz="1600" dirty="0" smtClean="0"/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b="1" dirty="0" smtClean="0"/>
              <a:t>Currently, we haven't reached a consensus on the unsolicited unavailability indication yet. </a:t>
            </a: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1318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designs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For unsolicited unavailability information indication, there might be </a:t>
            </a:r>
            <a:r>
              <a:rPr lang="en-US" altLang="en-US" sz="2000" kern="1200" dirty="0"/>
              <a:t>two </a:t>
            </a:r>
            <a:r>
              <a:rPr lang="en-US" altLang="en-US" sz="2000" kern="1200" dirty="0" smtClean="0"/>
              <a:t>options at </a:t>
            </a:r>
            <a:r>
              <a:rPr lang="en-US" altLang="en-US" sz="2000" kern="1200" dirty="0"/>
              <a:t>present</a:t>
            </a:r>
            <a:r>
              <a:rPr lang="en-US" altLang="en-US" sz="2000" kern="12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kern="1200" dirty="0">
                <a:cs typeface="+mn-cs"/>
              </a:rPr>
              <a:t>Multi-STA BA </a:t>
            </a:r>
            <a:r>
              <a:rPr lang="en-US" altLang="zh-CN" sz="1800" kern="1200" dirty="0">
                <a:cs typeface="+mn-cs"/>
              </a:rPr>
              <a:t>[</a:t>
            </a:r>
            <a:r>
              <a:rPr lang="en-GB" altLang="zh-CN" sz="1800" kern="1200" dirty="0">
                <a:cs typeface="+mn-cs"/>
              </a:rPr>
              <a:t>3] and</a:t>
            </a:r>
            <a:r>
              <a:rPr lang="zh-CN" altLang="zh-CN" sz="1800" kern="1200" dirty="0">
                <a:cs typeface="+mn-cs"/>
              </a:rPr>
              <a:t> </a:t>
            </a:r>
            <a:r>
              <a:rPr lang="en-US" altLang="zh-CN" sz="1800" kern="1200" dirty="0">
                <a:cs typeface="+mn-cs"/>
              </a:rPr>
              <a:t>[</a:t>
            </a:r>
            <a:r>
              <a:rPr lang="en-GB" altLang="zh-CN" sz="1800" kern="1200" dirty="0">
                <a:cs typeface="+mn-cs"/>
              </a:rPr>
              <a:t>4] </a:t>
            </a:r>
            <a:r>
              <a:rPr lang="en-GB" altLang="zh-CN" sz="1800" kern="1200" dirty="0" smtClean="0">
                <a:cs typeface="+mn-cs"/>
              </a:rPr>
              <a:t>.</a:t>
            </a:r>
            <a:endParaRPr lang="en-GB" altLang="zh-CN" sz="1800" kern="12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kern="1200" dirty="0">
                <a:cs typeface="+mn-cs"/>
              </a:rPr>
              <a:t>BSRP TF [5] </a:t>
            </a:r>
            <a:r>
              <a:rPr lang="en-US" altLang="en-US" sz="1800" kern="1200" dirty="0" smtClean="0">
                <a:cs typeface="+mn-cs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600" kern="1200" dirty="0">
              <a:cs typeface="+mn-cs"/>
            </a:endParaRPr>
          </a:p>
          <a:p>
            <a:pPr marL="0" indent="0"/>
            <a:r>
              <a:rPr lang="en-US" altLang="en-US" sz="2000" kern="1200" dirty="0"/>
              <a:t>•	</a:t>
            </a:r>
            <a:r>
              <a:rPr lang="en-US" altLang="en-US" sz="2000" kern="1200" dirty="0" smtClean="0"/>
              <a:t>Both </a:t>
            </a:r>
            <a:r>
              <a:rPr lang="en-US" altLang="en-US" sz="2000" kern="1200" dirty="0"/>
              <a:t>of them need to change aggregation rules in some </a:t>
            </a:r>
            <a:r>
              <a:rPr lang="en-US" altLang="en-US" sz="2000" kern="1200" dirty="0" smtClean="0"/>
              <a:t>cases.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kern="1200" dirty="0" smtClean="0">
                <a:cs typeface="+mn-cs"/>
              </a:rPr>
              <a:t>A </a:t>
            </a:r>
            <a:r>
              <a:rPr lang="en-US" altLang="en-US" sz="1800" kern="1200" dirty="0" err="1">
                <a:cs typeface="+mn-cs"/>
              </a:rPr>
              <a:t>QoS</a:t>
            </a:r>
            <a:r>
              <a:rPr lang="en-US" altLang="en-US" sz="1800" kern="1200" dirty="0">
                <a:cs typeface="+mn-cs"/>
              </a:rPr>
              <a:t>-Null data frame with BSR and a multi-STA Block ACK frame with unavailability information will be aggregated in an A-MPDU as a response in a TB PPDU for the BSRP </a:t>
            </a:r>
            <a:r>
              <a:rPr lang="en-US" altLang="en-US" sz="1800" kern="1200" dirty="0" smtClean="0">
                <a:cs typeface="+mn-cs"/>
              </a:rPr>
              <a:t>TF [6].</a:t>
            </a:r>
            <a:endParaRPr lang="en-US" altLang="en-US" sz="1800" kern="1200" dirty="0">
              <a:cs typeface="+mn-cs"/>
            </a:endParaRPr>
          </a:p>
          <a:p>
            <a:pPr marL="0" indent="0"/>
            <a:endParaRPr lang="en-US" altLang="en-US" sz="2000" kern="1200" dirty="0"/>
          </a:p>
          <a:p>
            <a:pPr marL="0" indent="0"/>
            <a:r>
              <a:rPr lang="en-US" altLang="en-US" sz="2000" kern="1200" dirty="0"/>
              <a:t>•	Both of them </a:t>
            </a:r>
            <a:r>
              <a:rPr lang="en-US" altLang="en-US" sz="2000" kern="1200" dirty="0" smtClean="0"/>
              <a:t>may not </a:t>
            </a:r>
            <a:r>
              <a:rPr lang="en-US" altLang="en-US" sz="2000" kern="1200" dirty="0"/>
              <a:t>be </a:t>
            </a:r>
            <a:r>
              <a:rPr lang="en-US" altLang="en-US" sz="2000" kern="1200" dirty="0" smtClean="0"/>
              <a:t>acknowledged </a:t>
            </a:r>
            <a:r>
              <a:rPr lang="en-US" altLang="en-US" sz="2000" kern="1200" dirty="0"/>
              <a:t>to make sure the peer get the </a:t>
            </a:r>
            <a:r>
              <a:rPr lang="en-US" altLang="en-US" sz="2000" kern="1200" dirty="0" smtClean="0"/>
              <a:t>information.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1800" kern="1200" dirty="0" smtClean="0">
                <a:cs typeface="+mn-cs"/>
              </a:rPr>
              <a:t>Unless the response rules are changed or newly defined.</a:t>
            </a:r>
            <a:endParaRPr lang="en-US" altLang="en-US" sz="1800" kern="1200" dirty="0">
              <a:cs typeface="+mn-cs"/>
            </a:endParaRPr>
          </a:p>
          <a:p>
            <a:pPr marL="0" indent="0"/>
            <a:endParaRPr lang="en-US" altLang="en-US" sz="2000" kern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6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Unpredictable </a:t>
            </a:r>
            <a:r>
              <a:rPr lang="en-US" altLang="zh-CN" dirty="0"/>
              <a:t>IDC </a:t>
            </a:r>
            <a:r>
              <a:rPr lang="en-US" altLang="zh-CN" dirty="0" smtClean="0"/>
              <a:t>events </a:t>
            </a:r>
            <a:r>
              <a:rPr lang="en-US" altLang="zh-CN" dirty="0"/>
              <a:t>during a TXOP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9680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1200" dirty="0"/>
              <a:t>It might be possible that a non-AP STA </a:t>
            </a:r>
            <a:r>
              <a:rPr lang="en-US" altLang="zh-CN" sz="2000" kern="1200" dirty="0" smtClean="0"/>
              <a:t>is aware of </a:t>
            </a:r>
            <a:r>
              <a:rPr lang="en-US" altLang="zh-CN" sz="2000" kern="1200" dirty="0"/>
              <a:t>an upcoming IDC event after responding to an ICF or initiating a </a:t>
            </a:r>
            <a:r>
              <a:rPr lang="en-US" altLang="zh-CN" sz="2000" kern="1200" dirty="0" smtClean="0"/>
              <a:t>TXOP. For some instances: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kern="1200" dirty="0" smtClean="0"/>
              <a:t>Game player’s control information delivered through in-device Bluetooth. In general, the event can be indicated to Wi-Fi about 0.5 </a:t>
            </a:r>
            <a:r>
              <a:rPr lang="en-US" altLang="zh-CN" sz="1800" kern="1200" dirty="0" err="1" smtClean="0"/>
              <a:t>ms</a:t>
            </a:r>
            <a:r>
              <a:rPr lang="en-US" altLang="zh-CN" sz="1800" kern="1200" dirty="0" smtClean="0"/>
              <a:t> in advance.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kern="1200" dirty="0" smtClean="0"/>
              <a:t>UL transmission scheduled by </a:t>
            </a:r>
            <a:r>
              <a:rPr lang="en-US" altLang="zh-CN" sz="1800" kern="1200" dirty="0" err="1" smtClean="0"/>
              <a:t>gNB</a:t>
            </a:r>
            <a:r>
              <a:rPr lang="en-US" altLang="zh-CN" sz="1800" kern="1200" dirty="0" smtClean="0"/>
              <a:t> can be known about 1 </a:t>
            </a:r>
            <a:r>
              <a:rPr lang="en-US" altLang="zh-CN" sz="1800" kern="1200" dirty="0" err="1" smtClean="0"/>
              <a:t>ms</a:t>
            </a:r>
            <a:r>
              <a:rPr lang="en-US" altLang="zh-CN" sz="1800" kern="1200" dirty="0" smtClean="0"/>
              <a:t> in advance.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1200" dirty="0"/>
              <a:t>Such IDC events </a:t>
            </a:r>
            <a:r>
              <a:rPr lang="en-US" altLang="zh-CN" sz="2000" kern="1200" dirty="0" smtClean="0"/>
              <a:t>are unpredictable and may </a:t>
            </a:r>
            <a:r>
              <a:rPr lang="en-US" altLang="zh-CN" sz="2000" kern="1200" dirty="0"/>
              <a:t>overlap with the remnant </a:t>
            </a:r>
            <a:r>
              <a:rPr lang="en-US" altLang="zh-CN" sz="2000" kern="1200" dirty="0" smtClean="0"/>
              <a:t>TXOP 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kern="1200" dirty="0"/>
              <a:t>Report them in ICR might be impossible sometime.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425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Unavailable </a:t>
            </a:r>
            <a:r>
              <a:rPr lang="en-US" altLang="zh-CN" dirty="0"/>
              <a:t>period </a:t>
            </a:r>
            <a:r>
              <a:rPr lang="en-US" altLang="zh-CN" dirty="0" smtClean="0"/>
              <a:t>indication by (A-)control field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[7] </a:t>
            </a:r>
            <a:r>
              <a:rPr lang="en-US" altLang="en-US" sz="2000" kern="1200" dirty="0"/>
              <a:t>has mentioned that a new (A-)control field for IDC Info can be included in </a:t>
            </a:r>
            <a:r>
              <a:rPr lang="en-US" altLang="en-US" sz="2000" kern="1200" dirty="0" err="1"/>
              <a:t>QoS</a:t>
            </a:r>
            <a:r>
              <a:rPr lang="en-US" altLang="en-US" sz="2000" kern="1200" dirty="0"/>
              <a:t> Data/Null frames, Management frames (similar to </a:t>
            </a:r>
            <a:r>
              <a:rPr lang="en-US" altLang="en-US" sz="2000" kern="1200" dirty="0" err="1"/>
              <a:t>BSR</a:t>
            </a:r>
            <a:r>
              <a:rPr lang="en-US" altLang="en-US" sz="2000" kern="1200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kern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Indicating unavailable period by A-control field might be an alternative option for both solicited or unsolicited case.</a:t>
            </a:r>
            <a:endParaRPr lang="en-US" altLang="en-US" sz="2000" kern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kern="1200" dirty="0" smtClean="0"/>
              <a:t>Can </a:t>
            </a:r>
            <a:r>
              <a:rPr lang="en-US" altLang="zh-CN" sz="1800" kern="1200" dirty="0"/>
              <a:t>be piggybacked in </a:t>
            </a:r>
            <a:r>
              <a:rPr lang="en-US" altLang="zh-CN" sz="1800" kern="1200" dirty="0" err="1"/>
              <a:t>QoS</a:t>
            </a:r>
            <a:r>
              <a:rPr lang="en-US" altLang="zh-CN" sz="1800" kern="1200" dirty="0"/>
              <a:t> Data/Null </a:t>
            </a:r>
            <a:r>
              <a:rPr lang="en-US" altLang="zh-CN" sz="1800" kern="1200" dirty="0" smtClean="0"/>
              <a:t>frames and Management frames.</a:t>
            </a:r>
            <a:endParaRPr lang="en-US" altLang="zh-CN" sz="1800" kern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kern="1200" dirty="0"/>
              <a:t>Easier to indicate a sudden IDC event during a TXOP.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kern="1200" dirty="0"/>
              <a:t>The aggregation rules needn’t to be changed</a:t>
            </a:r>
            <a:r>
              <a:rPr lang="en-US" altLang="zh-CN" sz="1600" kern="12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kern="1200" dirty="0"/>
              <a:t>Unavailability information delivered in A-Control subfield in a frame can be </a:t>
            </a:r>
            <a:r>
              <a:rPr lang="en-US" altLang="zh-CN" sz="1600" kern="1200" dirty="0" err="1" smtClean="0"/>
              <a:t>ACKed</a:t>
            </a:r>
            <a:r>
              <a:rPr lang="en-US" altLang="zh-CN" sz="1600" kern="1200" dirty="0" smtClean="0"/>
              <a:t>.</a:t>
            </a:r>
            <a:endParaRPr lang="en-US" altLang="zh-CN" sz="1600" kern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kern="1200" dirty="0" smtClean="0"/>
              <a:t>May </a:t>
            </a:r>
            <a:r>
              <a:rPr lang="en-US" altLang="zh-CN" sz="1800" kern="1200" dirty="0"/>
              <a:t>reduce signaling overhead.</a:t>
            </a:r>
          </a:p>
          <a:p>
            <a:pPr marL="400050" lvl="1" indent="0"/>
            <a:r>
              <a:rPr lang="en-US" altLang="zh-CN" sz="1800" dirty="0"/>
              <a:t>	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52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Unavailable </a:t>
            </a:r>
            <a:r>
              <a:rPr lang="en-US" altLang="zh-CN" dirty="0"/>
              <a:t>period </a:t>
            </a:r>
            <a:r>
              <a:rPr lang="en-US" altLang="zh-CN" dirty="0" smtClean="0"/>
              <a:t>indication (UPI) by (A-)control field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7358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There are two options </a:t>
            </a:r>
            <a:r>
              <a:rPr lang="en-US" altLang="en-US" sz="2000" kern="1200" dirty="0"/>
              <a:t>for unavailable period indication by </a:t>
            </a:r>
            <a:r>
              <a:rPr lang="en-US" altLang="en-US" sz="2000" kern="1200" dirty="0" smtClean="0"/>
              <a:t>A-control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 kern="1200" dirty="0" smtClean="0"/>
              <a:t>Opt1</a:t>
            </a:r>
            <a:r>
              <a:rPr lang="en-US" altLang="en-US" sz="1800" kern="1200" dirty="0" smtClean="0"/>
              <a:t>. use TBD bits to indicate unavailability duration.</a:t>
            </a:r>
          </a:p>
          <a:p>
            <a:pPr marL="800100" lvl="2" indent="0"/>
            <a:r>
              <a:rPr lang="en-US" altLang="en-US" sz="1600" kern="1200" dirty="0" smtClean="0"/>
              <a:t>Imply that the unavailability duration will start after this PPDU or the response PPDU of this PPDU.</a:t>
            </a:r>
            <a:endParaRPr lang="en-US" altLang="en-US" sz="1600" b="0" kern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 kern="1200" dirty="0" smtClean="0"/>
              <a:t>Opt2.</a:t>
            </a:r>
            <a:r>
              <a:rPr lang="en-US" altLang="en-US" sz="1800" kern="1200" dirty="0" smtClean="0"/>
              <a:t> use TBD1 bits to indicate unavailability start time and TBD2 </a:t>
            </a:r>
            <a:r>
              <a:rPr lang="en-US" altLang="en-US" sz="1800" kern="1200" dirty="0"/>
              <a:t>bits </a:t>
            </a:r>
            <a:r>
              <a:rPr lang="en-US" altLang="en-US" sz="1800" kern="1200" dirty="0" smtClean="0"/>
              <a:t>duration.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kern="1200" dirty="0" smtClean="0"/>
              <a:t>TBD1 and </a:t>
            </a:r>
            <a:r>
              <a:rPr lang="en-US" altLang="zh-CN" sz="1600" kern="1200" dirty="0" smtClean="0"/>
              <a:t>TBD2 can be 9 </a:t>
            </a:r>
            <a:r>
              <a:rPr lang="en-US" altLang="en-US" sz="1600" kern="1200" dirty="0" smtClean="0"/>
              <a:t>[5] [8].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41375"/>
              </p:ext>
            </p:extLst>
          </p:nvPr>
        </p:nvGraphicFramePr>
        <p:xfrm>
          <a:off x="1199456" y="3645024"/>
          <a:ext cx="3096344" cy="2149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37791744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371801958"/>
                    </a:ext>
                  </a:extLst>
                </a:gridCol>
              </a:tblGrid>
              <a:tr h="5656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384606"/>
                  </a:ext>
                </a:extLst>
              </a:tr>
              <a:tr h="10185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ID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duration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389545"/>
                  </a:ext>
                </a:extLst>
              </a:tr>
              <a:tr h="56563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 bits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TBD bits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326654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258778"/>
              </p:ext>
            </p:extLst>
          </p:nvPr>
        </p:nvGraphicFramePr>
        <p:xfrm>
          <a:off x="6213471" y="3838748"/>
          <a:ext cx="5062014" cy="1956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338">
                  <a:extLst>
                    <a:ext uri="{9D8B030D-6E8A-4147-A177-3AD203B41FA5}">
                      <a16:colId xmlns:a16="http://schemas.microsoft.com/office/drawing/2014/main" val="307091120"/>
                    </a:ext>
                  </a:extLst>
                </a:gridCol>
                <a:gridCol w="1687338">
                  <a:extLst>
                    <a:ext uri="{9D8B030D-6E8A-4147-A177-3AD203B41FA5}">
                      <a16:colId xmlns:a16="http://schemas.microsoft.com/office/drawing/2014/main" val="2535076183"/>
                    </a:ext>
                  </a:extLst>
                </a:gridCol>
                <a:gridCol w="1687338">
                  <a:extLst>
                    <a:ext uri="{9D8B030D-6E8A-4147-A177-3AD203B41FA5}">
                      <a16:colId xmlns:a16="http://schemas.microsoft.com/office/drawing/2014/main" val="887699209"/>
                    </a:ext>
                  </a:extLst>
                </a:gridCol>
              </a:tblGrid>
              <a:tr h="3957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668443"/>
                  </a:ext>
                </a:extLst>
              </a:tr>
              <a:tr h="10381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ID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start time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duration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148195"/>
                  </a:ext>
                </a:extLst>
              </a:tr>
              <a:tr h="5221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TBD1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TBD2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085949"/>
                  </a:ext>
                </a:extLst>
              </a:tr>
            </a:tbl>
          </a:graphicData>
        </a:graphic>
      </p:graphicFrame>
      <p:sp>
        <p:nvSpPr>
          <p:cNvPr id="9" name="内容占位符 2"/>
          <p:cNvSpPr txBox="1">
            <a:spLocks/>
          </p:cNvSpPr>
          <p:nvPr/>
        </p:nvSpPr>
        <p:spPr bwMode="auto">
          <a:xfrm>
            <a:off x="965200" y="5607498"/>
            <a:ext cx="10361084" cy="1735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The name of such A-control is TBD (e.g. UPI control)</a:t>
            </a:r>
            <a:endParaRPr lang="en-US" altLang="en-US" sz="1400" kern="1200" dirty="0" smtClean="0"/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444313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 link Unavailable </a:t>
            </a:r>
            <a:r>
              <a:rPr lang="en-US" altLang="zh-CN" dirty="0"/>
              <a:t>period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[9] proposed Multi-link </a:t>
            </a:r>
            <a:r>
              <a:rPr lang="en-US" altLang="en-US" sz="2000" kern="1200" dirty="0"/>
              <a:t>unavailability indication (MLUI</a:t>
            </a:r>
            <a:r>
              <a:rPr lang="en-US" altLang="en-US" sz="2000" kern="1200" dirty="0" smtClean="0"/>
              <a:t>) by which </a:t>
            </a:r>
            <a:r>
              <a:rPr lang="en-US" altLang="zh-CN" sz="2000" dirty="0" smtClean="0"/>
              <a:t>unavailable period can be indicated cross links.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 4 bits Link ID can be added in the UPI control field (name TBD) to indicate the unavailable period of a specific link.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825422"/>
              </p:ext>
            </p:extLst>
          </p:nvPr>
        </p:nvGraphicFramePr>
        <p:xfrm>
          <a:off x="1199456" y="3645024"/>
          <a:ext cx="3600400" cy="2149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675">
                  <a:extLst>
                    <a:ext uri="{9D8B030D-6E8A-4147-A177-3AD203B41FA5}">
                      <a16:colId xmlns:a16="http://schemas.microsoft.com/office/drawing/2014/main" val="2377917441"/>
                    </a:ext>
                  </a:extLst>
                </a:gridCol>
                <a:gridCol w="913675">
                  <a:extLst>
                    <a:ext uri="{9D8B030D-6E8A-4147-A177-3AD203B41FA5}">
                      <a16:colId xmlns:a16="http://schemas.microsoft.com/office/drawing/2014/main" val="759228896"/>
                    </a:ext>
                  </a:extLst>
                </a:gridCol>
                <a:gridCol w="1773050">
                  <a:extLst>
                    <a:ext uri="{9D8B030D-6E8A-4147-A177-3AD203B41FA5}">
                      <a16:colId xmlns:a16="http://schemas.microsoft.com/office/drawing/2014/main" val="2371801958"/>
                    </a:ext>
                  </a:extLst>
                </a:gridCol>
              </a:tblGrid>
              <a:tr h="5656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384606"/>
                  </a:ext>
                </a:extLst>
              </a:tr>
              <a:tr h="10185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ID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Link ID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duration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389545"/>
                  </a:ext>
                </a:extLst>
              </a:tr>
              <a:tr h="56563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 bits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 bits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TBD bits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326654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33778"/>
              </p:ext>
            </p:extLst>
          </p:nvPr>
        </p:nvGraphicFramePr>
        <p:xfrm>
          <a:off x="6213471" y="3838748"/>
          <a:ext cx="5062016" cy="1956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649">
                  <a:extLst>
                    <a:ext uri="{9D8B030D-6E8A-4147-A177-3AD203B41FA5}">
                      <a16:colId xmlns:a16="http://schemas.microsoft.com/office/drawing/2014/main" val="30709112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784229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35076183"/>
                    </a:ext>
                  </a:extLst>
                </a:gridCol>
                <a:gridCol w="1651095">
                  <a:extLst>
                    <a:ext uri="{9D8B030D-6E8A-4147-A177-3AD203B41FA5}">
                      <a16:colId xmlns:a16="http://schemas.microsoft.com/office/drawing/2014/main" val="887699209"/>
                    </a:ext>
                  </a:extLst>
                </a:gridCol>
              </a:tblGrid>
              <a:tr h="3957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668443"/>
                  </a:ext>
                </a:extLst>
              </a:tr>
              <a:tr h="10381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ID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Link ID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start time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duration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148195"/>
                  </a:ext>
                </a:extLst>
              </a:tr>
              <a:tr h="5221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TBD1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TBD2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085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48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1200" dirty="0"/>
              <a:t>This </a:t>
            </a:r>
            <a:r>
              <a:rPr lang="en-US" altLang="zh-CN" sz="2000" kern="1200" dirty="0" smtClean="0"/>
              <a:t>document analyzed requirements of unpredictable IDC events and proposed </a:t>
            </a:r>
            <a:r>
              <a:rPr lang="en-US" altLang="zh-CN" sz="2000" kern="1200" dirty="0"/>
              <a:t>to use A-Control field for the </a:t>
            </a:r>
            <a:r>
              <a:rPr lang="en-US" altLang="zh-CN" sz="2000" kern="1200" dirty="0" smtClean="0"/>
              <a:t>unavailable </a:t>
            </a:r>
            <a:r>
              <a:rPr lang="en-US" altLang="zh-CN" sz="2000" kern="1200" dirty="0"/>
              <a:t>period indication.</a:t>
            </a:r>
            <a:endParaRPr lang="zh-CN" altLang="en-US" sz="2000" kern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94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zh-CN" dirty="0"/>
              <a:t>Do you agree to </a:t>
            </a:r>
            <a:r>
              <a:rPr lang="en-US" altLang="zh-CN" dirty="0"/>
              <a:t>add the following text to the 11bn SFD?</a:t>
            </a:r>
          </a:p>
          <a:p>
            <a:pPr marL="457200" lvl="1" indent="0"/>
            <a:r>
              <a:rPr lang="en-US" altLang="en-US" sz="1600" dirty="0"/>
              <a:t>A non-AP STA can indicate in A-Control subfield 1) for how long it will be available, if known and/or 2) whether it will be unavailable after a specific point in time and, if known, for </a:t>
            </a:r>
            <a:r>
              <a:rPr lang="en-US" altLang="en-US" sz="1600"/>
              <a:t>how </a:t>
            </a:r>
            <a:r>
              <a:rPr lang="en-US" altLang="en-US" sz="1600" smtClean="0"/>
              <a:t>long.</a:t>
            </a:r>
            <a:endParaRPr lang="en-US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726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19374</TotalTime>
  <Words>919</Words>
  <Application>Microsoft Office PowerPoint</Application>
  <PresentationFormat>宽屏</PresentationFormat>
  <Paragraphs>128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主题​​</vt:lpstr>
      <vt:lpstr>Document</vt:lpstr>
      <vt:lpstr>IDC Scenarios and unavailable period indication</vt:lpstr>
      <vt:lpstr>Background</vt:lpstr>
      <vt:lpstr>Current designs</vt:lpstr>
      <vt:lpstr>Unpredictable IDC events during a TXOP</vt:lpstr>
      <vt:lpstr>Unavailable period indication by (A-)control field</vt:lpstr>
      <vt:lpstr>Unavailable period indication (UPI) by (A-)control field</vt:lpstr>
      <vt:lpstr>Cross link Unavailable period indication</vt:lpstr>
      <vt:lpstr>Summary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IDC Scenarios and unavailable period indication</dc:title>
  <dc:creator>Yingqiao Quan</dc:creator>
  <cp:lastModifiedBy>Yingqiao Quan</cp:lastModifiedBy>
  <cp:revision>91</cp:revision>
  <cp:lastPrinted>1601-01-01T00:00:00Z</cp:lastPrinted>
  <dcterms:created xsi:type="dcterms:W3CDTF">2024-12-04T08:56:31Z</dcterms:created>
  <dcterms:modified xsi:type="dcterms:W3CDTF">2025-01-03T07:16:42Z</dcterms:modified>
</cp:coreProperties>
</file>