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68" r:id="rId5"/>
    <p:sldId id="267" r:id="rId6"/>
    <p:sldId id="269" r:id="rId7"/>
    <p:sldId id="271" r:id="rId8"/>
    <p:sldId id="270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5" autoAdjust="0"/>
    <p:restoredTop sz="94660"/>
  </p:normalViewPr>
  <p:slideViewPr>
    <p:cSldViewPr>
      <p:cViewPr varScale="1">
        <p:scale>
          <a:sx n="90" d="100"/>
          <a:sy n="90" d="100"/>
        </p:scale>
        <p:origin x="31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802.11-24/2145r0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802.11-24/2145r0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802.11-24/2145r0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802.11-24/2145r0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December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Yingqiao Quan, Spreadtrum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Yingqiao Quan, </a:t>
            </a:r>
            <a:r>
              <a:rPr lang="en-GB" dirty="0" err="1" smtClean="0"/>
              <a:t>Spreadtrum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Yingqiao Quan, Spreadtrum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December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Yingqiao Quan, </a:t>
            </a:r>
            <a:r>
              <a:rPr lang="en-GB" dirty="0" err="1" smtClean="0"/>
              <a:t>Spreadtrum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62893" y="647541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802.11-24/2145r0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IDC Scenarios and unavailable period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2024-12-31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408557"/>
              </p:ext>
            </p:extLst>
          </p:nvPr>
        </p:nvGraphicFramePr>
        <p:xfrm>
          <a:off x="996950" y="2419350"/>
          <a:ext cx="10656888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Document" r:id="rId4" imgW="10457133" imgH="2541916" progId="Word.Document.8">
                  <p:embed/>
                </p:oleObj>
              </mc:Choice>
              <mc:Fallback>
                <p:oleObj name="Document" r:id="rId4" imgW="10457133" imgH="254191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656888" cy="2593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/>
        </p:nvSpPr>
        <p:spPr bwMode="auto">
          <a:xfrm>
            <a:off x="914401" y="1751014"/>
            <a:ext cx="10294167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Unavailability </a:t>
            </a:r>
            <a:r>
              <a:rPr lang="en-US" altLang="en-US" sz="2000" dirty="0"/>
              <a:t>information </a:t>
            </a:r>
            <a:r>
              <a:rPr lang="en-US" altLang="en-US" sz="2000" dirty="0" smtClean="0"/>
              <a:t>could be used for Co-ex and even for power save.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 smtClean="0"/>
              <a:t>TGbn</a:t>
            </a:r>
            <a:r>
              <a:rPr lang="en-US" altLang="en-US" sz="2000" dirty="0" smtClean="0"/>
              <a:t> has passed several motions on TXOP level unavailability information indication and we have following items in SFD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[</a:t>
            </a:r>
            <a:r>
              <a:rPr lang="en-US" altLang="zh-CN" sz="2000" dirty="0" smtClean="0"/>
              <a:t>1] [2]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[</a:t>
            </a:r>
            <a:r>
              <a:rPr lang="en-US" altLang="en-US" sz="1600" dirty="0"/>
              <a:t>Motion #</a:t>
            </a:r>
            <a:r>
              <a:rPr lang="en-US" altLang="en-US" sz="1600" dirty="0" smtClean="0"/>
              <a:t>30]</a:t>
            </a:r>
          </a:p>
          <a:p>
            <a:pPr marL="457200" lvl="1" indent="0"/>
            <a:r>
              <a:rPr lang="en-US" altLang="en-US" sz="1600" b="0" dirty="0" smtClean="0"/>
              <a:t>11bn </a:t>
            </a:r>
            <a:r>
              <a:rPr lang="en-US" altLang="en-US" sz="1600" b="0" dirty="0"/>
              <a:t>defines a mechanism for a non-AP STA to report unavailability at TXOP level and define or reuse/update existing mechanism for a non-AP STA to report long term (periodic) unavailability</a:t>
            </a:r>
            <a:r>
              <a:rPr lang="en-US" altLang="en-US" sz="1600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[Motion #146]</a:t>
            </a:r>
          </a:p>
          <a:p>
            <a:pPr marL="457200" lvl="1" indent="0"/>
            <a:r>
              <a:rPr lang="en-US" altLang="en-US" sz="1600" dirty="0" smtClean="0"/>
              <a:t>A non-AP STA that is a TXOP responder can indicate in a response frame 1) for how long it will be available, if known and/or 2) whether it will be unavailable after a specific point in time and, if known, for how long</a:t>
            </a:r>
          </a:p>
          <a:p>
            <a:pPr marL="857250" lvl="2" indent="0"/>
            <a:r>
              <a:rPr lang="en-US" altLang="en-US" sz="1600" dirty="0" smtClean="0"/>
              <a:t>The response frame is a multi-STA </a:t>
            </a:r>
            <a:r>
              <a:rPr lang="en-US" altLang="en-US" sz="1600" dirty="0" err="1" smtClean="0"/>
              <a:t>BlockAck</a:t>
            </a:r>
            <a:r>
              <a:rPr lang="en-US" altLang="en-US" sz="1600" dirty="0" smtClean="0"/>
              <a:t> frame sent by the non-AP STA in response to the initial control frame or to MPDUs that solicit an immediate response.</a:t>
            </a:r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[</a:t>
            </a:r>
            <a:r>
              <a:rPr lang="en-GB" altLang="zh-CN" sz="2000" b="1" dirty="0" smtClean="0"/>
              <a:t>3</a:t>
            </a:r>
            <a:r>
              <a:rPr lang="en-GB" altLang="zh-CN" sz="2000" b="1" dirty="0"/>
              <a:t>] </a:t>
            </a:r>
            <a:r>
              <a:rPr lang="en-GB" altLang="zh-CN" sz="2000" b="1" dirty="0"/>
              <a:t>and</a:t>
            </a:r>
            <a:r>
              <a:rPr lang="zh-CN" altLang="zh-CN" sz="2000" b="1" dirty="0"/>
              <a:t> </a:t>
            </a:r>
            <a:r>
              <a:rPr lang="en-US" altLang="zh-CN" sz="2000" b="1" dirty="0"/>
              <a:t>[</a:t>
            </a:r>
            <a:r>
              <a:rPr lang="en-GB" altLang="zh-CN" sz="2000" b="1" dirty="0"/>
              <a:t>4] </a:t>
            </a:r>
            <a:r>
              <a:rPr lang="en-GB" altLang="zh-CN" sz="2000" b="1" dirty="0"/>
              <a:t>proposed that BSRP frame can be used as ICF </a:t>
            </a:r>
            <a:r>
              <a:rPr lang="en-GB" altLang="zh-CN" sz="2000" b="1" dirty="0"/>
              <a:t>to </a:t>
            </a:r>
            <a:r>
              <a:rPr lang="en-GB" altLang="zh-CN" sz="2000" b="1" dirty="0"/>
              <a:t>trigger the M-STA BA as ICR </a:t>
            </a:r>
            <a:r>
              <a:rPr lang="en-US" altLang="zh-CN" sz="2000" b="1" dirty="0"/>
              <a:t>indicating the </a:t>
            </a:r>
            <a:r>
              <a:rPr lang="en-US" altLang="zh-CN" sz="2000" b="1" dirty="0"/>
              <a:t>unavailability </a:t>
            </a:r>
            <a:r>
              <a:rPr lang="en-US" altLang="zh-CN" sz="2000" b="1" dirty="0" smtClean="0"/>
              <a:t>information.</a:t>
            </a:r>
          </a:p>
          <a:p>
            <a:pPr marL="342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b="1" dirty="0" smtClean="0"/>
              <a:t>[5] </a:t>
            </a:r>
            <a:r>
              <a:rPr lang="en-US" altLang="en-US" sz="2000" b="1" dirty="0" smtClean="0"/>
              <a:t>proposes to use BSRP as ICF to indicate availability/unavailability information directly. </a:t>
            </a: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1318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response to a BSRP </a:t>
            </a:r>
            <a:r>
              <a:rPr lang="en-US" altLang="zh-CN" dirty="0" smtClean="0"/>
              <a:t>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/>
        </p:nvSpPr>
        <p:spPr bwMode="auto">
          <a:xfrm>
            <a:off x="914401" y="1751014"/>
            <a:ext cx="10294167" cy="46303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We have following rules for the response to a BSRP TF </a:t>
            </a:r>
            <a:r>
              <a:rPr lang="en-US" altLang="en-US" dirty="0"/>
              <a:t>in current SPEC (26.5.5 Buffer status report </a:t>
            </a:r>
            <a:r>
              <a:rPr lang="en-US" altLang="en-US" dirty="0" smtClean="0"/>
              <a:t>operation in </a:t>
            </a:r>
            <a:r>
              <a:rPr lang="en-US" altLang="en-US" dirty="0" err="1" smtClean="0"/>
              <a:t>REVme</a:t>
            </a:r>
            <a:r>
              <a:rPr lang="en-US" altLang="en-US" dirty="0" smtClean="0"/>
              <a:t> D7.0) :</a:t>
            </a:r>
          </a:p>
          <a:p>
            <a:pPr marL="400050" lvl="1" indent="0"/>
            <a:r>
              <a:rPr lang="en-US" altLang="en-US" sz="1400" b="0" i="1" dirty="0" smtClean="0"/>
              <a:t>The </a:t>
            </a:r>
            <a:r>
              <a:rPr lang="en-US" altLang="en-US" sz="1400" b="0" i="1" dirty="0"/>
              <a:t>non-AP STA shall include in the HE TB PPDU one or more </a:t>
            </a:r>
            <a:r>
              <a:rPr lang="en-US" altLang="en-US" sz="1400" b="0" i="1" dirty="0" err="1"/>
              <a:t>QoS</a:t>
            </a:r>
            <a:r>
              <a:rPr lang="en-US" altLang="en-US" sz="1400" b="0" i="1" dirty="0"/>
              <a:t> Null frames containing one or more of the following: </a:t>
            </a:r>
            <a:endParaRPr lang="en-US" altLang="en-US" sz="1400" b="0" i="1" dirty="0" smtClean="0"/>
          </a:p>
          <a:p>
            <a:pPr marL="400050" lvl="1" indent="0"/>
            <a:r>
              <a:rPr lang="en-US" altLang="en-US" sz="1400" b="0" i="1" dirty="0" smtClean="0"/>
              <a:t>— </a:t>
            </a:r>
            <a:r>
              <a:rPr lang="en-US" altLang="en-US" sz="1400" b="0" i="1" dirty="0"/>
              <a:t>The </a:t>
            </a:r>
            <a:r>
              <a:rPr lang="en-US" altLang="en-US" sz="1400" b="0" i="1" dirty="0" err="1"/>
              <a:t>QoS</a:t>
            </a:r>
            <a:r>
              <a:rPr lang="en-US" altLang="en-US" sz="1400" b="0" i="1" dirty="0"/>
              <a:t> Control field(s) with Queue Size subfields for each of the TIDs for which the non- AP STA has queue size to report to the AP</a:t>
            </a:r>
            <a:r>
              <a:rPr lang="en-US" altLang="en-US" sz="1400" b="0" i="1" dirty="0" smtClean="0"/>
              <a:t>.</a:t>
            </a:r>
          </a:p>
          <a:p>
            <a:pPr marL="400050" lvl="1" indent="0"/>
            <a:r>
              <a:rPr lang="en-US" altLang="en-US" sz="1400" b="0" i="1" dirty="0" smtClean="0"/>
              <a:t> </a:t>
            </a:r>
            <a:r>
              <a:rPr lang="en-US" altLang="en-US" sz="1400" b="0" i="1" dirty="0"/>
              <a:t>— The BSR Control subfield with the Queue Size All subfield indicating the queue size for the ACs, indicated by the ACI Bitmap subfield, for which the non-AP STA has queue size to report to the AP if the AP has indicated its support in the BSR Support subfield of its HE Capabilities element. The non-AP STA shall set Delta TID, Scaling Factor, ACI High, and Queue Size High subfields of the BSR Control subfield as defined in 9.2.4.7.4 (BSR Control).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For allowing the solicited unavailability information indication by carrying in a multi-STA BA solicited by  a BSRP TF as a ICF, the aggregation </a:t>
            </a:r>
            <a:r>
              <a:rPr lang="en-US" altLang="en-US" dirty="0"/>
              <a:t>rules </a:t>
            </a:r>
            <a:r>
              <a:rPr lang="en-US" altLang="en-US" dirty="0" smtClean="0"/>
              <a:t>(A-MPDU context :control </a:t>
            </a:r>
            <a:r>
              <a:rPr lang="en-US" altLang="en-US" dirty="0"/>
              <a:t>response A-MPDU </a:t>
            </a:r>
            <a:r>
              <a:rPr lang="en-US" altLang="en-US" dirty="0" smtClean="0"/>
              <a:t>contexts) and the response rules for BSRP might be changed. </a:t>
            </a:r>
          </a:p>
          <a:p>
            <a:pPr marL="400050" lvl="1" indent="0"/>
            <a:r>
              <a:rPr lang="en-US" altLang="en-US" sz="1400" b="0" i="1" dirty="0" smtClean="0"/>
              <a:t>— A </a:t>
            </a:r>
            <a:r>
              <a:rPr lang="en-US" altLang="en-US" sz="1400" b="0" i="1" dirty="0" err="1" smtClean="0"/>
              <a:t>QoS</a:t>
            </a:r>
            <a:r>
              <a:rPr lang="en-US" altLang="en-US" sz="1400" b="0" i="1" dirty="0" smtClean="0"/>
              <a:t>-Null data frame with BSR and a multi-STA Block ACK frame with unavailability information will be aggregated in an A-MPDU as a response in a TB PPDU for the BSRP TF.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04808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unsolicited unavailability information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kern="1200" dirty="0" smtClean="0"/>
              <a:t>For </a:t>
            </a:r>
            <a:r>
              <a:rPr lang="en-US" altLang="en-US" sz="2800" kern="1200" dirty="0" smtClean="0"/>
              <a:t>unsolicited </a:t>
            </a:r>
            <a:r>
              <a:rPr lang="en-US" altLang="en-US" sz="2800" kern="1200" dirty="0" smtClean="0"/>
              <a:t>unavailability information indication, there might be </a:t>
            </a:r>
            <a:r>
              <a:rPr lang="en-US" altLang="en-US" sz="2800" kern="1200" dirty="0"/>
              <a:t>two </a:t>
            </a:r>
            <a:r>
              <a:rPr lang="en-US" altLang="en-US" sz="2800" kern="1200" dirty="0" smtClean="0"/>
              <a:t>options at </a:t>
            </a:r>
            <a:r>
              <a:rPr lang="en-US" altLang="en-US" sz="2800" kern="1200" dirty="0"/>
              <a:t>present</a:t>
            </a:r>
            <a:r>
              <a:rPr lang="en-US" altLang="en-US" sz="2800" kern="1200" dirty="0" smtClean="0"/>
              <a:t>.</a:t>
            </a:r>
            <a:endParaRPr lang="en-US" altLang="en-US" sz="2800" kern="12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altLang="en-US" dirty="0" smtClean="0"/>
              <a:t>BSRP </a:t>
            </a:r>
            <a:r>
              <a:rPr lang="en-US" altLang="en-US" dirty="0" smtClean="0"/>
              <a:t>TF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en-US" dirty="0" smtClean="0"/>
              <a:t>Multi-STA </a:t>
            </a:r>
            <a:r>
              <a:rPr lang="en-US" altLang="en-US" dirty="0" smtClean="0"/>
              <a:t>BA</a:t>
            </a:r>
            <a:r>
              <a:rPr lang="en-US" altLang="en-US" dirty="0" smtClean="0"/>
              <a:t>;</a:t>
            </a:r>
          </a:p>
          <a:p>
            <a:pPr marL="857250" lvl="1" indent="-457200">
              <a:buFont typeface="+mj-lt"/>
              <a:buAutoNum type="arabicPeriod"/>
            </a:pPr>
            <a:endParaRPr lang="en-US" altLang="en-US" dirty="0"/>
          </a:p>
          <a:p>
            <a:pPr marL="0" indent="0"/>
            <a:r>
              <a:rPr lang="en-US" altLang="en-US" sz="2800" kern="1200" dirty="0"/>
              <a:t>•	Both of them need to change aggregation rules in some cases</a:t>
            </a:r>
          </a:p>
          <a:p>
            <a:pPr marL="0" indent="0"/>
            <a:r>
              <a:rPr lang="en-US" altLang="en-US" sz="2800" kern="1200" dirty="0"/>
              <a:t>•	Both of them can’t be </a:t>
            </a:r>
            <a:r>
              <a:rPr lang="en-US" altLang="en-US" sz="2800" kern="1200" dirty="0" err="1"/>
              <a:t>acked</a:t>
            </a:r>
            <a:r>
              <a:rPr lang="en-US" altLang="en-US" sz="2800" kern="1200" dirty="0"/>
              <a:t> to make sure the peer get the information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22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6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unavailable </a:t>
            </a:r>
            <a:r>
              <a:rPr lang="en-US" altLang="zh-CN" dirty="0"/>
              <a:t>period </a:t>
            </a:r>
            <a:r>
              <a:rPr lang="en-US" altLang="zh-CN" dirty="0" smtClean="0"/>
              <a:t>indication by (A-)control 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[6] </a:t>
            </a:r>
            <a:r>
              <a:rPr lang="en-US" altLang="en-US" sz="2000" kern="1200" dirty="0"/>
              <a:t>has mentioned that a new (A-)control field for IDC Info can be included in </a:t>
            </a:r>
            <a:r>
              <a:rPr lang="en-US" altLang="en-US" sz="2000" kern="1200" dirty="0" err="1"/>
              <a:t>QoS</a:t>
            </a:r>
            <a:r>
              <a:rPr lang="en-US" altLang="en-US" sz="2000" kern="1200" dirty="0"/>
              <a:t> Data/Null frames, Management frames (similar to BSR</a:t>
            </a:r>
            <a:r>
              <a:rPr lang="en-US" altLang="en-US" sz="2000" kern="1200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Indicating unavailable period by A-control field might be an alternative option for both solicited </a:t>
            </a:r>
            <a:r>
              <a:rPr lang="en-US" altLang="en-US" sz="2000" kern="1200" dirty="0" smtClean="0"/>
              <a:t>or</a:t>
            </a:r>
            <a:r>
              <a:rPr lang="en-US" altLang="en-US" sz="2000" kern="1200" dirty="0" smtClean="0"/>
              <a:t> </a:t>
            </a:r>
            <a:r>
              <a:rPr lang="en-US" altLang="en-US" sz="2000" kern="1200" dirty="0" smtClean="0"/>
              <a:t>unsolicited case.</a:t>
            </a:r>
            <a:endParaRPr lang="en-US" altLang="en-US" sz="2000" kern="1200" dirty="0"/>
          </a:p>
          <a:p>
            <a:pPr marL="400050" lvl="1" indent="0"/>
            <a:r>
              <a:rPr lang="en-US" altLang="zh-CN" sz="1800" dirty="0"/>
              <a:t>	</a:t>
            </a:r>
            <a:r>
              <a:rPr lang="en-US" altLang="zh-CN" sz="1800" dirty="0" smtClean="0"/>
              <a:t>-Can </a:t>
            </a:r>
            <a:r>
              <a:rPr lang="en-US" altLang="zh-CN" sz="1800" dirty="0"/>
              <a:t>be piggyback </a:t>
            </a:r>
            <a:r>
              <a:rPr lang="en-US" altLang="zh-CN" sz="1800" dirty="0" smtClean="0"/>
              <a:t>in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Data/Null frames</a:t>
            </a:r>
          </a:p>
          <a:p>
            <a:pPr marL="800100" lvl="2" indent="0"/>
            <a:r>
              <a:rPr lang="en-US" altLang="zh-CN" sz="1600" dirty="0" smtClean="0"/>
              <a:t>Easier indicate </a:t>
            </a:r>
            <a:r>
              <a:rPr lang="en-US" altLang="zh-CN" sz="1600" dirty="0" smtClean="0"/>
              <a:t>a </a:t>
            </a:r>
            <a:r>
              <a:rPr lang="en-US" altLang="zh-CN" sz="1600" dirty="0" smtClean="0"/>
              <a:t>sudden IDC event during </a:t>
            </a:r>
            <a:r>
              <a:rPr lang="en-US" altLang="zh-CN" sz="1600" dirty="0" smtClean="0"/>
              <a:t>a </a:t>
            </a:r>
            <a:r>
              <a:rPr lang="en-US" altLang="zh-CN" sz="1600" dirty="0" smtClean="0"/>
              <a:t>TXOP.</a:t>
            </a:r>
            <a:endParaRPr lang="en-US" altLang="zh-CN" sz="1600" dirty="0" smtClean="0"/>
          </a:p>
          <a:p>
            <a:pPr marL="800100" lvl="2" indent="0"/>
            <a:r>
              <a:rPr lang="en-US" altLang="zh-CN" sz="1600" dirty="0" smtClean="0"/>
              <a:t>The aggregation rules may not </a:t>
            </a:r>
            <a:r>
              <a:rPr lang="en-US" altLang="zh-CN" sz="1600" dirty="0" smtClean="0"/>
              <a:t>change.</a:t>
            </a:r>
            <a:endParaRPr lang="en-US" altLang="zh-CN" sz="1600" dirty="0" smtClean="0"/>
          </a:p>
          <a:p>
            <a:pPr marL="400050" lvl="1" indent="0"/>
            <a:r>
              <a:rPr lang="en-US" altLang="zh-CN" sz="1800" dirty="0"/>
              <a:t>	</a:t>
            </a:r>
            <a:r>
              <a:rPr lang="en-US" altLang="zh-CN" sz="1800" dirty="0" smtClean="0"/>
              <a:t>-May reduce </a:t>
            </a:r>
            <a:r>
              <a:rPr lang="en-US" altLang="zh-CN" sz="1800" dirty="0" smtClean="0"/>
              <a:t>the signaling overhead.</a:t>
            </a:r>
            <a:endParaRPr lang="en-US" altLang="zh-CN" sz="1800" dirty="0"/>
          </a:p>
          <a:p>
            <a:pPr marL="400050" lvl="1" indent="0"/>
            <a:r>
              <a:rPr lang="en-US" altLang="zh-CN" sz="1800" dirty="0"/>
              <a:t>	</a:t>
            </a:r>
            <a:r>
              <a:rPr lang="en-US" altLang="zh-CN" sz="1800" dirty="0" smtClean="0"/>
              <a:t>-May be suitable for the burst cases of co-ex event.</a:t>
            </a:r>
            <a:endParaRPr lang="en-US" altLang="en-US" sz="2000" kern="12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525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unavailable </a:t>
            </a:r>
            <a:r>
              <a:rPr lang="en-US" altLang="zh-CN" dirty="0"/>
              <a:t>period </a:t>
            </a:r>
            <a:r>
              <a:rPr lang="en-US" altLang="zh-CN" dirty="0" smtClean="0"/>
              <a:t>indication by (A-)control field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kern="1200" dirty="0" smtClean="0"/>
              <a:t>There are two options </a:t>
            </a:r>
            <a:r>
              <a:rPr lang="en-US" altLang="en-US" sz="2000" kern="1200" dirty="0"/>
              <a:t>for unavailable period indication by </a:t>
            </a:r>
            <a:r>
              <a:rPr lang="en-US" altLang="en-US" sz="2000" kern="1200" dirty="0" smtClean="0"/>
              <a:t>A-control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1" kern="1200" dirty="0" smtClean="0"/>
              <a:t>Opt1</a:t>
            </a:r>
            <a:r>
              <a:rPr lang="en-US" altLang="en-US" sz="1600" kern="1200" dirty="0" smtClean="0"/>
              <a:t>. use 9 or more bits to indicate unavailability </a:t>
            </a:r>
            <a:r>
              <a:rPr lang="en-US" altLang="en-US" sz="1600" kern="1200" dirty="0" smtClean="0"/>
              <a:t>duration.</a:t>
            </a:r>
            <a:endParaRPr lang="en-US" altLang="en-US" sz="1600" kern="1200" dirty="0" smtClean="0"/>
          </a:p>
          <a:p>
            <a:pPr marL="800100" lvl="2" indent="0"/>
            <a:r>
              <a:rPr lang="en-US" altLang="en-US" sz="1400" kern="1200" dirty="0" smtClean="0"/>
              <a:t>Imply that the unavailability duration will start after this PPDU or the response PPDU of this PPDU</a:t>
            </a:r>
            <a:endParaRPr lang="en-US" altLang="en-US" sz="1400" b="0" kern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1" kern="1200" dirty="0" smtClean="0"/>
              <a:t>Opt2.</a:t>
            </a:r>
            <a:r>
              <a:rPr lang="en-US" altLang="en-US" sz="1600" kern="1200" dirty="0" smtClean="0"/>
              <a:t> use 9*2 bits to indicate unavailability start time and duration </a:t>
            </a:r>
            <a:r>
              <a:rPr lang="en-US" altLang="en-US" sz="1600" kern="1200" dirty="0" smtClean="0"/>
              <a:t>[5] [7] .</a:t>
            </a:r>
            <a:endParaRPr lang="en-US" altLang="en-US" sz="1600" kern="1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840924"/>
              </p:ext>
            </p:extLst>
          </p:nvPr>
        </p:nvGraphicFramePr>
        <p:xfrm>
          <a:off x="1199456" y="3645024"/>
          <a:ext cx="3096344" cy="2149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37791744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371801958"/>
                    </a:ext>
                  </a:extLst>
                </a:gridCol>
              </a:tblGrid>
              <a:tr h="5656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384606"/>
                  </a:ext>
                </a:extLst>
              </a:tr>
              <a:tr h="10185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ID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duration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389545"/>
                  </a:ext>
                </a:extLst>
              </a:tr>
              <a:tr h="56563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 bits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or more bits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326654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074886"/>
              </p:ext>
            </p:extLst>
          </p:nvPr>
        </p:nvGraphicFramePr>
        <p:xfrm>
          <a:off x="6213471" y="3838748"/>
          <a:ext cx="5062014" cy="1956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338">
                  <a:extLst>
                    <a:ext uri="{9D8B030D-6E8A-4147-A177-3AD203B41FA5}">
                      <a16:colId xmlns:a16="http://schemas.microsoft.com/office/drawing/2014/main" val="307091120"/>
                    </a:ext>
                  </a:extLst>
                </a:gridCol>
                <a:gridCol w="1687338">
                  <a:extLst>
                    <a:ext uri="{9D8B030D-6E8A-4147-A177-3AD203B41FA5}">
                      <a16:colId xmlns:a16="http://schemas.microsoft.com/office/drawing/2014/main" val="2535076183"/>
                    </a:ext>
                  </a:extLst>
                </a:gridCol>
                <a:gridCol w="1687338">
                  <a:extLst>
                    <a:ext uri="{9D8B030D-6E8A-4147-A177-3AD203B41FA5}">
                      <a16:colId xmlns:a16="http://schemas.microsoft.com/office/drawing/2014/main" val="887699209"/>
                    </a:ext>
                  </a:extLst>
                </a:gridCol>
              </a:tblGrid>
              <a:tr h="3957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668443"/>
                  </a:ext>
                </a:extLst>
              </a:tr>
              <a:tr h="10381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ID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start time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Unavailability duration</a:t>
                      </a:r>
                      <a:endParaRPr lang="zh-CN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148195"/>
                  </a:ext>
                </a:extLst>
              </a:tr>
              <a:tr h="5221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bits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085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313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presentation </a:t>
            </a:r>
            <a:r>
              <a:rPr lang="en-US" altLang="zh-CN" dirty="0" smtClean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proposes to </a:t>
            </a:r>
            <a:r>
              <a:rPr lang="en-US" altLang="zh-CN" smtClean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 A-Control </a:t>
            </a:r>
            <a:r>
              <a:rPr lang="en-US" altLang="zh-CN" dirty="0" smtClean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field for the unavailable period indication.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944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zh-CN" dirty="0"/>
              <a:t>Do you agree to </a:t>
            </a:r>
            <a:r>
              <a:rPr lang="en-US" altLang="zh-CN" dirty="0"/>
              <a:t>add the following text to the 11bn SFD?</a:t>
            </a:r>
          </a:p>
          <a:p>
            <a:pPr marL="457200" lvl="1" indent="0"/>
            <a:r>
              <a:rPr lang="en-US" altLang="en-US" sz="1600" dirty="0"/>
              <a:t>A </a:t>
            </a:r>
            <a:r>
              <a:rPr lang="en-US" altLang="en-US" sz="1600" dirty="0" smtClean="0"/>
              <a:t>UHR </a:t>
            </a:r>
            <a:r>
              <a:rPr lang="en-US" altLang="en-US" sz="1600" dirty="0"/>
              <a:t>STA </a:t>
            </a:r>
            <a:r>
              <a:rPr lang="en-US" altLang="en-US" sz="1600" dirty="0" smtClean="0"/>
              <a:t>can </a:t>
            </a:r>
            <a:r>
              <a:rPr lang="en-US" altLang="en-US" sz="1600" dirty="0"/>
              <a:t>indicate in </a:t>
            </a:r>
            <a:r>
              <a:rPr lang="en-US" altLang="en-US" sz="1600" dirty="0" smtClean="0"/>
              <a:t>an A-control field 1</a:t>
            </a:r>
            <a:r>
              <a:rPr lang="en-US" altLang="en-US" sz="1600" dirty="0"/>
              <a:t>) for how long it will be available, if known and/or 2) whether it will be unavailable after a specific point in time and, if known, for how </a:t>
            </a:r>
            <a:r>
              <a:rPr lang="en-US" altLang="en-US" sz="1600" dirty="0" smtClean="0"/>
              <a:t>long.</a:t>
            </a:r>
            <a:endParaRPr lang="en-US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72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b="0" dirty="0"/>
              <a:t>[1]	11-24-0171-21-00bn-tgbn-motions-list-part-1</a:t>
            </a:r>
          </a:p>
          <a:p>
            <a:pPr marL="0" indent="0"/>
            <a:r>
              <a:rPr lang="en-GB" b="0" dirty="0"/>
              <a:t>[2]	11-24-0209-07-00bn-specification-framework-for-tgbn</a:t>
            </a:r>
          </a:p>
          <a:p>
            <a:pPr marL="0" indent="0"/>
            <a:r>
              <a:rPr lang="en-GB" b="0" dirty="0"/>
              <a:t>[3]	11-24-1550-01-00bn-in-device-coexistence-follow-up</a:t>
            </a:r>
          </a:p>
          <a:p>
            <a:pPr marL="0" indent="0"/>
            <a:r>
              <a:rPr lang="en-GB" b="0" dirty="0"/>
              <a:t>[4]	11-24-1558-02-00bn-in-device-coexistence-follow-up</a:t>
            </a:r>
          </a:p>
          <a:p>
            <a:pPr marL="0" indent="0"/>
            <a:r>
              <a:rPr lang="en-GB" b="0" dirty="0"/>
              <a:t>[5]	11-24-1893-00-00bn-icf-follow-up</a:t>
            </a:r>
          </a:p>
          <a:p>
            <a:pPr marL="0" indent="0"/>
            <a:r>
              <a:rPr lang="en-GB" b="0" dirty="0"/>
              <a:t>[6]	11-24-0834-01-00bn-some-details-on-in-device-coexistence</a:t>
            </a:r>
          </a:p>
          <a:p>
            <a:pPr marL="0" indent="0"/>
            <a:r>
              <a:rPr lang="en-GB" b="0" dirty="0"/>
              <a:t>[7]	11-24-1974-03-00bn-detailed-text-proposal-on-coexistence</a:t>
            </a:r>
          </a:p>
          <a:p>
            <a:pPr marL="457200" indent="-457200">
              <a:buFont typeface="+mj-lt"/>
              <a:buAutoNum type="arabicPeriod"/>
            </a:pPr>
            <a:endParaRPr lang="en-GB" b="0" dirty="0" smtClean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Yingqiao Quan, Spreadtrum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18799</TotalTime>
  <Words>920</Words>
  <Application>Microsoft Office PowerPoint</Application>
  <PresentationFormat>宽屏</PresentationFormat>
  <Paragraphs>98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Aptos</vt:lpstr>
      <vt:lpstr>Arial Unicode MS</vt:lpstr>
      <vt:lpstr>MS Gothic</vt:lpstr>
      <vt:lpstr>Arial</vt:lpstr>
      <vt:lpstr>Calibri</vt:lpstr>
      <vt:lpstr>Times New Roman</vt:lpstr>
      <vt:lpstr>Office 主题​​</vt:lpstr>
      <vt:lpstr>Document</vt:lpstr>
      <vt:lpstr>IDC Scenarios and unavailable period indication</vt:lpstr>
      <vt:lpstr>Recap.</vt:lpstr>
      <vt:lpstr>response to a BSRP TF</vt:lpstr>
      <vt:lpstr>unsolicited unavailability information indication</vt:lpstr>
      <vt:lpstr>unavailable period indication by (A-)control field</vt:lpstr>
      <vt:lpstr>unavailable period indication by (A-)control field</vt:lpstr>
      <vt:lpstr>Summary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IDC Scenarios and unavailable period indication</dc:title>
  <dc:creator>Yingqiao Quan</dc:creator>
  <cp:lastModifiedBy>Yingqiao Quan</cp:lastModifiedBy>
  <cp:revision>58</cp:revision>
  <cp:lastPrinted>1601-01-01T00:00:00Z</cp:lastPrinted>
  <dcterms:created xsi:type="dcterms:W3CDTF">2024-12-04T08:56:31Z</dcterms:created>
  <dcterms:modified xsi:type="dcterms:W3CDTF">2024-12-31T07:41:23Z</dcterms:modified>
</cp:coreProperties>
</file>