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681" r:id="rId6"/>
    <p:sldId id="682" r:id="rId7"/>
    <p:sldId id="684" r:id="rId8"/>
    <p:sldId id="680" r:id="rId9"/>
    <p:sldId id="674" r:id="rId10"/>
    <p:sldId id="686" r:id="rId11"/>
    <p:sldId id="679" r:id="rId12"/>
    <p:sldId id="678" r:id="rId13"/>
    <p:sldId id="687" r:id="rId14"/>
    <p:sldId id="670" r:id="rId15"/>
    <p:sldId id="683" r:id="rId16"/>
    <p:sldId id="264" r:id="rId17"/>
    <p:sldId id="640" r:id="rId18"/>
    <p:sldId id="639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3A5C9C-09E4-401B-A7BC-95FBBBEA9E6F}" v="136" dt="2025-01-07T16:06:59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72" d="100"/>
          <a:sy n="72" d="100"/>
        </p:scale>
        <p:origin x="72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386" y="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713A5C9C-09E4-401B-A7BC-95FBBBEA9E6F}"/>
    <pc:docChg chg="undo custSel delSld modSld modMainMaster modNotesMaster">
      <pc:chgData name="Rainer Strobel" userId="2f077573-362c-4efe-a658-171d725f9cf0" providerId="ADAL" clId="{713A5C9C-09E4-401B-A7BC-95FBBBEA9E6F}" dt="2025-01-07T16:06:59.478" v="391" actId="20577"/>
      <pc:docMkLst>
        <pc:docMk/>
      </pc:docMkLst>
      <pc:sldChg chg="modSp mod modNotes">
        <pc:chgData name="Rainer Strobel" userId="2f077573-362c-4efe-a658-171d725f9cf0" providerId="ADAL" clId="{713A5C9C-09E4-401B-A7BC-95FBBBEA9E6F}" dt="2025-01-07T16:04:23.983" v="220"/>
        <pc:sldMkLst>
          <pc:docMk/>
          <pc:sldMk cId="0" sldId="256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0" sldId="256"/>
            <ac:spMk id="6" creationId="{00000000-0000-0000-0000-000000000000}"/>
          </ac:spMkLst>
        </pc:spChg>
        <pc:spChg chg="mod">
          <ac:chgData name="Rainer Strobel" userId="2f077573-362c-4efe-a658-171d725f9cf0" providerId="ADAL" clId="{713A5C9C-09E4-401B-A7BC-95FBBBEA9E6F}" dt="2025-01-07T16:03:46.297" v="21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modNotes">
        <pc:chgData name="Rainer Strobel" userId="2f077573-362c-4efe-a658-171d725f9cf0" providerId="ADAL" clId="{713A5C9C-09E4-401B-A7BC-95FBBBEA9E6F}" dt="2025-01-07T16:06:19.652" v="279" actId="20577"/>
        <pc:sldMkLst>
          <pc:docMk/>
          <pc:sldMk cId="0" sldId="264"/>
        </pc:sldMkLst>
        <pc:spChg chg="mod">
          <ac:chgData name="Rainer Strobel" userId="2f077573-362c-4efe-a658-171d725f9cf0" providerId="ADAL" clId="{713A5C9C-09E4-401B-A7BC-95FBBBEA9E6F}" dt="2025-01-07T16:06:19.652" v="279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0" sldId="264"/>
            <ac:spMk id="4" creationId="{00000000-0000-0000-0000-000000000000}"/>
          </ac:spMkLst>
        </pc:spChg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2109755234" sldId="639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2109755234" sldId="639"/>
            <ac:spMk id="6" creationId="{AE882F65-2DE6-8CFD-D90A-B92D7FC587AC}"/>
          </ac:spMkLst>
        </pc:spChg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279367275" sldId="640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279367275" sldId="640"/>
            <ac:spMk id="4" creationId="{C979B93D-0C73-4BCB-BD2F-1C97AA460480}"/>
          </ac:spMkLst>
        </pc:spChg>
      </pc:sldChg>
      <pc:sldChg chg="modSp del mod">
        <pc:chgData name="Rainer Strobel" userId="2f077573-362c-4efe-a658-171d725f9cf0" providerId="ADAL" clId="{713A5C9C-09E4-401B-A7BC-95FBBBEA9E6F}" dt="2025-01-07T16:06:24.659" v="280" actId="47"/>
        <pc:sldMkLst>
          <pc:docMk/>
          <pc:sldMk cId="2653388950" sldId="658"/>
        </pc:sldMkLst>
        <pc:spChg chg="mod">
          <ac:chgData name="Rainer Strobel" userId="2f077573-362c-4efe-a658-171d725f9cf0" providerId="ADAL" clId="{713A5C9C-09E4-401B-A7BC-95FBBBEA9E6F}" dt="2025-01-07T16:05:20.360" v="228" actId="20577"/>
          <ac:spMkLst>
            <pc:docMk/>
            <pc:sldMk cId="2653388950" sldId="658"/>
            <ac:spMk id="2" creationId="{6EA08D74-443A-45AD-AF95-134D579FE826}"/>
          </ac:spMkLst>
        </pc:spChg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2653388950" sldId="658"/>
            <ac:spMk id="6" creationId="{7B8643AF-6529-BD29-4D00-38FC2DFEA74D}"/>
          </ac:spMkLst>
        </pc:spChg>
        <pc:spChg chg="mod">
          <ac:chgData name="Rainer Strobel" userId="2f077573-362c-4efe-a658-171d725f9cf0" providerId="ADAL" clId="{713A5C9C-09E4-401B-A7BC-95FBBBEA9E6F}" dt="2025-01-07T16:05:58.462" v="271" actId="20577"/>
          <ac:spMkLst>
            <pc:docMk/>
            <pc:sldMk cId="2653388950" sldId="658"/>
            <ac:spMk id="10" creationId="{3D0ADC24-4BFE-811B-659C-1592DD1A7609}"/>
          </ac:spMkLst>
        </pc:spChg>
      </pc:sldChg>
      <pc:sldChg chg="addSp delSp modSp mod">
        <pc:chgData name="Rainer Strobel" userId="2f077573-362c-4efe-a658-171d725f9cf0" providerId="ADAL" clId="{713A5C9C-09E4-401B-A7BC-95FBBBEA9E6F}" dt="2025-01-07T16:04:23.983" v="220"/>
        <pc:sldMkLst>
          <pc:docMk/>
          <pc:sldMk cId="2122868928" sldId="670"/>
        </pc:sldMkLst>
        <pc:spChg chg="mod">
          <ac:chgData name="Rainer Strobel" userId="2f077573-362c-4efe-a658-171d725f9cf0" providerId="ADAL" clId="{713A5C9C-09E4-401B-A7BC-95FBBBEA9E6F}" dt="2025-01-07T12:44:38.440" v="193" actId="20577"/>
          <ac:spMkLst>
            <pc:docMk/>
            <pc:sldMk cId="2122868928" sldId="670"/>
            <ac:spMk id="3" creationId="{8A63E9B9-7D2C-CB98-7523-03ABFA5B8CD1}"/>
          </ac:spMkLst>
        </pc:spChg>
        <pc:spChg chg="del">
          <ac:chgData name="Rainer Strobel" userId="2f077573-362c-4efe-a658-171d725f9cf0" providerId="ADAL" clId="{713A5C9C-09E4-401B-A7BC-95FBBBEA9E6F}" dt="2025-01-07T12:44:40.895" v="194" actId="478"/>
          <ac:spMkLst>
            <pc:docMk/>
            <pc:sldMk cId="2122868928" sldId="670"/>
            <ac:spMk id="4" creationId="{888D8B85-BC84-106B-8A7C-85C22A3E6DA1}"/>
          </ac:spMkLst>
        </pc:spChg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2122868928" sldId="670"/>
            <ac:spMk id="5" creationId="{4F9BB888-EA06-9C48-FD71-BF5C7A61F32E}"/>
          </ac:spMkLst>
        </pc:spChg>
        <pc:picChg chg="del">
          <ac:chgData name="Rainer Strobel" userId="2f077573-362c-4efe-a658-171d725f9cf0" providerId="ADAL" clId="{713A5C9C-09E4-401B-A7BC-95FBBBEA9E6F}" dt="2025-01-07T12:42:32.346" v="182" actId="478"/>
          <ac:picMkLst>
            <pc:docMk/>
            <pc:sldMk cId="2122868928" sldId="670"/>
            <ac:picMk id="8" creationId="{8F332277-476E-CDB8-B9A3-CD4A7D98B8FD}"/>
          </ac:picMkLst>
        </pc:picChg>
        <pc:picChg chg="del">
          <ac:chgData name="Rainer Strobel" userId="2f077573-362c-4efe-a658-171d725f9cf0" providerId="ADAL" clId="{713A5C9C-09E4-401B-A7BC-95FBBBEA9E6F}" dt="2025-01-07T12:41:05.577" v="156" actId="478"/>
          <ac:picMkLst>
            <pc:docMk/>
            <pc:sldMk cId="2122868928" sldId="670"/>
            <ac:picMk id="10" creationId="{F426A0AD-3923-3B7C-E8DA-EC50CC4216B3}"/>
          </ac:picMkLst>
        </pc:picChg>
        <pc:picChg chg="add del mod ord modCrop">
          <ac:chgData name="Rainer Strobel" userId="2f077573-362c-4efe-a658-171d725f9cf0" providerId="ADAL" clId="{713A5C9C-09E4-401B-A7BC-95FBBBEA9E6F}" dt="2025-01-07T12:42:03.991" v="171" actId="478"/>
          <ac:picMkLst>
            <pc:docMk/>
            <pc:sldMk cId="2122868928" sldId="670"/>
            <ac:picMk id="30" creationId="{1AD8A0E7-E62F-7CC7-BD4F-6AF41BA2E6CF}"/>
          </ac:picMkLst>
        </pc:picChg>
        <pc:picChg chg="add mod ord modCrop">
          <ac:chgData name="Rainer Strobel" userId="2f077573-362c-4efe-a658-171d725f9cf0" providerId="ADAL" clId="{713A5C9C-09E4-401B-A7BC-95FBBBEA9E6F}" dt="2025-01-07T12:42:30.618" v="181" actId="1076"/>
          <ac:picMkLst>
            <pc:docMk/>
            <pc:sldMk cId="2122868928" sldId="670"/>
            <ac:picMk id="32" creationId="{384B7D1F-6424-6E90-4903-8D424F50A4C1}"/>
          </ac:picMkLst>
        </pc:picChg>
        <pc:picChg chg="add mod ord modCrop">
          <ac:chgData name="Rainer Strobel" userId="2f077573-362c-4efe-a658-171d725f9cf0" providerId="ADAL" clId="{713A5C9C-09E4-401B-A7BC-95FBBBEA9E6F}" dt="2025-01-07T12:43:19.544" v="191" actId="1076"/>
          <ac:picMkLst>
            <pc:docMk/>
            <pc:sldMk cId="2122868928" sldId="670"/>
            <ac:picMk id="36" creationId="{D50BD77D-1E8B-5F8D-7730-2EC1F7C0A3BA}"/>
          </ac:picMkLst>
        </pc:picChg>
      </pc:sldChg>
      <pc:sldChg chg="addSp modSp mod">
        <pc:chgData name="Rainer Strobel" userId="2f077573-362c-4efe-a658-171d725f9cf0" providerId="ADAL" clId="{713A5C9C-09E4-401B-A7BC-95FBBBEA9E6F}" dt="2025-01-07T16:04:23.983" v="220"/>
        <pc:sldMkLst>
          <pc:docMk/>
          <pc:sldMk cId="3082045343" sldId="674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3082045343" sldId="674"/>
            <ac:spMk id="6" creationId="{2E3A0D9B-749C-5838-D943-2D716AEEF068}"/>
          </ac:spMkLst>
        </pc:spChg>
        <pc:spChg chg="add mod">
          <ac:chgData name="Rainer Strobel" userId="2f077573-362c-4efe-a658-171d725f9cf0" providerId="ADAL" clId="{713A5C9C-09E4-401B-A7BC-95FBBBEA9E6F}" dt="2025-01-07T11:56:01.191" v="89" actId="20577"/>
          <ac:spMkLst>
            <pc:docMk/>
            <pc:sldMk cId="3082045343" sldId="674"/>
            <ac:spMk id="8" creationId="{84725291-5BF5-D74F-87AD-0790D42F7A50}"/>
          </ac:spMkLst>
        </pc:spChg>
      </pc:sldChg>
      <pc:sldChg chg="del">
        <pc:chgData name="Rainer Strobel" userId="2f077573-362c-4efe-a658-171d725f9cf0" providerId="ADAL" clId="{713A5C9C-09E4-401B-A7BC-95FBBBEA9E6F}" dt="2025-01-07T12:44:59.840" v="195" actId="47"/>
        <pc:sldMkLst>
          <pc:docMk/>
          <pc:sldMk cId="3275317221" sldId="676"/>
        </pc:sldMkLst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3961046354" sldId="678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3961046354" sldId="678"/>
            <ac:spMk id="6" creationId="{CF9A9118-DAF7-5ED6-BE33-E2D4E03AC4A0}"/>
          </ac:spMkLst>
        </pc:spChg>
      </pc:sldChg>
      <pc:sldChg chg="modSp mod modCm">
        <pc:chgData name="Rainer Strobel" userId="2f077573-362c-4efe-a658-171d725f9cf0" providerId="ADAL" clId="{713A5C9C-09E4-401B-A7BC-95FBBBEA9E6F}" dt="2025-01-07T16:04:23.983" v="220"/>
        <pc:sldMkLst>
          <pc:docMk/>
          <pc:sldMk cId="1040185024" sldId="679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1040185024" sldId="679"/>
            <ac:spMk id="6" creationId="{CF9A9118-DAF7-5ED6-BE33-E2D4E03AC4A0}"/>
          </ac:spMkLst>
        </pc:spChg>
        <pc:spChg chg="mod">
          <ac:chgData name="Rainer Strobel" userId="2f077573-362c-4efe-a658-171d725f9cf0" providerId="ADAL" clId="{713A5C9C-09E4-401B-A7BC-95FBBBEA9E6F}" dt="2025-01-07T12:00:41.590" v="140" actId="13926"/>
          <ac:spMkLst>
            <pc:docMk/>
            <pc:sldMk cId="1040185024" sldId="679"/>
            <ac:spMk id="7" creationId="{F7132A58-BCA3-FD13-EBAC-B37AA1C9D14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713A5C9C-09E4-401B-A7BC-95FBBBEA9E6F}" dt="2025-01-07T12:00:36.951" v="139" actId="20577"/>
              <pc2:cmMkLst xmlns:pc2="http://schemas.microsoft.com/office/powerpoint/2019/9/main/command">
                <pc:docMk/>
                <pc:sldMk cId="1040185024" sldId="679"/>
                <pc2:cmMk id="{010E21A1-D089-427A-8952-0E497C5E4452}"/>
              </pc2:cmMkLst>
            </pc226:cmChg>
          </p:ext>
        </pc:extLst>
      </pc:sldChg>
      <pc:sldChg chg="addSp modSp mod">
        <pc:chgData name="Rainer Strobel" userId="2f077573-362c-4efe-a658-171d725f9cf0" providerId="ADAL" clId="{713A5C9C-09E4-401B-A7BC-95FBBBEA9E6F}" dt="2025-01-07T16:04:23.983" v="220"/>
        <pc:sldMkLst>
          <pc:docMk/>
          <pc:sldMk cId="2121508060" sldId="680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2121508060" sldId="680"/>
            <ac:spMk id="6" creationId="{2E3A0D9B-749C-5838-D943-2D716AEEF068}"/>
          </ac:spMkLst>
        </pc:spChg>
        <pc:picChg chg="add mod ord">
          <ac:chgData name="Rainer Strobel" userId="2f077573-362c-4efe-a658-171d725f9cf0" providerId="ADAL" clId="{713A5C9C-09E4-401B-A7BC-95FBBBEA9E6F}" dt="2025-01-07T10:34:06.573" v="9" actId="14100"/>
          <ac:picMkLst>
            <pc:docMk/>
            <pc:sldMk cId="2121508060" sldId="680"/>
            <ac:picMk id="8" creationId="{810B1C9B-9828-EC18-3A0E-C1C4C1F153CD}"/>
          </ac:picMkLst>
        </pc:picChg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1812957111" sldId="681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1812957111" sldId="681"/>
            <ac:spMk id="6" creationId="{5F6B72F4-4F86-3028-637C-862FD6693178}"/>
          </ac:spMkLst>
        </pc:spChg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1132013050" sldId="682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1132013050" sldId="682"/>
            <ac:spMk id="6" creationId="{5F609E60-D864-F5DA-E79E-8BE2E721F630}"/>
          </ac:spMkLst>
        </pc:spChg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1859431393" sldId="683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1859431393" sldId="683"/>
            <ac:spMk id="6" creationId="{1F0C8228-F74E-98FD-DA3A-774E491A0AAD}"/>
          </ac:spMkLst>
        </pc:spChg>
      </pc:sldChg>
      <pc:sldChg chg="modSp">
        <pc:chgData name="Rainer Strobel" userId="2f077573-362c-4efe-a658-171d725f9cf0" providerId="ADAL" clId="{713A5C9C-09E4-401B-A7BC-95FBBBEA9E6F}" dt="2025-01-07T16:04:23.983" v="220"/>
        <pc:sldMkLst>
          <pc:docMk/>
          <pc:sldMk cId="692439819" sldId="684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692439819" sldId="684"/>
            <ac:spMk id="6" creationId="{2E3A0D9B-749C-5838-D943-2D716AEEF068}"/>
          </ac:spMkLst>
        </pc:spChg>
      </pc:sldChg>
      <pc:sldChg chg="modSp mod modCm">
        <pc:chgData name="Rainer Strobel" userId="2f077573-362c-4efe-a658-171d725f9cf0" providerId="ADAL" clId="{713A5C9C-09E4-401B-A7BC-95FBBBEA9E6F}" dt="2025-01-07T16:04:23.983" v="220"/>
        <pc:sldMkLst>
          <pc:docMk/>
          <pc:sldMk cId="1709407321" sldId="686"/>
        </pc:sldMkLst>
        <pc:spChg chg="mod">
          <ac:chgData name="Rainer Strobel" userId="2f077573-362c-4efe-a658-171d725f9cf0" providerId="ADAL" clId="{713A5C9C-09E4-401B-A7BC-95FBBBEA9E6F}" dt="2025-01-07T11:59:12.409" v="96" actId="20577"/>
          <ac:spMkLst>
            <pc:docMk/>
            <pc:sldMk cId="1709407321" sldId="686"/>
            <ac:spMk id="3" creationId="{EA56DE02-2266-7226-E28E-DBB2BF52AD29}"/>
          </ac:spMkLst>
        </pc:spChg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1709407321" sldId="686"/>
            <ac:spMk id="6" creationId="{181C31FE-2910-77B6-F7FB-2D8477E5C2A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iner Strobel" userId="2f077573-362c-4efe-a658-171d725f9cf0" providerId="ADAL" clId="{713A5C9C-09E4-401B-A7BC-95FBBBEA9E6F}" dt="2025-01-07T11:59:12.409" v="96" actId="20577"/>
              <pc2:cmMkLst xmlns:pc2="http://schemas.microsoft.com/office/powerpoint/2019/9/main/command">
                <pc:docMk/>
                <pc:sldMk cId="1709407321" sldId="686"/>
                <pc2:cmMk id="{53B8014E-3226-42A9-BAF9-EE64F5F8781E}"/>
              </pc2:cmMkLst>
            </pc226:cmChg>
          </p:ext>
        </pc:extLst>
      </pc:sldChg>
      <pc:sldChg chg="modSp">
        <pc:chgData name="Rainer Strobel" userId="2f077573-362c-4efe-a658-171d725f9cf0" providerId="ADAL" clId="{713A5C9C-09E4-401B-A7BC-95FBBBEA9E6F}" dt="2025-01-07T16:06:59.478" v="391" actId="20577"/>
        <pc:sldMkLst>
          <pc:docMk/>
          <pc:sldMk cId="2472343788" sldId="687"/>
        </pc:sldMkLst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k cId="2472343788" sldId="687"/>
            <ac:spMk id="6" creationId="{7B8643AF-6529-BD29-4D00-38FC2DFEA74D}"/>
          </ac:spMkLst>
        </pc:spChg>
        <pc:spChg chg="mod">
          <ac:chgData name="Rainer Strobel" userId="2f077573-362c-4efe-a658-171d725f9cf0" providerId="ADAL" clId="{713A5C9C-09E4-401B-A7BC-95FBBBEA9E6F}" dt="2025-01-07T16:06:59.478" v="391" actId="20577"/>
          <ac:spMkLst>
            <pc:docMk/>
            <pc:sldMk cId="2472343788" sldId="687"/>
            <ac:spMk id="10" creationId="{3D0ADC24-4BFE-811B-659C-1592DD1A7609}"/>
          </ac:spMkLst>
        </pc:spChg>
      </pc:sldChg>
      <pc:sldMasterChg chg="modSp modSldLayout">
        <pc:chgData name="Rainer Strobel" userId="2f077573-362c-4efe-a658-171d725f9cf0" providerId="ADAL" clId="{713A5C9C-09E4-401B-A7BC-95FBBBEA9E6F}" dt="2025-01-07T16:04:23.983" v="220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713A5C9C-09E4-401B-A7BC-95FBBBEA9E6F}" dt="2025-01-07T16:04:10.213" v="21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Rainer Strobel" userId="2f077573-362c-4efe-a658-171d725f9cf0" providerId="ADAL" clId="{713A5C9C-09E4-401B-A7BC-95FBBBEA9E6F}" dt="2025-01-07T16:04:23.983" v="22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49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0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1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2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3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4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5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8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713A5C9C-09E4-401B-A7BC-95FBBBEA9E6F}" dt="2025-01-07T16:04:23.983" v="220"/>
          <pc:sldLayoutMkLst>
            <pc:docMk/>
            <pc:sldMasterMk cId="0" sldId="2147483648"/>
            <pc:sldLayoutMk cId="0" sldId="2147483659"/>
          </pc:sldLayoutMkLst>
          <pc:spChg chg="mod">
            <ac:chgData name="Rainer Strobel" userId="2f077573-362c-4efe-a658-171d725f9cf0" providerId="ADAL" clId="{713A5C9C-09E4-401B-A7BC-95FBBBEA9E6F}" dt="2025-01-07T16:04:23.983" v="22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802.11-yy/2142r0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802.11-yy/2142r0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802.11-yy/2142r0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Sounding Analysis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09-Jan-25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56569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74-443A-45AD-AF95-134D579F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Issue 3: COBF Performance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51014"/>
                <a:ext cx="10361084" cy="4113213"/>
              </a:xfrm>
            </p:spPr>
            <p:txBody>
              <a:bodyPr/>
              <a:lstStyle/>
              <a:p>
                <a:r>
                  <a:rPr lang="de-DE" dirty="0"/>
                  <a:t>Performance depends on RX equalization of multi-antenna STAs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Joint Sounding: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de-DE" b="0" dirty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Independent Sounding: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𝑠𝑎</m:t>
                        </m:r>
                      </m:sub>
                      <m:sup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  <m:r>
                      <a:rPr lang="de-D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𝑠𝑎</m:t>
                        </m:r>
                      </m:sub>
                      <m:sup>
                        <m:r>
                          <a:rPr lang="de-D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b="0" i="1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de-DE" b="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Joint Optimization: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b="0" i="1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jointly optimized for all STAs </a:t>
                </a:r>
                <a14:m>
                  <m:oMath xmlns:m="http://schemas.openxmlformats.org/officeDocument/2006/math">
                    <m:r>
                      <a:rPr lang="en-US" b="0" i="1" kern="100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b="0" i="1" kern="100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=1,…,</m:t>
                    </m:r>
                    <m:r>
                      <a:rPr lang="en-US" b="0" i="1" kern="100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de-DE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indent="0"/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Optimization background:</a:t>
                </a:r>
              </a:p>
              <a:p>
                <a:pPr marL="0" indent="0"/>
                <a:r>
                  <a:rPr lang="en-US" sz="2400" i="1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  <m:e>
                                    <m: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  <m:e>
                                    <m: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de-DE" sz="24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𝑮</m:t>
                                        </m:r>
                                      </m:e>
                                      <m:sub>
                                        <m:r>
                                          <a:rPr lang="de-DE" sz="2400" b="0" i="1" smtClean="0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de-DE" sz="2400" dirty="0"/>
                  <a:t>	</a:t>
                </a:r>
                <a:r>
                  <a:rPr lang="de-DE" b="0" dirty="0"/>
                  <a:t>,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i="1" dirty="0"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G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de-DE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𝑯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1</m:t>
                                                </m:r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a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𝑯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a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𝑯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3</m:t>
                                                </m:r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a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𝑯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4</m:t>
                                                </m:r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de-DE" b="0"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a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  <m:sup>
                        <m:r>
                          <a:rPr lang="de-DE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de-DE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de-DE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e-DE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de-DE" b="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DE" b="0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/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Fix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b="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kern="100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search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b="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de-DE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for best conditioning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en-US" b="0" kern="1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 matrix inversion, e.g. by the iterative phase optimization (IPO) </a:t>
                </a:r>
                <a:r>
                  <a:rPr lang="en-US" b="0" kern="10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method described in [10]</a:t>
                </a:r>
                <a:endParaRPr lang="en-US" b="0" kern="1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3D0ADC24-4BFE-811B-659C-1592DD1A7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51014"/>
                <a:ext cx="10361084" cy="4113213"/>
              </a:xfrm>
              <a:blipFill>
                <a:blip r:embed="rId2"/>
                <a:stretch>
                  <a:fillRect l="-882" t="-1185" b="-14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D2236-F0AF-25CE-7DA3-8E99DB5B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D81A-BB59-C429-90F8-0904FC97F4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8643AF-6529-BD29-4D00-38FC2DFEA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343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D50BD77D-1E8B-5F8D-7730-2EC1F7C0A3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222" t="3073" r="7505" b="3251"/>
          <a:stretch/>
        </p:blipFill>
        <p:spPr>
          <a:xfrm>
            <a:off x="5901925" y="4056396"/>
            <a:ext cx="6117333" cy="22984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84B7D1F-6424-6E90-4903-8D424F50A4C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248" t="4982" r="6265"/>
          <a:stretch/>
        </p:blipFill>
        <p:spPr>
          <a:xfrm>
            <a:off x="5693794" y="1674192"/>
            <a:ext cx="6414935" cy="23831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289ADF-AF91-CF89-95C3-9AB4E9FC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Joint Optimization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63E9B9-7D2C-CB98-7523-03ABFA5B8CD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30771" y="1922945"/>
                <a:ext cx="5329804" cy="4113213"/>
              </a:xfrm>
            </p:spPr>
            <p:txBody>
              <a:bodyPr/>
              <a:lstStyle/>
              <a:p>
                <a:r>
                  <a:rPr lang="de-DE" dirty="0"/>
                  <a:t>Feedback exchange phase allows to jointly optimize precoding</a:t>
                </a:r>
              </a:p>
              <a:p>
                <a:pPr marL="622300" lvl="1" indent="-222250">
                  <a:buFont typeface="Arial" panose="020B0604020202020204" pitchFamily="34" charset="0"/>
                  <a:buChar char="•"/>
                </a:pPr>
                <a:r>
                  <a:rPr lang="de-DE" dirty="0"/>
                  <a:t>Use the best possible equalizer rather than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dirty="0"/>
                  <a:t>from joint sounding 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𝑚𝑠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r>
                      <a:rPr lang="de-DE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dirty="0"/>
                  <a:t>from independent sounding</a:t>
                </a:r>
              </a:p>
              <a:p>
                <a:pPr marL="622300" lvl="1" indent="-222250">
                  <a:buFont typeface="Arial" panose="020B0604020202020204" pitchFamily="34" charset="0"/>
                  <a:buChar char="•"/>
                </a:pPr>
                <a:r>
                  <a:rPr lang="de-DE" dirty="0"/>
                  <a:t>Top figure indepenent nulling</a:t>
                </a:r>
              </a:p>
              <a:p>
                <a:pPr marL="622300" lvl="1" indent="-222250">
                  <a:buFont typeface="Arial" panose="020B0604020202020204" pitchFamily="34" charset="0"/>
                  <a:buChar char="•"/>
                </a:pPr>
                <a:r>
                  <a:rPr lang="de-DE" dirty="0"/>
                  <a:t>Bottom figure is joint optimization of nulling (50% higher rates avg.)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63E9B9-7D2C-CB98-7523-03ABFA5B8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30771" y="1922945"/>
                <a:ext cx="5329804" cy="4113213"/>
              </a:xfrm>
              <a:blipFill>
                <a:blip r:embed="rId4"/>
                <a:stretch>
                  <a:fillRect l="-2403" t="-1481" r="-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BB888-EA06-9C48-FD71-BF5C7A61F32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6C99D-13E9-641B-402F-E7468C9607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069F7-F9C5-B19D-E8FF-364E2A4475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DD802BD-FF6D-5E3D-EBAD-0173714BA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176" y="5783667"/>
            <a:ext cx="10795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11E8D71-7931-BCD2-BB36-640BF1173175}"/>
              </a:ext>
            </a:extLst>
          </p:cNvPr>
          <p:cNvGrpSpPr/>
          <p:nvPr/>
        </p:nvGrpSpPr>
        <p:grpSpPr>
          <a:xfrm>
            <a:off x="7656513" y="2116915"/>
            <a:ext cx="2554287" cy="1662113"/>
            <a:chOff x="7837303" y="1656317"/>
            <a:chExt cx="2554287" cy="1662113"/>
          </a:xfrm>
        </p:grpSpPr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1FAB93B3-44BA-432E-175B-004732584F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2365" y="1656317"/>
              <a:ext cx="46037" cy="1511300"/>
            </a:xfrm>
            <a:custGeom>
              <a:avLst/>
              <a:gdLst>
                <a:gd name="T0" fmla="*/ 23 w 23"/>
                <a:gd name="T1" fmla="*/ 71 h 1231"/>
                <a:gd name="T2" fmla="*/ 0 w 23"/>
                <a:gd name="T3" fmla="*/ 0 h 1231"/>
                <a:gd name="T4" fmla="*/ 23 w 23"/>
                <a:gd name="T5" fmla="*/ 94 h 1231"/>
                <a:gd name="T6" fmla="*/ 0 w 23"/>
                <a:gd name="T7" fmla="*/ 165 h 1231"/>
                <a:gd name="T8" fmla="*/ 23 w 23"/>
                <a:gd name="T9" fmla="*/ 94 h 1231"/>
                <a:gd name="T10" fmla="*/ 23 w 23"/>
                <a:gd name="T11" fmla="*/ 259 h 1231"/>
                <a:gd name="T12" fmla="*/ 0 w 23"/>
                <a:gd name="T13" fmla="*/ 189 h 1231"/>
                <a:gd name="T14" fmla="*/ 23 w 23"/>
                <a:gd name="T15" fmla="*/ 283 h 1231"/>
                <a:gd name="T16" fmla="*/ 0 w 23"/>
                <a:gd name="T17" fmla="*/ 354 h 1231"/>
                <a:gd name="T18" fmla="*/ 23 w 23"/>
                <a:gd name="T19" fmla="*/ 283 h 1231"/>
                <a:gd name="T20" fmla="*/ 23 w 23"/>
                <a:gd name="T21" fmla="*/ 448 h 1231"/>
                <a:gd name="T22" fmla="*/ 0 w 23"/>
                <a:gd name="T23" fmla="*/ 377 h 1231"/>
                <a:gd name="T24" fmla="*/ 23 w 23"/>
                <a:gd name="T25" fmla="*/ 472 h 1231"/>
                <a:gd name="T26" fmla="*/ 0 w 23"/>
                <a:gd name="T27" fmla="*/ 542 h 1231"/>
                <a:gd name="T28" fmla="*/ 23 w 23"/>
                <a:gd name="T29" fmla="*/ 472 h 1231"/>
                <a:gd name="T30" fmla="*/ 23 w 23"/>
                <a:gd name="T31" fmla="*/ 637 h 1231"/>
                <a:gd name="T32" fmla="*/ 0 w 23"/>
                <a:gd name="T33" fmla="*/ 566 h 1231"/>
                <a:gd name="T34" fmla="*/ 23 w 23"/>
                <a:gd name="T35" fmla="*/ 660 h 1231"/>
                <a:gd name="T36" fmla="*/ 0 w 23"/>
                <a:gd name="T37" fmla="*/ 731 h 1231"/>
                <a:gd name="T38" fmla="*/ 23 w 23"/>
                <a:gd name="T39" fmla="*/ 660 h 1231"/>
                <a:gd name="T40" fmla="*/ 23 w 23"/>
                <a:gd name="T41" fmla="*/ 826 h 1231"/>
                <a:gd name="T42" fmla="*/ 0 w 23"/>
                <a:gd name="T43" fmla="*/ 755 h 1231"/>
                <a:gd name="T44" fmla="*/ 23 w 23"/>
                <a:gd name="T45" fmla="*/ 849 h 1231"/>
                <a:gd name="T46" fmla="*/ 0 w 23"/>
                <a:gd name="T47" fmla="*/ 920 h 1231"/>
                <a:gd name="T48" fmla="*/ 23 w 23"/>
                <a:gd name="T49" fmla="*/ 849 h 1231"/>
                <a:gd name="T50" fmla="*/ 23 w 23"/>
                <a:gd name="T51" fmla="*/ 1014 h 1231"/>
                <a:gd name="T52" fmla="*/ 0 w 23"/>
                <a:gd name="T53" fmla="*/ 944 h 1231"/>
                <a:gd name="T54" fmla="*/ 23 w 23"/>
                <a:gd name="T55" fmla="*/ 1038 h 1231"/>
                <a:gd name="T56" fmla="*/ 0 w 23"/>
                <a:gd name="T57" fmla="*/ 1109 h 1231"/>
                <a:gd name="T58" fmla="*/ 23 w 23"/>
                <a:gd name="T59" fmla="*/ 1038 h 1231"/>
                <a:gd name="T60" fmla="*/ 23 w 23"/>
                <a:gd name="T61" fmla="*/ 1203 h 1231"/>
                <a:gd name="T62" fmla="*/ 0 w 23"/>
                <a:gd name="T63" fmla="*/ 1132 h 1231"/>
                <a:gd name="T64" fmla="*/ 23 w 23"/>
                <a:gd name="T65" fmla="*/ 1227 h 1231"/>
                <a:gd name="T66" fmla="*/ 0 w 23"/>
                <a:gd name="T67" fmla="*/ 1231 h 1231"/>
                <a:gd name="T68" fmla="*/ 23 w 23"/>
                <a:gd name="T69" fmla="*/ 1227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1231">
                  <a:moveTo>
                    <a:pt x="23" y="0"/>
                  </a:moveTo>
                  <a:lnTo>
                    <a:pt x="23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3" y="0"/>
                  </a:lnTo>
                  <a:close/>
                  <a:moveTo>
                    <a:pt x="23" y="94"/>
                  </a:moveTo>
                  <a:lnTo>
                    <a:pt x="23" y="165"/>
                  </a:lnTo>
                  <a:lnTo>
                    <a:pt x="0" y="165"/>
                  </a:lnTo>
                  <a:lnTo>
                    <a:pt x="0" y="94"/>
                  </a:lnTo>
                  <a:lnTo>
                    <a:pt x="23" y="94"/>
                  </a:lnTo>
                  <a:close/>
                  <a:moveTo>
                    <a:pt x="23" y="189"/>
                  </a:moveTo>
                  <a:lnTo>
                    <a:pt x="23" y="259"/>
                  </a:lnTo>
                  <a:lnTo>
                    <a:pt x="0" y="259"/>
                  </a:lnTo>
                  <a:lnTo>
                    <a:pt x="0" y="189"/>
                  </a:lnTo>
                  <a:lnTo>
                    <a:pt x="23" y="189"/>
                  </a:lnTo>
                  <a:close/>
                  <a:moveTo>
                    <a:pt x="23" y="283"/>
                  </a:moveTo>
                  <a:lnTo>
                    <a:pt x="23" y="354"/>
                  </a:lnTo>
                  <a:lnTo>
                    <a:pt x="0" y="354"/>
                  </a:lnTo>
                  <a:lnTo>
                    <a:pt x="0" y="283"/>
                  </a:lnTo>
                  <a:lnTo>
                    <a:pt x="23" y="283"/>
                  </a:lnTo>
                  <a:close/>
                  <a:moveTo>
                    <a:pt x="23" y="377"/>
                  </a:moveTo>
                  <a:lnTo>
                    <a:pt x="23" y="448"/>
                  </a:lnTo>
                  <a:lnTo>
                    <a:pt x="0" y="448"/>
                  </a:lnTo>
                  <a:lnTo>
                    <a:pt x="0" y="377"/>
                  </a:lnTo>
                  <a:lnTo>
                    <a:pt x="23" y="377"/>
                  </a:lnTo>
                  <a:close/>
                  <a:moveTo>
                    <a:pt x="23" y="472"/>
                  </a:moveTo>
                  <a:lnTo>
                    <a:pt x="23" y="542"/>
                  </a:lnTo>
                  <a:lnTo>
                    <a:pt x="0" y="542"/>
                  </a:lnTo>
                  <a:lnTo>
                    <a:pt x="0" y="472"/>
                  </a:lnTo>
                  <a:lnTo>
                    <a:pt x="23" y="472"/>
                  </a:lnTo>
                  <a:close/>
                  <a:moveTo>
                    <a:pt x="23" y="566"/>
                  </a:moveTo>
                  <a:lnTo>
                    <a:pt x="23" y="637"/>
                  </a:lnTo>
                  <a:lnTo>
                    <a:pt x="0" y="637"/>
                  </a:lnTo>
                  <a:lnTo>
                    <a:pt x="0" y="566"/>
                  </a:lnTo>
                  <a:lnTo>
                    <a:pt x="23" y="566"/>
                  </a:lnTo>
                  <a:close/>
                  <a:moveTo>
                    <a:pt x="23" y="660"/>
                  </a:moveTo>
                  <a:lnTo>
                    <a:pt x="23" y="731"/>
                  </a:lnTo>
                  <a:lnTo>
                    <a:pt x="0" y="731"/>
                  </a:lnTo>
                  <a:lnTo>
                    <a:pt x="0" y="660"/>
                  </a:lnTo>
                  <a:lnTo>
                    <a:pt x="23" y="660"/>
                  </a:lnTo>
                  <a:close/>
                  <a:moveTo>
                    <a:pt x="23" y="755"/>
                  </a:moveTo>
                  <a:lnTo>
                    <a:pt x="23" y="826"/>
                  </a:lnTo>
                  <a:lnTo>
                    <a:pt x="0" y="826"/>
                  </a:lnTo>
                  <a:lnTo>
                    <a:pt x="0" y="755"/>
                  </a:lnTo>
                  <a:lnTo>
                    <a:pt x="23" y="755"/>
                  </a:lnTo>
                  <a:close/>
                  <a:moveTo>
                    <a:pt x="23" y="849"/>
                  </a:moveTo>
                  <a:lnTo>
                    <a:pt x="23" y="920"/>
                  </a:lnTo>
                  <a:lnTo>
                    <a:pt x="0" y="920"/>
                  </a:lnTo>
                  <a:lnTo>
                    <a:pt x="0" y="849"/>
                  </a:lnTo>
                  <a:lnTo>
                    <a:pt x="23" y="849"/>
                  </a:lnTo>
                  <a:close/>
                  <a:moveTo>
                    <a:pt x="23" y="944"/>
                  </a:moveTo>
                  <a:lnTo>
                    <a:pt x="23" y="1014"/>
                  </a:lnTo>
                  <a:lnTo>
                    <a:pt x="0" y="1014"/>
                  </a:lnTo>
                  <a:lnTo>
                    <a:pt x="0" y="944"/>
                  </a:lnTo>
                  <a:lnTo>
                    <a:pt x="23" y="944"/>
                  </a:lnTo>
                  <a:close/>
                  <a:moveTo>
                    <a:pt x="23" y="1038"/>
                  </a:moveTo>
                  <a:lnTo>
                    <a:pt x="23" y="1109"/>
                  </a:lnTo>
                  <a:lnTo>
                    <a:pt x="0" y="1109"/>
                  </a:lnTo>
                  <a:lnTo>
                    <a:pt x="0" y="1038"/>
                  </a:lnTo>
                  <a:lnTo>
                    <a:pt x="23" y="1038"/>
                  </a:lnTo>
                  <a:close/>
                  <a:moveTo>
                    <a:pt x="23" y="1132"/>
                  </a:moveTo>
                  <a:lnTo>
                    <a:pt x="23" y="1203"/>
                  </a:lnTo>
                  <a:lnTo>
                    <a:pt x="0" y="1203"/>
                  </a:lnTo>
                  <a:lnTo>
                    <a:pt x="0" y="1132"/>
                  </a:lnTo>
                  <a:lnTo>
                    <a:pt x="23" y="1132"/>
                  </a:lnTo>
                  <a:close/>
                  <a:moveTo>
                    <a:pt x="23" y="1227"/>
                  </a:moveTo>
                  <a:lnTo>
                    <a:pt x="23" y="1231"/>
                  </a:lnTo>
                  <a:lnTo>
                    <a:pt x="0" y="1231"/>
                  </a:lnTo>
                  <a:lnTo>
                    <a:pt x="0" y="1227"/>
                  </a:lnTo>
                  <a:lnTo>
                    <a:pt x="23" y="12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A326C06-15C6-73AB-D481-E40923205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5715" y="2734229"/>
              <a:ext cx="309562" cy="177800"/>
            </a:xfrm>
            <a:custGeom>
              <a:avLst/>
              <a:gdLst>
                <a:gd name="T0" fmla="*/ 0 w 195"/>
                <a:gd name="T1" fmla="*/ 28 h 112"/>
                <a:gd name="T2" fmla="*/ 139 w 195"/>
                <a:gd name="T3" fmla="*/ 28 h 112"/>
                <a:gd name="T4" fmla="*/ 139 w 195"/>
                <a:gd name="T5" fmla="*/ 0 h 112"/>
                <a:gd name="T6" fmla="*/ 195 w 195"/>
                <a:gd name="T7" fmla="*/ 56 h 112"/>
                <a:gd name="T8" fmla="*/ 139 w 195"/>
                <a:gd name="T9" fmla="*/ 112 h 112"/>
                <a:gd name="T10" fmla="*/ 139 w 195"/>
                <a:gd name="T11" fmla="*/ 84 h 112"/>
                <a:gd name="T12" fmla="*/ 0 w 195"/>
                <a:gd name="T13" fmla="*/ 84 h 112"/>
                <a:gd name="T14" fmla="*/ 0 w 195"/>
                <a:gd name="T15" fmla="*/ 2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12">
                  <a:moveTo>
                    <a:pt x="0" y="28"/>
                  </a:moveTo>
                  <a:lnTo>
                    <a:pt x="139" y="28"/>
                  </a:lnTo>
                  <a:lnTo>
                    <a:pt x="139" y="0"/>
                  </a:lnTo>
                  <a:lnTo>
                    <a:pt x="195" y="56"/>
                  </a:lnTo>
                  <a:lnTo>
                    <a:pt x="139" y="112"/>
                  </a:lnTo>
                  <a:lnTo>
                    <a:pt x="139" y="84"/>
                  </a:lnTo>
                  <a:lnTo>
                    <a:pt x="0" y="8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802BD52-8025-11B9-31DB-4A665DD5D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190" y="2707242"/>
              <a:ext cx="298450" cy="192088"/>
            </a:xfrm>
            <a:custGeom>
              <a:avLst/>
              <a:gdLst>
                <a:gd name="T0" fmla="*/ 188 w 188"/>
                <a:gd name="T1" fmla="*/ 30 h 121"/>
                <a:gd name="T2" fmla="*/ 60 w 188"/>
                <a:gd name="T3" fmla="*/ 30 h 121"/>
                <a:gd name="T4" fmla="*/ 60 w 188"/>
                <a:gd name="T5" fmla="*/ 0 h 121"/>
                <a:gd name="T6" fmla="*/ 0 w 188"/>
                <a:gd name="T7" fmla="*/ 61 h 121"/>
                <a:gd name="T8" fmla="*/ 60 w 188"/>
                <a:gd name="T9" fmla="*/ 121 h 121"/>
                <a:gd name="T10" fmla="*/ 60 w 188"/>
                <a:gd name="T11" fmla="*/ 91 h 121"/>
                <a:gd name="T12" fmla="*/ 188 w 188"/>
                <a:gd name="T13" fmla="*/ 91 h 121"/>
                <a:gd name="T14" fmla="*/ 188 w 188"/>
                <a:gd name="T15" fmla="*/ 3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8" y="30"/>
                  </a:moveTo>
                  <a:lnTo>
                    <a:pt x="60" y="30"/>
                  </a:lnTo>
                  <a:lnTo>
                    <a:pt x="60" y="0"/>
                  </a:lnTo>
                  <a:lnTo>
                    <a:pt x="0" y="61"/>
                  </a:lnTo>
                  <a:lnTo>
                    <a:pt x="60" y="121"/>
                  </a:lnTo>
                  <a:lnTo>
                    <a:pt x="60" y="91"/>
                  </a:lnTo>
                  <a:lnTo>
                    <a:pt x="188" y="91"/>
                  </a:lnTo>
                  <a:lnTo>
                    <a:pt x="188" y="3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33603BA8-5487-819B-8DB9-92277AC8F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546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647EEB2F-F9FB-A944-7459-B0B481FD0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9153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ACDB7101-FA89-7A62-A2C1-F76B652A4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21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05CF289C-9047-F5C0-A062-AB95FB0CC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240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A3AA233C-15B8-D93F-2C0D-5D25CE755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303" y="2484992"/>
              <a:ext cx="12985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66B13543-E75F-877F-529A-4C63BF3DF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434" y="2715920"/>
              <a:ext cx="693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id="{C0E6E3E1-08E7-A0BE-0670-A33D9C78A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640" y="24516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F2F0641C-B63E-3BE7-B66A-55B781E86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2837" y="2487572"/>
              <a:ext cx="1201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4292ABF5-4E53-52E6-2ECF-BF399101A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102" y="2705382"/>
              <a:ext cx="695325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B84A1EB8-501A-04F3-9E67-214CADD06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3640" y="25659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BE6FD0-B526-2AE3-3EEF-8D1FFA8EE3BB}"/>
              </a:ext>
            </a:extLst>
          </p:cNvPr>
          <p:cNvGrpSpPr/>
          <p:nvPr/>
        </p:nvGrpSpPr>
        <p:grpSpPr>
          <a:xfrm>
            <a:off x="7647781" y="4467446"/>
            <a:ext cx="2554287" cy="1662113"/>
            <a:chOff x="7837303" y="1656317"/>
            <a:chExt cx="2554287" cy="1662113"/>
          </a:xfrm>
        </p:grpSpPr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7DF994F-E7F1-FDA8-A660-73AF1F8A2A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72365" y="1656317"/>
              <a:ext cx="46037" cy="1511300"/>
            </a:xfrm>
            <a:custGeom>
              <a:avLst/>
              <a:gdLst>
                <a:gd name="T0" fmla="*/ 23 w 23"/>
                <a:gd name="T1" fmla="*/ 71 h 1231"/>
                <a:gd name="T2" fmla="*/ 0 w 23"/>
                <a:gd name="T3" fmla="*/ 0 h 1231"/>
                <a:gd name="T4" fmla="*/ 23 w 23"/>
                <a:gd name="T5" fmla="*/ 94 h 1231"/>
                <a:gd name="T6" fmla="*/ 0 w 23"/>
                <a:gd name="T7" fmla="*/ 165 h 1231"/>
                <a:gd name="T8" fmla="*/ 23 w 23"/>
                <a:gd name="T9" fmla="*/ 94 h 1231"/>
                <a:gd name="T10" fmla="*/ 23 w 23"/>
                <a:gd name="T11" fmla="*/ 259 h 1231"/>
                <a:gd name="T12" fmla="*/ 0 w 23"/>
                <a:gd name="T13" fmla="*/ 189 h 1231"/>
                <a:gd name="T14" fmla="*/ 23 w 23"/>
                <a:gd name="T15" fmla="*/ 283 h 1231"/>
                <a:gd name="T16" fmla="*/ 0 w 23"/>
                <a:gd name="T17" fmla="*/ 354 h 1231"/>
                <a:gd name="T18" fmla="*/ 23 w 23"/>
                <a:gd name="T19" fmla="*/ 283 h 1231"/>
                <a:gd name="T20" fmla="*/ 23 w 23"/>
                <a:gd name="T21" fmla="*/ 448 h 1231"/>
                <a:gd name="T22" fmla="*/ 0 w 23"/>
                <a:gd name="T23" fmla="*/ 377 h 1231"/>
                <a:gd name="T24" fmla="*/ 23 w 23"/>
                <a:gd name="T25" fmla="*/ 472 h 1231"/>
                <a:gd name="T26" fmla="*/ 0 w 23"/>
                <a:gd name="T27" fmla="*/ 542 h 1231"/>
                <a:gd name="T28" fmla="*/ 23 w 23"/>
                <a:gd name="T29" fmla="*/ 472 h 1231"/>
                <a:gd name="T30" fmla="*/ 23 w 23"/>
                <a:gd name="T31" fmla="*/ 637 h 1231"/>
                <a:gd name="T32" fmla="*/ 0 w 23"/>
                <a:gd name="T33" fmla="*/ 566 h 1231"/>
                <a:gd name="T34" fmla="*/ 23 w 23"/>
                <a:gd name="T35" fmla="*/ 660 h 1231"/>
                <a:gd name="T36" fmla="*/ 0 w 23"/>
                <a:gd name="T37" fmla="*/ 731 h 1231"/>
                <a:gd name="T38" fmla="*/ 23 w 23"/>
                <a:gd name="T39" fmla="*/ 660 h 1231"/>
                <a:gd name="T40" fmla="*/ 23 w 23"/>
                <a:gd name="T41" fmla="*/ 826 h 1231"/>
                <a:gd name="T42" fmla="*/ 0 w 23"/>
                <a:gd name="T43" fmla="*/ 755 h 1231"/>
                <a:gd name="T44" fmla="*/ 23 w 23"/>
                <a:gd name="T45" fmla="*/ 849 h 1231"/>
                <a:gd name="T46" fmla="*/ 0 w 23"/>
                <a:gd name="T47" fmla="*/ 920 h 1231"/>
                <a:gd name="T48" fmla="*/ 23 w 23"/>
                <a:gd name="T49" fmla="*/ 849 h 1231"/>
                <a:gd name="T50" fmla="*/ 23 w 23"/>
                <a:gd name="T51" fmla="*/ 1014 h 1231"/>
                <a:gd name="T52" fmla="*/ 0 w 23"/>
                <a:gd name="T53" fmla="*/ 944 h 1231"/>
                <a:gd name="T54" fmla="*/ 23 w 23"/>
                <a:gd name="T55" fmla="*/ 1038 h 1231"/>
                <a:gd name="T56" fmla="*/ 0 w 23"/>
                <a:gd name="T57" fmla="*/ 1109 h 1231"/>
                <a:gd name="T58" fmla="*/ 23 w 23"/>
                <a:gd name="T59" fmla="*/ 1038 h 1231"/>
                <a:gd name="T60" fmla="*/ 23 w 23"/>
                <a:gd name="T61" fmla="*/ 1203 h 1231"/>
                <a:gd name="T62" fmla="*/ 0 w 23"/>
                <a:gd name="T63" fmla="*/ 1132 h 1231"/>
                <a:gd name="T64" fmla="*/ 23 w 23"/>
                <a:gd name="T65" fmla="*/ 1227 h 1231"/>
                <a:gd name="T66" fmla="*/ 0 w 23"/>
                <a:gd name="T67" fmla="*/ 1231 h 1231"/>
                <a:gd name="T68" fmla="*/ 23 w 23"/>
                <a:gd name="T69" fmla="*/ 1227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1231">
                  <a:moveTo>
                    <a:pt x="23" y="0"/>
                  </a:moveTo>
                  <a:lnTo>
                    <a:pt x="23" y="71"/>
                  </a:lnTo>
                  <a:lnTo>
                    <a:pt x="0" y="71"/>
                  </a:lnTo>
                  <a:lnTo>
                    <a:pt x="0" y="0"/>
                  </a:lnTo>
                  <a:lnTo>
                    <a:pt x="23" y="0"/>
                  </a:lnTo>
                  <a:close/>
                  <a:moveTo>
                    <a:pt x="23" y="94"/>
                  </a:moveTo>
                  <a:lnTo>
                    <a:pt x="23" y="165"/>
                  </a:lnTo>
                  <a:lnTo>
                    <a:pt x="0" y="165"/>
                  </a:lnTo>
                  <a:lnTo>
                    <a:pt x="0" y="94"/>
                  </a:lnTo>
                  <a:lnTo>
                    <a:pt x="23" y="94"/>
                  </a:lnTo>
                  <a:close/>
                  <a:moveTo>
                    <a:pt x="23" y="189"/>
                  </a:moveTo>
                  <a:lnTo>
                    <a:pt x="23" y="259"/>
                  </a:lnTo>
                  <a:lnTo>
                    <a:pt x="0" y="259"/>
                  </a:lnTo>
                  <a:lnTo>
                    <a:pt x="0" y="189"/>
                  </a:lnTo>
                  <a:lnTo>
                    <a:pt x="23" y="189"/>
                  </a:lnTo>
                  <a:close/>
                  <a:moveTo>
                    <a:pt x="23" y="283"/>
                  </a:moveTo>
                  <a:lnTo>
                    <a:pt x="23" y="354"/>
                  </a:lnTo>
                  <a:lnTo>
                    <a:pt x="0" y="354"/>
                  </a:lnTo>
                  <a:lnTo>
                    <a:pt x="0" y="283"/>
                  </a:lnTo>
                  <a:lnTo>
                    <a:pt x="23" y="283"/>
                  </a:lnTo>
                  <a:close/>
                  <a:moveTo>
                    <a:pt x="23" y="377"/>
                  </a:moveTo>
                  <a:lnTo>
                    <a:pt x="23" y="448"/>
                  </a:lnTo>
                  <a:lnTo>
                    <a:pt x="0" y="448"/>
                  </a:lnTo>
                  <a:lnTo>
                    <a:pt x="0" y="377"/>
                  </a:lnTo>
                  <a:lnTo>
                    <a:pt x="23" y="377"/>
                  </a:lnTo>
                  <a:close/>
                  <a:moveTo>
                    <a:pt x="23" y="472"/>
                  </a:moveTo>
                  <a:lnTo>
                    <a:pt x="23" y="542"/>
                  </a:lnTo>
                  <a:lnTo>
                    <a:pt x="0" y="542"/>
                  </a:lnTo>
                  <a:lnTo>
                    <a:pt x="0" y="472"/>
                  </a:lnTo>
                  <a:lnTo>
                    <a:pt x="23" y="472"/>
                  </a:lnTo>
                  <a:close/>
                  <a:moveTo>
                    <a:pt x="23" y="566"/>
                  </a:moveTo>
                  <a:lnTo>
                    <a:pt x="23" y="637"/>
                  </a:lnTo>
                  <a:lnTo>
                    <a:pt x="0" y="637"/>
                  </a:lnTo>
                  <a:lnTo>
                    <a:pt x="0" y="566"/>
                  </a:lnTo>
                  <a:lnTo>
                    <a:pt x="23" y="566"/>
                  </a:lnTo>
                  <a:close/>
                  <a:moveTo>
                    <a:pt x="23" y="660"/>
                  </a:moveTo>
                  <a:lnTo>
                    <a:pt x="23" y="731"/>
                  </a:lnTo>
                  <a:lnTo>
                    <a:pt x="0" y="731"/>
                  </a:lnTo>
                  <a:lnTo>
                    <a:pt x="0" y="660"/>
                  </a:lnTo>
                  <a:lnTo>
                    <a:pt x="23" y="660"/>
                  </a:lnTo>
                  <a:close/>
                  <a:moveTo>
                    <a:pt x="23" y="755"/>
                  </a:moveTo>
                  <a:lnTo>
                    <a:pt x="23" y="826"/>
                  </a:lnTo>
                  <a:lnTo>
                    <a:pt x="0" y="826"/>
                  </a:lnTo>
                  <a:lnTo>
                    <a:pt x="0" y="755"/>
                  </a:lnTo>
                  <a:lnTo>
                    <a:pt x="23" y="755"/>
                  </a:lnTo>
                  <a:close/>
                  <a:moveTo>
                    <a:pt x="23" y="849"/>
                  </a:moveTo>
                  <a:lnTo>
                    <a:pt x="23" y="920"/>
                  </a:lnTo>
                  <a:lnTo>
                    <a:pt x="0" y="920"/>
                  </a:lnTo>
                  <a:lnTo>
                    <a:pt x="0" y="849"/>
                  </a:lnTo>
                  <a:lnTo>
                    <a:pt x="23" y="849"/>
                  </a:lnTo>
                  <a:close/>
                  <a:moveTo>
                    <a:pt x="23" y="944"/>
                  </a:moveTo>
                  <a:lnTo>
                    <a:pt x="23" y="1014"/>
                  </a:lnTo>
                  <a:lnTo>
                    <a:pt x="0" y="1014"/>
                  </a:lnTo>
                  <a:lnTo>
                    <a:pt x="0" y="944"/>
                  </a:lnTo>
                  <a:lnTo>
                    <a:pt x="23" y="944"/>
                  </a:lnTo>
                  <a:close/>
                  <a:moveTo>
                    <a:pt x="23" y="1038"/>
                  </a:moveTo>
                  <a:lnTo>
                    <a:pt x="23" y="1109"/>
                  </a:lnTo>
                  <a:lnTo>
                    <a:pt x="0" y="1109"/>
                  </a:lnTo>
                  <a:lnTo>
                    <a:pt x="0" y="1038"/>
                  </a:lnTo>
                  <a:lnTo>
                    <a:pt x="23" y="1038"/>
                  </a:lnTo>
                  <a:close/>
                  <a:moveTo>
                    <a:pt x="23" y="1132"/>
                  </a:moveTo>
                  <a:lnTo>
                    <a:pt x="23" y="1203"/>
                  </a:lnTo>
                  <a:lnTo>
                    <a:pt x="0" y="1203"/>
                  </a:lnTo>
                  <a:lnTo>
                    <a:pt x="0" y="1132"/>
                  </a:lnTo>
                  <a:lnTo>
                    <a:pt x="23" y="1132"/>
                  </a:lnTo>
                  <a:close/>
                  <a:moveTo>
                    <a:pt x="23" y="1227"/>
                  </a:moveTo>
                  <a:lnTo>
                    <a:pt x="23" y="1231"/>
                  </a:lnTo>
                  <a:lnTo>
                    <a:pt x="0" y="1231"/>
                  </a:lnTo>
                  <a:lnTo>
                    <a:pt x="0" y="1227"/>
                  </a:lnTo>
                  <a:lnTo>
                    <a:pt x="23" y="12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17E0E4A0-E39E-0C9A-C5FA-C3A0F2756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5715" y="2734229"/>
              <a:ext cx="309562" cy="177800"/>
            </a:xfrm>
            <a:custGeom>
              <a:avLst/>
              <a:gdLst>
                <a:gd name="T0" fmla="*/ 0 w 195"/>
                <a:gd name="T1" fmla="*/ 28 h 112"/>
                <a:gd name="T2" fmla="*/ 139 w 195"/>
                <a:gd name="T3" fmla="*/ 28 h 112"/>
                <a:gd name="T4" fmla="*/ 139 w 195"/>
                <a:gd name="T5" fmla="*/ 0 h 112"/>
                <a:gd name="T6" fmla="*/ 195 w 195"/>
                <a:gd name="T7" fmla="*/ 56 h 112"/>
                <a:gd name="T8" fmla="*/ 139 w 195"/>
                <a:gd name="T9" fmla="*/ 112 h 112"/>
                <a:gd name="T10" fmla="*/ 139 w 195"/>
                <a:gd name="T11" fmla="*/ 84 h 112"/>
                <a:gd name="T12" fmla="*/ 0 w 195"/>
                <a:gd name="T13" fmla="*/ 84 h 112"/>
                <a:gd name="T14" fmla="*/ 0 w 195"/>
                <a:gd name="T15" fmla="*/ 2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112">
                  <a:moveTo>
                    <a:pt x="0" y="28"/>
                  </a:moveTo>
                  <a:lnTo>
                    <a:pt x="139" y="28"/>
                  </a:lnTo>
                  <a:lnTo>
                    <a:pt x="139" y="0"/>
                  </a:lnTo>
                  <a:lnTo>
                    <a:pt x="195" y="56"/>
                  </a:lnTo>
                  <a:lnTo>
                    <a:pt x="139" y="112"/>
                  </a:lnTo>
                  <a:lnTo>
                    <a:pt x="139" y="84"/>
                  </a:lnTo>
                  <a:lnTo>
                    <a:pt x="0" y="8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C1125B1F-8D9D-D002-555F-8A74A3E2E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8190" y="2707242"/>
              <a:ext cx="298450" cy="192088"/>
            </a:xfrm>
            <a:custGeom>
              <a:avLst/>
              <a:gdLst>
                <a:gd name="T0" fmla="*/ 188 w 188"/>
                <a:gd name="T1" fmla="*/ 30 h 121"/>
                <a:gd name="T2" fmla="*/ 60 w 188"/>
                <a:gd name="T3" fmla="*/ 30 h 121"/>
                <a:gd name="T4" fmla="*/ 60 w 188"/>
                <a:gd name="T5" fmla="*/ 0 h 121"/>
                <a:gd name="T6" fmla="*/ 0 w 188"/>
                <a:gd name="T7" fmla="*/ 61 h 121"/>
                <a:gd name="T8" fmla="*/ 60 w 188"/>
                <a:gd name="T9" fmla="*/ 121 h 121"/>
                <a:gd name="T10" fmla="*/ 60 w 188"/>
                <a:gd name="T11" fmla="*/ 91 h 121"/>
                <a:gd name="T12" fmla="*/ 188 w 188"/>
                <a:gd name="T13" fmla="*/ 91 h 121"/>
                <a:gd name="T14" fmla="*/ 188 w 188"/>
                <a:gd name="T15" fmla="*/ 3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8" h="121">
                  <a:moveTo>
                    <a:pt x="188" y="30"/>
                  </a:moveTo>
                  <a:lnTo>
                    <a:pt x="60" y="30"/>
                  </a:lnTo>
                  <a:lnTo>
                    <a:pt x="60" y="0"/>
                  </a:lnTo>
                  <a:lnTo>
                    <a:pt x="0" y="61"/>
                  </a:lnTo>
                  <a:lnTo>
                    <a:pt x="60" y="121"/>
                  </a:lnTo>
                  <a:lnTo>
                    <a:pt x="60" y="91"/>
                  </a:lnTo>
                  <a:lnTo>
                    <a:pt x="188" y="91"/>
                  </a:lnTo>
                  <a:lnTo>
                    <a:pt x="188" y="3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C96030E4-3C7B-2376-53B0-8B76F8A3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546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13">
              <a:extLst>
                <a:ext uri="{FF2B5EF4-FFF2-40B4-BE49-F238E27FC236}">
                  <a16:creationId xmlns:a16="http://schemas.microsoft.com/office/drawing/2014/main" id="{ED3BD747-8D98-E45C-E167-0E24A100C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9153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14">
              <a:extLst>
                <a:ext uri="{FF2B5EF4-FFF2-40B4-BE49-F238E27FC236}">
                  <a16:creationId xmlns:a16="http://schemas.microsoft.com/office/drawing/2014/main" id="{B2796A0E-1845-2666-1C02-CAF7CFCE0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6215" y="2980292"/>
              <a:ext cx="3873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15">
              <a:extLst>
                <a:ext uri="{FF2B5EF4-FFF2-40B4-BE49-F238E27FC236}">
                  <a16:creationId xmlns:a16="http://schemas.microsoft.com/office/drawing/2014/main" id="{26FA8DDC-519B-D22F-41B0-DFC10A003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240" y="3072367"/>
              <a:ext cx="11588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6">
              <a:extLst>
                <a:ext uri="{FF2B5EF4-FFF2-40B4-BE49-F238E27FC236}">
                  <a16:creationId xmlns:a16="http://schemas.microsoft.com/office/drawing/2014/main" id="{2BA76FF6-7BF9-F50D-22FD-EA835B92C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7303" y="2484992"/>
              <a:ext cx="12985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401004B9-5206-F6AD-5F3F-38CC9A64E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434" y="2715920"/>
              <a:ext cx="693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8">
              <a:extLst>
                <a:ext uri="{FF2B5EF4-FFF2-40B4-BE49-F238E27FC236}">
                  <a16:creationId xmlns:a16="http://schemas.microsoft.com/office/drawing/2014/main" id="{573765A9-C4EA-5F7C-06D0-BE69A1EC7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8640" y="24516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9">
              <a:extLst>
                <a:ext uri="{FF2B5EF4-FFF2-40B4-BE49-F238E27FC236}">
                  <a16:creationId xmlns:a16="http://schemas.microsoft.com/office/drawing/2014/main" id="{9DDBA878-1A6E-49CD-A841-70EF3D5E9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2837" y="2487572"/>
              <a:ext cx="1201737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 associated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20">
              <a:extLst>
                <a:ext uri="{FF2B5EF4-FFF2-40B4-BE49-F238E27FC236}">
                  <a16:creationId xmlns:a16="http://schemas.microsoft.com/office/drawing/2014/main" id="{CC7F8F5F-C512-3F54-E9DF-A7A324984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9102" y="2705382"/>
              <a:ext cx="695325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with AP2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1">
              <a:extLst>
                <a:ext uri="{FF2B5EF4-FFF2-40B4-BE49-F238E27FC236}">
                  <a16:creationId xmlns:a16="http://schemas.microsoft.com/office/drawing/2014/main" id="{72E9E16D-22FA-95B5-F4F9-1FDC56BEF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3640" y="2565954"/>
              <a:ext cx="10795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2868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10C84-ED6B-B2EC-ACC7-7B10481B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4576D-6A5A-C7C0-467C-A1E3B5ED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de-DE" dirty="0"/>
              <a:t>Sounding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20ms sounding interval seems acceptable for good spatial nulling 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 Without improvements, joint sounding overhead is problematic (up to 20% overhead for 2 STAs per AP)</a:t>
            </a:r>
          </a:p>
          <a:p>
            <a:r>
              <a:rPr lang="de-DE" dirty="0"/>
              <a:t>Joint sounding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CFO in joint sounding results in a channel estimation error (even with aggressive assumption on precompensation), which is not the case for sequential sounding</a:t>
            </a:r>
          </a:p>
          <a:p>
            <a:r>
              <a:rPr lang="de-DE" dirty="0"/>
              <a:t>Independent sounding has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Dedicated feedback for data and nulling, which can be optimized for the needs (e.g., do sounding for nulling less frequently).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Feedback packets have a specific recipient, which allows higher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07C8-D3A5-9F00-547E-C9A7005E73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BAB3-2CF9-99D5-8BA4-5F81C93B4E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C8228-F74E-98FD-DA3A-774E491A0A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43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60195"/>
            <a:ext cx="10361084" cy="4113213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[1] Sameer Vermani et.al., “Sounding Schemes for Coordinated Beamforming”, IEEE 802.11-24/1542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[2] Ron Porat et.al., “Sounding Design for C-BF”, IEEE 802.11-24/1568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[3] </a:t>
            </a:r>
            <a:r>
              <a:rPr lang="en-GB" sz="1800" b="0" dirty="0" err="1">
                <a:solidFill>
                  <a:schemeClr val="tx1"/>
                </a:solidFill>
              </a:rPr>
              <a:t>Insing</a:t>
            </a:r>
            <a:r>
              <a:rPr lang="en-GB" sz="1800" b="0" dirty="0">
                <a:solidFill>
                  <a:schemeClr val="tx1"/>
                </a:solidFill>
              </a:rPr>
              <a:t> Jung et.al., “</a:t>
            </a:r>
            <a:r>
              <a:rPr lang="en-US" sz="1800" b="0" dirty="0">
                <a:solidFill>
                  <a:schemeClr val="tx1"/>
                </a:solidFill>
              </a:rPr>
              <a:t>Coordinated Beamforming for 11bn – Follow Up”,</a:t>
            </a:r>
            <a:r>
              <a:rPr lang="en-GB" sz="1800" b="0" dirty="0">
                <a:solidFill>
                  <a:schemeClr val="tx1"/>
                </a:solidFill>
              </a:rPr>
              <a:t> IEEE 802.11-24/1515r2 September 2024</a:t>
            </a:r>
            <a:endParaRPr lang="en-GB" sz="1800" b="0" dirty="0">
              <a:solidFill>
                <a:schemeClr val="tx1"/>
              </a:solidFill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en-US" altLang="ko-KR" sz="1800" b="0" dirty="0"/>
              <a:t>[3] Aiguo Yan et.al., “Unified </a:t>
            </a:r>
            <a:r>
              <a:rPr lang="en-US" altLang="ko-KR" sz="1800" b="0" dirty="0" err="1"/>
              <a:t>CoBF</a:t>
            </a:r>
            <a:r>
              <a:rPr lang="en-US" altLang="ko-KR" sz="1800" b="0" dirty="0"/>
              <a:t>/MUMIMO Schemes with Zero-MUI”, </a:t>
            </a:r>
            <a:r>
              <a:rPr lang="en-GB" sz="1800" b="0" dirty="0">
                <a:solidFill>
                  <a:schemeClr val="tx1"/>
                </a:solidFill>
              </a:rPr>
              <a:t>IEEE 802.11-24/1432r2 August 2024</a:t>
            </a:r>
            <a:endParaRPr lang="en-US" altLang="ko-KR" sz="1800" b="0" dirty="0"/>
          </a:p>
          <a:p>
            <a:pPr marL="0" indent="0"/>
            <a:r>
              <a:rPr lang="en-US" altLang="ko-KR" sz="1800" b="0" dirty="0"/>
              <a:t>[4] </a:t>
            </a:r>
            <a:r>
              <a:rPr lang="de-DE" altLang="ko-KR" sz="1800" b="0" dirty="0"/>
              <a:t>Shimi Shilo et.al., „</a:t>
            </a:r>
            <a:r>
              <a:rPr lang="en-US" altLang="ko-KR" sz="1800" b="0" dirty="0"/>
              <a:t>Coordinated BF: Figures of Merit”, </a:t>
            </a:r>
            <a:r>
              <a:rPr lang="en-GB" sz="1800" b="0" dirty="0">
                <a:solidFill>
                  <a:schemeClr val="tx1"/>
                </a:solidFill>
              </a:rPr>
              <a:t>IEEE 802.11-24/1484r0 September 2024</a:t>
            </a:r>
          </a:p>
          <a:p>
            <a:pPr marL="0" indent="0"/>
            <a:r>
              <a:rPr lang="en-GB" altLang="ko-KR" sz="1800" b="0" dirty="0">
                <a:solidFill>
                  <a:schemeClr val="tx1"/>
                </a:solidFill>
              </a:rPr>
              <a:t>[5]</a:t>
            </a:r>
            <a:r>
              <a:rPr lang="en-US" altLang="ko-KR" sz="1800" b="0" dirty="0"/>
              <a:t> </a:t>
            </a:r>
            <a:r>
              <a:rPr lang="de-DE" altLang="ko-KR" sz="1800" b="0" dirty="0"/>
              <a:t>Shimi Shilo et.al., „</a:t>
            </a:r>
            <a:r>
              <a:rPr lang="en-US" altLang="ko-KR" sz="1800" b="0" dirty="0"/>
              <a:t>Zero MUI Coordinated BF”, </a:t>
            </a:r>
            <a:r>
              <a:rPr lang="en-GB" sz="1800" b="0" dirty="0">
                <a:solidFill>
                  <a:schemeClr val="tx1"/>
                </a:solidFill>
              </a:rPr>
              <a:t>IEEE 802.11-23/1998r0 November 2023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[6]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Nulling (C-SN) Concept”,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802.11-24/0011r0 January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[7]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Nulling (C-SN) Simulations”,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802.11-24/0012r0 January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[8]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Re-Use and Coordinated Spatial Nulling Follow-Up”,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4/0635r0 March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[9] Alfred Asterjadhi, “</a:t>
            </a:r>
            <a:r>
              <a:rPr lang="en-US" sz="1800" b="0" dirty="0" err="1">
                <a:solidFill>
                  <a:schemeClr val="tx1"/>
                </a:solidFill>
              </a:rPr>
              <a:t>TGbn</a:t>
            </a:r>
            <a:r>
              <a:rPr lang="en-US" sz="1800" b="0" dirty="0">
                <a:solidFill>
                  <a:schemeClr val="tx1"/>
                </a:solidFill>
              </a:rPr>
              <a:t> Motions List – Part 1”,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802.11-24/171r19 January 2024</a:t>
            </a:r>
          </a:p>
          <a:p>
            <a:pPr marL="0" indent="0"/>
            <a:r>
              <a:rPr lang="de-DE" sz="1800" b="0" dirty="0"/>
              <a:t>[10] Strobel, Rainer, Avi Mansour, and Ziv Avital. "Uplink and Downlink Precoding for Ultra High Reliability WLAN." ICC 2024-IEEE International Conference on Communications. IEEE, 2024.</a:t>
            </a:r>
          </a:p>
          <a:p>
            <a:pPr marL="0" indent="0"/>
            <a:endParaRPr lang="en-GB" sz="1800" b="0" dirty="0">
              <a:solidFill>
                <a:schemeClr val="tx1"/>
              </a:solidFill>
            </a:endParaRPr>
          </a:p>
          <a:p>
            <a:pPr marL="0" indent="0"/>
            <a:endParaRPr lang="en-GB" sz="18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6102950"/>
              </p:ext>
            </p:extLst>
          </p:nvPr>
        </p:nvGraphicFramePr>
        <p:xfrm>
          <a:off x="2192954" y="1295400"/>
          <a:ext cx="4040187" cy="4622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 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As on 42/40dB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Zero-forcing, joint or independent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75366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43711-2214-3D07-2994-6C39FAE1C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309C5-F6F3-60FB-6EE7-D19DB3E0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79402-9D3D-252F-F771-EC2F6A76A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Multi-AP Sounding protocols have been proposed in [1, 2]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Sounding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Sequential Sounding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4578F-F65D-BABD-2929-918598DC7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B7FA9-2165-BF31-4BBF-C453C3D562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6B72F4-4F86-3028-637C-862FD66931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8EB1BD-A288-858C-2BC3-B90544E91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188" y="4503050"/>
            <a:ext cx="6934200" cy="16619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2E6788-5A3A-BBFA-491E-26881C7E0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528" y="2566602"/>
            <a:ext cx="6628343" cy="172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5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D2AB9-A466-6232-83D2-F3AF692602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EF2A0-6F6F-8021-8078-CFBE41351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CA4D3-8B37-5892-7625-3A83C16E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1"/>
            <a:ext cx="10972800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Sounding overhead needs to be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Clock synchronization between joint sounding APs is a non-trivial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COBF performance depends on sounding and precoding algorithm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sounding allows partial rank nulling, but</a:t>
            </a:r>
            <a:r>
              <a:rPr lang="en-US" b="1" dirty="0"/>
              <a:t> </a:t>
            </a:r>
            <a:r>
              <a:rPr lang="en-US" dirty="0"/>
              <a:t>without joint optimization doesn’t perform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Sequential sounding without partial rank nulling is limited to 1-antenna STAs and 2-spatial stream 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assess overhead impact of the current sounding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analyze (timing) impairments for joint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analyze joint optimization of precoding matrices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2F5C3-BB61-14D6-3A1D-C5DD79EF76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3C02-BE53-A97F-85D8-B595AC6818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609E60-D864-F5DA-E79E-8BE2E721F6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01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CCA0A-BD35-B138-9E02-A718ADE6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Issue 1: Sounding Overhead – Joint Sounding</a:t>
            </a:r>
            <a:br>
              <a:rPr lang="de-DE" dirty="0"/>
            </a:br>
            <a:r>
              <a:rPr lang="de-DE" dirty="0"/>
              <a:t>(single instance)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FF05-2BC8-3DC2-5FF5-DEA94D75D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2 APs (4 ant.) , 4 STAs (2 ant.), 1 or 2 spatial streams, 160MHz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NDPA1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NDP1			2x LTF, 8 streams </a:t>
            </a:r>
            <a:r>
              <a:rPr lang="de-DE" sz="1600" dirty="0">
                <a:sym typeface="Wingdings" panose="05000000000000000000" pitchFamily="2" charset="2"/>
              </a:rPr>
              <a:t></a:t>
            </a:r>
            <a:r>
              <a:rPr lang="de-DE" sz="1600" dirty="0"/>
              <a:t> 108µs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BFRP1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FF0000"/>
                </a:solidFill>
              </a:rPr>
              <a:t>Feedback 1		@ MCS 0: 100/54 symbols =&gt;1644µs/908µs</a:t>
            </a:r>
            <a:r>
              <a:rPr lang="de-DE" sz="1600" dirty="0">
                <a:solidFill>
                  <a:schemeClr val="tx1"/>
                </a:solidFill>
              </a:rPr>
              <a:t>+16µs </a:t>
            </a:r>
            <a:endParaRPr lang="de-DE" sz="16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NDPA2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NDP2			2x LTF, 8 streams </a:t>
            </a:r>
            <a:r>
              <a:rPr lang="de-DE" sz="1600" dirty="0">
                <a:sym typeface="Wingdings" panose="05000000000000000000" pitchFamily="2" charset="2"/>
              </a:rPr>
              <a:t> </a:t>
            </a:r>
            <a:r>
              <a:rPr lang="de-DE" sz="1600" dirty="0"/>
              <a:t>108µs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BFRP2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FF0000"/>
                </a:solidFill>
              </a:rPr>
              <a:t>Feedback 2		@ MCS 0: 100/54 symbols =&gt; 1644µs/908µs </a:t>
            </a:r>
            <a:r>
              <a:rPr lang="de-DE" sz="1600" dirty="0">
                <a:solidFill>
                  <a:schemeClr val="tx1"/>
                </a:solidFill>
              </a:rPr>
              <a:t>+16µs</a:t>
            </a:r>
          </a:p>
          <a:p>
            <a:pPr>
              <a:buFont typeface="Wingdings" panose="05000000000000000000" pitchFamily="2" charset="2"/>
              <a:buChar char="è"/>
            </a:pPr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>
                <a:solidFill>
                  <a:schemeClr val="tx1"/>
                </a:solidFill>
                <a:sym typeface="Wingdings" panose="05000000000000000000" pitchFamily="2" charset="2"/>
              </a:rPr>
              <a:t>Sounding feedback overhead of joint sounding is prohibitive: up to 4ms, if all STAs transmit feedback at different times and minimum rate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>
                <a:solidFill>
                  <a:schemeClr val="tx1"/>
                </a:solidFill>
                <a:sym typeface="Wingdings" panose="05000000000000000000" pitchFamily="2" charset="2"/>
              </a:rPr>
              <a:t>More aggressive rates are problematic because feedback must be received by both APs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9DCBE-AA86-6559-9724-8DC4D6FED8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84F13-93C8-3AB4-4FD2-78A521585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3A0D9B-749C-5838-D943-2D716AEEF0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5216CD-ED55-DF04-5101-9476E0459D6B}"/>
              </a:ext>
            </a:extLst>
          </p:cNvPr>
          <p:cNvSpPr txBox="1"/>
          <p:nvPr/>
        </p:nvSpPr>
        <p:spPr>
          <a:xfrm>
            <a:off x="7772400" y="2566048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(8x2=&gt;26 angles, 8x1=&gt;14 angles 7/9 bits, grouping 4=&gt;468 carriers) 97344 bit or 52416 bit, with 980 bit per data symbol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43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system&#10;&#10;Description automatically generated">
            <a:extLst>
              <a:ext uri="{FF2B5EF4-FFF2-40B4-BE49-F238E27FC236}">
                <a16:creationId xmlns:a16="http://schemas.microsoft.com/office/drawing/2014/main" id="{810B1C9B-9828-EC18-3A0E-C1C4C1F15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199" y="4566914"/>
            <a:ext cx="4459111" cy="1908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CCCA0A-BD35-B138-9E02-A718ADE6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Possible Improvements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FF05-2BC8-3DC2-5FF5-DEA94D75D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Single NDP transmission (trigger + NDPA1/2 + NDP)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Trigger+NDPA1	2 x (64µs+16µs)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NDP1			2x LTF, 8 streams </a:t>
            </a:r>
            <a:r>
              <a:rPr lang="de-DE" dirty="0">
                <a:sym typeface="Wingdings" panose="05000000000000000000" pitchFamily="2" charset="2"/>
              </a:rPr>
              <a:t></a:t>
            </a:r>
            <a:r>
              <a:rPr lang="de-DE" dirty="0"/>
              <a:t> 108µs</a:t>
            </a:r>
          </a:p>
          <a:p>
            <a:pPr marL="0" indent="0"/>
            <a:r>
              <a:rPr lang="de-DE" dirty="0"/>
              <a:t>Dedicated feedback to associated AP and feedback exchange on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BFRP1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Feedback 1		mcs5: 13/7 symbols =&gt;256µs/160µs+16µs </a:t>
            </a:r>
            <a:endParaRPr lang="de-DE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BFRP2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Feedback 2		mcs5: 13/7 symbols =&gt; 256µs/160µs +16µs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sz="2000" dirty="0">
                <a:solidFill>
                  <a:schemeClr val="tx1"/>
                </a:solidFill>
                <a:sym typeface="Wingdings" panose="05000000000000000000" pitchFamily="2" charset="2"/>
              </a:rPr>
              <a:t>Sounding overhead time around 0.8 msec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9DCBE-AA86-6559-9724-8DC4D6FED8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84F13-93C8-3AB4-4FD2-78A521585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3A0D9B-749C-5838-D943-2D716AEEF0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50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CCA0A-BD35-B138-9E02-A718ADE6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Sounding Overhead – Sequential Sounding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FF05-2BC8-3DC2-5FF5-DEA94D75D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2600"/>
            <a:ext cx="10361084" cy="4648200"/>
          </a:xfrm>
        </p:spPr>
        <p:txBody>
          <a:bodyPr/>
          <a:lstStyle/>
          <a:p>
            <a:r>
              <a:rPr lang="de-DE" dirty="0"/>
              <a:t>2 APs, 4 STAs, with 4/2 antennas, 1 or 2 spatial streams, 160MHz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NDPA1-1			64µs+16µs			NDPA1-2			64µs+16µs 	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NDP1-1			76µs+16µs			NDP1-2			76µs+16µs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BFRP1-1			64µs+16µs			BFRP1-2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Feedback1-1			mcs5: 96µs+16µs		</a:t>
            </a:r>
            <a:r>
              <a:rPr lang="de-DE" sz="1600" dirty="0">
                <a:solidFill>
                  <a:srgbClr val="FF0000"/>
                </a:solidFill>
              </a:rPr>
              <a:t>Feedback1-2		mcs1: 240µs+16µs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NDPA2-2			64µs+16µs 			NDPA2-1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NDP2-2			76µs+16µs			NDP2-1			76µs+16µs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BFRP2-2			64µs+16µs			BFRP2-1			64µs+16µs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dirty="0"/>
              <a:t>Feedback 2-2		mcs5: 96µs +16µs		</a:t>
            </a:r>
            <a:r>
              <a:rPr lang="de-DE" sz="1600" dirty="0">
                <a:solidFill>
                  <a:srgbClr val="FF0000"/>
                </a:solidFill>
              </a:rPr>
              <a:t>Feedback 2-2		mcs1: 240µs+16µs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FF0000"/>
              </a:solidFill>
            </a:endParaRPr>
          </a:p>
          <a:p>
            <a:pPr marL="57150" indent="0"/>
            <a:r>
              <a:rPr lang="de-DE" dirty="0">
                <a:sym typeface="Wingdings" panose="05000000000000000000" pitchFamily="2" charset="2"/>
              </a:rPr>
              <a:t>Lower overhead time (1.8ms), but feedback to un-associated APs (intra-OBSS) is not efficient (per-antenna feedback needed, conservative mcs, because channel is not known)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9DCBE-AA86-6559-9724-8DC4D6FED8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84F13-93C8-3AB4-4FD2-78A521585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3A0D9B-749C-5838-D943-2D716AEEF0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9EB5EB-1654-58E0-C283-2C732A2AE0C9}"/>
              </a:ext>
            </a:extLst>
          </p:cNvPr>
          <p:cNvSpPr txBox="1"/>
          <p:nvPr/>
        </p:nvSpPr>
        <p:spPr>
          <a:xfrm>
            <a:off x="9495503" y="2286000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(4x2=&gt;10 angles, 4x1=&gt;6 angles 4/6 bits, grouping 4=&gt;468 carriers) 37440 bit or 22464 bit, with 980 bit per data symbol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725291-5BF5-D74F-87AD-0790D42F7A50}"/>
              </a:ext>
            </a:extLst>
          </p:cNvPr>
          <p:cNvSpPr txBox="1"/>
          <p:nvPr/>
        </p:nvSpPr>
        <p:spPr>
          <a:xfrm>
            <a:off x="5638800" y="5930276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Mcs1 is used for feedback, because there is a single dedicated receipient </a:t>
            </a:r>
          </a:p>
        </p:txBody>
      </p:sp>
    </p:spTree>
    <p:extLst>
      <p:ext uri="{BB962C8B-B14F-4D97-AF65-F5344CB8AC3E}">
        <p14:creationId xmlns:p14="http://schemas.microsoft.com/office/powerpoint/2010/main" val="308204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04234-36EB-96B6-8141-CA51FC8740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E8EC-48AF-5DBF-B083-32C13191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Possible Improvements for sequential sounding intra-OBSS feedback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56DE02-2266-7226-E28E-DBB2BF52AD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51015"/>
                <a:ext cx="10361084" cy="4343400"/>
              </a:xfrm>
            </p:spPr>
            <p:txBody>
              <a:bodyPr/>
              <a:lstStyle/>
              <a:p>
                <a:r>
                  <a:rPr lang="de-DE" dirty="0"/>
                  <a:t>Sequential sounding according to [1, 2] doesn‘t allow for partial rank nulling.</a:t>
                </a:r>
              </a:p>
              <a:p>
                <a:pPr marL="57150" indent="0"/>
                <a:r>
                  <a:rPr lang="de-DE" dirty="0"/>
                  <a:t>This can be resolved by defining a new feedback report for intra-OBSS feedback [5, 6].</a:t>
                </a:r>
              </a:p>
              <a:p>
                <a:pPr marL="57150" indent="0"/>
                <a:r>
                  <a:rPr lang="en-US" sz="2400" b="0" dirty="0">
                    <a:effectLst/>
                    <a:cs typeface="Times New Roman" panose="02020603050405020304" pitchFamily="18" charset="0"/>
                  </a:rPr>
                  <a:t>Associated STA channel: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de-D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𝑽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</m:oMath>
                </a14:m>
                <a:endParaRPr lang="de-DE" dirty="0">
                  <a:cs typeface="Times New Roman" panose="02020603050405020304" pitchFamily="18" charset="0"/>
                </a:endParaRPr>
              </a:p>
              <a:p>
                <a:pPr marL="57150" indent="0"/>
                <a:r>
                  <a:rPr lang="de-DE" b="0" dirty="0">
                    <a:cs typeface="Times New Roman" panose="02020603050405020304" pitchFamily="18" charset="0"/>
                  </a:rPr>
                  <a:t>Intra-OBSS feedback</a:t>
                </a:r>
                <a:r>
                  <a:rPr lang="en-US" sz="2400" b="1" dirty="0">
                    <a:effectLst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DE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de-DE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</m:t>
                            </m:r>
                            <m:r>
                              <a:rPr lang="de-DE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de-DE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a</m:t>
                            </m:r>
                            <m:r>
                              <a:rPr lang="de-DE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de-DE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bSup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p>
                    </m:sSubSup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</m:t>
                        </m:r>
                        <m:r>
                          <a:rPr lang="de-DE" b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de-DE" b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b="0" dirty="0"/>
              </a:p>
              <a:p>
                <a:pPr marL="57150" indent="0"/>
                <a:r>
                  <a:rPr lang="de-DE" b="0" dirty="0"/>
                  <a:t>Channel: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  <m:r>
                                    <a:rPr lang="de-DE" b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a</m:t>
                                  </m:r>
                                  <m: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  <m:r>
                                    <a:rPr lang="de-DE" b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a</m:t>
                                  </m:r>
                                  <m: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b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  <m: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a</m:t>
                                  </m:r>
                                  <m:r>
                                    <a:rPr lang="de-DE" b="0" i="0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DE" b="0" dirty="0"/>
              </a:p>
              <a:p>
                <a:pPr marL="57150" indent="0"/>
                <a:endParaRPr lang="de-DE" dirty="0"/>
              </a:p>
              <a:p>
                <a:endParaRPr lang="de-DE" sz="20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56DE02-2266-7226-E28E-DBB2BF52AD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51015"/>
                <a:ext cx="10361084" cy="4343400"/>
              </a:xfrm>
              <a:blipFill>
                <a:blip r:embed="rId2"/>
                <a:stretch>
                  <a:fillRect l="-882" t="-1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1A669-E14C-04EF-3AD0-5D9A1B2BEB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7A057-677C-DD35-C8FE-94EBC0DAEA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1C31FE-2910-77B6-F7FB-2D8477E5C2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3C5C45-1FE0-BB0A-181B-CBE995C34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4622998"/>
            <a:ext cx="6934200" cy="1661916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52EBB46-BDA5-AA39-DA9E-CB6F97E47DF2}"/>
              </a:ext>
            </a:extLst>
          </p:cNvPr>
          <p:cNvSpPr/>
          <p:nvPr/>
        </p:nvSpPr>
        <p:spPr bwMode="auto">
          <a:xfrm>
            <a:off x="8763000" y="2819399"/>
            <a:ext cx="914400" cy="2590801"/>
          </a:xfrm>
          <a:custGeom>
            <a:avLst/>
            <a:gdLst>
              <a:gd name="connsiteX0" fmla="*/ 58366 w 778403"/>
              <a:gd name="connsiteY0" fmla="*/ 0 h 1867711"/>
              <a:gd name="connsiteX1" fmla="*/ 778213 w 778403"/>
              <a:gd name="connsiteY1" fmla="*/ 768485 h 1867711"/>
              <a:gd name="connsiteX2" fmla="*/ 0 w 778403"/>
              <a:gd name="connsiteY2" fmla="*/ 1867711 h 186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8403" h="1867711">
                <a:moveTo>
                  <a:pt x="58366" y="0"/>
                </a:moveTo>
                <a:cubicBezTo>
                  <a:pt x="423153" y="228600"/>
                  <a:pt x="787941" y="457200"/>
                  <a:pt x="778213" y="768485"/>
                </a:cubicBezTo>
                <a:cubicBezTo>
                  <a:pt x="768485" y="1079770"/>
                  <a:pt x="384242" y="1473740"/>
                  <a:pt x="0" y="1867711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0889486-72BE-579B-B22F-584620EC4535}"/>
              </a:ext>
            </a:extLst>
          </p:cNvPr>
          <p:cNvSpPr/>
          <p:nvPr/>
        </p:nvSpPr>
        <p:spPr bwMode="auto">
          <a:xfrm>
            <a:off x="9372600" y="2704288"/>
            <a:ext cx="2438400" cy="3086911"/>
          </a:xfrm>
          <a:custGeom>
            <a:avLst/>
            <a:gdLst>
              <a:gd name="connsiteX0" fmla="*/ 0 w 2928025"/>
              <a:gd name="connsiteY0" fmla="*/ 0 h 2237361"/>
              <a:gd name="connsiteX1" fmla="*/ 1838527 w 2928025"/>
              <a:gd name="connsiteY1" fmla="*/ 865761 h 2237361"/>
              <a:gd name="connsiteX2" fmla="*/ 2928025 w 2928025"/>
              <a:gd name="connsiteY2" fmla="*/ 2237361 h 2237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025" h="2237361">
                <a:moveTo>
                  <a:pt x="0" y="0"/>
                </a:moveTo>
                <a:cubicBezTo>
                  <a:pt x="675261" y="246434"/>
                  <a:pt x="1350523" y="492868"/>
                  <a:pt x="1838527" y="865761"/>
                </a:cubicBezTo>
                <a:cubicBezTo>
                  <a:pt x="2326531" y="1238654"/>
                  <a:pt x="2627278" y="1738007"/>
                  <a:pt x="2928025" y="2237361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40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A31B-3F0C-4C88-E6D8-ABE194196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705599" cy="1065213"/>
          </a:xfrm>
        </p:spPr>
        <p:txBody>
          <a:bodyPr/>
          <a:lstStyle/>
          <a:p>
            <a:r>
              <a:rPr lang="de-DE" dirty="0"/>
              <a:t>Sounding Interval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7132A58-BCA3-FD13-EBAC-B37AA1C9D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135" y="1756513"/>
            <a:ext cx="6864345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Performance degrades over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Different precoding methods were considered: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Zero-forcing (perfect nulls)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Partial nulling (regularized inversion)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/>
              <a:t>IPO (iterative phase optimization) </a:t>
            </a:r>
            <a:r>
              <a:rPr lang="de-DE" sz="2000" dirty="0">
                <a:sym typeface="Wingdings" panose="05000000000000000000" pitchFamily="2" charset="2"/>
              </a:rPr>
              <a:t> joint optimization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>
                <a:sym typeface="Wingdings" panose="05000000000000000000" pitchFamily="2" charset="2"/>
              </a:rPr>
              <a:t>Sounding Interval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>
                <a:sym typeface="Wingdings" panose="05000000000000000000" pitchFamily="2" charset="2"/>
              </a:rPr>
              <a:t>About 20ms sounding interval is needed to maintain consistent performance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000" dirty="0">
                <a:sym typeface="Wingdings" panose="05000000000000000000" pitchFamily="2" charset="2"/>
              </a:rPr>
              <a:t>With 4ms per sounding, this amounts to 20% total overhead, with 0.8ms, overhead reduces to 4%</a:t>
            </a:r>
            <a:endParaRPr lang="de-D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9A9118-DAF7-5ED6-BE33-E2D4E03AC4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2123-1D2B-6623-2C6B-31CE8EC2DC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6EC17-7543-CDE5-8E42-7EC5767C7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A0F921-05C7-2913-C7EC-0EC050B9607F}"/>
              </a:ext>
            </a:extLst>
          </p:cNvPr>
          <p:cNvSpPr txBox="1"/>
          <p:nvPr/>
        </p:nvSpPr>
        <p:spPr>
          <a:xfrm>
            <a:off x="506134" y="5577338"/>
            <a:ext cx="4246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i="1" dirty="0">
                <a:solidFill>
                  <a:schemeClr val="tx1"/>
                </a:solidFill>
              </a:rPr>
              <a:t>Simulation: Joint sounding, 2 APs, </a:t>
            </a:r>
          </a:p>
          <a:p>
            <a:r>
              <a:rPr lang="de-DE" sz="1800" i="1" dirty="0">
                <a:solidFill>
                  <a:schemeClr val="tx1"/>
                </a:solidFill>
              </a:rPr>
              <a:t>D NLOS channel with 1.2km/h movement</a:t>
            </a:r>
            <a:endParaRPr lang="en-US" sz="1800" i="1" dirty="0">
              <a:solidFill>
                <a:schemeClr val="tx1"/>
              </a:solidFill>
            </a:endParaRP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29887A2-EAD1-919C-F75A-1BDCA914A6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883" t="2956" r="5274"/>
          <a:stretch/>
        </p:blipFill>
        <p:spPr>
          <a:xfrm>
            <a:off x="7909560" y="743625"/>
            <a:ext cx="3749040" cy="2926080"/>
          </a:xfr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6DA8458-4E22-644A-B182-5AEFFCBC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066" t="3439" r="6129" b="-1"/>
          <a:stretch/>
        </p:blipFill>
        <p:spPr>
          <a:xfrm>
            <a:off x="7848600" y="3505200"/>
            <a:ext cx="3749040" cy="29260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0383D1D-63B0-D66B-6D3F-44DC2851C794}"/>
              </a:ext>
            </a:extLst>
          </p:cNvPr>
          <p:cNvSpPr txBox="1"/>
          <p:nvPr/>
        </p:nvSpPr>
        <p:spPr>
          <a:xfrm rot="16200000">
            <a:off x="6851219" y="1891764"/>
            <a:ext cx="1571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2 STAs  per  AP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F29594-945A-DAD3-14C6-C5F9EF1D14A6}"/>
              </a:ext>
            </a:extLst>
          </p:cNvPr>
          <p:cNvSpPr txBox="1"/>
          <p:nvPr/>
        </p:nvSpPr>
        <p:spPr>
          <a:xfrm rot="16200000">
            <a:off x="6908160" y="4772689"/>
            <a:ext cx="1457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1 STA  per  AP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8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A31B-3F0C-4C88-E6D8-ABE19419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Issue 2: Joint Sounding Impairments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03BC0F6-C20B-5032-B206-33561387C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5181599" cy="4113213"/>
          </a:xfrm>
        </p:spPr>
        <p:txBody>
          <a:bodyPr/>
          <a:lstStyle/>
          <a:p>
            <a:pPr marL="0" indent="0"/>
            <a:r>
              <a:rPr lang="de-DE" sz="2400" dirty="0"/>
              <a:t>Joint Sounding and CFO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b="0" dirty="0"/>
              <a:t>In joint sounding, a clock offset between the two APs causes a channel estimation error, because the STA can lock to only one of the APs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b="0" dirty="0"/>
              <a:t>Due to the duration of the joint sounding LTFs, the frequency drift </a:t>
            </a:r>
            <a:r>
              <a:rPr lang="de-DE" sz="2000" b="0" i="1" dirty="0"/>
              <a:t>within the LTFs </a:t>
            </a:r>
            <a:r>
              <a:rPr lang="de-DE" sz="2000" b="0" dirty="0"/>
              <a:t>can cause a performance impact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1600" dirty="0"/>
              <a:t>Not an issue for sequential sounding</a:t>
            </a:r>
            <a:endParaRPr lang="en-US" sz="16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9A9118-DAF7-5ED6-BE33-E2D4E03AC4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2123-1D2B-6623-2C6B-31CE8EC2DC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6EC17-7543-CDE5-8E42-7EC5767C7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13B652-2E4F-D16E-8573-93F9CE172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529" y="1418929"/>
            <a:ext cx="5501640" cy="19338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A0FD06-3A9E-2673-4FBE-353BCD9F947F}"/>
              </a:ext>
            </a:extLst>
          </p:cNvPr>
          <p:cNvSpPr txBox="1"/>
          <p:nvPr/>
        </p:nvSpPr>
        <p:spPr>
          <a:xfrm>
            <a:off x="6199717" y="5818376"/>
            <a:ext cx="5992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Simulation: 4x LTFs, 4-antenna AP, 2-antennas STAs (joint, sequential non-standard), 1-antenna STA (sequential), CFO as in trigger-based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F88920-C0BD-D5D1-F08B-4964064BB459}"/>
              </a:ext>
            </a:extLst>
          </p:cNvPr>
          <p:cNvSpPr txBox="1"/>
          <p:nvPr/>
        </p:nvSpPr>
        <p:spPr>
          <a:xfrm>
            <a:off x="6595534" y="3328511"/>
            <a:ext cx="5596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solidFill>
                  <a:schemeClr val="tx1"/>
                </a:solidFill>
              </a:rPr>
              <a:t>Performance penalty </a:t>
            </a:r>
            <a:r>
              <a:rPr lang="de-DE" sz="1600" dirty="0">
                <a:solidFill>
                  <a:schemeClr val="tx1"/>
                </a:solidFill>
              </a:rPr>
              <a:t>of CFO during transmisson of 8 LTFs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80AE02A-6F26-E9F5-434D-C9FDB4624A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44218" y="3539742"/>
            <a:ext cx="4631267" cy="2367578"/>
          </a:xfrm>
        </p:spPr>
      </p:pic>
    </p:spTree>
    <p:extLst>
      <p:ext uri="{BB962C8B-B14F-4D97-AF65-F5344CB8AC3E}">
        <p14:creationId xmlns:p14="http://schemas.microsoft.com/office/powerpoint/2010/main" val="396104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447717E-69E5-47F8-9D65-8EBB0BE22A17}">
  <ds:schemaRefs>
    <ds:schemaRef ds:uri="6b22517d-d879-4a65-9734-496d2dd5d1ee"/>
    <ds:schemaRef ds:uri="9bfd848a-1557-471e-aab3-1b6857636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purl.org/dc/terms/"/>
    <ds:schemaRef ds:uri="http://schemas.microsoft.com/office/2006/documentManagement/types"/>
    <ds:schemaRef ds:uri="6b22517d-d879-4a65-9734-496d2dd5d1e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9bfd848a-1557-471e-aab3-1b6857636095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21700</TotalTime>
  <Words>1606</Words>
  <Application>Microsoft Office PowerPoint</Application>
  <PresentationFormat>Widescreen</PresentationFormat>
  <Paragraphs>227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Malgun Gothic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Multi-AP Sounding Analysis</vt:lpstr>
      <vt:lpstr>Introduction</vt:lpstr>
      <vt:lpstr>Problem Statement</vt:lpstr>
      <vt:lpstr>Issue 1: Sounding Overhead – Joint Sounding (single instance)</vt:lpstr>
      <vt:lpstr>Possible Improvements</vt:lpstr>
      <vt:lpstr>Sounding Overhead – Sequential Sounding</vt:lpstr>
      <vt:lpstr>Possible Improvements for sequential sounding intra-OBSS feedback</vt:lpstr>
      <vt:lpstr>Sounding Interval</vt:lpstr>
      <vt:lpstr>Issue 2: Joint Sounding Impairments</vt:lpstr>
      <vt:lpstr>Issue 3: COBF Performance</vt:lpstr>
      <vt:lpstr>Joint Optimization</vt:lpstr>
      <vt:lpstr>Conclusions</vt:lpstr>
      <vt:lpstr>References</vt:lpstr>
      <vt:lpstr>APPENDIX</vt:lpstr>
      <vt:lpstr>Simulation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13</cp:revision>
  <cp:lastPrinted>1601-01-01T00:00:00Z</cp:lastPrinted>
  <dcterms:created xsi:type="dcterms:W3CDTF">2023-12-07T08:56:55Z</dcterms:created>
  <dcterms:modified xsi:type="dcterms:W3CDTF">2025-01-07T16:07:04Z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