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71" r:id="rId4"/>
    <p:sldId id="272" r:id="rId5"/>
    <p:sldId id="273" r:id="rId6"/>
    <p:sldId id="275" r:id="rId7"/>
    <p:sldId id="276"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6" autoAdjust="0"/>
    <p:restoredTop sz="94660"/>
  </p:normalViewPr>
  <p:slideViewPr>
    <p:cSldViewPr>
      <p:cViewPr varScale="1">
        <p:scale>
          <a:sx n="91" d="100"/>
          <a:sy n="91" d="100"/>
        </p:scale>
        <p:origin x="72"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1" d="100"/>
          <a:sy n="71" d="100"/>
        </p:scale>
        <p:origin x="2720"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802.11-xx/xxxxr0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8836465-B462-8ECA-1EF3-2B50D61EACA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129784B-FE25-C786-1889-1062E77AEE43}"/>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F94D3DF7-3914-32C1-4568-FC1D8AF93B0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7EBEF80-ED16-313D-B8E1-598EA1F9EF3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7CEEB0C-B9AE-8EA7-760D-78486EFBC15A}"/>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id="{CE5AD934-464B-9DC7-5D19-99661D8D60C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3C4FFBC-316D-4E77-A34C-A8168DCC8AB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411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3E14852-20E4-DD9B-7455-D1596729DBF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84C5F96-6E21-F8D1-EDD7-0921CC39898F}"/>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C18A5DD3-612E-0905-8A55-46487429EE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B1A2496-6C00-6F42-D13C-28E022F4228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81FCF96-CB7D-E43A-A41B-E8CC5CDBE193}"/>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5B080CE9-8EA2-A484-6F19-D302C176411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02C941E-CBB5-6959-A240-E05615252C2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29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2C95074-B69B-451E-B4FA-BDFEED64C21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D3D3AC-D559-B13B-6FA8-E1DD2B5571D2}"/>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38DAB780-7E8C-9B9A-46FA-75A7015A593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F41CA4B-C7E4-89AF-21C1-2BC943F0323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ED5B363-0A4B-B6AF-BA92-D65C39A60957}"/>
              </a:ext>
            </a:extLst>
          </p:cNvPr>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a:extLst>
              <a:ext uri="{FF2B5EF4-FFF2-40B4-BE49-F238E27FC236}">
                <a16:creationId xmlns:a16="http://schemas.microsoft.com/office/drawing/2014/main" id="{F5D78B8B-204F-941E-060A-70857D7565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5BA477A-2A05-AE30-6BBA-14393C27E1A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8914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1C07156-2D20-2F52-58E0-9146B24D747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F5F930D-F677-FCE6-4B54-746C02383630}"/>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C7D2A83B-023B-2926-6D41-CFF201000FD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7B4AA2B-7CD7-AF10-D260-EE133345BB24}"/>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BB42C83-BD3D-31DA-01D1-877152DAB701}"/>
              </a:ext>
            </a:extLst>
          </p:cNvPr>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a:extLst>
              <a:ext uri="{FF2B5EF4-FFF2-40B4-BE49-F238E27FC236}">
                <a16:creationId xmlns:a16="http://schemas.microsoft.com/office/drawing/2014/main" id="{D54D5B47-6EB3-AAC4-2B50-6198FE640B0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4113A9EF-1888-C222-0C09-2D3B9E48DB1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4616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90E80B-A1BC-2F23-DD6F-728BDC7720B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57FEE7E-370E-7F08-85E1-A57519D67D9B}"/>
              </a:ext>
            </a:extLst>
          </p:cNvPr>
          <p:cNvSpPr>
            <a:spLocks noGrp="1" noChangeArrowheads="1"/>
          </p:cNvSpPr>
          <p:nvPr>
            <p:ph type="hdr"/>
          </p:nvPr>
        </p:nvSpPr>
        <p:spPr>
          <a:ln/>
        </p:spPr>
        <p:txBody>
          <a:bodyPr/>
          <a:lstStyle/>
          <a:p>
            <a:r>
              <a:rPr lang="en-US"/>
              <a:t>doc.: IEEE 802.11-24/xxxxr0</a:t>
            </a:r>
          </a:p>
        </p:txBody>
      </p:sp>
      <p:sp>
        <p:nvSpPr>
          <p:cNvPr id="5" name="Rectangle 3">
            <a:extLst>
              <a:ext uri="{FF2B5EF4-FFF2-40B4-BE49-F238E27FC236}">
                <a16:creationId xmlns:a16="http://schemas.microsoft.com/office/drawing/2014/main" id="{36BFC6A7-1CD7-C61D-90B4-8B8C9CC8B4E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AD61E3F-3DC8-06ED-A3E9-D97B4B94A44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7FCF5B1-5368-9AEF-EAEB-5B346C53D5D9}"/>
              </a:ext>
            </a:extLst>
          </p:cNvPr>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a:extLst>
              <a:ext uri="{FF2B5EF4-FFF2-40B4-BE49-F238E27FC236}">
                <a16:creationId xmlns:a16="http://schemas.microsoft.com/office/drawing/2014/main" id="{8ED90121-99FB-0FC1-B131-279BBA9AEFA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BF0A981-B831-027D-D81A-4EE01B2C370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1708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dirty="0"/>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Hui Che,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2024</a:t>
            </a:r>
            <a:endParaRPr lang="en-GB"/>
          </a:p>
        </p:txBody>
      </p:sp>
      <p:sp>
        <p:nvSpPr>
          <p:cNvPr id="6" name="Footer Placeholder 5"/>
          <p:cNvSpPr>
            <a:spLocks noGrp="1"/>
          </p:cNvSpPr>
          <p:nvPr>
            <p:ph type="ftr" idx="11"/>
          </p:nvPr>
        </p:nvSpPr>
        <p:spPr/>
        <p:txBody>
          <a:bodyPr/>
          <a:lstStyle>
            <a:lvl1pPr>
              <a:defRPr/>
            </a:lvl1pPr>
          </a:lstStyle>
          <a:p>
            <a:r>
              <a:rPr lang="en-GB"/>
              <a:t>Hui Che, Ruijie Networks Co., Ltd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Hui Che,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2024</a:t>
            </a:r>
            <a:endParaRPr lang="en-GB"/>
          </a:p>
        </p:txBody>
      </p:sp>
      <p:sp>
        <p:nvSpPr>
          <p:cNvPr id="4" name="Footer Placeholder 3"/>
          <p:cNvSpPr>
            <a:spLocks noGrp="1"/>
          </p:cNvSpPr>
          <p:nvPr>
            <p:ph type="ftr" idx="11"/>
          </p:nvPr>
        </p:nvSpPr>
        <p:spPr/>
        <p:txBody>
          <a:bodyPr/>
          <a:lstStyle>
            <a:lvl1pPr>
              <a:defRPr/>
            </a:lvl1pPr>
          </a:lstStyle>
          <a:p>
            <a:r>
              <a:rPr lang="en-GB"/>
              <a:t>Hui Che, Ruijie Networks Co., Ltd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2024</a:t>
            </a:r>
            <a:endParaRPr lang="en-GB"/>
          </a:p>
        </p:txBody>
      </p:sp>
      <p:sp>
        <p:nvSpPr>
          <p:cNvPr id="3" name="Footer Placeholder 2"/>
          <p:cNvSpPr>
            <a:spLocks noGrp="1"/>
          </p:cNvSpPr>
          <p:nvPr>
            <p:ph type="ftr" idx="11"/>
          </p:nvPr>
        </p:nvSpPr>
        <p:spPr/>
        <p:txBody>
          <a:bodyPr/>
          <a:lstStyle>
            <a:lvl1pPr>
              <a:defRPr/>
            </a:lvl1pPr>
          </a:lstStyle>
          <a:p>
            <a:r>
              <a:rPr lang="en-GB"/>
              <a:t>Hui Che, Ruijie Networks Co., Ltd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2024</a:t>
            </a:r>
            <a:endParaRPr lang="en-GB"/>
          </a:p>
        </p:txBody>
      </p:sp>
      <p:sp>
        <p:nvSpPr>
          <p:cNvPr id="5" name="Footer Placeholder 4"/>
          <p:cNvSpPr>
            <a:spLocks noGrp="1"/>
          </p:cNvSpPr>
          <p:nvPr>
            <p:ph type="ftr" idx="11"/>
          </p:nvPr>
        </p:nvSpPr>
        <p:spPr/>
        <p:txBody>
          <a:bodyPr/>
          <a:lstStyle>
            <a:lvl1pPr>
              <a:defRPr/>
            </a:lvl1pPr>
          </a:lstStyle>
          <a:p>
            <a:r>
              <a:rPr lang="en-GB"/>
              <a:t>Hui Che, Ruijie Networks Co., Ltd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Hui Che,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439669207"/>
              </p:ext>
            </p:extLst>
          </p:nvPr>
        </p:nvGraphicFramePr>
        <p:xfrm>
          <a:off x="1086836" y="2423356"/>
          <a:ext cx="9897495" cy="2053910"/>
        </p:xfrm>
        <a:graphic>
          <a:graphicData uri="http://schemas.openxmlformats.org/drawingml/2006/table">
            <a:tbl>
              <a:tblPr firstRow="1" bandRow="1">
                <a:tableStyleId>{5940675A-B579-460E-94D1-54222C63F5DA}</a:tableStyleId>
              </a:tblPr>
              <a:tblGrid>
                <a:gridCol w="1979499">
                  <a:extLst>
                    <a:ext uri="{9D8B030D-6E8A-4147-A177-3AD203B41FA5}">
                      <a16:colId xmlns:a16="http://schemas.microsoft.com/office/drawing/2014/main" val="20000"/>
                    </a:ext>
                  </a:extLst>
                </a:gridCol>
                <a:gridCol w="1979499">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979499">
                  <a:extLst>
                    <a:ext uri="{9D8B030D-6E8A-4147-A177-3AD203B41FA5}">
                      <a16:colId xmlns:a16="http://schemas.microsoft.com/office/drawing/2014/main" val="20003"/>
                    </a:ext>
                  </a:extLst>
                </a:gridCol>
                <a:gridCol w="1979499">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err="1">
                          <a:latin typeface="+mn-lt"/>
                        </a:rPr>
                        <a:t>Hui</a:t>
                      </a:r>
                      <a:r>
                        <a:rPr lang="en-US" altLang="zh-CN" sz="1400" baseline="0" dirty="0">
                          <a:latin typeface="+mn-lt"/>
                        </a:rPr>
                        <a:t> </a:t>
                      </a:r>
                      <a:r>
                        <a:rPr lang="en-US" altLang="zh-CN" sz="1400" baseline="0" dirty="0" err="1">
                          <a:latin typeface="+mn-lt"/>
                        </a:rPr>
                        <a:t>Che</a:t>
                      </a:r>
                      <a:endParaRPr lang="zh-CN" altLang="en-US" sz="1400" dirty="0">
                        <a:latin typeface="+mn-lt"/>
                      </a:endParaRPr>
                    </a:p>
                  </a:txBody>
                  <a:tcPr/>
                </a:tc>
                <a:tc rowSpan="5">
                  <a:txBody>
                    <a:bodyPr/>
                    <a:lstStyle/>
                    <a:p>
                      <a:endParaRPr lang="en-US" altLang="zh-CN" sz="1200" dirty="0">
                        <a:latin typeface="+mn-lt"/>
                      </a:endParaRPr>
                    </a:p>
                    <a:p>
                      <a:endParaRPr lang="en-US" altLang="zh-CN" sz="1200" dirty="0">
                        <a:latin typeface="+mn-lt"/>
                      </a:endParaRPr>
                    </a:p>
                    <a:p>
                      <a:endParaRPr lang="en-US" altLang="zh-CN" sz="1200" dirty="0">
                        <a:latin typeface="+mn-lt"/>
                      </a:endParaRPr>
                    </a:p>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chehui@ruijie.com.cn</a:t>
                      </a:r>
                      <a:endParaRPr lang="zh-CN" altLang="en-US" sz="12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err="1">
                          <a:latin typeface="+mn-lt"/>
                        </a:rPr>
                        <a:t>Ke</a:t>
                      </a:r>
                      <a:r>
                        <a:rPr lang="en-US" altLang="zh-CN" sz="1400" dirty="0">
                          <a:latin typeface="+mn-lt"/>
                        </a:rPr>
                        <a:t> </a:t>
                      </a:r>
                      <a:r>
                        <a:rPr lang="en-US" altLang="zh-CN" sz="1400" dirty="0" err="1">
                          <a:latin typeface="+mn-lt"/>
                        </a:rPr>
                        <a:t>Zhong</a:t>
                      </a:r>
                      <a:endParaRPr lang="zh-CN" altLang="en-US" sz="1400" dirty="0">
                        <a:latin typeface="+mn-lt"/>
                      </a:endParaRPr>
                    </a:p>
                  </a:txBody>
                  <a:tcPr/>
                </a:tc>
                <a:tc vMerge="1">
                  <a:txBody>
                    <a:bodyPr/>
                    <a:lstStyle/>
                    <a:p>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endParaRPr lang="zh-CN" altLang="en-US" sz="1200" dirty="0">
                        <a:latin typeface="+mn-lt"/>
                      </a:endParaRPr>
                    </a:p>
                  </a:txBody>
                  <a:tcPr/>
                </a:tc>
                <a:extLst>
                  <a:ext uri="{0D108BD9-81ED-4DB2-BD59-A6C34878D82A}">
                    <a16:rowId xmlns:a16="http://schemas.microsoft.com/office/drawing/2014/main" val="10002"/>
                  </a:ext>
                </a:extLst>
              </a:tr>
              <a:tr h="337630">
                <a:tc>
                  <a:txBody>
                    <a:bodyPr/>
                    <a:lstStyle/>
                    <a:p>
                      <a:r>
                        <a:rPr lang="en-US" altLang="zh-CN" sz="1400" dirty="0">
                          <a:latin typeface="+mn-lt"/>
                        </a:rPr>
                        <a:t>Hang Yang</a:t>
                      </a:r>
                      <a:endParaRPr lang="zh-CN" altLang="en-US" sz="1400" dirty="0">
                        <a:latin typeface="+mn-lt"/>
                      </a:endParaRPr>
                    </a:p>
                  </a:txBody>
                  <a:tcPr/>
                </a:tc>
                <a:tc vMerge="1">
                  <a:txBody>
                    <a:bodyPr/>
                    <a:lstStyle/>
                    <a:p>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endParaRPr lang="zh-CN" altLang="en-US" sz="1200">
                        <a:latin typeface="+mn-lt"/>
                      </a:endParaRPr>
                    </a:p>
                  </a:txBody>
                  <a:tcPr/>
                </a:tc>
                <a:extLst>
                  <a:ext uri="{0D108BD9-81ED-4DB2-BD59-A6C34878D82A}">
                    <a16:rowId xmlns:a16="http://schemas.microsoft.com/office/drawing/2014/main" val="10003"/>
                  </a:ext>
                </a:extLst>
              </a:tr>
              <a:tr h="337630">
                <a:tc>
                  <a:txBody>
                    <a:bodyPr/>
                    <a:lstStyle/>
                    <a:p>
                      <a:r>
                        <a:rPr lang="en-US" altLang="zh-CN" sz="1400" dirty="0" err="1">
                          <a:latin typeface="+mn-lt"/>
                        </a:rPr>
                        <a:t>LongLong</a:t>
                      </a:r>
                      <a:r>
                        <a:rPr lang="en-US" altLang="zh-CN" sz="1400" dirty="0">
                          <a:latin typeface="+mn-lt"/>
                        </a:rPr>
                        <a:t> Hong </a:t>
                      </a:r>
                      <a:endParaRPr lang="zh-CN" altLang="en-US" sz="1400" dirty="0">
                        <a:latin typeface="+mn-lt"/>
                      </a:endParaRPr>
                    </a:p>
                  </a:txBody>
                  <a:tcPr/>
                </a:tc>
                <a:tc vMerge="1">
                  <a:txBody>
                    <a:bodyPr/>
                    <a:lstStyle/>
                    <a:p>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endParaRPr lang="zh-CN" altLang="en-US" sz="1200" dirty="0">
                        <a:latin typeface="+mn-lt"/>
                      </a:endParaRPr>
                    </a:p>
                  </a:txBody>
                  <a:tcPr/>
                </a:tc>
                <a:extLst>
                  <a:ext uri="{0D108BD9-81ED-4DB2-BD59-A6C34878D82A}">
                    <a16:rowId xmlns:a16="http://schemas.microsoft.com/office/drawing/2014/main" val="10004"/>
                  </a:ext>
                </a:extLst>
              </a:tr>
              <a:tr h="337630">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endParaRPr lang="zh-CN" altLang="en-US" sz="1200" dirty="0">
                        <a:latin typeface="+mn-lt"/>
                      </a:endParaRPr>
                    </a:p>
                  </a:txBody>
                  <a:tcPr/>
                </a:tc>
                <a:extLst>
                  <a:ext uri="{0D108BD9-81ED-4DB2-BD59-A6C34878D82A}">
                    <a16:rowId xmlns:a16="http://schemas.microsoft.com/office/drawing/2014/main" val="2490645123"/>
                  </a:ext>
                </a:extLst>
              </a:tr>
            </a:tbl>
          </a:graphicData>
        </a:graphic>
      </p:graphicFrame>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Non-Primary Channel Access with MLO</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2024</a:t>
            </a:r>
            <a:r>
              <a:rPr lang="en-GB" sz="2000" b="0" dirty="0"/>
              <a:t>-</a:t>
            </a:r>
            <a:r>
              <a:rPr lang="en-US" altLang="zh-CN" sz="2000" b="0" dirty="0"/>
              <a:t>12</a:t>
            </a:r>
            <a:r>
              <a:rPr lang="en-GB" sz="2000" b="0" dirty="0"/>
              <a:t>-</a:t>
            </a:r>
            <a:r>
              <a:rPr lang="en-US" altLang="zh-CN" sz="2000" b="0" dirty="0"/>
              <a:t>30</a:t>
            </a:r>
            <a:endParaRPr lang="en-GB" sz="2000" b="0" dirty="0"/>
          </a:p>
        </p:txBody>
      </p:sp>
      <p:sp>
        <p:nvSpPr>
          <p:cNvPr id="6" name="Date Placeholder 3"/>
          <p:cNvSpPr>
            <a:spLocks noGrp="1"/>
          </p:cNvSpPr>
          <p:nvPr>
            <p:ph type="dt" idx="10"/>
          </p:nvPr>
        </p:nvSpPr>
        <p:spPr/>
        <p:txBody>
          <a:bodyPr/>
          <a:lstStyle/>
          <a:p>
            <a:r>
              <a:rPr lang="en-US" altLang="zh-CN"/>
              <a:t>December 2024</a:t>
            </a:r>
            <a:endParaRPr lang="en-GB" dirty="0"/>
          </a:p>
        </p:txBody>
      </p:sp>
      <p:sp>
        <p:nvSpPr>
          <p:cNvPr id="7" name="Footer Placeholder 4"/>
          <p:cNvSpPr>
            <a:spLocks noGrp="1"/>
          </p:cNvSpPr>
          <p:nvPr>
            <p:ph type="ftr" idx="11"/>
          </p:nvPr>
        </p:nvSpPr>
        <p:spPr/>
        <p:txBody>
          <a:bodyPr/>
          <a:lstStyle/>
          <a:p>
            <a:r>
              <a:rPr lang="en-GB"/>
              <a:t>Hui Che,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929217" y="1484784"/>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Current 802.11 standards</a:t>
            </a:r>
            <a:r>
              <a:rPr lang="en-US" sz="1800" b="0" dirty="0"/>
              <a: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Channel bonding is used to increase bandwidth. However, </a:t>
            </a:r>
            <a:r>
              <a:rPr lang="en-US" sz="1800" dirty="0"/>
              <a:t>if the primary channel is congested</a:t>
            </a:r>
            <a:r>
              <a:rPr lang="en-US" sz="1800" b="0" dirty="0"/>
              <a:t>, even if </a:t>
            </a:r>
            <a:r>
              <a:rPr lang="en-US" sz="1800" dirty="0"/>
              <a:t>secondary channels </a:t>
            </a:r>
            <a:r>
              <a:rPr lang="en-US" sz="1800" b="0" dirty="0"/>
              <a:t>are idle, nodes </a:t>
            </a:r>
            <a:r>
              <a:rPr lang="en-US" sz="1800" dirty="0"/>
              <a:t>cannot transmit on them</a:t>
            </a:r>
            <a:r>
              <a:rPr lang="en-US" sz="1800" b="0" dirty="0"/>
              <a:t>, leading to </a:t>
            </a:r>
            <a:r>
              <a:rPr lang="en-US" sz="1800" dirty="0"/>
              <a:t>bandwidth waste</a:t>
            </a:r>
            <a:r>
              <a:rPr lang="en-US" sz="1800" b="0" dirty="0"/>
              <a:t>. </a:t>
            </a:r>
            <a:r>
              <a:rPr lang="en-US" sz="1800" dirty="0"/>
              <a:t>Larger bandwidths </a:t>
            </a:r>
            <a:r>
              <a:rPr lang="en-US" sz="1800" b="0" dirty="0"/>
              <a:t>lead to </a:t>
            </a:r>
            <a:r>
              <a:rPr lang="en-US" sz="1800" dirty="0"/>
              <a:t>lower channel utilization</a:t>
            </a:r>
            <a:r>
              <a:rPr lang="en-US" sz="1800" b="0" dirty="0"/>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err="1"/>
              <a:t>TGbn’s</a:t>
            </a:r>
            <a:r>
              <a:rPr lang="en-US" sz="1800" dirty="0"/>
              <a:t> (Non-Primary Channel Access, NPCA) contribution</a:t>
            </a:r>
            <a:r>
              <a:rPr lang="en-US" sz="1800" b="0" dirty="0"/>
              <a: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NPCA allows switching to a non-primary channel when the BSS primary channel is congested (due to OBSS interference or other factors), helping improve spectrum efficiency.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This contribution focuses on addressing </a:t>
            </a:r>
            <a:r>
              <a:rPr lang="en-US" sz="1800" dirty="0"/>
              <a:t>NPCA’s current limitations </a:t>
            </a:r>
            <a:r>
              <a:rPr lang="en-US" sz="1800" b="0" dirty="0"/>
              <a:t>by considering interference on </a:t>
            </a:r>
            <a:r>
              <a:rPr lang="en-US" sz="1800" dirty="0"/>
              <a:t>NPCA primary channels </a:t>
            </a:r>
            <a:r>
              <a:rPr lang="en-US" sz="1800" b="0" dirty="0"/>
              <a:t>and proposing </a:t>
            </a:r>
            <a:r>
              <a:rPr lang="en-US" sz="1800" dirty="0"/>
              <a:t>multi-link operation (MLO) </a:t>
            </a:r>
            <a:r>
              <a:rPr lang="en-US" sz="1800" b="0" dirty="0"/>
              <a:t>as a solution to increase bandwidth utilization.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Hui Che, </a:t>
            </a:r>
            <a:r>
              <a:rPr lang="en-GB" dirty="0" err="1"/>
              <a:t>Ruijie</a:t>
            </a:r>
            <a:r>
              <a:rPr lang="en-GB" dirty="0"/>
              <a:t> Networks Co., Ltd</a:t>
            </a:r>
          </a:p>
        </p:txBody>
      </p:sp>
      <p:sp>
        <p:nvSpPr>
          <p:cNvPr id="4" name="Date Placeholder 3"/>
          <p:cNvSpPr>
            <a:spLocks noGrp="1"/>
          </p:cNvSpPr>
          <p:nvPr>
            <p:ph type="dt" idx="15"/>
          </p:nvPr>
        </p:nvSpPr>
        <p:spPr/>
        <p:txBody>
          <a:bodyPr/>
          <a:lstStyle/>
          <a:p>
            <a:r>
              <a:rPr lang="en-US" altLang="zh-CN"/>
              <a:t>December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9389F-86B2-E652-5266-324399574C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3A08DE-025D-BE2A-E6E0-4EA35EA6293B}"/>
              </a:ext>
            </a:extLst>
          </p:cNvPr>
          <p:cNvSpPr>
            <a:spLocks noGrp="1"/>
          </p:cNvSpPr>
          <p:nvPr>
            <p:ph type="title"/>
          </p:nvPr>
        </p:nvSpPr>
        <p:spPr>
          <a:xfrm>
            <a:off x="929217" y="761119"/>
            <a:ext cx="10361084" cy="1065213"/>
          </a:xfrm>
        </p:spPr>
        <p:txBody>
          <a:bodyPr/>
          <a:lstStyle/>
          <a:p>
            <a:r>
              <a:rPr lang="en-US" altLang="zh-CN" dirty="0"/>
              <a:t>NPCA Background and Challenges</a:t>
            </a:r>
            <a:endParaRPr lang="en-GB" dirty="0"/>
          </a:p>
        </p:txBody>
      </p:sp>
      <p:sp>
        <p:nvSpPr>
          <p:cNvPr id="6" name="Slide Number Placeholder 5">
            <a:extLst>
              <a:ext uri="{FF2B5EF4-FFF2-40B4-BE49-F238E27FC236}">
                <a16:creationId xmlns:a16="http://schemas.microsoft.com/office/drawing/2014/main" id="{68775322-D1D9-A8EE-D2ED-4C079B24B657}"/>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id="{ACE9044D-04F7-3806-4318-9BD51D5B2AE2}"/>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71614DF4-C9FC-5858-BEA2-ECEC7955C60A}"/>
              </a:ext>
            </a:extLst>
          </p:cNvPr>
          <p:cNvSpPr>
            <a:spLocks noGrp="1"/>
          </p:cNvSpPr>
          <p:nvPr>
            <p:ph type="dt" idx="15"/>
          </p:nvPr>
        </p:nvSpPr>
        <p:spPr/>
        <p:txBody>
          <a:bodyPr/>
          <a:lstStyle/>
          <a:p>
            <a:r>
              <a:rPr lang="en-US" altLang="zh-CN" dirty="0"/>
              <a:t>December 2024</a:t>
            </a:r>
            <a:endParaRPr lang="en-GB" dirty="0"/>
          </a:p>
        </p:txBody>
      </p:sp>
      <p:sp>
        <p:nvSpPr>
          <p:cNvPr id="7" name="内容占位符 6">
            <a:extLst>
              <a:ext uri="{FF2B5EF4-FFF2-40B4-BE49-F238E27FC236}">
                <a16:creationId xmlns:a16="http://schemas.microsoft.com/office/drawing/2014/main" id="{31E75A01-C82A-8E37-7105-E104067165D4}"/>
              </a:ext>
            </a:extLst>
          </p:cNvPr>
          <p:cNvSpPr>
            <a:spLocks noGrp="1"/>
          </p:cNvSpPr>
          <p:nvPr>
            <p:ph idx="1"/>
          </p:nvPr>
        </p:nvSpPr>
        <p:spPr>
          <a:xfrm>
            <a:off x="637130" y="1964297"/>
            <a:ext cx="11017224" cy="3312368"/>
          </a:xfrm>
        </p:spPr>
        <p:txBody>
          <a:bodyPr/>
          <a:lstStyle/>
          <a:p>
            <a:pPr>
              <a:buFont typeface="Arial" panose="020B0604020202020204" pitchFamily="34" charset="0"/>
              <a:buChar char="•"/>
            </a:pPr>
            <a:r>
              <a:rPr lang="en-US" altLang="zh-CN" sz="1800" dirty="0"/>
              <a:t>Current Challenges in Wi-Fi Networks</a:t>
            </a:r>
            <a:r>
              <a:rPr lang="en-US" altLang="zh-CN" sz="1800" b="0" dirty="0"/>
              <a:t>:</a:t>
            </a:r>
          </a:p>
          <a:p>
            <a:pPr marL="0" indent="0"/>
            <a:r>
              <a:rPr lang="en-US" altLang="zh-CN" sz="1800" b="0" dirty="0"/>
              <a:t>- In </a:t>
            </a:r>
            <a:r>
              <a:rPr lang="en-US" altLang="zh-CN" sz="1800" dirty="0"/>
              <a:t>dense environments</a:t>
            </a:r>
            <a:r>
              <a:rPr lang="en-US" altLang="zh-CN" sz="1800" b="0" dirty="0"/>
              <a:t>, </a:t>
            </a:r>
            <a:r>
              <a:rPr lang="en-US" altLang="zh-CN" sz="1800" dirty="0"/>
              <a:t>BSS primary channel </a:t>
            </a:r>
            <a:r>
              <a:rPr lang="en-US" altLang="zh-CN" sz="1800" b="0" dirty="0"/>
              <a:t>and </a:t>
            </a:r>
            <a:r>
              <a:rPr lang="en-US" altLang="zh-CN" sz="1800" dirty="0"/>
              <a:t>NPCA primary channel </a:t>
            </a:r>
            <a:r>
              <a:rPr lang="en-US" altLang="zh-CN" sz="1800" b="0" dirty="0"/>
              <a:t>may be congested due to </a:t>
            </a:r>
            <a:r>
              <a:rPr lang="en-US" altLang="zh-CN" sz="1800" dirty="0"/>
              <a:t>OBSS interference</a:t>
            </a:r>
            <a:r>
              <a:rPr lang="en-US" altLang="zh-CN" sz="1800" b="0" dirty="0"/>
              <a:t>.</a:t>
            </a:r>
          </a:p>
          <a:p>
            <a:pPr marL="0" indent="0"/>
            <a:r>
              <a:rPr lang="en-US" altLang="zh-CN" sz="1800" b="0" dirty="0"/>
              <a:t>- </a:t>
            </a:r>
            <a:r>
              <a:rPr lang="en-US" altLang="zh-CN" sz="1800" dirty="0"/>
              <a:t>Existing NPCA </a:t>
            </a:r>
            <a:r>
              <a:rPr lang="en-US" altLang="zh-CN" sz="1800" b="0" dirty="0"/>
              <a:t>solutions focus primarily on cases where the </a:t>
            </a:r>
            <a:r>
              <a:rPr lang="en-US" altLang="zh-CN" sz="1800" dirty="0"/>
              <a:t>BSS primary channel </a:t>
            </a:r>
            <a:r>
              <a:rPr lang="en-US" altLang="zh-CN" sz="1800" b="0" dirty="0"/>
              <a:t>is congested. However, </a:t>
            </a:r>
            <a:r>
              <a:rPr lang="en-US" altLang="zh-CN" sz="1800" dirty="0"/>
              <a:t>NPCA primary channel</a:t>
            </a:r>
            <a:r>
              <a:rPr lang="en-US" altLang="zh-CN" sz="1800" b="0" dirty="0"/>
              <a:t> can also be interfered with, leading to a waste of spectrum resources even when </a:t>
            </a:r>
            <a:r>
              <a:rPr lang="en-US" altLang="zh-CN" sz="1800" dirty="0"/>
              <a:t>other channels </a:t>
            </a:r>
            <a:r>
              <a:rPr lang="en-US" altLang="zh-CN" sz="1800" b="0" dirty="0"/>
              <a:t>are available.</a:t>
            </a:r>
          </a:p>
          <a:p>
            <a:pPr marL="0" indent="0"/>
            <a:endParaRPr lang="en-US" altLang="zh-CN" sz="1800" b="0" dirty="0"/>
          </a:p>
          <a:p>
            <a:pPr marL="285750" indent="-285750">
              <a:buFont typeface="Arial" panose="020B0604020202020204" pitchFamily="34" charset="0"/>
              <a:buChar char="•"/>
            </a:pPr>
            <a:r>
              <a:rPr lang="en-US" altLang="zh-CN" sz="1800" dirty="0"/>
              <a:t>Impact:</a:t>
            </a:r>
          </a:p>
          <a:p>
            <a:pPr marL="0" indent="0"/>
            <a:r>
              <a:rPr lang="en-US" altLang="zh-CN" sz="1800" b="0" dirty="0"/>
              <a:t>This results in </a:t>
            </a:r>
            <a:r>
              <a:rPr lang="en-US" altLang="zh-CN" sz="1800" dirty="0"/>
              <a:t>bandwidth waste </a:t>
            </a:r>
            <a:r>
              <a:rPr lang="en-US" altLang="zh-CN" sz="1800" b="0" dirty="0"/>
              <a:t>as </a:t>
            </a:r>
            <a:r>
              <a:rPr lang="en-US" altLang="zh-CN" sz="1800" dirty="0"/>
              <a:t>APs and STAs </a:t>
            </a:r>
            <a:r>
              <a:rPr lang="en-US" altLang="zh-CN" sz="1800" b="0" dirty="0"/>
              <a:t>cannot access available channels due to interference on the NPCA primary channel.</a:t>
            </a:r>
          </a:p>
        </p:txBody>
      </p:sp>
    </p:spTree>
    <p:extLst>
      <p:ext uri="{BB962C8B-B14F-4D97-AF65-F5344CB8AC3E}">
        <p14:creationId xmlns:p14="http://schemas.microsoft.com/office/powerpoint/2010/main" val="1218454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C66E5-EA75-138C-6AFA-099B61FF99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5B4D91-B4C5-1A3A-BA33-2880BF2B16E0}"/>
              </a:ext>
            </a:extLst>
          </p:cNvPr>
          <p:cNvSpPr>
            <a:spLocks noGrp="1"/>
          </p:cNvSpPr>
          <p:nvPr>
            <p:ph type="title"/>
          </p:nvPr>
        </p:nvSpPr>
        <p:spPr>
          <a:xfrm>
            <a:off x="914401" y="419571"/>
            <a:ext cx="10361084" cy="1065213"/>
          </a:xfrm>
        </p:spPr>
        <p:txBody>
          <a:bodyPr/>
          <a:lstStyle/>
          <a:p>
            <a:r>
              <a:rPr lang="en-US" altLang="zh-CN" dirty="0"/>
              <a:t>The Problem with Current NPCA Solutions</a:t>
            </a:r>
            <a:endParaRPr lang="en-GB" dirty="0"/>
          </a:p>
        </p:txBody>
      </p:sp>
      <p:sp>
        <p:nvSpPr>
          <p:cNvPr id="6" name="Slide Number Placeholder 5">
            <a:extLst>
              <a:ext uri="{FF2B5EF4-FFF2-40B4-BE49-F238E27FC236}">
                <a16:creationId xmlns:a16="http://schemas.microsoft.com/office/drawing/2014/main" id="{453B8E0E-B311-1E79-7964-097E85C8000E}"/>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582ACFB2-7308-7FB0-0C09-E6A209CEE553}"/>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494E0B38-A876-D33A-C2FD-7ABC405FFB49}"/>
              </a:ext>
            </a:extLst>
          </p:cNvPr>
          <p:cNvSpPr>
            <a:spLocks noGrp="1"/>
          </p:cNvSpPr>
          <p:nvPr>
            <p:ph type="dt" idx="15"/>
          </p:nvPr>
        </p:nvSpPr>
        <p:spPr/>
        <p:txBody>
          <a:bodyPr/>
          <a:lstStyle/>
          <a:p>
            <a:r>
              <a:rPr lang="en-US" altLang="zh-CN"/>
              <a:t>December 2024</a:t>
            </a:r>
            <a:endParaRPr lang="en-GB"/>
          </a:p>
        </p:txBody>
      </p:sp>
      <p:sp>
        <p:nvSpPr>
          <p:cNvPr id="7" name="内容占位符 6">
            <a:extLst>
              <a:ext uri="{FF2B5EF4-FFF2-40B4-BE49-F238E27FC236}">
                <a16:creationId xmlns:a16="http://schemas.microsoft.com/office/drawing/2014/main" id="{02F3295E-35BF-46AE-A060-B157F4136FB4}"/>
              </a:ext>
            </a:extLst>
          </p:cNvPr>
          <p:cNvSpPr>
            <a:spLocks noGrp="1"/>
          </p:cNvSpPr>
          <p:nvPr>
            <p:ph idx="1"/>
          </p:nvPr>
        </p:nvSpPr>
        <p:spPr>
          <a:xfrm>
            <a:off x="637130" y="1196752"/>
            <a:ext cx="11017224" cy="2736304"/>
          </a:xfrm>
        </p:spPr>
        <p:txBody>
          <a:bodyPr/>
          <a:lstStyle/>
          <a:p>
            <a:pPr marL="285750" indent="-285750">
              <a:buFont typeface="Arial" panose="020B0604020202020204" pitchFamily="34" charset="0"/>
              <a:buChar char="•"/>
            </a:pPr>
            <a:r>
              <a:rPr lang="en-US" altLang="zh-CN" sz="1600" dirty="0"/>
              <a:t>Single-Link Focus:</a:t>
            </a:r>
            <a:endParaRPr lang="en-US" altLang="zh-CN" sz="1600" b="0" dirty="0"/>
          </a:p>
          <a:p>
            <a:pPr marL="0" indent="0"/>
            <a:r>
              <a:rPr lang="en-US" altLang="zh-CN" sz="1600" b="0" dirty="0"/>
              <a:t>Current NPCA solutions are designed mainly for </a:t>
            </a:r>
            <a:r>
              <a:rPr lang="en-US" altLang="zh-CN" sz="1600" dirty="0"/>
              <a:t>single-link scenarios</a:t>
            </a:r>
            <a:r>
              <a:rPr lang="en-US" altLang="zh-CN" sz="1600" b="0" dirty="0"/>
              <a:t>, where an AP or STA switches from a busy primary channel to a non-primary channel. </a:t>
            </a:r>
            <a:endParaRPr lang="en-US" altLang="zh-CN" sz="1600" dirty="0"/>
          </a:p>
          <a:p>
            <a:pPr marL="285750" indent="-285750">
              <a:buFont typeface="Arial" panose="020B0604020202020204" pitchFamily="34" charset="0"/>
              <a:buChar char="•"/>
            </a:pPr>
            <a:r>
              <a:rPr lang="en-US" altLang="zh-CN" sz="1600" dirty="0"/>
              <a:t>The Key Issue: </a:t>
            </a:r>
            <a:endParaRPr lang="en-US" altLang="zh-CN" sz="1600" b="0" dirty="0"/>
          </a:p>
          <a:p>
            <a:pPr marL="0" indent="0"/>
            <a:r>
              <a:rPr lang="en-US" altLang="zh-CN" sz="1600" b="0" dirty="0"/>
              <a:t>- The </a:t>
            </a:r>
            <a:r>
              <a:rPr lang="en-US" altLang="zh-CN" sz="1600" dirty="0"/>
              <a:t>current NPCA </a:t>
            </a:r>
            <a:r>
              <a:rPr lang="en-US" altLang="zh-CN" sz="1600" b="0" dirty="0"/>
              <a:t>mechanism does not consider scenarios where </a:t>
            </a:r>
            <a:r>
              <a:rPr lang="en-US" altLang="zh-CN" sz="1600" dirty="0"/>
              <a:t>NPCA primary channel</a:t>
            </a:r>
            <a:r>
              <a:rPr lang="en-US" altLang="zh-CN" sz="1600" b="0" dirty="0"/>
              <a:t> itself faces </a:t>
            </a:r>
            <a:r>
              <a:rPr lang="en-US" altLang="zh-CN" sz="1600" dirty="0"/>
              <a:t>OBSS interference</a:t>
            </a:r>
            <a:r>
              <a:rPr lang="en-US" altLang="zh-CN" sz="1600" b="0" dirty="0"/>
              <a:t>.</a:t>
            </a:r>
          </a:p>
          <a:p>
            <a:pPr marL="0" indent="0"/>
            <a:r>
              <a:rPr lang="en-US" altLang="zh-CN" sz="1600" b="0" dirty="0"/>
              <a:t>- Even if </a:t>
            </a:r>
            <a:r>
              <a:rPr lang="en-US" altLang="zh-CN" sz="1600" dirty="0"/>
              <a:t>other channels </a:t>
            </a:r>
            <a:r>
              <a:rPr lang="en-US" altLang="zh-CN" sz="1600" b="0" dirty="0"/>
              <a:t>are idle, </a:t>
            </a:r>
            <a:r>
              <a:rPr lang="en-US" altLang="zh-CN" sz="1600" dirty="0"/>
              <a:t>APs</a:t>
            </a:r>
            <a:r>
              <a:rPr lang="en-US" altLang="zh-CN" sz="1600" b="0" dirty="0"/>
              <a:t> and </a:t>
            </a:r>
            <a:r>
              <a:rPr lang="en-US" altLang="zh-CN" sz="1600" dirty="0"/>
              <a:t>STAs</a:t>
            </a:r>
            <a:r>
              <a:rPr lang="en-US" altLang="zh-CN" sz="1600" b="0" dirty="0"/>
              <a:t> cannot use those channels, resulting in </a:t>
            </a:r>
            <a:r>
              <a:rPr lang="en-US" altLang="zh-CN" sz="1600" dirty="0"/>
              <a:t>bandwidth waste</a:t>
            </a:r>
            <a:r>
              <a:rPr lang="en-US" altLang="zh-CN" sz="1600" b="0" dirty="0"/>
              <a:t>.</a:t>
            </a:r>
            <a:endParaRPr lang="zh-CN" altLang="en-US" sz="1600" b="0" dirty="0"/>
          </a:p>
        </p:txBody>
      </p:sp>
      <p:graphicFrame>
        <p:nvGraphicFramePr>
          <p:cNvPr id="9" name="对象 8">
            <a:extLst>
              <a:ext uri="{FF2B5EF4-FFF2-40B4-BE49-F238E27FC236}">
                <a16:creationId xmlns:a16="http://schemas.microsoft.com/office/drawing/2014/main" id="{58BC7B4E-9497-D31F-435A-C7B99CB8BB9F}"/>
              </a:ext>
            </a:extLst>
          </p:cNvPr>
          <p:cNvGraphicFramePr>
            <a:graphicFrameLocks noChangeAspect="1"/>
          </p:cNvGraphicFramePr>
          <p:nvPr>
            <p:extLst>
              <p:ext uri="{D42A27DB-BD31-4B8C-83A1-F6EECF244321}">
                <p14:modId xmlns:p14="http://schemas.microsoft.com/office/powerpoint/2010/main" val="2943733323"/>
              </p:ext>
            </p:extLst>
          </p:nvPr>
        </p:nvGraphicFramePr>
        <p:xfrm>
          <a:off x="1579502" y="3212976"/>
          <a:ext cx="9030882" cy="2796405"/>
        </p:xfrm>
        <a:graphic>
          <a:graphicData uri="http://schemas.openxmlformats.org/presentationml/2006/ole">
            <mc:AlternateContent xmlns:mc="http://schemas.openxmlformats.org/markup-compatibility/2006">
              <mc:Choice xmlns:v="urn:schemas-microsoft-com:vml" Requires="v">
                <p:oleObj name="Visio" r:id="rId3" imgW="7257896" imgH="2266969" progId="Visio.Drawing.15">
                  <p:embed/>
                </p:oleObj>
              </mc:Choice>
              <mc:Fallback>
                <p:oleObj name="Visio" r:id="rId3" imgW="7257896" imgH="2266969" progId="Visio.Drawing.15">
                  <p:embed/>
                  <p:pic>
                    <p:nvPicPr>
                      <p:cNvPr id="9" name="对象 8">
                        <a:extLst>
                          <a:ext uri="{FF2B5EF4-FFF2-40B4-BE49-F238E27FC236}">
                            <a16:creationId xmlns:a16="http://schemas.microsoft.com/office/drawing/2014/main" id="{58BC7B4E-9497-D31F-435A-C7B99CB8BB9F}"/>
                          </a:ext>
                        </a:extLst>
                      </p:cNvPr>
                      <p:cNvPicPr/>
                      <p:nvPr/>
                    </p:nvPicPr>
                    <p:blipFill>
                      <a:blip r:embed="rId4"/>
                      <a:stretch>
                        <a:fillRect/>
                      </a:stretch>
                    </p:blipFill>
                    <p:spPr>
                      <a:xfrm>
                        <a:off x="1579502" y="3212976"/>
                        <a:ext cx="9030882" cy="2796405"/>
                      </a:xfrm>
                      <a:prstGeom prst="rect">
                        <a:avLst/>
                      </a:prstGeom>
                    </p:spPr>
                  </p:pic>
                </p:oleObj>
              </mc:Fallback>
            </mc:AlternateContent>
          </a:graphicData>
        </a:graphic>
      </p:graphicFrame>
      <p:sp>
        <p:nvSpPr>
          <p:cNvPr id="8" name="文本框 7">
            <a:extLst>
              <a:ext uri="{FF2B5EF4-FFF2-40B4-BE49-F238E27FC236}">
                <a16:creationId xmlns:a16="http://schemas.microsoft.com/office/drawing/2014/main" id="{6273A11E-CA00-1D43-AF32-76F3C68C570C}"/>
              </a:ext>
            </a:extLst>
          </p:cNvPr>
          <p:cNvSpPr txBox="1"/>
          <p:nvPr/>
        </p:nvSpPr>
        <p:spPr>
          <a:xfrm>
            <a:off x="3024648" y="4480977"/>
            <a:ext cx="6624736" cy="253916"/>
          </a:xfrm>
          <a:prstGeom prst="rect">
            <a:avLst/>
          </a:prstGeom>
          <a:noFill/>
        </p:spPr>
        <p:txBody>
          <a:bodyPr wrap="square" rtlCol="0">
            <a:spAutoFit/>
          </a:bodyPr>
          <a:lstStyle/>
          <a:p>
            <a:r>
              <a:rPr lang="en-US" altLang="zh-CN" sz="1050" dirty="0">
                <a:solidFill>
                  <a:schemeClr val="tx1"/>
                </a:solidFill>
              </a:rPr>
              <a:t>The </a:t>
            </a:r>
            <a:r>
              <a:rPr lang="en-US" altLang="zh-CN" sz="1050" b="1" dirty="0">
                <a:solidFill>
                  <a:srgbClr val="C00000"/>
                </a:solidFill>
              </a:rPr>
              <a:t>NPCA primary channel </a:t>
            </a:r>
            <a:r>
              <a:rPr lang="en-US" altLang="zh-CN" sz="1050" dirty="0">
                <a:solidFill>
                  <a:schemeClr val="tx1"/>
                </a:solidFill>
              </a:rPr>
              <a:t>of Link 1 in the AP MLD or non-AP MLD is also affected by OBSS interference.</a:t>
            </a:r>
            <a:endParaRPr lang="zh-CN" altLang="en-US" sz="1050" dirty="0">
              <a:solidFill>
                <a:schemeClr val="tx1"/>
              </a:solidFill>
            </a:endParaRPr>
          </a:p>
        </p:txBody>
      </p:sp>
    </p:spTree>
    <p:extLst>
      <p:ext uri="{BB962C8B-B14F-4D97-AF65-F5344CB8AC3E}">
        <p14:creationId xmlns:p14="http://schemas.microsoft.com/office/powerpoint/2010/main" val="36121480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0F0EB-29D2-3FD7-AC1F-219204F3128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6F9928F2-143D-5131-44B3-AFD2AB053ECB}"/>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Proposed Solution - NPCA with </a:t>
            </a:r>
            <a:r>
              <a:rPr lang="en-US" altLang="zh-CN" sz="2800" dirty="0"/>
              <a:t>Multi-Link Operation (MLO) </a:t>
            </a:r>
            <a:endParaRPr lang="en-GB" sz="2800" dirty="0"/>
          </a:p>
        </p:txBody>
      </p:sp>
      <p:sp>
        <p:nvSpPr>
          <p:cNvPr id="2" name="Content Placeholder 1">
            <a:extLst>
              <a:ext uri="{FF2B5EF4-FFF2-40B4-BE49-F238E27FC236}">
                <a16:creationId xmlns:a16="http://schemas.microsoft.com/office/drawing/2014/main" id="{BAED3E5D-ABE5-2B6C-3A75-5A0F150A90E6}"/>
              </a:ext>
            </a:extLst>
          </p:cNvPr>
          <p:cNvSpPr>
            <a:spLocks noGrp="1"/>
          </p:cNvSpPr>
          <p:nvPr>
            <p:ph idx="1"/>
          </p:nvPr>
        </p:nvSpPr>
        <p:spPr>
          <a:xfrm>
            <a:off x="983432" y="1556792"/>
            <a:ext cx="10747424" cy="4752528"/>
          </a:xfrm>
        </p:spPr>
        <p:txBody>
          <a:bodyPr/>
          <a:lstStyle/>
          <a:p>
            <a:pPr>
              <a:buFont typeface="Arial" panose="020B0604020202020204" pitchFamily="34" charset="0"/>
              <a:buChar char="•"/>
            </a:pPr>
            <a:r>
              <a:rPr lang="en-US" sz="1600" dirty="0"/>
              <a:t>MLO</a:t>
            </a:r>
            <a:endParaRPr lang="en-US" sz="1600" b="0" dirty="0"/>
          </a:p>
          <a:p>
            <a:pPr marL="0" indent="0"/>
            <a:r>
              <a:rPr lang="en-US" sz="1600" b="0" dirty="0"/>
              <a:t>Multi-Link Operation (MLO) allows APs and STAs to communicate across multiple links. This provides greater </a:t>
            </a:r>
            <a:r>
              <a:rPr lang="en-US" sz="1600" dirty="0"/>
              <a:t>flexibility</a:t>
            </a:r>
            <a:r>
              <a:rPr lang="en-US" sz="1600" b="0" dirty="0"/>
              <a:t> and </a:t>
            </a:r>
            <a:r>
              <a:rPr lang="en-US" sz="1600" dirty="0"/>
              <a:t>efficiency</a:t>
            </a:r>
            <a:r>
              <a:rPr lang="en-US" sz="1600" b="0" dirty="0"/>
              <a:t> in channel management.</a:t>
            </a:r>
          </a:p>
          <a:p>
            <a:pPr marL="0" indent="0"/>
            <a:endParaRPr lang="en-US" sz="1600" b="0" dirty="0"/>
          </a:p>
          <a:p>
            <a:pPr>
              <a:buFont typeface="Arial" panose="020B0604020202020204" pitchFamily="34" charset="0"/>
              <a:buChar char="•"/>
            </a:pPr>
            <a:r>
              <a:rPr lang="en-US" sz="1600" dirty="0"/>
              <a:t>NPCA with MLO</a:t>
            </a:r>
            <a:r>
              <a:rPr lang="en-US" sz="1600" b="0" dirty="0"/>
              <a:t>:</a:t>
            </a:r>
          </a:p>
          <a:p>
            <a:pPr marL="0" indent="0"/>
            <a:r>
              <a:rPr lang="en-US" sz="1600" b="0" dirty="0"/>
              <a:t>When both </a:t>
            </a:r>
            <a:r>
              <a:rPr lang="en-US" sz="1600" dirty="0"/>
              <a:t>BSS primary </a:t>
            </a:r>
            <a:r>
              <a:rPr lang="en-US" sz="1600" b="0" dirty="0"/>
              <a:t>and </a:t>
            </a:r>
            <a:r>
              <a:rPr lang="en-US" sz="1600" dirty="0"/>
              <a:t>NPCA Primary </a:t>
            </a:r>
            <a:r>
              <a:rPr lang="en-US" sz="1600" b="0" dirty="0"/>
              <a:t>channels are interfered with on </a:t>
            </a:r>
            <a:r>
              <a:rPr lang="en-US" sz="1600" dirty="0"/>
              <a:t>Link1</a:t>
            </a:r>
            <a:r>
              <a:rPr lang="en-US" sz="1600" b="0" dirty="0"/>
              <a:t>, </a:t>
            </a:r>
            <a:r>
              <a:rPr lang="en-US" sz="1600" dirty="0"/>
              <a:t>Link2 </a:t>
            </a:r>
            <a:r>
              <a:rPr lang="en-US" sz="1600" b="0" dirty="0"/>
              <a:t>can announce </a:t>
            </a:r>
            <a:r>
              <a:rPr lang="en-US" sz="1600" dirty="0"/>
              <a:t>new NPCA primary channels for Link1 </a:t>
            </a:r>
            <a:r>
              <a:rPr lang="en-US" sz="1600" b="0" dirty="0"/>
              <a:t>via Link2’s BSS Primary or NPCA primary channel.</a:t>
            </a:r>
          </a:p>
          <a:p>
            <a:pPr marL="0" indent="0"/>
            <a:r>
              <a:rPr lang="en-US" sz="1600" b="0" dirty="0"/>
              <a:t>This allows for </a:t>
            </a:r>
            <a:r>
              <a:rPr lang="en-US" sz="1600" dirty="0"/>
              <a:t>cross-link coordination</a:t>
            </a:r>
            <a:r>
              <a:rPr lang="en-US" sz="1600" b="0" dirty="0"/>
              <a:t>, where </a:t>
            </a:r>
            <a:r>
              <a:rPr lang="en-US" sz="1600" dirty="0"/>
              <a:t>Link1</a:t>
            </a:r>
            <a:r>
              <a:rPr lang="en-US" sz="1600" b="0" dirty="0"/>
              <a:t> can use </a:t>
            </a:r>
            <a:r>
              <a:rPr lang="en-US" sz="1600" dirty="0"/>
              <a:t>Link2’s channels</a:t>
            </a:r>
            <a:r>
              <a:rPr lang="en-US" sz="1600" b="0" dirty="0"/>
              <a:t>, ensuring </a:t>
            </a:r>
            <a:r>
              <a:rPr lang="en-US" sz="1600" dirty="0"/>
              <a:t>maximum bandwidth utilization</a:t>
            </a:r>
            <a:r>
              <a:rPr lang="en-US" sz="1600" b="0" dirty="0"/>
              <a:t>.</a:t>
            </a:r>
          </a:p>
          <a:p>
            <a:pPr marL="0" indent="0"/>
            <a:endParaRPr lang="en-US" sz="1600" b="0" dirty="0"/>
          </a:p>
          <a:p>
            <a:pPr>
              <a:buFont typeface="Arial" panose="020B0604020202020204" pitchFamily="34" charset="0"/>
              <a:buChar char="•"/>
            </a:pPr>
            <a:r>
              <a:rPr lang="en-US" altLang="zh-CN" sz="1600" dirty="0"/>
              <a:t>Contribution on the NPCA with MLO</a:t>
            </a:r>
          </a:p>
          <a:p>
            <a:pPr marL="0" indent="0"/>
            <a:r>
              <a:rPr lang="en-US" altLang="zh-CN" sz="1600" b="0" dirty="0"/>
              <a:t>- [1] provides important insights to NPCA : the key concept in [1] is the </a:t>
            </a:r>
            <a:r>
              <a:rPr lang="en-US" altLang="zh-CN" sz="1600" dirty="0"/>
              <a:t>exchange of NPCA channel information between AP</a:t>
            </a:r>
            <a:r>
              <a:rPr lang="en-US" altLang="zh-CN" sz="1600" b="0" dirty="0"/>
              <a:t>s, which allows them to determine whether their NPCA channels are the same or overlapping. This exchange of information can occur through the Beacon or Probe Response frames, where APs carry their NPCA information. </a:t>
            </a:r>
          </a:p>
          <a:p>
            <a:pPr marL="0" indent="0"/>
            <a:r>
              <a:rPr lang="en-US" altLang="zh-CN" sz="1600" b="0" dirty="0"/>
              <a:t>-Additionally, in an AP MLD </a:t>
            </a:r>
            <a:r>
              <a:rPr lang="en-US" altLang="zh-CN" sz="1600" dirty="0"/>
              <a:t>, one AP can include the NPCA information of other APs within the MLD</a:t>
            </a:r>
            <a:r>
              <a:rPr lang="en-US" altLang="zh-CN" sz="1600" b="0" dirty="0"/>
              <a:t>, either in the Multi-Link Element or RNR Element.</a:t>
            </a:r>
          </a:p>
          <a:p>
            <a:pPr marL="0" indent="0"/>
            <a:endParaRPr lang="en-GB" sz="1800" b="0" dirty="0"/>
          </a:p>
        </p:txBody>
      </p:sp>
      <p:sp>
        <p:nvSpPr>
          <p:cNvPr id="6" name="Slide Number Placeholder 5">
            <a:extLst>
              <a:ext uri="{FF2B5EF4-FFF2-40B4-BE49-F238E27FC236}">
                <a16:creationId xmlns:a16="http://schemas.microsoft.com/office/drawing/2014/main" id="{B46E43AD-E0C1-CDC0-7277-898A95BCFE25}"/>
              </a:ext>
            </a:extLst>
          </p:cNvPr>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a:extLst>
              <a:ext uri="{FF2B5EF4-FFF2-40B4-BE49-F238E27FC236}">
                <a16:creationId xmlns:a16="http://schemas.microsoft.com/office/drawing/2014/main" id="{CABEEA90-703E-869E-AB54-34D5D8D6D281}"/>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10180EBE-331D-8306-10FC-6B792B492224}"/>
              </a:ext>
            </a:extLst>
          </p:cNvPr>
          <p:cNvSpPr>
            <a:spLocks noGrp="1"/>
          </p:cNvSpPr>
          <p:nvPr>
            <p:ph type="dt" idx="15"/>
          </p:nvPr>
        </p:nvSpPr>
        <p:spPr/>
        <p:txBody>
          <a:bodyPr/>
          <a:lstStyle/>
          <a:p>
            <a:r>
              <a:rPr lang="en-US" altLang="zh-CN"/>
              <a:t>December 2024</a:t>
            </a:r>
            <a:endParaRPr lang="en-GB"/>
          </a:p>
        </p:txBody>
      </p:sp>
    </p:spTree>
    <p:extLst>
      <p:ext uri="{BB962C8B-B14F-4D97-AF65-F5344CB8AC3E}">
        <p14:creationId xmlns:p14="http://schemas.microsoft.com/office/powerpoint/2010/main" val="18079058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BE20B5-0640-D286-8656-0D7CD28F35F9}"/>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E80229C7-85D1-5043-8FEB-EECE8DAD03D6}"/>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Cross-Link Coordination in Detail</a:t>
            </a:r>
            <a:endParaRPr lang="en-GB" sz="2800" dirty="0"/>
          </a:p>
        </p:txBody>
      </p:sp>
      <p:sp>
        <p:nvSpPr>
          <p:cNvPr id="2" name="Content Placeholder 1">
            <a:extLst>
              <a:ext uri="{FF2B5EF4-FFF2-40B4-BE49-F238E27FC236}">
                <a16:creationId xmlns:a16="http://schemas.microsoft.com/office/drawing/2014/main" id="{6886961C-82E7-B554-7F8B-6CD87677F540}"/>
              </a:ext>
            </a:extLst>
          </p:cNvPr>
          <p:cNvSpPr>
            <a:spLocks noGrp="1"/>
          </p:cNvSpPr>
          <p:nvPr>
            <p:ph idx="1"/>
          </p:nvPr>
        </p:nvSpPr>
        <p:spPr>
          <a:xfrm>
            <a:off x="929217" y="1419107"/>
            <a:ext cx="10747424" cy="2398066"/>
          </a:xfrm>
        </p:spPr>
        <p:txBody>
          <a:bodyPr/>
          <a:lstStyle/>
          <a:p>
            <a:pPr>
              <a:buFont typeface="Arial" panose="020B0604020202020204" pitchFamily="34" charset="0"/>
              <a:buChar char="•"/>
            </a:pPr>
            <a:r>
              <a:rPr lang="en-US" sz="1600" dirty="0"/>
              <a:t>Scenario Example</a:t>
            </a:r>
            <a:r>
              <a:rPr lang="en-US" sz="1600" b="0" dirty="0"/>
              <a:t>:</a:t>
            </a:r>
          </a:p>
          <a:p>
            <a:pPr marL="0" indent="0"/>
            <a:r>
              <a:rPr lang="en-US" sz="1600" dirty="0"/>
              <a:t>Link1</a:t>
            </a:r>
            <a:r>
              <a:rPr lang="en-US" sz="1600" b="0" dirty="0"/>
              <a:t>: Both the BSS primary and NPCA channels are affected by the OBSS interference.</a:t>
            </a:r>
          </a:p>
          <a:p>
            <a:pPr marL="0" indent="0"/>
            <a:r>
              <a:rPr lang="en-US" sz="1600" dirty="0"/>
              <a:t>Link2</a:t>
            </a:r>
            <a:r>
              <a:rPr lang="en-US" sz="1600" b="0" dirty="0"/>
              <a:t>: The Link2 uses its BSS primary channel to announce </a:t>
            </a:r>
            <a:r>
              <a:rPr lang="en-US" sz="1600" dirty="0"/>
              <a:t>NPCA options for Link1</a:t>
            </a:r>
            <a:r>
              <a:rPr lang="en-US" sz="1600" b="0" dirty="0"/>
              <a:t>.</a:t>
            </a:r>
          </a:p>
          <a:p>
            <a:pPr marL="0" indent="0"/>
            <a:r>
              <a:rPr lang="en-US" sz="1600" b="0" dirty="0"/>
              <a:t>Cross-Link bonding: Link1 now uses Link2’s secondary channels, resulting in effective bandwidth utilization without interference.</a:t>
            </a:r>
          </a:p>
          <a:p>
            <a:pPr>
              <a:buFont typeface="Arial" panose="020B0604020202020204" pitchFamily="34" charset="0"/>
              <a:buChar char="•"/>
            </a:pPr>
            <a:r>
              <a:rPr lang="en-US" sz="1600" dirty="0"/>
              <a:t>Outcome</a:t>
            </a:r>
            <a:r>
              <a:rPr lang="en-US" sz="1600" b="0" dirty="0"/>
              <a:t>:</a:t>
            </a:r>
          </a:p>
          <a:p>
            <a:pPr marL="0" indent="0"/>
            <a:r>
              <a:rPr lang="en-US" sz="1600" dirty="0"/>
              <a:t>No wasted bandwidth</a:t>
            </a:r>
            <a:r>
              <a:rPr lang="en-US" sz="1600" b="0" dirty="0"/>
              <a:t>, as Link1 and Link2 work together to identify and use available channels across both links.</a:t>
            </a:r>
            <a:endParaRPr lang="en-GB" sz="1600" b="0" dirty="0"/>
          </a:p>
        </p:txBody>
      </p:sp>
      <p:sp>
        <p:nvSpPr>
          <p:cNvPr id="6" name="Slide Number Placeholder 5">
            <a:extLst>
              <a:ext uri="{FF2B5EF4-FFF2-40B4-BE49-F238E27FC236}">
                <a16:creationId xmlns:a16="http://schemas.microsoft.com/office/drawing/2014/main" id="{C10FFE29-A574-2D6E-8BE5-F52BA61FAAFB}"/>
              </a:ext>
            </a:extLst>
          </p:cNvPr>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a:extLst>
              <a:ext uri="{FF2B5EF4-FFF2-40B4-BE49-F238E27FC236}">
                <a16:creationId xmlns:a16="http://schemas.microsoft.com/office/drawing/2014/main" id="{894351C5-E7BF-9B4B-F3F6-0063D5F54C7C}"/>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CC6B0364-1F8D-0209-17D7-4AC54D971F65}"/>
              </a:ext>
            </a:extLst>
          </p:cNvPr>
          <p:cNvSpPr>
            <a:spLocks noGrp="1"/>
          </p:cNvSpPr>
          <p:nvPr>
            <p:ph type="dt" idx="15"/>
          </p:nvPr>
        </p:nvSpPr>
        <p:spPr/>
        <p:txBody>
          <a:bodyPr/>
          <a:lstStyle/>
          <a:p>
            <a:r>
              <a:rPr lang="en-US" altLang="zh-CN"/>
              <a:t>December 2024</a:t>
            </a:r>
            <a:endParaRPr lang="en-GB"/>
          </a:p>
        </p:txBody>
      </p:sp>
      <p:graphicFrame>
        <p:nvGraphicFramePr>
          <p:cNvPr id="3" name="对象 2">
            <a:extLst>
              <a:ext uri="{FF2B5EF4-FFF2-40B4-BE49-F238E27FC236}">
                <a16:creationId xmlns:a16="http://schemas.microsoft.com/office/drawing/2014/main" id="{9579DA5D-E7D0-90AC-780D-D14912EE19F1}"/>
              </a:ext>
            </a:extLst>
          </p:cNvPr>
          <p:cNvGraphicFramePr>
            <a:graphicFrameLocks noChangeAspect="1"/>
          </p:cNvGraphicFramePr>
          <p:nvPr>
            <p:extLst>
              <p:ext uri="{D42A27DB-BD31-4B8C-83A1-F6EECF244321}">
                <p14:modId xmlns:p14="http://schemas.microsoft.com/office/powerpoint/2010/main" val="1538130157"/>
              </p:ext>
            </p:extLst>
          </p:nvPr>
        </p:nvGraphicFramePr>
        <p:xfrm>
          <a:off x="1847528" y="3717032"/>
          <a:ext cx="8330808" cy="2579628"/>
        </p:xfrm>
        <a:graphic>
          <a:graphicData uri="http://schemas.openxmlformats.org/presentationml/2006/ole">
            <mc:AlternateContent xmlns:mc="http://schemas.openxmlformats.org/markup-compatibility/2006">
              <mc:Choice xmlns:v="urn:schemas-microsoft-com:vml" Requires="v">
                <p:oleObj name="Visio" r:id="rId3" imgW="7257896" imgH="2266969" progId="Visio.Drawing.15">
                  <p:embed/>
                </p:oleObj>
              </mc:Choice>
              <mc:Fallback>
                <p:oleObj name="Visio" r:id="rId3" imgW="7257896" imgH="2266969" progId="Visio.Drawing.15">
                  <p:embed/>
                  <p:pic>
                    <p:nvPicPr>
                      <p:cNvPr id="9" name="对象 8">
                        <a:extLst>
                          <a:ext uri="{FF2B5EF4-FFF2-40B4-BE49-F238E27FC236}">
                            <a16:creationId xmlns:a16="http://schemas.microsoft.com/office/drawing/2014/main" id="{58BC7B4E-9497-D31F-435A-C7B99CB8BB9F}"/>
                          </a:ext>
                        </a:extLst>
                      </p:cNvPr>
                      <p:cNvPicPr/>
                      <p:nvPr/>
                    </p:nvPicPr>
                    <p:blipFill>
                      <a:blip r:embed="rId4"/>
                      <a:stretch>
                        <a:fillRect/>
                      </a:stretch>
                    </p:blipFill>
                    <p:spPr>
                      <a:xfrm>
                        <a:off x="1847528" y="3717032"/>
                        <a:ext cx="8330808" cy="2579628"/>
                      </a:xfrm>
                      <a:prstGeom prst="rect">
                        <a:avLst/>
                      </a:prstGeom>
                    </p:spPr>
                  </p:pic>
                </p:oleObj>
              </mc:Fallback>
            </mc:AlternateContent>
          </a:graphicData>
        </a:graphic>
      </p:graphicFrame>
      <p:sp>
        <p:nvSpPr>
          <p:cNvPr id="8" name="文本框 7">
            <a:extLst>
              <a:ext uri="{FF2B5EF4-FFF2-40B4-BE49-F238E27FC236}">
                <a16:creationId xmlns:a16="http://schemas.microsoft.com/office/drawing/2014/main" id="{2FB4813B-1400-A3C7-81FA-E6E5B76740C3}"/>
              </a:ext>
            </a:extLst>
          </p:cNvPr>
          <p:cNvSpPr txBox="1"/>
          <p:nvPr/>
        </p:nvSpPr>
        <p:spPr>
          <a:xfrm>
            <a:off x="3193996" y="6142771"/>
            <a:ext cx="5637872" cy="307777"/>
          </a:xfrm>
          <a:prstGeom prst="rect">
            <a:avLst/>
          </a:prstGeom>
          <a:noFill/>
        </p:spPr>
        <p:txBody>
          <a:bodyPr wrap="square" rtlCol="0">
            <a:spAutoFit/>
          </a:bodyPr>
          <a:lstStyle/>
          <a:p>
            <a:r>
              <a:rPr lang="en-US" altLang="zh-CN" sz="1400" b="1" dirty="0">
                <a:solidFill>
                  <a:schemeClr val="tx1"/>
                </a:solidFill>
              </a:rPr>
              <a:t>Link2</a:t>
            </a:r>
            <a:r>
              <a:rPr lang="en-US" altLang="zh-CN" sz="1400" dirty="0">
                <a:solidFill>
                  <a:schemeClr val="tx1"/>
                </a:solidFill>
              </a:rPr>
              <a:t> Uses its BSS primary channel to announce NPCA options for </a:t>
            </a:r>
            <a:r>
              <a:rPr lang="en-US" altLang="zh-CN" sz="1400" b="1" dirty="0">
                <a:solidFill>
                  <a:schemeClr val="tx1"/>
                </a:solidFill>
              </a:rPr>
              <a:t>Link1</a:t>
            </a:r>
            <a:endParaRPr lang="zh-CN" altLang="en-US" sz="1400" b="1" dirty="0">
              <a:solidFill>
                <a:schemeClr val="tx1"/>
              </a:solidFill>
            </a:endParaRPr>
          </a:p>
        </p:txBody>
      </p:sp>
    </p:spTree>
    <p:extLst>
      <p:ext uri="{BB962C8B-B14F-4D97-AF65-F5344CB8AC3E}">
        <p14:creationId xmlns:p14="http://schemas.microsoft.com/office/powerpoint/2010/main" val="11243185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FDF84-D197-7CF5-6F3A-468BD8387498}"/>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AB830E94-7CA6-90F2-D50F-F3D703976329}"/>
              </a:ext>
            </a:extLst>
          </p:cNvPr>
          <p:cNvSpPr>
            <a:spLocks noGrp="1" noChangeArrowheads="1"/>
          </p:cNvSpPr>
          <p:nvPr>
            <p:ph type="title"/>
          </p:nvPr>
        </p:nvSpPr>
        <p:spPr>
          <a:xfrm>
            <a:off x="929217" y="81153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Conclusion</a:t>
            </a:r>
            <a:endParaRPr lang="en-GB" sz="2800" dirty="0"/>
          </a:p>
        </p:txBody>
      </p:sp>
      <p:sp>
        <p:nvSpPr>
          <p:cNvPr id="2" name="Content Placeholder 1">
            <a:extLst>
              <a:ext uri="{FF2B5EF4-FFF2-40B4-BE49-F238E27FC236}">
                <a16:creationId xmlns:a16="http://schemas.microsoft.com/office/drawing/2014/main" id="{A5F99E9E-E995-9E92-21A8-BBE17014C4B8}"/>
              </a:ext>
            </a:extLst>
          </p:cNvPr>
          <p:cNvSpPr>
            <a:spLocks noGrp="1"/>
          </p:cNvSpPr>
          <p:nvPr>
            <p:ph idx="1"/>
          </p:nvPr>
        </p:nvSpPr>
        <p:spPr>
          <a:xfrm>
            <a:off x="983432" y="2081860"/>
            <a:ext cx="10747424" cy="1811434"/>
          </a:xfrm>
        </p:spPr>
        <p:txBody>
          <a:bodyPr/>
          <a:lstStyle/>
          <a:p>
            <a:pPr marL="285750" indent="-285750">
              <a:buFont typeface="Arial" panose="020B0604020202020204" pitchFamily="34" charset="0"/>
              <a:buChar char="•"/>
            </a:pPr>
            <a:r>
              <a:rPr lang="en-US" sz="2000" dirty="0"/>
              <a:t>NPCA</a:t>
            </a:r>
            <a:r>
              <a:rPr lang="en-US" sz="2000" b="0" dirty="0"/>
              <a:t> combined with </a:t>
            </a:r>
            <a:r>
              <a:rPr lang="en-US" sz="2000" dirty="0"/>
              <a:t>MLO</a:t>
            </a:r>
            <a:r>
              <a:rPr lang="en-US" sz="2000" b="0" dirty="0"/>
              <a:t> offers a promising solution to </a:t>
            </a:r>
            <a:r>
              <a:rPr lang="en-US" sz="2000" dirty="0"/>
              <a:t>optimize channel utilization</a:t>
            </a:r>
            <a:r>
              <a:rPr lang="en-US" sz="2000" b="0" dirty="0"/>
              <a:t>, especially in dense environments where both primary and NPCA channels may be interfered with.</a:t>
            </a:r>
          </a:p>
          <a:p>
            <a:pPr marL="285750" indent="-285750">
              <a:buFont typeface="Arial" panose="020B0604020202020204" pitchFamily="34" charset="0"/>
              <a:buChar char="•"/>
            </a:pPr>
            <a:endParaRPr lang="en-US" sz="2000" b="0" dirty="0"/>
          </a:p>
          <a:p>
            <a:pPr marL="285750" indent="-285750">
              <a:buFont typeface="Arial" panose="020B0604020202020204" pitchFamily="34" charset="0"/>
              <a:buChar char="•"/>
            </a:pPr>
            <a:r>
              <a:rPr lang="en-US" sz="2000" b="0" dirty="0"/>
              <a:t>This contribution addresses the </a:t>
            </a:r>
            <a:r>
              <a:rPr lang="en-US" sz="2000" dirty="0"/>
              <a:t>current limitations </a:t>
            </a:r>
            <a:r>
              <a:rPr lang="en-US" sz="2000" b="0" dirty="0"/>
              <a:t>of NPCA and significantly improves spectrum efficiency and </a:t>
            </a:r>
            <a:r>
              <a:rPr lang="en-US" sz="2000" dirty="0"/>
              <a:t>network performance</a:t>
            </a:r>
            <a:r>
              <a:rPr lang="en-US" sz="2000" b="0" dirty="0"/>
              <a:t>.</a:t>
            </a:r>
            <a:endParaRPr lang="en-GB" sz="2000" b="0" dirty="0"/>
          </a:p>
        </p:txBody>
      </p:sp>
      <p:sp>
        <p:nvSpPr>
          <p:cNvPr id="6" name="Slide Number Placeholder 5">
            <a:extLst>
              <a:ext uri="{FF2B5EF4-FFF2-40B4-BE49-F238E27FC236}">
                <a16:creationId xmlns:a16="http://schemas.microsoft.com/office/drawing/2014/main" id="{05ABF925-5DF8-5468-7CD6-5EC76EC0A49E}"/>
              </a:ext>
            </a:extLst>
          </p:cNvPr>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a:extLst>
              <a:ext uri="{FF2B5EF4-FFF2-40B4-BE49-F238E27FC236}">
                <a16:creationId xmlns:a16="http://schemas.microsoft.com/office/drawing/2014/main" id="{B733624F-9E71-7018-F4BF-D0EF9E327FF4}"/>
              </a:ext>
            </a:extLst>
          </p:cNvPr>
          <p:cNvSpPr>
            <a:spLocks noGrp="1"/>
          </p:cNvSpPr>
          <p:nvPr>
            <p:ph type="ftr" idx="14"/>
          </p:nvPr>
        </p:nvSpPr>
        <p:spPr/>
        <p:txBody>
          <a:bodyPr/>
          <a:lstStyle/>
          <a:p>
            <a:r>
              <a:rPr lang="en-GB"/>
              <a:t>Hui Che, Ruijie Networks Co., Ltd</a:t>
            </a:r>
            <a:endParaRPr lang="en-GB" dirty="0"/>
          </a:p>
        </p:txBody>
      </p:sp>
      <p:sp>
        <p:nvSpPr>
          <p:cNvPr id="4" name="Date Placeholder 3">
            <a:extLst>
              <a:ext uri="{FF2B5EF4-FFF2-40B4-BE49-F238E27FC236}">
                <a16:creationId xmlns:a16="http://schemas.microsoft.com/office/drawing/2014/main" id="{D9CD2B7E-D2CE-0C78-A3B3-72136298EBD1}"/>
              </a:ext>
            </a:extLst>
          </p:cNvPr>
          <p:cNvSpPr>
            <a:spLocks noGrp="1"/>
          </p:cNvSpPr>
          <p:nvPr>
            <p:ph type="dt" idx="15"/>
          </p:nvPr>
        </p:nvSpPr>
        <p:spPr/>
        <p:txBody>
          <a:bodyPr/>
          <a:lstStyle/>
          <a:p>
            <a:r>
              <a:rPr lang="en-US" altLang="zh-CN"/>
              <a:t>December 2024</a:t>
            </a:r>
            <a:endParaRPr lang="en-GB"/>
          </a:p>
        </p:txBody>
      </p:sp>
    </p:spTree>
    <p:extLst>
      <p:ext uri="{BB962C8B-B14F-4D97-AF65-F5344CB8AC3E}">
        <p14:creationId xmlns:p14="http://schemas.microsoft.com/office/powerpoint/2010/main" val="1514291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981201"/>
            <a:ext cx="10361084" cy="943743"/>
          </a:xfrm>
        </p:spPr>
        <p:txBody>
          <a:bodyPr/>
          <a:lstStyle/>
          <a:p>
            <a:r>
              <a:rPr lang="en-US" dirty="0"/>
              <a:t>[1] Consideration of MAP Coordination on NPCA Channel, 24-1596r1.</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Hui Che, Ruijie Networks Co., Ltd</a:t>
            </a:r>
            <a:endParaRPr lang="en-GB" dirty="0"/>
          </a:p>
        </p:txBody>
      </p:sp>
      <p:sp>
        <p:nvSpPr>
          <p:cNvPr id="4" name="Date Placeholder 3"/>
          <p:cNvSpPr>
            <a:spLocks noGrp="1"/>
          </p:cNvSpPr>
          <p:nvPr>
            <p:ph type="dt" idx="15"/>
          </p:nvPr>
        </p:nvSpPr>
        <p:spPr/>
        <p:txBody>
          <a:bodyPr/>
          <a:lstStyle/>
          <a:p>
            <a:r>
              <a:rPr lang="en-US" altLang="zh-CN"/>
              <a:t>December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5884</TotalTime>
  <Words>908</Words>
  <Application>Microsoft Office PowerPoint</Application>
  <PresentationFormat>宽屏</PresentationFormat>
  <Paragraphs>121</Paragraphs>
  <Slides>8</Slides>
  <Notes>8</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3" baseType="lpstr">
      <vt:lpstr>Arial Unicode MS</vt:lpstr>
      <vt:lpstr>Arial</vt:lpstr>
      <vt:lpstr>Times New Roman</vt:lpstr>
      <vt:lpstr>Office 主题</vt:lpstr>
      <vt:lpstr>Visio</vt:lpstr>
      <vt:lpstr>Non-Primary Channel Access with MLO</vt:lpstr>
      <vt:lpstr>Introduction</vt:lpstr>
      <vt:lpstr>NPCA Background and Challenges</vt:lpstr>
      <vt:lpstr>The Problem with Current NPCA Solutions</vt:lpstr>
      <vt:lpstr>Proposed Solution - NPCA with Multi-Link Operation (MLO) </vt:lpstr>
      <vt:lpstr>Cross-Link Coordination in Detail</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Hui Che</cp:lastModifiedBy>
  <cp:revision>60</cp:revision>
  <cp:lastPrinted>1601-01-01T00:00:00Z</cp:lastPrinted>
  <dcterms:created xsi:type="dcterms:W3CDTF">2023-10-25T06:39:10Z</dcterms:created>
  <dcterms:modified xsi:type="dcterms:W3CDTF">2024-12-30T07:31:15Z</dcterms:modified>
  <cp:category>Hui Che, Ruijie Networks Co., Ltd</cp:category>
</cp:coreProperties>
</file>