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442" r:id="rId17"/>
    <p:sldId id="1427" r:id="rId18"/>
    <p:sldId id="897" r:id="rId19"/>
    <p:sldId id="1163" r:id="rId20"/>
    <p:sldId id="1458" r:id="rId21"/>
    <p:sldId id="1455" r:id="rId22"/>
    <p:sldId id="1480" r:id="rId23"/>
    <p:sldId id="1456" r:id="rId24"/>
    <p:sldId id="1457" r:id="rId25"/>
    <p:sldId id="1511" r:id="rId26"/>
    <p:sldId id="1512" r:id="rId27"/>
    <p:sldId id="1513" r:id="rId28"/>
    <p:sldId id="1421" r:id="rId29"/>
    <p:sldId id="1446" r:id="rId30"/>
    <p:sldId id="1024" r:id="rId3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48" autoAdjust="0"/>
    <p:restoredTop sz="91622" autoAdjust="0"/>
  </p:normalViewPr>
  <p:slideViewPr>
    <p:cSldViewPr>
      <p:cViewPr varScale="1">
        <p:scale>
          <a:sx n="101" d="100"/>
          <a:sy n="101" d="100"/>
        </p:scale>
        <p:origin x="708" y="10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D5.0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c:v>
                </c:pt>
                <c:pt idx="1">
                  <c:v>1</c:v>
                </c:pt>
                <c:pt idx="2">
                  <c:v>1</c:v>
                </c:pt>
              </c:numCache>
            </c:numRef>
          </c:val>
          <c:extLs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902182496"/>
        <c:axId val="-456809104"/>
      </c:barChart>
      <c:catAx>
        <c:axId val="-90218249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456809104"/>
        <c:crosses val="autoZero"/>
        <c:auto val="1"/>
        <c:lblAlgn val="ctr"/>
        <c:lblOffset val="100"/>
        <c:noMultiLvlLbl val="0"/>
      </c:catAx>
      <c:valAx>
        <c:axId val="-45680910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90218249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5428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99130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447409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190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0116275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190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535209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138246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Motion Passes (Y,  N,  A)</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Could ask for     </a:t>
            </a:r>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dirty="0">
              <a:solidFill>
                <a:srgbClr val="000000"/>
              </a:solidFill>
              <a:highlight>
                <a:srgbClr val="00FF00"/>
              </a:highlight>
              <a:latin typeface="Times New Roman" panose="02020603050405020304" pitchFamily="18" charset="0"/>
            </a:endParaRPr>
          </a:p>
          <a:p>
            <a:endParaRPr lang="zh-CN" altLang="en-US" dirty="0"/>
          </a:p>
        </p:txBody>
      </p:sp>
    </p:spTree>
    <p:extLst>
      <p:ext uri="{BB962C8B-B14F-4D97-AF65-F5344CB8AC3E}">
        <p14:creationId xmlns:p14="http://schemas.microsoft.com/office/powerpoint/2010/main" val="16538641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47423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802.11-24/2121r1</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December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4/11-24-2091-01-00bf-sa-2nd-recirc-comments.xls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zh-CN" sz="3600" dirty="0">
                <a:solidFill>
                  <a:srgbClr val="0000FF"/>
                </a:solidFill>
              </a:rPr>
              <a:t>December</a:t>
            </a:r>
            <a:r>
              <a:rPr lang="en-US" altLang="en-US" sz="3600" dirty="0">
                <a:solidFill>
                  <a:srgbClr val="0000FF"/>
                </a:solidFill>
              </a:rPr>
              <a:t> </a:t>
            </a:r>
            <a:r>
              <a:rPr lang="en-US" altLang="zh-CN" sz="3600" dirty="0">
                <a:solidFill>
                  <a:srgbClr val="0000FF"/>
                </a:solidFill>
              </a:rPr>
              <a:t>teleconference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2024-12-18</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Dec 19 (Thursday)</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2</a:t>
            </a:r>
            <a:r>
              <a:rPr lang="en-US" altLang="en-US" sz="1400" baseline="30000" dirty="0">
                <a:solidFill>
                  <a:srgbClr val="0000FF"/>
                </a:solidFill>
              </a:rPr>
              <a:t>nd </a:t>
            </a:r>
            <a:r>
              <a:rPr lang="en-US" altLang="en-US" sz="1400" dirty="0">
                <a:solidFill>
                  <a:srgbClr val="0000FF"/>
                </a:solidFill>
              </a:rPr>
              <a:t>SA Ballot Recirculation (D6.0) CR Status</a:t>
            </a:r>
            <a:endParaRPr lang="en-US" altLang="zh-CN"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612774766"/>
              </p:ext>
            </p:extLst>
          </p:nvPr>
        </p:nvGraphicFramePr>
        <p:xfrm>
          <a:off x="3429000" y="1600200"/>
          <a:ext cx="8305801" cy="173930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a:spcAft>
                          <a:spcPts val="0"/>
                        </a:spcAft>
                      </a:pPr>
                      <a:r>
                        <a:rPr lang="en-US" altLang="zh-CN" sz="1200" kern="1200" dirty="0">
                          <a:solidFill>
                            <a:schemeClr val="tx1"/>
                          </a:solidFill>
                          <a:latin typeface="+mn-lt"/>
                          <a:ea typeface="+mn-ea"/>
                          <a:cs typeface="+mn-cs"/>
                        </a:rPr>
                        <a:t>24/2091</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pt-BR" altLang="zh-CN" sz="1200" kern="1200" dirty="0">
                          <a:solidFill>
                            <a:schemeClr val="tx1"/>
                          </a:solidFill>
                          <a:latin typeface="+mn-lt"/>
                          <a:ea typeface="+mn-ea"/>
                          <a:cs typeface="+mn-cs"/>
                        </a:rPr>
                        <a:t>Claudio da Silva (Meta Platforms, Inc.)</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chemeClr val="tx1"/>
                          </a:solidFill>
                          <a:latin typeface="+mn-lt"/>
                          <a:ea typeface="+mn-ea"/>
                          <a:cs typeface="+mn-cs"/>
                        </a:rPr>
                        <a:t>SA 2nd recirc comments</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chemeClr val="tx1"/>
                          </a:solidFill>
                          <a:latin typeface="+mn-lt"/>
                          <a:ea typeface="+mn-ea"/>
                          <a:cs typeface="+mn-cs"/>
                        </a:rPr>
                        <a:t>20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272771115"/>
                  </a:ext>
                </a:extLst>
              </a:tr>
              <a:tr h="89561">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524546384"/>
                  </a:ext>
                </a:extLst>
              </a:tr>
              <a:tr h="89561">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25"/>
                  </a:ext>
                </a:extLst>
              </a:tr>
              <a:tr h="89561">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75451724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36906922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4098699785"/>
                  </a:ext>
                </a:extLst>
              </a:tr>
            </a:tbl>
          </a:graphicData>
        </a:graphic>
      </p:graphicFrame>
    </p:spTree>
    <p:extLst>
      <p:ext uri="{BB962C8B-B14F-4D97-AF65-F5344CB8AC3E}">
        <p14:creationId xmlns:p14="http://schemas.microsoft.com/office/powerpoint/2010/main" val="31093508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158750" lvl="1" indent="-23177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1st SA Ballot Recirculation (D5.0)		Sep 2024</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33863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2</a:t>
            </a:r>
            <a:r>
              <a:rPr lang="en-US" altLang="zh-CN" baseline="30000" dirty="0"/>
              <a:t>nd</a:t>
            </a:r>
            <a:r>
              <a:rPr lang="en-US" altLang="zh-CN" dirty="0"/>
              <a:t> SA Ballot Recirculation (D6.0)</a:t>
            </a:r>
            <a:endParaRPr lang="en-GB" dirty="0"/>
          </a:p>
        </p:txBody>
      </p:sp>
      <p:pic>
        <p:nvPicPr>
          <p:cNvPr id="1027" name="Picture 1" descr="image001">
            <a:extLst>
              <a:ext uri="{FF2B5EF4-FFF2-40B4-BE49-F238E27FC236}">
                <a16:creationId xmlns:a16="http://schemas.microsoft.com/office/drawing/2014/main" id="{AA7281CC-498D-4932-8A64-02EB9D34A5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1447800"/>
            <a:ext cx="6248400" cy="4891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2</a:t>
            </a:r>
            <a:r>
              <a:rPr lang="en-US" altLang="zh-CN" baseline="30000" dirty="0"/>
              <a:t>nd</a:t>
            </a:r>
            <a:r>
              <a:rPr lang="en-US" altLang="zh-CN" dirty="0"/>
              <a:t> SA Ballot Recirculation (D6.0)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D6.0 (</a:t>
            </a:r>
            <a:r>
              <a:rPr lang="en-US" altLang="zh-CN" sz="2000" dirty="0"/>
              <a:t>2</a:t>
            </a:r>
            <a:r>
              <a:rPr lang="en-US" altLang="zh-CN" sz="2000" baseline="30000" dirty="0"/>
              <a:t>nd</a:t>
            </a:r>
            <a:r>
              <a:rPr lang="en-US" altLang="zh-CN" sz="2000" dirty="0"/>
              <a:t> SA Ballot Recirculation </a:t>
            </a:r>
            <a:r>
              <a:rPr lang="en-US" sz="2000" dirty="0"/>
              <a:t>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0</a:t>
            </a:r>
            <a:r>
              <a:rPr lang="en-US" altLang="zh-CN" sz="1600" dirty="0"/>
              <a:t>% of all SA110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0/36,</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id="{5913DE59-0E1E-4D6B-B0B4-4E37CCBA3423}"/>
              </a:ext>
            </a:extLst>
          </p:cNvPr>
          <p:cNvGraphicFramePr/>
          <p:nvPr>
            <p:extLst>
              <p:ext uri="{D42A27DB-BD31-4B8C-83A1-F6EECF244321}">
                <p14:modId xmlns:p14="http://schemas.microsoft.com/office/powerpoint/2010/main" val="125079004"/>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表格 6">
            <a:extLst>
              <a:ext uri="{FF2B5EF4-FFF2-40B4-BE49-F238E27FC236}">
                <a16:creationId xmlns:a16="http://schemas.microsoft.com/office/drawing/2014/main" id="{E84B6C98-CECC-41C8-AD6E-CF1B16B2B4E6}"/>
              </a:ext>
            </a:extLst>
          </p:cNvPr>
          <p:cNvGraphicFramePr>
            <a:graphicFrameLocks noGrp="1"/>
          </p:cNvGraphicFramePr>
          <p:nvPr>
            <p:extLst>
              <p:ext uri="{D42A27DB-BD31-4B8C-83A1-F6EECF244321}">
                <p14:modId xmlns:p14="http://schemas.microsoft.com/office/powerpoint/2010/main" val="2970872458"/>
              </p:ext>
            </p:extLst>
          </p:nvPr>
        </p:nvGraphicFramePr>
        <p:xfrm>
          <a:off x="838200" y="3606181"/>
          <a:ext cx="6781800" cy="2849609"/>
        </p:xfrm>
        <a:graphic>
          <a:graphicData uri="http://schemas.openxmlformats.org/drawingml/2006/table">
            <a:tbl>
              <a:tblPr/>
              <a:tblGrid>
                <a:gridCol w="1371600">
                  <a:extLst>
                    <a:ext uri="{9D8B030D-6E8A-4147-A177-3AD203B41FA5}">
                      <a16:colId xmlns:a16="http://schemas.microsoft.com/office/drawing/2014/main" val="611200940"/>
                    </a:ext>
                  </a:extLst>
                </a:gridCol>
                <a:gridCol w="990600">
                  <a:extLst>
                    <a:ext uri="{9D8B030D-6E8A-4147-A177-3AD203B41FA5}">
                      <a16:colId xmlns:a16="http://schemas.microsoft.com/office/drawing/2014/main" val="4059359357"/>
                    </a:ext>
                  </a:extLst>
                </a:gridCol>
                <a:gridCol w="895723">
                  <a:extLst>
                    <a:ext uri="{9D8B030D-6E8A-4147-A177-3AD203B41FA5}">
                      <a16:colId xmlns:a16="http://schemas.microsoft.com/office/drawing/2014/main" val="1158145895"/>
                    </a:ext>
                  </a:extLst>
                </a:gridCol>
                <a:gridCol w="731371">
                  <a:extLst>
                    <a:ext uri="{9D8B030D-6E8A-4147-A177-3AD203B41FA5}">
                      <a16:colId xmlns:a16="http://schemas.microsoft.com/office/drawing/2014/main" val="517798951"/>
                    </a:ext>
                  </a:extLst>
                </a:gridCol>
                <a:gridCol w="930835">
                  <a:extLst>
                    <a:ext uri="{9D8B030D-6E8A-4147-A177-3AD203B41FA5}">
                      <a16:colId xmlns:a16="http://schemas.microsoft.com/office/drawing/2014/main" val="1306143447"/>
                    </a:ext>
                  </a:extLst>
                </a:gridCol>
                <a:gridCol w="1861671">
                  <a:extLst>
                    <a:ext uri="{9D8B030D-6E8A-4147-A177-3AD203B41FA5}">
                      <a16:colId xmlns:a16="http://schemas.microsoft.com/office/drawing/2014/main"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January</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3168364"/>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Claudio</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3</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31258224"/>
                  </a:ext>
                </a:extLst>
              </a:tr>
              <a:tr h="219985">
                <a:tc>
                  <a:txBody>
                    <a:bodyPr/>
                    <a:lstStyle/>
                    <a:p>
                      <a:pP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10357643"/>
                  </a:ext>
                </a:extLst>
              </a:tr>
              <a:tr h="219985">
                <a:tc>
                  <a:txBody>
                    <a:bodyPr/>
                    <a:lstStyle/>
                    <a:p>
                      <a:pP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77779994"/>
                  </a:ext>
                </a:extLst>
              </a:tr>
              <a:tr h="219985">
                <a:tc>
                  <a:txBody>
                    <a:bodyPr/>
                    <a:lstStyle/>
                    <a:p>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81458438"/>
                  </a:ext>
                </a:extLst>
              </a:tr>
              <a:tr h="219985">
                <a:tc>
                  <a:txBody>
                    <a:bodyPr/>
                    <a:lstStyle/>
                    <a:p>
                      <a:pP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06060167"/>
                  </a:ext>
                </a:extLst>
              </a:tr>
              <a:tr h="274975">
                <a:tc>
                  <a:txBody>
                    <a:bodyPr/>
                    <a:lstStyle/>
                    <a:p>
                      <a:pP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41818337"/>
                  </a:ext>
                </a:extLst>
              </a:tr>
              <a:tr h="219985">
                <a:tc>
                  <a:txBody>
                    <a:bodyPr/>
                    <a:lstStyle/>
                    <a:p>
                      <a:pPr>
                        <a:spcAft>
                          <a:spcPts val="0"/>
                        </a:spcAft>
                      </a:pPr>
                      <a:endParaRPr lang="zh-CN" altLang="en-US" sz="1100" kern="120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5864541"/>
                  </a:ext>
                </a:extLst>
              </a:tr>
              <a:tr h="219985">
                <a:tc>
                  <a:txBody>
                    <a:bodyPr/>
                    <a:lstStyle/>
                    <a:p>
                      <a:pP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96981589"/>
                  </a:ext>
                </a:extLst>
              </a:tr>
              <a:tr h="219985">
                <a:tc>
                  <a:txBody>
                    <a:bodyPr/>
                    <a:lstStyle/>
                    <a:p>
                      <a:pPr>
                        <a:spcAft>
                          <a:spcPts val="0"/>
                        </a:spcAft>
                      </a:pPr>
                      <a:endParaRPr lang="zh-CN" altLang="en-US" sz="1100" kern="120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9183664"/>
                  </a:ext>
                </a:extLst>
              </a:tr>
              <a:tr h="219985">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dirty="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65660413"/>
                  </a:ext>
                </a:extLst>
              </a:tr>
              <a:tr h="219985">
                <a:tc>
                  <a:txBody>
                    <a:bodyPr/>
                    <a:lstStyle/>
                    <a:p>
                      <a:pPr>
                        <a:spcAft>
                          <a:spcPts val="0"/>
                        </a:spcAft>
                      </a:pPr>
                      <a:r>
                        <a:rPr lang="en-US" sz="1100" b="1">
                          <a:effectLst/>
                          <a:latin typeface="Calibri" panose="020F0502020204030204" pitchFamily="34" charset="0"/>
                          <a:ea typeface="等线" panose="02010600030101010101" pitchFamily="2" charset="-122"/>
                        </a:rPr>
                        <a:t>All</a:t>
                      </a: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3</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10782417"/>
                  </a:ext>
                </a:extLst>
              </a:tr>
            </a:tbl>
          </a:graphicData>
        </a:graphic>
      </p:graphicFrame>
    </p:spTree>
    <p:extLst>
      <p:ext uri="{BB962C8B-B14F-4D97-AF65-F5344CB8AC3E}">
        <p14:creationId xmlns:p14="http://schemas.microsoft.com/office/powerpoint/2010/main" val="3181503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November Plenary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Dec 	  19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42239932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January</a:t>
            </a:r>
            <a:r>
              <a:rPr lang="en-US" altLang="zh-CN" b="1" dirty="0"/>
              <a:t> Interim 2025, </a:t>
            </a:r>
            <a:r>
              <a:rPr lang="en-US" altLang="zh-CN" b="1" dirty="0">
                <a:solidFill>
                  <a:srgbClr val="FF0000"/>
                </a:solidFill>
              </a:rPr>
              <a:t>to be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1647185395"/>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a:solidFill>
                            <a:schemeClr val="bg1">
                              <a:lumMod val="50000"/>
                            </a:schemeClr>
                          </a:solidFill>
                        </a:rPr>
                        <a:t>Opening</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kern="1200" dirty="0" err="1">
                          <a:solidFill>
                            <a:schemeClr val="tx1"/>
                          </a:solidFill>
                          <a:latin typeface="+mn-lt"/>
                          <a:ea typeface="+mn-ea"/>
                          <a:cs typeface="+mn-cs"/>
                        </a:rPr>
                        <a:t>TGbf</a:t>
                      </a:r>
                      <a:endParaRPr lang="en-US" altLang="zh-CN" sz="1800" b="0" strike="sngStrike"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noStrike" dirty="0" err="1">
                          <a:solidFill>
                            <a:schemeClr val="tx1"/>
                          </a:solidFill>
                        </a:rPr>
                        <a:t>TGbf</a:t>
                      </a:r>
                      <a:endParaRPr lang="en-US" altLang="zh-CN" sz="1800" b="0" strike="noStrike"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kern="1200" dirty="0" err="1">
                          <a:solidFill>
                            <a:schemeClr val="tx1"/>
                          </a:solidFill>
                          <a:latin typeface="+mn-lt"/>
                          <a:ea typeface="+mn-ea"/>
                          <a:cs typeface="+mn-cs"/>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Kobe </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00:00-02:00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01:00-03:00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18:00-20:00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02:30-04:30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03:30-05:30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20:30-22:30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12:30-14:30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05:30-07:30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06:30-08:30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23:30-01:30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08:00-10:00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09:00-11:00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02:00-04:00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18:30-20:30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11:30-13:30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12:30-14:30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05:30-07:30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4534303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January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816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32290087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March</a:t>
            </a:r>
            <a:r>
              <a:rPr lang="en-US" altLang="zh-CN" b="1" dirty="0"/>
              <a:t> Plenary 2025, </a:t>
            </a:r>
            <a:r>
              <a:rPr lang="en-US" altLang="zh-CN" b="1" dirty="0">
                <a:solidFill>
                  <a:srgbClr val="FF0000"/>
                </a:solidFill>
              </a:rPr>
              <a:t>to be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4067853701"/>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pPr algn="ctr"/>
                      <a:r>
                        <a:rPr lang="en-US" altLang="zh-CN" sz="1800" b="0" strike="noStrike" kern="1200" dirty="0" err="1">
                          <a:solidFill>
                            <a:schemeClr val="tx1"/>
                          </a:solidFill>
                          <a:latin typeface="+mn-lt"/>
                          <a:ea typeface="+mn-ea"/>
                          <a:cs typeface="+mn-cs"/>
                        </a:rPr>
                        <a:t>TGbf</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noStrike"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F0B371B4-6548-465F-9F06-9D2004C14050}"/>
              </a:ext>
            </a:extLst>
          </p:cNvPr>
          <p:cNvGraphicFramePr>
            <a:graphicFrameLocks noGrp="1"/>
          </p:cNvGraphicFramePr>
          <p:nvPr>
            <p:extLst>
              <p:ext uri="{D42A27DB-BD31-4B8C-83A1-F6EECF244321}">
                <p14:modId xmlns:p14="http://schemas.microsoft.com/office/powerpoint/2010/main" val="2031299806"/>
              </p:ext>
            </p:extLst>
          </p:nvPr>
        </p:nvGraphicFramePr>
        <p:xfrm>
          <a:off x="907860" y="4572000"/>
          <a:ext cx="7016940" cy="177285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Atlanta </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08:00-10:00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21:00-23:00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14:00-16:00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15:00-17:00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09:00-11:00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06:00-08:00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10:30-12:30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23:30-01:30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16:30-18:30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17:30-19:30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11:30-13:30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08:30-10:30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5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0"/>
                        </a:spcAft>
                      </a:pPr>
                      <a:r>
                        <a:rPr lang="en-US" sz="1200" dirty="0">
                          <a:solidFill>
                            <a:srgbClr val="FFC000"/>
                          </a:solidFill>
                          <a:effectLst/>
                          <a:latin typeface="Calibri" panose="020F0502020204030204" pitchFamily="34" charset="0"/>
                          <a:ea typeface="宋体" panose="02010600030101010101" pitchFamily="2" charset="-122"/>
                        </a:rPr>
                        <a:t>13:30-15:30</a:t>
                      </a:r>
                      <a:endParaRPr lang="zh-CN" sz="12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FFC000"/>
                          </a:solidFill>
                          <a:effectLst/>
                          <a:latin typeface="Calibri" panose="020F0502020204030204" pitchFamily="34" charset="0"/>
                          <a:ea typeface="宋体" panose="02010600030101010101" pitchFamily="2" charset="-122"/>
                        </a:rPr>
                        <a:t>02:30-04:30</a:t>
                      </a:r>
                      <a:endParaRPr lang="zh-CN" sz="12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FFC000"/>
                          </a:solidFill>
                          <a:effectLst/>
                          <a:latin typeface="Calibri" panose="020F0502020204030204" pitchFamily="34" charset="0"/>
                          <a:ea typeface="宋体" panose="02010600030101010101" pitchFamily="2" charset="-122"/>
                        </a:rPr>
                        <a:t>19:30-21:30</a:t>
                      </a:r>
                      <a:endParaRPr lang="zh-CN" sz="12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FFC000"/>
                          </a:solidFill>
                          <a:effectLst/>
                          <a:latin typeface="Calibri" panose="020F0502020204030204" pitchFamily="34" charset="0"/>
                          <a:ea typeface="宋体" panose="02010600030101010101" pitchFamily="2" charset="-122"/>
                        </a:rPr>
                        <a:t>20:30-22:30</a:t>
                      </a:r>
                      <a:endParaRPr lang="zh-CN" sz="12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FFC000"/>
                          </a:solidFill>
                          <a:effectLst/>
                          <a:latin typeface="Calibri" panose="020F0502020204030204" pitchFamily="34" charset="0"/>
                          <a:ea typeface="宋体" panose="02010600030101010101" pitchFamily="2" charset="-122"/>
                        </a:rPr>
                        <a:t>14:30-16:30</a:t>
                      </a:r>
                      <a:endParaRPr lang="zh-CN" sz="12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FFC000"/>
                          </a:solidFill>
                          <a:effectLst/>
                          <a:latin typeface="Calibri" panose="020F0502020204030204" pitchFamily="34" charset="0"/>
                          <a:ea typeface="宋体" panose="02010600030101010101" pitchFamily="2" charset="-122"/>
                        </a:rPr>
                        <a:t>11:30-13:30</a:t>
                      </a:r>
                      <a:endParaRPr lang="zh-CN" sz="12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16:00-18:00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05:00-07:00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22:00-24:00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23:00-01:00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17:00-19:00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14:00-16:00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19:30-21:30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08:30-10:30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01:30-03:30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02:30-04:30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20:30-22:30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17:30-19:30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4787001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None/>
            </a:pPr>
            <a:r>
              <a:rPr lang="en-US" altLang="zh-CN" sz="2800" dirty="0">
                <a:cs typeface="Times New Roman" panose="02020603050405020304" pitchFamily="18" charset="0"/>
              </a:rPr>
              <a:t>Dec 	  19 (Thursday)	22</a:t>
            </a:r>
            <a:r>
              <a:rPr lang="zh-CN" altLang="en-US" sz="2800" dirty="0">
                <a:cs typeface="Times New Roman" panose="02020603050405020304" pitchFamily="18" charset="0"/>
              </a:rPr>
              <a:t>：</a:t>
            </a:r>
            <a:r>
              <a:rPr lang="en-US" altLang="zh-CN" sz="2800" dirty="0">
                <a:cs typeface="Times New Roman" panose="02020603050405020304" pitchFamily="18" charset="0"/>
              </a:rPr>
              <a:t>00 - 00:00 ET</a:t>
            </a:r>
          </a:p>
          <a:p>
            <a:pPr algn="ctr">
              <a:buFontTx/>
              <a:buNone/>
            </a:pPr>
            <a:r>
              <a:rPr lang="en-US" altLang="zh-CN" sz="2800" dirty="0">
                <a:cs typeface="Times New Roman" panose="02020603050405020304" pitchFamily="18" charset="0"/>
              </a:rPr>
              <a:t>	</a:t>
            </a:r>
          </a:p>
          <a:p>
            <a:pPr lvl="1"/>
            <a:endParaRPr lang="en-US" altLang="en-US" sz="3600" dirty="0"/>
          </a:p>
        </p:txBody>
      </p:sp>
    </p:spTree>
    <p:extLst>
      <p:ext uri="{BB962C8B-B14F-4D97-AF65-F5344CB8AC3E}">
        <p14:creationId xmlns:p14="http://schemas.microsoft.com/office/powerpoint/2010/main" val="12420723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602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R2-2, R2-3, R2-4</a:t>
            </a:r>
          </a:p>
          <a:p>
            <a:pPr lvl="1" algn="just">
              <a:buFont typeface="Arial" panose="020B0604020202020204" pitchFamily="34" charset="0"/>
              <a:buChar char="–"/>
              <a:defRPr/>
            </a:pPr>
            <a:r>
              <a:rPr lang="en-US" altLang="zh-CN" sz="1600" dirty="0"/>
              <a:t>as specified in doc.: 11-24/2091r1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dirty="0"/>
              <a:t>Claudio da Silva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11-24/2091r1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594327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838200"/>
            <a:ext cx="12192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603: </a:t>
            </a:r>
            <a:r>
              <a:rPr lang="en-US" altLang="zh-CN" sz="3600" dirty="0"/>
              <a:t>P802.11bf third recirculation SA ballot</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the second recirculation</a:t>
            </a:r>
            <a:r>
              <a:rPr lang="en-GB" altLang="zh-CN" sz="2000" dirty="0"/>
              <a:t> SA ballot on P802.11bf D6.0, </a:t>
            </a:r>
            <a:r>
              <a:rPr lang="en-US" altLang="zh-CN" sz="2000" dirty="0"/>
              <a:t>as contained in document </a:t>
            </a:r>
            <a:r>
              <a:rPr lang="en-US" altLang="zh-CN" sz="2000" dirty="0">
                <a:solidFill>
                  <a:srgbClr val="FF0000"/>
                </a:solidFill>
              </a:rPr>
              <a:t>11-24/11-24/2091r1</a:t>
            </a:r>
            <a:r>
              <a:rPr lang="en-US" altLang="zh-CN" sz="2000" dirty="0"/>
              <a:t>,</a:t>
            </a:r>
          </a:p>
          <a:p>
            <a:pPr marL="354013" indent="0" algn="just">
              <a:buNone/>
            </a:pPr>
            <a:r>
              <a:rPr lang="en-US" altLang="zh-CN" sz="2000" dirty="0">
                <a:hlinkClick r:id="rId3"/>
              </a:rPr>
              <a:t>https://mentor.ieee.org/802.11/dcn/24/11-24-2091-01-00bf-sa-2nd-recirc-comments.xlsx</a:t>
            </a:r>
            <a:endParaRPr lang="en-US" altLang="zh-CN" sz="2000" dirty="0"/>
          </a:p>
          <a:p>
            <a:pPr marL="354013" indent="0" algn="just">
              <a:buNone/>
            </a:pPr>
            <a:r>
              <a:rPr lang="en-US" altLang="zh-CN" sz="2000" dirty="0"/>
              <a:t>Instruct the editor to prepare P802.11bf D7.0 incorporating these resolutions and,</a:t>
            </a:r>
          </a:p>
          <a:p>
            <a:pPr algn="just"/>
            <a:r>
              <a:rPr lang="en-US" altLang="zh-CN" sz="2000" dirty="0"/>
              <a:t>Approve a </a:t>
            </a:r>
            <a:r>
              <a:rPr lang="en-US" altLang="zh-CN" sz="2000" dirty="0">
                <a:solidFill>
                  <a:srgbClr val="FF0000"/>
                </a:solidFill>
              </a:rPr>
              <a:t>10</a:t>
            </a:r>
            <a:r>
              <a:rPr lang="en-US" altLang="zh-CN" sz="2000" dirty="0"/>
              <a:t> day SA Recirculation Ballot asking the question “Should P802.11bf D7.0 be forwarded to </a:t>
            </a:r>
            <a:r>
              <a:rPr lang="en-US" altLang="zh-CN" sz="2000" dirty="0" err="1"/>
              <a:t>RevCom</a:t>
            </a:r>
            <a:r>
              <a:rPr lang="en-US" altLang="zh-CN" sz="2000" dirty="0"/>
              <a:t>?”</a:t>
            </a:r>
          </a:p>
          <a:p>
            <a:endParaRPr lang="zh-CN" altLang="zh-CN" sz="2000" dirty="0"/>
          </a:p>
          <a:p>
            <a:pPr lvl="0"/>
            <a:r>
              <a:rPr lang="en-GB" altLang="zh-CN" sz="2000" dirty="0"/>
              <a:t>Moved: </a:t>
            </a:r>
            <a:r>
              <a:rPr lang="en-US" altLang="zh-CN" sz="2000" kern="0" dirty="0"/>
              <a:t>Claudio da Silva </a:t>
            </a:r>
            <a:r>
              <a:rPr lang="en-GB" altLang="zh-CN" sz="2000" dirty="0"/>
              <a:t>	  Seconded:</a:t>
            </a:r>
          </a:p>
          <a:p>
            <a:pPr marL="342900" lvl="1" indent="-342900" algn="just">
              <a:spcBef>
                <a:spcPct val="0"/>
              </a:spcBef>
              <a:buFont typeface="Arial" panose="020B0604020202020204" pitchFamily="34" charset="0"/>
              <a:buChar char="•"/>
              <a:defRPr/>
            </a:pPr>
            <a:r>
              <a:rPr lang="en-GB" altLang="zh-CN" dirty="0"/>
              <a:t>Result: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20996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p>
          <a:p>
            <a:pPr lvl="1" algn="just">
              <a:buFont typeface="Arial" panose="020B0604020202020204" pitchFamily="34" charset="0"/>
              <a:buChar char="–"/>
              <a:defRPr/>
            </a:pPr>
            <a:r>
              <a:rPr lang="en-US" altLang="zh-CN" sz="1600" dirty="0"/>
              <a:t>as specified in doc.:</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107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Dec 	  19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150567</TotalTime>
  <Words>2934</Words>
  <Application>Microsoft Office PowerPoint</Application>
  <PresentationFormat>宽屏</PresentationFormat>
  <Paragraphs>445</Paragraphs>
  <Slides>30</Slides>
  <Notes>30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30</vt:i4>
      </vt:variant>
    </vt:vector>
  </HeadingPairs>
  <TitlesOfParts>
    <vt:vector size="42"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December teleconference 2024</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2nd SA Ballot Recirculation (D6.0)</vt:lpstr>
      <vt:lpstr>2nd SA Ballot Recirculation (D6.0)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966</cp:revision>
  <cp:lastPrinted>2014-11-04T15:04:57Z</cp:lastPrinted>
  <dcterms:created xsi:type="dcterms:W3CDTF">2007-04-17T18:10:23Z</dcterms:created>
  <dcterms:modified xsi:type="dcterms:W3CDTF">2024-12-20T01:52:17Z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(3)xlGzTMNRZNsJLYKaO/XkLr6SlC9rsPORCMN49vOTzOvWS7Ru8bo7+GkTYlpKQtekSiYWNZED
gp7OIPMqNrPk1chSjdGkTuuUTt47IhXQ0ZNKchMoufLUg4mhPXiqZGS/P3YTt8oBOjXnRRQr
Fih3HQeuLY733G5JzEq5qmc6TEB8SlYaJ+PTae3NITBSW84VMv7VmIScwO9aPcSWFbi3z2MY
McfQ/lDvYHtWHZd3CC</vt:lpwstr>
  </property>
  <property fmtid="{D5CDD505-2E9C-101B-9397-08002B2CF9AE}" pid="27" name="_2015_ms_pID_7253431">
    <vt:lpwstr>m72nWpitJ6S9W15LRn3zaHlO035N0hWRJ9F7bJi90hQWBWcTydz2il
2fgXsh7C04YQYPHhwYvIjyjHRkYXqErrxPATco6eTHDiNtUxMsae5utjmJm8InX1mrUf89jT
9j9YFN7OaZjlrqaGvEOxPKG7QVZd9REleUVx9UoDL8WnHPLFf5HpgpMNi/1Xa36tjl1vCCkM
cGG3y+sYfRNE0WktL1M4CXUH29926fOgpS40</vt:lpwstr>
  </property>
  <property fmtid="{D5CDD505-2E9C-101B-9397-08002B2CF9AE}" pid="28" name="_2015_ms_pID_7253432">
    <vt:lpwstr>ngyHDvmOPvw6zcoqr2s5/S0=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