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442" r:id="rId17"/>
    <p:sldId id="1427" r:id="rId18"/>
    <p:sldId id="897" r:id="rId19"/>
    <p:sldId id="1163" r:id="rId20"/>
    <p:sldId id="1458" r:id="rId21"/>
    <p:sldId id="1455" r:id="rId22"/>
    <p:sldId id="1480" r:id="rId23"/>
    <p:sldId id="1456" r:id="rId24"/>
    <p:sldId id="1457" r:id="rId25"/>
    <p:sldId id="1511" r:id="rId26"/>
    <p:sldId id="1512" r:id="rId27"/>
    <p:sldId id="1513" r:id="rId28"/>
    <p:sldId id="1421" r:id="rId29"/>
    <p:sldId id="1446"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101" d="100"/>
          <a:sy n="101" d="100"/>
        </p:scale>
        <p:origin x="708"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c:v>
                </c:pt>
                <c:pt idx="1">
                  <c:v>1</c:v>
                </c:pt>
                <c:pt idx="2">
                  <c:v>1</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9913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53520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13824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16538641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802.11-24/2121r0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December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1938-00-00bf-sa110-comments-and-approved-resolution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December</a:t>
            </a:r>
            <a:r>
              <a:rPr lang="en-US" altLang="en-US" sz="3600" dirty="0">
                <a:solidFill>
                  <a:srgbClr val="0000FF"/>
                </a:solidFill>
              </a:rPr>
              <a:t>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2024-12-18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Dec 19 (Thursday)</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2</a:t>
            </a:r>
            <a:r>
              <a:rPr lang="en-US" altLang="en-US" sz="1400" baseline="30000" dirty="0">
                <a:solidFill>
                  <a:srgbClr val="0000FF"/>
                </a:solidFill>
              </a:rPr>
              <a:t>nd </a:t>
            </a:r>
            <a:r>
              <a:rPr lang="en-US" altLang="en-US" sz="1400" dirty="0">
                <a:solidFill>
                  <a:srgbClr val="0000FF"/>
                </a:solidFill>
              </a:rPr>
              <a:t>SA Ballot Recirculation (D6.0) CR Status</a:t>
            </a:r>
            <a:endParaRPr lang="en-US" altLang="zh-CN"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643972412"/>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200" kern="1200" dirty="0">
                          <a:solidFill>
                            <a:schemeClr val="tx1"/>
                          </a:solidFill>
                          <a:latin typeface="+mn-lt"/>
                          <a:ea typeface="+mn-ea"/>
                          <a:cs typeface="+mn-cs"/>
                        </a:rPr>
                        <a:t>24/</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CR for</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27277111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524546384"/>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5"/>
                  </a:ext>
                </a:extLst>
              </a:tr>
              <a:tr h="89561">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a:t>
            </a:r>
            <a:endParaRPr lang="en-GB" dirty="0"/>
          </a:p>
        </p:txBody>
      </p:sp>
      <p:pic>
        <p:nvPicPr>
          <p:cNvPr id="1027" name="Picture 1" descr="image001">
            <a:extLst>
              <a:ext uri="{FF2B5EF4-FFF2-40B4-BE49-F238E27FC236}">
                <a16:creationId xmlns:a16="http://schemas.microsoft.com/office/drawing/2014/main" id="{AA7281CC-498D-4932-8A64-02EB9D34A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447800"/>
            <a:ext cx="6248400" cy="489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D6.0 (</a:t>
            </a:r>
            <a:r>
              <a:rPr lang="en-US" altLang="zh-CN" sz="2000" dirty="0"/>
              <a:t>2</a:t>
            </a:r>
            <a:r>
              <a:rPr lang="en-US" altLang="zh-CN" sz="2000" baseline="30000" dirty="0"/>
              <a:t>nd</a:t>
            </a:r>
            <a:r>
              <a:rPr lang="en-US" altLang="zh-CN" sz="2000" dirty="0"/>
              <a: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a:t>
            </a:r>
            <a:r>
              <a:rPr lang="en-US" altLang="zh-CN" sz="1600" dirty="0"/>
              <a:t>% of all SA110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0/36,</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250790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E84B6C98-CECC-41C8-AD6E-CF1B16B2B4E6}"/>
              </a:ext>
            </a:extLst>
          </p:cNvPr>
          <p:cNvGraphicFramePr>
            <a:graphicFrameLocks noGrp="1"/>
          </p:cNvGraphicFramePr>
          <p:nvPr>
            <p:extLst>
              <p:ext uri="{D42A27DB-BD31-4B8C-83A1-F6EECF244321}">
                <p14:modId xmlns:p14="http://schemas.microsoft.com/office/powerpoint/2010/main" val="2970872458"/>
              </p:ext>
            </p:extLst>
          </p:nvPr>
        </p:nvGraphicFramePr>
        <p:xfrm>
          <a:off x="838200" y="3606181"/>
          <a:ext cx="6781800" cy="2849609"/>
        </p:xfrm>
        <a:graphic>
          <a:graphicData uri="http://schemas.openxmlformats.org/drawingml/2006/table">
            <a:tbl>
              <a:tblPr/>
              <a:tblGrid>
                <a:gridCol w="1371600">
                  <a:extLst>
                    <a:ext uri="{9D8B030D-6E8A-4147-A177-3AD203B41FA5}">
                      <a16:colId xmlns:a16="http://schemas.microsoft.com/office/drawing/2014/main" val="611200940"/>
                    </a:ext>
                  </a:extLst>
                </a:gridCol>
                <a:gridCol w="990600">
                  <a:extLst>
                    <a:ext uri="{9D8B030D-6E8A-4147-A177-3AD203B41FA5}">
                      <a16:colId xmlns:a16="http://schemas.microsoft.com/office/drawing/2014/main" val="4059359357"/>
                    </a:ext>
                  </a:extLst>
                </a:gridCol>
                <a:gridCol w="895723">
                  <a:extLst>
                    <a:ext uri="{9D8B030D-6E8A-4147-A177-3AD203B41FA5}">
                      <a16:colId xmlns:a16="http://schemas.microsoft.com/office/drawing/2014/main" val="1158145895"/>
                    </a:ext>
                  </a:extLst>
                </a:gridCol>
                <a:gridCol w="731371">
                  <a:extLst>
                    <a:ext uri="{9D8B030D-6E8A-4147-A177-3AD203B41FA5}">
                      <a16:colId xmlns:a16="http://schemas.microsoft.com/office/drawing/2014/main" val="517798951"/>
                    </a:ext>
                  </a:extLst>
                </a:gridCol>
                <a:gridCol w="930835">
                  <a:extLst>
                    <a:ext uri="{9D8B030D-6E8A-4147-A177-3AD203B41FA5}">
                      <a16:colId xmlns:a16="http://schemas.microsoft.com/office/drawing/2014/main" val="1306143447"/>
                    </a:ext>
                  </a:extLst>
                </a:gridCol>
                <a:gridCol w="1861671">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Claudio</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258224"/>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7497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bl>
          </a:graphicData>
        </a:graphic>
      </p:graphicFrame>
    </p:spTree>
    <p:extLst>
      <p:ext uri="{BB962C8B-B14F-4D97-AF65-F5344CB8AC3E}">
        <p14:creationId xmlns:p14="http://schemas.microsoft.com/office/powerpoint/2010/main" val="318150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2145277445"/>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tx1"/>
                          </a:solidFill>
                          <a:latin typeface="+mn-lt"/>
                          <a:ea typeface="+mn-ea"/>
                          <a:cs typeface="+mn-cs"/>
                        </a:rPr>
                        <a:t>TGbf</a:t>
                      </a: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tx1"/>
                          </a:solidFill>
                        </a:rPr>
                        <a:t>TGbf</a:t>
                      </a:r>
                      <a:endParaRPr lang="en-US" altLang="zh-CN"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430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March</a:t>
            </a:r>
            <a:r>
              <a:rPr lang="en-US" altLang="zh-CN" b="1" dirty="0"/>
              <a:t> Plenary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4067853701"/>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strike="noStrike"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2031299806"/>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13:30-15:30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02:30-04:30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19:30-21:30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20:30-22:30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14:30-16:30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FFC000"/>
                          </a:solidFill>
                          <a:effectLst/>
                          <a:latin typeface="Calibri" panose="020F0502020204030204" pitchFamily="34" charset="0"/>
                          <a:ea typeface="宋体" panose="02010600030101010101" pitchFamily="2" charset="-122"/>
                        </a:rPr>
                        <a:t>11:30-13:30</a:t>
                      </a:r>
                      <a:endParaRPr lang="zh-CN" sz="12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Dec 	  19 (Thursday)	22</a:t>
            </a:r>
            <a:r>
              <a:rPr lang="zh-CN" altLang="en-US" sz="2800" dirty="0">
                <a:cs typeface="Times New Roman" panose="02020603050405020304" pitchFamily="18" charset="0"/>
              </a:rPr>
              <a:t>：</a:t>
            </a:r>
            <a:r>
              <a:rPr lang="en-US" altLang="zh-CN" sz="2800" dirty="0">
                <a:cs typeface="Times New Roman" panose="02020603050405020304" pitchFamily="18" charset="0"/>
              </a:rPr>
              <a:t>00 - 00:00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1242072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9432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603: </a:t>
            </a:r>
            <a:r>
              <a:rPr lang="en-US" altLang="zh-CN" sz="3600" dirty="0"/>
              <a:t>P802.11bf third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the second recirculation</a:t>
            </a:r>
            <a:r>
              <a:rPr lang="en-GB" altLang="zh-CN" sz="2000" dirty="0"/>
              <a:t> SA ballot on P802.11bf D6.0, </a:t>
            </a:r>
            <a:r>
              <a:rPr lang="en-US" altLang="zh-CN" sz="2000" dirty="0"/>
              <a:t>as contained in document </a:t>
            </a:r>
            <a:r>
              <a:rPr lang="en-US" altLang="zh-CN" sz="2000" dirty="0">
                <a:solidFill>
                  <a:srgbClr val="FF0000"/>
                </a:solidFill>
              </a:rPr>
              <a:t>11-24/</a:t>
            </a:r>
            <a:r>
              <a:rPr lang="en-US" altLang="zh-CN" sz="2000" dirty="0" err="1">
                <a:solidFill>
                  <a:srgbClr val="FF0000"/>
                </a:solidFill>
              </a:rPr>
              <a:t>XXXXrX</a:t>
            </a:r>
            <a:r>
              <a:rPr lang="en-US" altLang="zh-CN" sz="2000" dirty="0"/>
              <a:t>,</a:t>
            </a:r>
          </a:p>
          <a:p>
            <a:pPr marL="354013" indent="0" algn="just">
              <a:buNone/>
            </a:pPr>
            <a:r>
              <a:rPr lang="en-US" altLang="zh-CN" sz="2000" dirty="0">
                <a:hlinkClick r:id="rId3"/>
              </a:rPr>
              <a:t>https://mentor.ieee.org/802.11/dcn/</a:t>
            </a:r>
            <a:endParaRPr lang="en-US" altLang="zh-CN" sz="2000" dirty="0"/>
          </a:p>
          <a:p>
            <a:pPr marL="354013" indent="0" algn="just">
              <a:buNone/>
            </a:pPr>
            <a:r>
              <a:rPr lang="en-US" altLang="zh-CN" sz="2000" dirty="0"/>
              <a:t>Instruct the editor to prepare P802.11bf D7.0 incorporating these resolutions and,</a:t>
            </a:r>
          </a:p>
          <a:p>
            <a:pPr algn="just"/>
            <a:r>
              <a:rPr lang="en-US" altLang="zh-CN" sz="2000" dirty="0"/>
              <a:t>Approve a </a:t>
            </a:r>
            <a:r>
              <a:rPr lang="en-US" altLang="zh-CN" sz="2000" dirty="0">
                <a:solidFill>
                  <a:srgbClr val="FF0000"/>
                </a:solidFill>
              </a:rPr>
              <a:t>10</a:t>
            </a:r>
            <a:r>
              <a:rPr lang="en-US" altLang="zh-CN" sz="2000" dirty="0"/>
              <a:t> day SA Recirculation Ballot asking the question “Should P802.11bf D7.0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2099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150550</TotalTime>
  <Words>2925</Words>
  <Application>Microsoft Office PowerPoint</Application>
  <PresentationFormat>宽屏</PresentationFormat>
  <Paragraphs>445</Paragraphs>
  <Slides>30</Slides>
  <Notes>30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December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2nd SA Ballot Recirculation (D6.0)</vt:lpstr>
      <vt:lpstr>2nd SA Ballot Recirculation (D6.0)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963</cp:revision>
  <cp:lastPrinted>2014-11-04T15:04:57Z</cp:lastPrinted>
  <dcterms:created xsi:type="dcterms:W3CDTF">2007-04-17T18:10:23Z</dcterms:created>
  <dcterms:modified xsi:type="dcterms:W3CDTF">2024-12-18T07:12:46Z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