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306" r:id="rId4"/>
    <p:sldId id="308" r:id="rId5"/>
    <p:sldId id="305" r:id="rId6"/>
    <p:sldId id="287" r:id="rId7"/>
    <p:sldId id="297" r:id="rId8"/>
    <p:sldId id="26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2866" autoAdjust="0"/>
  </p:normalViewPr>
  <p:slideViewPr>
    <p:cSldViewPr>
      <p:cViewPr>
        <p:scale>
          <a:sx n="125" d="100"/>
          <a:sy n="125" d="100"/>
        </p:scale>
        <p:origin x="1544" y="6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2120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Roaming Configuration </a:t>
            </a:r>
            <a:r>
              <a:rPr lang="it-IT" altLang="zh-CN" dirty="0">
                <a:effectLst/>
              </a:rPr>
              <a:t>to Reduce </a:t>
            </a:r>
            <a:r>
              <a:rPr lang="en-US" altLang="zh-CN" dirty="0">
                <a:effectLst/>
              </a:rPr>
              <a:t>P</a:t>
            </a:r>
            <a:r>
              <a:rPr lang="it-IT" altLang="zh-CN" dirty="0">
                <a:effectLst/>
              </a:rPr>
              <a:t>ing-Pong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Dec. 18, </a:t>
            </a:r>
            <a:r>
              <a:rPr lang="en-GB" sz="2000" b="0" dirty="0"/>
              <a:t>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30828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Seamless Roaming has become the dominant </a:t>
            </a:r>
            <a:r>
              <a:rPr lang="it-IT" altLang="zh-CN" sz="1800" dirty="0">
                <a:effectLst/>
              </a:rPr>
              <a:t>feature of UHR</a:t>
            </a: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 lot of roaming related motions (e.g., </a:t>
            </a:r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Motion #2, Motion #26, Motion #27, Motion #44, Motion #162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 has passed [1]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Seamless Roaming provides a non-AP MLD continuous and reliable wireless communications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However, frequently handover between neighboring AP MLDs causes a bad QoS/QoE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Few contributions has discussed how to improve ping-pong issue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Contribution [2] proposed a new concept “Client Experience Score + areas for improvement”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Contribution [3] discussed how AP can use the “BTM Status frame” to warn/avoid ping-pong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propose a flexible and accurate Roaming Configuration mechanism to reduce the potential Ping-Pong 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B210D-CF58-284E-A068-E95A55F5F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ACE7-BA28-BC58-25F5-F8818928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Roaming Configurations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CD93-3412-2F94-94C3-01CB27465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A7D64-8194-EB48-0715-6598131A0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6BB0-21DA-632F-3E4E-1BCA5AA2B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255A75-D1E1-8707-CB28-2E912D554A4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To avoid potential ping-pong, we need to configure the accurate trigger</a:t>
            </a:r>
            <a:r>
              <a:rPr lang="en-US" altLang="zh-CN" sz="1800" b="0" strike="sngStrike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ing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conditions of non-AP MLD’s roaming execution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Trigger</a:t>
            </a:r>
            <a:r>
              <a:rPr lang="en-US" altLang="zh-CN" sz="1800" b="0" strike="sngStrike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ing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conditions include one or more of the following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A: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configurations between non-AP MLD and Serving AP MLD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B: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configurations between non-AP MLD and Candidate AP MLD(s)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Others are TBD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configurations include 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one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(two)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or more of the following</a:t>
            </a: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Reference value (e.g., RSSI, delay, Data Rate): </a:t>
            </a:r>
            <a:r>
              <a:rPr lang="en-US" altLang="zh-CN" sz="18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Ref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Hysteresis value:</a:t>
            </a:r>
            <a:r>
              <a:rPr lang="zh-CN" altLang="en-US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800" b="1" i="1" dirty="0" err="1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Hys</a:t>
            </a:r>
            <a:endParaRPr lang="en-US" altLang="zh-CN" sz="1800" b="1" i="1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Threshold value: </a:t>
            </a:r>
            <a:r>
              <a:rPr lang="en-US" altLang="zh-CN" sz="1800" b="1" i="1" dirty="0" err="1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Ths</a:t>
            </a:r>
            <a:endParaRPr lang="en-US" altLang="zh-CN" sz="1800" b="1" i="1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Others are TBD</a:t>
            </a:r>
          </a:p>
        </p:txBody>
      </p:sp>
    </p:spTree>
    <p:extLst>
      <p:ext uri="{BB962C8B-B14F-4D97-AF65-F5344CB8AC3E}">
        <p14:creationId xmlns:p14="http://schemas.microsoft.com/office/powerpoint/2010/main" val="348369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B6A99-98D4-37F2-A3DF-AE2C406C2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DCCD9-070E-ABFA-6DE1-8744DD04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/>
            <a:r>
              <a:rPr lang="en-US" altLang="zh-CN" sz="32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Case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4BE76-715B-AFB0-C672-478B17DC4D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E761-A724-D90A-88DF-F7153506E1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FFFA43-F508-1D18-312B-526AFC3763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09406B3-3FFF-9221-8926-E56E2696CE40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5943599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At 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Times New Roman" pitchFamily="16" charset="0"/>
                <a:ea typeface="Microsoft YaHei Light" panose="020B0502040204020203" pitchFamily="34" charset="-122"/>
              </a:rPr>
              <a:t>legacy roaming point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frequent ping-pong may occur between two AP MLDs</a:t>
            </a:r>
          </a:p>
          <a:p>
            <a:pPr marL="400050"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So, we can use Roaming Configurations to the change the roaming point </a:t>
            </a:r>
          </a:p>
          <a:p>
            <a:pPr marL="800100" lvl="1">
              <a:buFont typeface="Wingdings" panose="05000000000000000000" pitchFamily="2" charset="2"/>
              <a:buChar char="l"/>
            </a:pPr>
            <a:r>
              <a:rPr lang="en-US" altLang="zh-CN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Example 1:</a:t>
            </a:r>
            <a:r>
              <a:rPr lang="zh-CN" altLang="en-US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(Leaving</a:t>
            </a:r>
            <a:r>
              <a:rPr lang="zh-CN" altLang="en-US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condition)</a:t>
            </a:r>
          </a:p>
          <a:p>
            <a:pPr marL="1314450" lvl="2" indent="-34290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A: </a:t>
            </a:r>
            <a:r>
              <a:rPr lang="en-US" altLang="zh-CN" sz="14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RSSI of Serving AP MLD worse than 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Ths_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1</a:t>
            </a:r>
          </a:p>
          <a:p>
            <a:pPr marL="514350" lvl="1" indent="0" algn="ctr"/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Ref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_1 + 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Hys_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1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&lt; Ths_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1</a:t>
            </a:r>
          </a:p>
          <a:p>
            <a:pPr marL="800100" lvl="1">
              <a:buFont typeface="Wingdings" panose="05000000000000000000" pitchFamily="2" charset="2"/>
              <a:buChar char="l"/>
            </a:pPr>
            <a:r>
              <a:rPr lang="en-US" altLang="zh-CN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Example 2:</a:t>
            </a:r>
            <a:r>
              <a:rPr lang="zh-CN" altLang="en-US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(Entering condition)</a:t>
            </a:r>
          </a:p>
          <a:p>
            <a:pPr marL="1314450" lvl="2" indent="-34290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B: 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RSSI of Candidate AP MLD better than 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Ths_2</a:t>
            </a:r>
          </a:p>
          <a:p>
            <a:pPr marL="457200" lvl="1" indent="0" algn="ctr"/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Ref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_2 + 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Hys_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2</a:t>
            </a:r>
            <a:r>
              <a:rPr lang="en-US" altLang="zh-CN" sz="1400" b="1" i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&gt; Ths_</a:t>
            </a:r>
            <a:r>
              <a:rPr lang="en-US" altLang="zh-CN" sz="1400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2</a:t>
            </a:r>
          </a:p>
          <a:p>
            <a:pPr marL="400050">
              <a:buFont typeface="Wingdings" panose="05000000000000000000" pitchFamily="2" charset="2"/>
              <a:buChar char="l"/>
            </a:pPr>
            <a:endParaRPr lang="en-US" altLang="zh-CN" sz="18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To make more reliable roaming experience,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A 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and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Condition B 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can be used together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967E1FA-A458-C387-80F6-ED9E36CE58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255703"/>
              </p:ext>
            </p:extLst>
          </p:nvPr>
        </p:nvGraphicFramePr>
        <p:xfrm>
          <a:off x="6248400" y="1416051"/>
          <a:ext cx="5927726" cy="531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44014" imgH="5334105" progId="Visio.Drawing.15">
                  <p:embed/>
                </p:oleObj>
              </mc:Choice>
              <mc:Fallback>
                <p:oleObj name="Visio" r:id="rId2" imgW="5944014" imgH="5334105" progId="Visio.Drawing.15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3967E1FA-A458-C387-80F6-ED9E36CE58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48400" y="1416051"/>
                        <a:ext cx="5927726" cy="5319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71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191F5-3879-04D9-353A-6B9D67BD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257E-FEDF-084F-DFD7-3C13A6BD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Configuration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64A1D-9818-D82B-BC39-1D0BB53A0E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0FBA-582B-1B47-D07A-F6717A245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10665F-0BB4-A460-3F3C-B05180F9BE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6C8B523-DB4C-91BE-B63B-4157661905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5583766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Roaming Configurations can be initiated by non-AP MLD or Serving AP MLD before roaming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Figure shows an example of  non-AP MLD initiated Roaming Configurations</a:t>
            </a:r>
          </a:p>
          <a:p>
            <a:pPr marL="400050">
              <a:buFont typeface="Wingdings" panose="05000000000000000000" pitchFamily="2" charset="2"/>
              <a:buChar char="l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Option 1 only configures Condition 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Once Condition A (e.g., Condition A-1 in slide 3) is met, non-AP MLD is free to execute roaming 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Option 2 only configures Condition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Once Condition B (e.g., Condition B-1 in slide 3) is met, non-AP MLD is free to execute roaming 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Option 3 configures both Condition A and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Both Condition A and B (e.g., Condition A-1 and B-1 in slide 3) are met, non-AP MLD is permitted to execute roaming (i.e., send Roaming Request)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r>
              <a:rPr lang="en-US" altLang="zh-CN" sz="12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Note: it is TBD to use Roaming Configuration Request/ Response frames.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75580429-281E-78C2-EC1B-E9BBA5941E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119086"/>
              </p:ext>
            </p:extLst>
          </p:nvPr>
        </p:nvGraphicFramePr>
        <p:xfrm>
          <a:off x="6155902" y="1275149"/>
          <a:ext cx="5502280" cy="5381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541579" imgH="4427430" progId="Visio.Drawing.15">
                  <p:embed/>
                </p:oleObj>
              </mc:Choice>
              <mc:Fallback>
                <p:oleObj name="Visio" r:id="rId2" imgW="4541579" imgH="44274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5902" y="1275149"/>
                        <a:ext cx="5502280" cy="5381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52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Roaming Configurations make precise roaming decisions to avoid ping-pong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Open Discussions: Detailed design of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Triggering Conditions,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e.g., Condition A, Condition B, other conditions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mandatory or optional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 Procedures,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 Sequence(s),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e.g., Condition A first and then Condition B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e.g., Stop Condition B when finding the first Candidate AP MLD that meets Condition B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Configuration signaling/frame formats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Roaming Configuration parameters,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e.g., Reference value, Hysteresis value, and Threshold value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mandatory or optional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define</a:t>
            </a:r>
            <a:r>
              <a:rPr lang="en-US" altLang="zh-CN" sz="2000" b="0" dirty="0"/>
              <a:t>s a mechanism that enables a non-AP MLD to configure roaming trigger conditions with Serving AP MLD and/or Target AP MLD(s) to reduce ping-pong.</a:t>
            </a:r>
            <a:endParaRPr lang="en-US" sz="2000" b="0" dirty="0"/>
          </a:p>
          <a:p>
            <a:pPr marL="0" indent="0"/>
            <a:r>
              <a:rPr lang="en-US" sz="2000" b="0" dirty="0"/>
              <a:t>	Note: </a:t>
            </a:r>
            <a:r>
              <a:rPr lang="en-US" altLang="zh-CN" sz="2000" b="0" dirty="0"/>
              <a:t>Roaming trigger conditions are the conditions that trigger a non-AP MLD to initiate roaming procedure. D</a:t>
            </a:r>
            <a:r>
              <a:rPr lang="en-US" sz="2000" b="0" dirty="0"/>
              <a:t>etailed</a:t>
            </a:r>
            <a:r>
              <a:rPr lang="en-US" altLang="zh-CN" sz="2000" b="0" dirty="0"/>
              <a:t> triggering</a:t>
            </a:r>
            <a:r>
              <a:rPr lang="en-US" sz="2000" b="0" dirty="0"/>
              <a:t> roaming conditions are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11-24-0209-06-00bn-specification-framework-for-tgbn</a:t>
            </a:r>
          </a:p>
          <a:p>
            <a:pPr marL="0" indent="0"/>
            <a:r>
              <a:rPr lang="en-US" sz="1800" b="0" dirty="0"/>
              <a:t>[2] 11-24-1123-01-00bn-client-experience-reporting</a:t>
            </a:r>
          </a:p>
          <a:p>
            <a:pPr marL="0" indent="0"/>
            <a:r>
              <a:rPr lang="en-US" sz="1800" b="0" dirty="0"/>
              <a:t>[3] 11-24-0519-02-00bn-pingpongwarningforuhr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2028</TotalTime>
  <Words>813</Words>
  <Application>Microsoft Office PowerPoint</Application>
  <PresentationFormat>宽屏</PresentationFormat>
  <Paragraphs>119</Paragraphs>
  <Slides>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Microsoft Visio 绘图</vt:lpstr>
      <vt:lpstr>Roaming Configuration to Reduce Ping-Pong</vt:lpstr>
      <vt:lpstr>Introduction</vt:lpstr>
      <vt:lpstr>Define Roaming Configurations</vt:lpstr>
      <vt:lpstr>Case study</vt:lpstr>
      <vt:lpstr>Roaming Configuration Procedures</vt:lpstr>
      <vt:lpstr>Summary</vt:lpstr>
      <vt:lpstr>Straw Poll 1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548</cp:revision>
  <cp:lastPrinted>1601-01-01T00:00:00Z</cp:lastPrinted>
  <dcterms:created xsi:type="dcterms:W3CDTF">2022-10-28T01:22:29Z</dcterms:created>
  <dcterms:modified xsi:type="dcterms:W3CDTF">2024-12-23T10:17:24Z</dcterms:modified>
</cp:coreProperties>
</file>