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427" r:id="rId18"/>
    <p:sldId id="2425" r:id="rId19"/>
    <p:sldId id="2426" r:id="rId20"/>
    <p:sldId id="2424" r:id="rId21"/>
    <p:sldId id="2423" r:id="rId22"/>
    <p:sldId id="2374" r:id="rId23"/>
    <p:sldId id="2377" r:id="rId24"/>
    <p:sldId id="2429" r:id="rId25"/>
    <p:sldId id="2433" r:id="rId26"/>
    <p:sldId id="2434" r:id="rId27"/>
    <p:sldId id="2435" r:id="rId28"/>
    <p:sldId id="2432" r:id="rId29"/>
    <p:sldId id="278" r:id="rId30"/>
    <p:sldId id="279"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24" autoAdjust="0"/>
    <p:restoredTop sz="94660"/>
  </p:normalViewPr>
  <p:slideViewPr>
    <p:cSldViewPr>
      <p:cViewPr varScale="1">
        <p:scale>
          <a:sx n="139" d="100"/>
          <a:sy n="139" d="100"/>
        </p:scale>
        <p:origin x="216"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1EC508-F8D8-501F-6577-B84EC7A22B7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C1B8344-1DD2-A723-B02F-D43C9CE3353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37A697C2-D49B-EA17-DE34-82347A0C546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FB1B787-7B8F-E9F9-DD48-146A784DDE9B}"/>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E9C8EEC-576A-32C9-6A2F-2636C21292DD}"/>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B43D513A-BB56-DFC2-CC36-5F1B4A845E8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4E07ABE-56D4-4E6C-327F-155A7561918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5872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43DBD1-2530-DE64-CE1C-6483EF589E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665DC8-29B8-54AE-C3E4-1EE6F6E56AE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7012173-1CA1-F45B-64E4-66EAD414B4E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CE2C019-0491-2776-E651-BF1F9B8223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0992251-B90D-C387-2815-46C092D18003}"/>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73C9F9BE-F48C-CF5A-7840-444679C3D54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7D63380-CCC9-0E99-FFDC-9AA98456DE3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17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802.11-24/2117r9</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2025-01-16</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January 16, 2024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(63 participants on-line, 30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Motion to create D1.0 and ask for 30 day Working Group ballot</a:t>
            </a: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pc="-1" dirty="0">
                <a:solidFill>
                  <a:schemeClr val="tx1"/>
                </a:solidFill>
                <a:latin typeface="Times New Roman" panose="02020603050405020304" pitchFamily="18" charset="0"/>
                <a:cs typeface="Times New Roman" panose="02020603050405020304" pitchFamily="18" charset="0"/>
              </a:rPr>
              <a:t>No telecons planned</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Federico </a:t>
            </a:r>
            <a:r>
              <a:rPr lang="en-US" sz="1800" spc="-1" dirty="0" err="1">
                <a:solidFill>
                  <a:schemeClr val="tx1"/>
                </a:solidFill>
                <a:latin typeface="Times New Roman" panose="02020603050405020304" pitchFamily="18" charset="0"/>
                <a:cs typeface="Times New Roman" panose="02020603050405020304" pitchFamily="18" charset="0"/>
                <a:sym typeface="Arial"/>
              </a:rPr>
              <a:t>Lovison</a:t>
            </a:r>
            <a:r>
              <a:rPr lang="en-US" sz="1800" spc="-1" dirty="0">
                <a:solidFill>
                  <a:schemeClr val="tx1"/>
                </a:solidFill>
                <a:latin typeface="Times New Roman" panose="02020603050405020304" pitchFamily="18" charset="0"/>
                <a:cs typeface="Times New Roman" panose="02020603050405020304" pitchFamily="18" charset="0"/>
                <a:sym typeface="Arial"/>
              </a:rPr>
              <a:t> – 25/0174r1 – not presented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BED61-0B79-40C8-03AC-B632ED861D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C8247-5DFE-774B-1837-0314EA22A80E}"/>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16, 2024 – AM1</a:t>
            </a:r>
          </a:p>
        </p:txBody>
      </p:sp>
      <p:sp>
        <p:nvSpPr>
          <p:cNvPr id="9218" name="Rectangle 2">
            <a:extLst>
              <a:ext uri="{FF2B5EF4-FFF2-40B4-BE49-F238E27FC236}">
                <a16:creationId xmlns:a16="http://schemas.microsoft.com/office/drawing/2014/main" id="{43DF9E29-0F0A-0ABF-533C-83BE13B6BADD}"/>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24/1999r3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25/167r1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Carol Ansley 25/156r2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25/135r6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25/176r0 straw poll</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A73EDAA0-BF35-B5B8-BAB5-402DB7F9459E}"/>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BFF9F6C4-5DC8-D422-FADD-B4A41AA86BE6}"/>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BE58949-7935-FEF4-32C4-7B77F50722C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20633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2024 – AM1</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25/165r0, Carol Ansley 25/156r1,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25/167r0 – presented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Carol Ansley 25/156r1, 24/2116r1 – presented both</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25/135r4 -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24/1714r6 -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24/1999r2 – not presented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0479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PM2</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discussion as needed</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Dan Harkins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25/135r1</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65317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7732C-354F-14AD-BD5B-D358940367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CD6D2-1E50-FB2A-C754-4F7D8C9CBCCC}"/>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AM1</a:t>
            </a:r>
          </a:p>
        </p:txBody>
      </p:sp>
      <p:sp>
        <p:nvSpPr>
          <p:cNvPr id="9218" name="Rectangle 2">
            <a:extLst>
              <a:ext uri="{FF2B5EF4-FFF2-40B4-BE49-F238E27FC236}">
                <a16:creationId xmlns:a16="http://schemas.microsoft.com/office/drawing/2014/main" id="{990357B0-579C-ED9A-EBCF-765D52593035}"/>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(40 participants on-line, 26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25/44r1 &amp; 1927r1 -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 – presented partially</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 postponed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4E8BE0E4-B64E-B100-D994-3156A44A3DB8}"/>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53210CC0-1E7A-8430-8A65-CAEA6F728BBC}"/>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6F50ED0-000C-15B3-2277-82D52FCF98D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027121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24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Monday			PM1 – 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 136, 137,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rPr>
              <a:t>Approval of accumulated minutes – 24/1911r0 and 2052r0 – approved motion #53</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25/136r0 - presented</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 presented, straw poll for later</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Antonio de la Oliva 25/153r0 - presented</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11-24/2052r0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Peter Yee</a:t>
            </a:r>
          </a:p>
          <a:p>
            <a:r>
              <a:rPr lang="en-US" sz="1800" b="0" dirty="0"/>
              <a:t>Approved by unanimous consent, 27 attendees on-line, 26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54</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fontScale="70000" lnSpcReduction="20000"/>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marR="0" algn="l"/>
            <a:r>
              <a:rPr lang="en-US" sz="1800" b="0" i="0" u="none" strike="noStrike" dirty="0">
                <a:solidFill>
                  <a:srgbClr val="212121"/>
                </a:solidFill>
                <a:effectLst/>
                <a:latin typeface="Calibri" panose="020F0502020204030204" pitchFamily="34" charset="0"/>
              </a:rPr>
              <a:t>Document 24/2084r0 to resolve CIDs : 1518, 1522</a:t>
            </a:r>
          </a:p>
          <a:p>
            <a:pPr marL="0" marR="0" algn="l"/>
            <a:r>
              <a:rPr lang="en-US" sz="1800" b="0" i="0" u="none" strike="noStrike" dirty="0">
                <a:solidFill>
                  <a:srgbClr val="212121"/>
                </a:solidFill>
                <a:effectLst/>
                <a:latin typeface="Calibri" panose="020F0502020204030204" pitchFamily="34" charset="0"/>
              </a:rPr>
              <a:t>Document 24/1679r3 to resolve CID  : 1427</a:t>
            </a:r>
          </a:p>
          <a:p>
            <a:pPr marL="0" marR="0" algn="l"/>
            <a:r>
              <a:rPr lang="en-US" sz="1800" b="0" i="0" u="none" strike="noStrike" dirty="0">
                <a:solidFill>
                  <a:srgbClr val="212121"/>
                </a:solidFill>
                <a:effectLst/>
                <a:latin typeface="Calibri" panose="020F0502020204030204" pitchFamily="34" charset="0"/>
              </a:rPr>
              <a:t>Document 24/1579r10 to resolve CIDs : 1519, 1122, 1157, 1376</a:t>
            </a:r>
          </a:p>
          <a:p>
            <a:pPr marL="0" marR="0" algn="l"/>
            <a:r>
              <a:rPr lang="en-US" sz="1800" b="0" i="0" u="none" strike="noStrike" dirty="0">
                <a:solidFill>
                  <a:srgbClr val="212121"/>
                </a:solidFill>
                <a:effectLst/>
                <a:latin typeface="Calibri" panose="020F0502020204030204" pitchFamily="34" charset="0"/>
              </a:rPr>
              <a:t>Document 24/1739r2 to resolve CIDs : 1109, 1166</a:t>
            </a:r>
          </a:p>
          <a:p>
            <a:pPr marL="0" marR="0" algn="l"/>
            <a:r>
              <a:rPr lang="en-US" sz="1800" b="0" i="0" u="none" strike="noStrike" dirty="0">
                <a:solidFill>
                  <a:srgbClr val="212121"/>
                </a:solidFill>
                <a:effectLst/>
                <a:latin typeface="Calibri" panose="020F0502020204030204" pitchFamily="34" charset="0"/>
              </a:rPr>
              <a:t>Document 24/1936r3 to resolve CIDs : 1028, 1049, 1058, 1071, 1103, 1350, 1500</a:t>
            </a:r>
          </a:p>
          <a:p>
            <a:pPr marL="0" marR="0" algn="l"/>
            <a:r>
              <a:rPr lang="en-US" sz="1800" b="0" i="0" u="none" strike="noStrike" dirty="0">
                <a:solidFill>
                  <a:srgbClr val="212121"/>
                </a:solidFill>
                <a:effectLst/>
                <a:latin typeface="Calibri" panose="020F0502020204030204" pitchFamily="34" charset="0"/>
              </a:rPr>
              <a:t>Document 24/1741r2 to resolve CIDs : 1046, 1187, 1188, 1190, 1191</a:t>
            </a:r>
          </a:p>
          <a:p>
            <a:pPr marL="0" marR="0" algn="l"/>
            <a:r>
              <a:rPr lang="en-US" sz="1800" b="0" i="0" u="none" strike="noStrike" dirty="0">
                <a:solidFill>
                  <a:srgbClr val="212121"/>
                </a:solidFill>
                <a:effectLst/>
                <a:latin typeface="Calibri" panose="020F0502020204030204" pitchFamily="34" charset="0"/>
              </a:rPr>
              <a:t>Document 25/44r1.</a:t>
            </a:r>
          </a:p>
          <a:p>
            <a:pPr marL="0" marR="0" algn="l"/>
            <a:r>
              <a:rPr lang="en-US" sz="1800" b="0" i="0" u="none" strike="noStrike" dirty="0">
                <a:solidFill>
                  <a:srgbClr val="212121"/>
                </a:solidFill>
                <a:effectLst/>
                <a:latin typeface="Calibri" panose="020F0502020204030204" pitchFamily="34" charset="0"/>
              </a:rPr>
              <a:t>Document 24/1927r2 to resolve CID 1145</a:t>
            </a:r>
          </a:p>
          <a:p>
            <a:pPr marL="0" marR="0" algn="l"/>
            <a:r>
              <a:rPr lang="en-US" sz="1800" b="0" i="0" u="none" strike="noStrike" dirty="0">
                <a:solidFill>
                  <a:srgbClr val="212121"/>
                </a:solidFill>
                <a:effectLst/>
                <a:latin typeface="Calibri" panose="020F0502020204030204" pitchFamily="34" charset="0"/>
              </a:rPr>
              <a:t>Document 24/1714r6 to resolve CIDs : 1515, 1516</a:t>
            </a:r>
          </a:p>
          <a:p>
            <a:pPr marL="0" marR="0" algn="l"/>
            <a:r>
              <a:rPr lang="en-US" sz="1800" b="0" i="0" u="none" strike="noStrike" dirty="0">
                <a:solidFill>
                  <a:srgbClr val="212121"/>
                </a:solidFill>
                <a:effectLst/>
                <a:latin typeface="Calibri" panose="020F0502020204030204" pitchFamily="34" charset="0"/>
              </a:rPr>
              <a:t>Document 25/167r1</a:t>
            </a:r>
          </a:p>
          <a:p>
            <a:pPr marL="0" marR="0" algn="l"/>
            <a:r>
              <a:rPr lang="en-US" sz="1800" b="0" i="0" u="none" strike="noStrike" dirty="0">
                <a:solidFill>
                  <a:srgbClr val="212121"/>
                </a:solidFill>
                <a:effectLst/>
                <a:latin typeface="Calibri" panose="020F0502020204030204" pitchFamily="34" charset="0"/>
              </a:rPr>
              <a:t>Document 25/156r2</a:t>
            </a:r>
          </a:p>
          <a:p>
            <a:pPr marL="0" marR="0" algn="l"/>
            <a:r>
              <a:rPr lang="en-US" sz="1800" b="0" i="0" u="none" strike="noStrike" dirty="0">
                <a:solidFill>
                  <a:srgbClr val="212121"/>
                </a:solidFill>
                <a:effectLst/>
                <a:latin typeface="Calibri" panose="020F0502020204030204" pitchFamily="34" charset="0"/>
              </a:rPr>
              <a:t>Document 25/153r1 to resolve CIDs : 1112, 1118, 1176</a:t>
            </a:r>
          </a:p>
          <a:p>
            <a:pPr marL="0" marR="0" algn="l"/>
            <a:r>
              <a:rPr lang="en-US" sz="1800" b="0" i="0" u="none" strike="noStrike" dirty="0">
                <a:solidFill>
                  <a:srgbClr val="212121"/>
                </a:solidFill>
                <a:effectLst/>
                <a:latin typeface="Calibri" panose="020F0502020204030204" pitchFamily="34" charset="0"/>
              </a:rPr>
              <a:t>Document 25/176r0 to resolve CID : 1004</a:t>
            </a:r>
          </a:p>
          <a:p>
            <a:pPr marL="0" marR="0" algn="l"/>
            <a:r>
              <a:rPr lang="en-US" sz="1800" b="0" i="0" u="none" strike="noStrike" dirty="0">
                <a:solidFill>
                  <a:srgbClr val="212121"/>
                </a:solidFill>
                <a:effectLst/>
                <a:latin typeface="Calibri" panose="020F0502020204030204" pitchFamily="34" charset="0"/>
              </a:rPr>
              <a:t>Document 24/1999r7 to resolve CIDs : 1031, 1050, 1051, 1052, 1080, 1244, 1245, 1246, 1247, 1248, 1249, 1250, 1251, 1252, 1253, 1254, 1256, 1259, 1260, 1265, 1266, 1267, 1268</a:t>
            </a:r>
            <a:endParaRPr lang="en-US" sz="1800" b="0" dirty="0">
              <a:solidFill>
                <a:schemeClr val="tx1"/>
              </a:solidFill>
            </a:endParaRPr>
          </a:p>
          <a:p>
            <a:r>
              <a:rPr lang="en-US" sz="1800" b="0" dirty="0"/>
              <a:t>Mover:    Po-Kai Huang</a:t>
            </a:r>
          </a:p>
          <a:p>
            <a:r>
              <a:rPr lang="en-US" sz="1800" b="0" dirty="0"/>
              <a:t>Second:   Jerome Henry</a:t>
            </a:r>
          </a:p>
          <a:p>
            <a:r>
              <a:rPr lang="en-US" sz="1800" b="0" dirty="0"/>
              <a:t>Approved by unanimous consent, 74 attendees on-line, 30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4A357-A6A2-3752-B3CC-30911B052A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1CF7CB-3591-092D-6C6B-C031109BA82E}"/>
              </a:ext>
            </a:extLst>
          </p:cNvPr>
          <p:cNvSpPr>
            <a:spLocks noGrp="1"/>
          </p:cNvSpPr>
          <p:nvPr>
            <p:ph type="title"/>
          </p:nvPr>
        </p:nvSpPr>
        <p:spPr>
          <a:xfrm>
            <a:off x="914401" y="685801"/>
            <a:ext cx="10361084" cy="685799"/>
          </a:xfrm>
        </p:spPr>
        <p:txBody>
          <a:bodyPr/>
          <a:lstStyle/>
          <a:p>
            <a:r>
              <a:rPr lang="en-US" dirty="0"/>
              <a:t>Motion # 55</a:t>
            </a:r>
          </a:p>
        </p:txBody>
      </p:sp>
      <p:sp>
        <p:nvSpPr>
          <p:cNvPr id="3" name="Content Placeholder 2">
            <a:extLst>
              <a:ext uri="{FF2B5EF4-FFF2-40B4-BE49-F238E27FC236}">
                <a16:creationId xmlns:a16="http://schemas.microsoft.com/office/drawing/2014/main" id="{21615ADA-BF54-E2C1-A464-158EC63011AA}"/>
              </a:ext>
            </a:extLst>
          </p:cNvPr>
          <p:cNvSpPr>
            <a:spLocks noGrp="1"/>
          </p:cNvSpPr>
          <p:nvPr>
            <p:ph idx="1"/>
          </p:nvPr>
        </p:nvSpPr>
        <p:spPr>
          <a:xfrm>
            <a:off x="914401" y="1447800"/>
            <a:ext cx="10361084" cy="5027614"/>
          </a:xfrm>
        </p:spPr>
        <p:txBody>
          <a:bodyPr>
            <a:normAutofit/>
          </a:bodyPr>
          <a:lstStyle/>
          <a:p>
            <a:pPr marL="0" indent="0"/>
            <a:r>
              <a:rPr lang="en-US" sz="2400" b="0" dirty="0"/>
              <a:t>Approve the texts and CID resolutions listed below and incorporate the indicated text changes into the </a:t>
            </a:r>
            <a:r>
              <a:rPr lang="en-US" sz="2400" b="0" dirty="0" err="1"/>
              <a:t>TGbi</a:t>
            </a:r>
            <a:r>
              <a:rPr lang="en-US" sz="2400" b="0" dirty="0"/>
              <a:t> draft.</a:t>
            </a:r>
            <a:endParaRPr lang="en-US" b="0" dirty="0">
              <a:solidFill>
                <a:schemeClr val="tx1"/>
              </a:solidFill>
              <a:sym typeface="Arial"/>
            </a:endParaRPr>
          </a:p>
          <a:p>
            <a:r>
              <a:rPr lang="en-US" b="0" dirty="0">
                <a:solidFill>
                  <a:schemeClr val="tx1"/>
                </a:solidFill>
                <a:sym typeface="Arial"/>
              </a:rPr>
              <a:t>Specifically: </a:t>
            </a:r>
          </a:p>
          <a:p>
            <a:pPr marL="0" marR="0" algn="l"/>
            <a:r>
              <a:rPr lang="en-US" b="0" dirty="0">
                <a:solidFill>
                  <a:schemeClr val="tx1"/>
                </a:solidFill>
              </a:rPr>
              <a:t>Document 25/155r1 to resolve CID 1097</a:t>
            </a:r>
          </a:p>
          <a:p>
            <a:pPr marL="0" marR="0" algn="l"/>
            <a:r>
              <a:rPr lang="en-US" b="0" dirty="0">
                <a:solidFill>
                  <a:schemeClr val="tx1"/>
                </a:solidFill>
              </a:rPr>
              <a:t>Document 25/135r6</a:t>
            </a:r>
          </a:p>
          <a:p>
            <a:pPr marL="0" marR="0" algn="l"/>
            <a:r>
              <a:rPr lang="en-US" b="0" dirty="0">
                <a:solidFill>
                  <a:schemeClr val="tx1"/>
                </a:solidFill>
              </a:rPr>
              <a:t>Moved by </a:t>
            </a:r>
            <a:r>
              <a:rPr lang="en-US" b="0" dirty="0" err="1">
                <a:solidFill>
                  <a:schemeClr val="tx1"/>
                </a:solidFill>
              </a:rPr>
              <a:t>Jouni</a:t>
            </a:r>
            <a:r>
              <a:rPr lang="en-US" b="0" dirty="0">
                <a:solidFill>
                  <a:schemeClr val="tx1"/>
                </a:solidFill>
              </a:rPr>
              <a:t> </a:t>
            </a:r>
            <a:r>
              <a:rPr lang="en-US" b="0" dirty="0" err="1">
                <a:solidFill>
                  <a:schemeClr val="tx1"/>
                </a:solidFill>
              </a:rPr>
              <a:t>Malinen</a:t>
            </a:r>
            <a:r>
              <a:rPr lang="en-US" b="0" dirty="0">
                <a:solidFill>
                  <a:schemeClr val="tx1"/>
                </a:solidFill>
              </a:rPr>
              <a:t>. Seconded by Jerome Henry.</a:t>
            </a:r>
          </a:p>
          <a:p>
            <a:pPr marL="0" marR="0" algn="l"/>
            <a:r>
              <a:rPr lang="en-US" b="0" dirty="0">
                <a:solidFill>
                  <a:schemeClr val="tx1"/>
                </a:solidFill>
              </a:rPr>
              <a:t>See file for votes – presumed to fail, to be verified (30Y, 14N, 4A estimate)</a:t>
            </a:r>
          </a:p>
          <a:p>
            <a:r>
              <a:rPr lang="en-US" b="0" strike="sngStrike" dirty="0"/>
              <a:t>Approved by unanimous consent</a:t>
            </a:r>
            <a:r>
              <a:rPr lang="en-US" b="0" dirty="0"/>
              <a:t>, xx attendees on-line, xx in the room</a:t>
            </a:r>
          </a:p>
          <a:p>
            <a:endParaRPr lang="en-US" b="0" dirty="0"/>
          </a:p>
        </p:txBody>
      </p:sp>
      <p:sp>
        <p:nvSpPr>
          <p:cNvPr id="4" name="Slide Number Placeholder 3">
            <a:extLst>
              <a:ext uri="{FF2B5EF4-FFF2-40B4-BE49-F238E27FC236}">
                <a16:creationId xmlns:a16="http://schemas.microsoft.com/office/drawing/2014/main" id="{D408DE60-56B6-499E-1522-A0F217FD056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785495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EFC6D-61F1-44B5-F614-050009D237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487A14-149A-9691-7EA1-64C32FC4F667}"/>
              </a:ext>
            </a:extLst>
          </p:cNvPr>
          <p:cNvSpPr>
            <a:spLocks noGrp="1"/>
          </p:cNvSpPr>
          <p:nvPr>
            <p:ph type="title"/>
          </p:nvPr>
        </p:nvSpPr>
        <p:spPr>
          <a:xfrm>
            <a:off x="914401" y="685801"/>
            <a:ext cx="10361084" cy="685799"/>
          </a:xfrm>
        </p:spPr>
        <p:txBody>
          <a:bodyPr/>
          <a:lstStyle/>
          <a:p>
            <a:r>
              <a:rPr lang="en-US" dirty="0"/>
              <a:t>Motion # 56</a:t>
            </a:r>
          </a:p>
        </p:txBody>
      </p:sp>
      <p:sp>
        <p:nvSpPr>
          <p:cNvPr id="3" name="Content Placeholder 2">
            <a:extLst>
              <a:ext uri="{FF2B5EF4-FFF2-40B4-BE49-F238E27FC236}">
                <a16:creationId xmlns:a16="http://schemas.microsoft.com/office/drawing/2014/main" id="{09A26C7C-F4D8-191B-C9A8-5459B905D768}"/>
              </a:ext>
            </a:extLst>
          </p:cNvPr>
          <p:cNvSpPr>
            <a:spLocks noGrp="1"/>
          </p:cNvSpPr>
          <p:nvPr>
            <p:ph idx="1"/>
          </p:nvPr>
        </p:nvSpPr>
        <p:spPr>
          <a:xfrm>
            <a:off x="914401" y="1447800"/>
            <a:ext cx="10361084" cy="5027614"/>
          </a:xfrm>
        </p:spPr>
        <p:txBody>
          <a:bodyPr>
            <a:normAutofit/>
          </a:bodyPr>
          <a:lstStyle/>
          <a:p>
            <a:pPr marL="0" indent="0"/>
            <a:r>
              <a:rPr lang="en-US" sz="2400" b="0" dirty="0"/>
              <a:t>Approve the texts and CID resolutions listed below and incorporate the indicated text changes into the </a:t>
            </a:r>
            <a:r>
              <a:rPr lang="en-US" sz="2400" b="0" dirty="0" err="1"/>
              <a:t>TGbi</a:t>
            </a:r>
            <a:r>
              <a:rPr lang="en-US" sz="2400" b="0" dirty="0"/>
              <a:t> draft.</a:t>
            </a:r>
            <a:endParaRPr lang="en-US" b="0" dirty="0">
              <a:solidFill>
                <a:schemeClr val="tx1"/>
              </a:solidFill>
              <a:sym typeface="Arial"/>
            </a:endParaRPr>
          </a:p>
          <a:p>
            <a:r>
              <a:rPr lang="en-US" b="0" dirty="0">
                <a:solidFill>
                  <a:schemeClr val="tx1"/>
                </a:solidFill>
                <a:sym typeface="Arial"/>
              </a:rPr>
              <a:t>Specifically: </a:t>
            </a:r>
          </a:p>
          <a:p>
            <a:pPr marL="0" marR="0" algn="l"/>
            <a:r>
              <a:rPr lang="en-US" b="0" dirty="0">
                <a:solidFill>
                  <a:schemeClr val="tx1"/>
                </a:solidFill>
              </a:rPr>
              <a:t>Document 25/155r1 to resolve CID 1097</a:t>
            </a:r>
          </a:p>
          <a:p>
            <a:pPr marL="0" marR="0" algn="l"/>
            <a:r>
              <a:rPr lang="en-US" b="0" dirty="0">
                <a:solidFill>
                  <a:schemeClr val="tx1"/>
                </a:solidFill>
              </a:rPr>
              <a:t>Moved by Dan Harkins. Seconded by Peter Yee.</a:t>
            </a:r>
          </a:p>
          <a:p>
            <a:pPr marL="0" marR="0" algn="l"/>
            <a:r>
              <a:rPr lang="en-US" b="0" dirty="0">
                <a:solidFill>
                  <a:schemeClr val="tx1"/>
                </a:solidFill>
              </a:rPr>
              <a:t>28y, 12n estimated – to be confirmed</a:t>
            </a:r>
          </a:p>
          <a:p>
            <a:r>
              <a:rPr lang="en-US" b="0" strike="sngStrike" dirty="0"/>
              <a:t>Approved by unanimous consent</a:t>
            </a:r>
            <a:r>
              <a:rPr lang="en-US" b="0" dirty="0"/>
              <a:t>, xx attendees on-line, xx in the room</a:t>
            </a:r>
          </a:p>
          <a:p>
            <a:endParaRPr lang="en-US" b="0" dirty="0"/>
          </a:p>
        </p:txBody>
      </p:sp>
      <p:sp>
        <p:nvSpPr>
          <p:cNvPr id="4" name="Slide Number Placeholder 3">
            <a:extLst>
              <a:ext uri="{FF2B5EF4-FFF2-40B4-BE49-F238E27FC236}">
                <a16:creationId xmlns:a16="http://schemas.microsoft.com/office/drawing/2014/main" id="{2EA29046-9328-3970-B549-34C7B6381B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80938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65E88-1646-E5A7-8524-6FFEEB9F76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E1217B-F701-1F52-D50D-4FAD1E17670F}"/>
              </a:ext>
            </a:extLst>
          </p:cNvPr>
          <p:cNvSpPr>
            <a:spLocks noGrp="1"/>
          </p:cNvSpPr>
          <p:nvPr>
            <p:ph type="title"/>
          </p:nvPr>
        </p:nvSpPr>
        <p:spPr>
          <a:xfrm>
            <a:off x="914401" y="685801"/>
            <a:ext cx="10361084" cy="685799"/>
          </a:xfrm>
        </p:spPr>
        <p:txBody>
          <a:bodyPr/>
          <a:lstStyle/>
          <a:p>
            <a:r>
              <a:rPr lang="en-US" dirty="0"/>
              <a:t>Motion # 57</a:t>
            </a:r>
          </a:p>
        </p:txBody>
      </p:sp>
      <p:sp>
        <p:nvSpPr>
          <p:cNvPr id="3" name="Content Placeholder 2">
            <a:extLst>
              <a:ext uri="{FF2B5EF4-FFF2-40B4-BE49-F238E27FC236}">
                <a16:creationId xmlns:a16="http://schemas.microsoft.com/office/drawing/2014/main" id="{3EC74C88-380B-CEBC-AFA7-50322BC1DF62}"/>
              </a:ext>
            </a:extLst>
          </p:cNvPr>
          <p:cNvSpPr>
            <a:spLocks noGrp="1"/>
          </p:cNvSpPr>
          <p:nvPr>
            <p:ph idx="1"/>
          </p:nvPr>
        </p:nvSpPr>
        <p:spPr>
          <a:xfrm>
            <a:off x="914401" y="1447800"/>
            <a:ext cx="10361084" cy="5027614"/>
          </a:xfrm>
        </p:spPr>
        <p:txBody>
          <a:bodyPr>
            <a:normAutofit/>
          </a:bodyPr>
          <a:lstStyle/>
          <a:p>
            <a:pPr marL="0" indent="0"/>
            <a:r>
              <a:rPr lang="en-US" sz="2400" b="0" dirty="0"/>
              <a:t>Approve the texts and CID resolutions listed below and incorporate the indicated text changes into the </a:t>
            </a:r>
            <a:r>
              <a:rPr lang="en-US" sz="2400" b="0" dirty="0" err="1"/>
              <a:t>TGbi</a:t>
            </a:r>
            <a:r>
              <a:rPr lang="en-US" sz="2400" b="0" dirty="0"/>
              <a:t> draft.</a:t>
            </a:r>
            <a:endParaRPr lang="en-US" b="0" dirty="0">
              <a:solidFill>
                <a:schemeClr val="tx1"/>
              </a:solidFill>
              <a:sym typeface="Arial"/>
            </a:endParaRPr>
          </a:p>
          <a:p>
            <a:r>
              <a:rPr lang="en-US" b="0" dirty="0">
                <a:solidFill>
                  <a:schemeClr val="tx1"/>
                </a:solidFill>
                <a:sym typeface="Arial"/>
              </a:rPr>
              <a:t>Specifically: </a:t>
            </a:r>
          </a:p>
          <a:p>
            <a:pPr marL="0" marR="0" algn="l"/>
            <a:r>
              <a:rPr lang="en-US" b="0" dirty="0">
                <a:solidFill>
                  <a:schemeClr val="tx1"/>
                </a:solidFill>
              </a:rPr>
              <a:t>Document 25/135r6</a:t>
            </a:r>
          </a:p>
          <a:p>
            <a:pPr marL="0" marR="0" algn="l"/>
            <a:r>
              <a:rPr lang="en-US" b="0" dirty="0">
                <a:solidFill>
                  <a:schemeClr val="tx1"/>
                </a:solidFill>
              </a:rPr>
              <a:t>Moved by Jarkko </a:t>
            </a:r>
            <a:r>
              <a:rPr lang="en-US" b="0" dirty="0" err="1">
                <a:solidFill>
                  <a:schemeClr val="tx1"/>
                </a:solidFill>
              </a:rPr>
              <a:t>Kneckt</a:t>
            </a:r>
            <a:r>
              <a:rPr lang="en-US" b="0" dirty="0">
                <a:solidFill>
                  <a:schemeClr val="tx1"/>
                </a:solidFill>
              </a:rPr>
              <a:t>. Seconded by Stephane Baron.</a:t>
            </a:r>
          </a:p>
          <a:p>
            <a:pPr marL="0" marR="0" algn="l"/>
            <a:r>
              <a:rPr lang="en-US" b="0" dirty="0">
                <a:solidFill>
                  <a:schemeClr val="tx1"/>
                </a:solidFill>
              </a:rPr>
              <a:t>5n, 34y, 6a, estimate to be verified</a:t>
            </a:r>
          </a:p>
          <a:p>
            <a:r>
              <a:rPr lang="en-US" b="0" strike="sngStrike" dirty="0"/>
              <a:t>Approved by unanimous consent</a:t>
            </a:r>
            <a:r>
              <a:rPr lang="en-US" b="0" dirty="0"/>
              <a:t>, xx attendees on-line, xx in the room</a:t>
            </a:r>
          </a:p>
          <a:p>
            <a:endParaRPr lang="en-US" b="0" dirty="0"/>
          </a:p>
        </p:txBody>
      </p:sp>
      <p:sp>
        <p:nvSpPr>
          <p:cNvPr id="4" name="Slide Number Placeholder 3">
            <a:extLst>
              <a:ext uri="{FF2B5EF4-FFF2-40B4-BE49-F238E27FC236}">
                <a16:creationId xmlns:a16="http://schemas.microsoft.com/office/drawing/2014/main" id="{751E44CA-6592-5FD8-E7B9-2FDEEFC4073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271290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7045E-D015-0855-AB66-A3316335D6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46BBD-DED1-39A9-AAB6-C73D9BFFDFE3}"/>
              </a:ext>
            </a:extLst>
          </p:cNvPr>
          <p:cNvSpPr>
            <a:spLocks noGrp="1"/>
          </p:cNvSpPr>
          <p:nvPr>
            <p:ph type="title"/>
          </p:nvPr>
        </p:nvSpPr>
        <p:spPr>
          <a:xfrm>
            <a:off x="914401" y="685801"/>
            <a:ext cx="10361084" cy="685799"/>
          </a:xfrm>
        </p:spPr>
        <p:txBody>
          <a:bodyPr/>
          <a:lstStyle/>
          <a:p>
            <a:r>
              <a:rPr lang="en-US" dirty="0"/>
              <a:t>Motion # 58</a:t>
            </a:r>
          </a:p>
        </p:txBody>
      </p:sp>
      <p:sp>
        <p:nvSpPr>
          <p:cNvPr id="3" name="Content Placeholder 2">
            <a:extLst>
              <a:ext uri="{FF2B5EF4-FFF2-40B4-BE49-F238E27FC236}">
                <a16:creationId xmlns:a16="http://schemas.microsoft.com/office/drawing/2014/main" id="{705CACE5-B80D-5FD8-0B37-4CDAA9564A91}"/>
              </a:ext>
            </a:extLst>
          </p:cNvPr>
          <p:cNvSpPr>
            <a:spLocks noGrp="1"/>
          </p:cNvSpPr>
          <p:nvPr>
            <p:ph idx="1"/>
          </p:nvPr>
        </p:nvSpPr>
        <p:spPr>
          <a:xfrm>
            <a:off x="914401" y="1447800"/>
            <a:ext cx="10361084" cy="5027614"/>
          </a:xfrm>
        </p:spPr>
        <p:txBody>
          <a:bodyPr>
            <a:normAutofit/>
          </a:bodyPr>
          <a:lstStyle/>
          <a:p>
            <a:pPr marL="0" indent="0"/>
            <a:r>
              <a:rPr lang="en-US" b="0" dirty="0">
                <a:solidFill>
                  <a:schemeClr val="tx1"/>
                </a:solidFill>
                <a:sym typeface="Arial"/>
              </a:rPr>
              <a:t>Having approved changes to the P802.11 </a:t>
            </a:r>
            <a:r>
              <a:rPr lang="en-US" b="0" dirty="0" err="1">
                <a:solidFill>
                  <a:schemeClr val="tx1"/>
                </a:solidFill>
                <a:sym typeface="Arial"/>
              </a:rPr>
              <a:t>TGbi</a:t>
            </a:r>
            <a:r>
              <a:rPr lang="en-US" b="0" dirty="0">
                <a:solidFill>
                  <a:schemeClr val="tx1"/>
                </a:solidFill>
                <a:sym typeface="Arial"/>
              </a:rPr>
              <a:t> draft as recorded in 24/2117r9, instruct</a:t>
            </a:r>
            <a:r>
              <a:rPr lang="en-US" sz="2400" b="0" dirty="0">
                <a:solidFill>
                  <a:schemeClr val="tx1"/>
                </a:solidFill>
                <a:sym typeface="Arial"/>
              </a:rPr>
              <a:t> the Editor to prepare P8</a:t>
            </a:r>
            <a:r>
              <a:rPr lang="en-US" b="0" dirty="0">
                <a:solidFill>
                  <a:schemeClr val="tx1"/>
                </a:solidFill>
                <a:sym typeface="Arial"/>
              </a:rPr>
              <a:t>02.11 </a:t>
            </a:r>
            <a:r>
              <a:rPr lang="en-US" b="0" dirty="0" err="1">
                <a:solidFill>
                  <a:schemeClr val="tx1"/>
                </a:solidFill>
                <a:sym typeface="Arial"/>
              </a:rPr>
              <a:t>TGbi</a:t>
            </a:r>
            <a:r>
              <a:rPr lang="en-US" b="0" dirty="0">
                <a:solidFill>
                  <a:schemeClr val="tx1"/>
                </a:solidFill>
                <a:sym typeface="Arial"/>
              </a:rPr>
              <a:t> </a:t>
            </a:r>
            <a:r>
              <a:rPr lang="en-US" sz="2400" b="0" dirty="0">
                <a:solidFill>
                  <a:schemeClr val="tx1"/>
                </a:solidFill>
                <a:sym typeface="Arial"/>
              </a:rPr>
              <a:t>D1.0 and approve a 30 day Working Group Technical Letter Ballot asking the question </a:t>
            </a:r>
          </a:p>
          <a:p>
            <a:pPr marL="0" indent="0"/>
            <a:r>
              <a:rPr lang="en-US" sz="2400" b="0" dirty="0">
                <a:solidFill>
                  <a:schemeClr val="tx1"/>
                </a:solidFill>
                <a:sym typeface="Arial"/>
              </a:rPr>
              <a:t>"Should P802.11 </a:t>
            </a:r>
            <a:r>
              <a:rPr lang="en-US" sz="2400" b="0" dirty="0" err="1">
                <a:solidFill>
                  <a:schemeClr val="tx1"/>
                </a:solidFill>
                <a:sym typeface="Arial"/>
              </a:rPr>
              <a:t>TGbi</a:t>
            </a:r>
            <a:r>
              <a:rPr lang="en-US" sz="2400" b="0" dirty="0">
                <a:solidFill>
                  <a:schemeClr val="tx1"/>
                </a:solidFill>
                <a:sym typeface="Arial"/>
              </a:rPr>
              <a:t> D1.0 be forwarded to SA Ballot?"</a:t>
            </a:r>
            <a:r>
              <a:rPr lang="en-US" sz="2400" b="0" dirty="0"/>
              <a:t>.</a:t>
            </a:r>
            <a:endParaRPr lang="en-US" b="0" dirty="0">
              <a:solidFill>
                <a:schemeClr val="tx1"/>
              </a:solidFill>
              <a:sym typeface="Arial"/>
            </a:endParaRPr>
          </a:p>
          <a:p>
            <a:pPr marL="0" marR="0" algn="l"/>
            <a:endParaRPr lang="en-US" b="0" dirty="0">
              <a:solidFill>
                <a:schemeClr val="tx1"/>
              </a:solidFill>
            </a:endParaRPr>
          </a:p>
          <a:p>
            <a:pPr marL="0" marR="0" algn="l"/>
            <a:r>
              <a:rPr lang="en-US" b="0" dirty="0">
                <a:solidFill>
                  <a:schemeClr val="tx1"/>
                </a:solidFill>
              </a:rPr>
              <a:t>Moved by </a:t>
            </a:r>
            <a:r>
              <a:rPr lang="en-US" b="0" dirty="0" err="1">
                <a:solidFill>
                  <a:schemeClr val="tx1"/>
                </a:solidFill>
              </a:rPr>
              <a:t>Jouni</a:t>
            </a:r>
            <a:r>
              <a:rPr lang="en-US" b="0" dirty="0">
                <a:solidFill>
                  <a:schemeClr val="tx1"/>
                </a:solidFill>
              </a:rPr>
              <a:t> </a:t>
            </a:r>
            <a:r>
              <a:rPr lang="en-US" b="0" dirty="0" err="1">
                <a:solidFill>
                  <a:schemeClr val="tx1"/>
                </a:solidFill>
              </a:rPr>
              <a:t>Malinen</a:t>
            </a:r>
            <a:r>
              <a:rPr lang="en-US" b="0" dirty="0">
                <a:solidFill>
                  <a:schemeClr val="tx1"/>
                </a:solidFill>
              </a:rPr>
              <a:t>. Seconded by Joseph Levy.</a:t>
            </a:r>
          </a:p>
          <a:p>
            <a:pPr marL="0" marR="0" algn="l"/>
            <a:r>
              <a:rPr lang="en-US" b="0" dirty="0">
                <a:solidFill>
                  <a:schemeClr val="tx1"/>
                </a:solidFill>
              </a:rPr>
              <a:t>1 no, 39 yes, 2 abstain, estimated votes</a:t>
            </a:r>
          </a:p>
          <a:p>
            <a:r>
              <a:rPr lang="en-US" b="0" strike="sngStrike" dirty="0"/>
              <a:t>Approved by unanimous consent</a:t>
            </a:r>
            <a:r>
              <a:rPr lang="en-US" b="0" dirty="0"/>
              <a:t>, xx attendees on-line, xx in the room</a:t>
            </a:r>
          </a:p>
          <a:p>
            <a:endParaRPr lang="en-US" b="0" dirty="0"/>
          </a:p>
        </p:txBody>
      </p:sp>
      <p:sp>
        <p:nvSpPr>
          <p:cNvPr id="4" name="Slide Number Placeholder 3">
            <a:extLst>
              <a:ext uri="{FF2B5EF4-FFF2-40B4-BE49-F238E27FC236}">
                <a16:creationId xmlns:a16="http://schemas.microsoft.com/office/drawing/2014/main" id="{5797596D-E101-DF71-EFED-373DFC00975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55769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9864</TotalTime>
  <Words>3223</Words>
  <Application>Microsoft Macintosh PowerPoint</Application>
  <PresentationFormat>Widescreen</PresentationFormat>
  <Paragraphs>387</Paragraphs>
  <Slides>30</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16, 2024 – PM1</vt:lpstr>
      <vt:lpstr>TGbi Agenda – January 16, 2024 – AM1</vt:lpstr>
      <vt:lpstr>TGbi Agenda – January 15, 2024 – AM1</vt:lpstr>
      <vt:lpstr>TGbi Agenda – January 14, 2024 – PM2</vt:lpstr>
      <vt:lpstr>TGbi Agenda – January 14, 2024 – AM1</vt:lpstr>
      <vt:lpstr>TGbi Agenda – January 13, 2024 – PM1</vt:lpstr>
      <vt:lpstr>Timeline</vt:lpstr>
      <vt:lpstr>Motion # 53</vt:lpstr>
      <vt:lpstr>Motion # 54</vt:lpstr>
      <vt:lpstr>Motion # 55</vt:lpstr>
      <vt:lpstr>Motion # 56</vt:lpstr>
      <vt:lpstr>Motion # 57</vt:lpstr>
      <vt:lpstr>Motion # 58</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100</cp:revision>
  <cp:lastPrinted>1601-01-01T00:00:00Z</cp:lastPrinted>
  <dcterms:created xsi:type="dcterms:W3CDTF">2023-11-10T19:40:49Z</dcterms:created>
  <dcterms:modified xsi:type="dcterms:W3CDTF">2025-01-16T05:51:24Z</dcterms:modified>
  <cp:category>Name, Affiliation</cp:category>
</cp:coreProperties>
</file>