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8" r:id="rId17"/>
    <p:sldId id="2427" r:id="rId18"/>
    <p:sldId id="2425" r:id="rId19"/>
    <p:sldId id="2426" r:id="rId20"/>
    <p:sldId id="2424" r:id="rId21"/>
    <p:sldId id="2423" r:id="rId22"/>
    <p:sldId id="2374" r:id="rId23"/>
    <p:sldId id="2377" r:id="rId24"/>
    <p:sldId id="2429" r:id="rId25"/>
    <p:sldId id="2430" r:id="rId26"/>
    <p:sldId id="2431" r:id="rId27"/>
    <p:sldId id="278" r:id="rId28"/>
    <p:sldId id="279"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45" autoAdjust="0"/>
    <p:restoredTop sz="94660"/>
  </p:normalViewPr>
  <p:slideViewPr>
    <p:cSldViewPr>
      <p:cViewPr varScale="1">
        <p:scale>
          <a:sx n="127" d="100"/>
          <a:sy n="127" d="100"/>
        </p:scale>
        <p:origin x="73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1EC508-F8D8-501F-6577-B84EC7A22B7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C1B8344-1DD2-A723-B02F-D43C9CE3353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37A697C2-D49B-EA17-DE34-82347A0C546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FB1B787-7B8F-E9F9-DD48-146A784DDE9B}"/>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E9C8EEC-576A-32C9-6A2F-2636C21292DD}"/>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B43D513A-BB56-DFC2-CC36-5F1B4A845E8E}"/>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4E07ABE-56D4-4E6C-327F-155A7561918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5872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43DBD1-2530-DE64-CE1C-6483EF589E7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665DC8-29B8-54AE-C3E4-1EE6F6E56AE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7012173-1CA1-F45B-64E4-66EAD414B4E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CE2C019-0491-2776-E651-BF1F9B82234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0992251-B90D-C387-2815-46C092D18003}"/>
              </a:ext>
            </a:extLst>
          </p:cNvPr>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a:extLst>
              <a:ext uri="{FF2B5EF4-FFF2-40B4-BE49-F238E27FC236}">
                <a16:creationId xmlns:a16="http://schemas.microsoft.com/office/drawing/2014/main" id="{73C9F9BE-F48C-CF5A-7840-444679C3D54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7D63380-CCC9-0E99-FFDC-9AA98456DE3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5171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802.11-24/2117r8</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2025-01-16</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tx1"/>
                </a:solidFill>
              </a:rPr>
              <a:t>TGbi Agenda – January 16, 2024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endParaRPr lang="en-US" sz="1800">
              <a:solidFill>
                <a:schemeClr val="tx1"/>
              </a:solidFill>
            </a:endParaRPr>
          </a:p>
          <a:p>
            <a:pPr lvl="0" hangingPunct="0">
              <a:defRPr sz="1500" spc="-1">
                <a:latin typeface="Arial"/>
                <a:ea typeface="Arial"/>
                <a:cs typeface="Arial"/>
                <a:sym typeface="Arial"/>
              </a:defRPr>
            </a:pPr>
            <a:r>
              <a:rPr lang="en-US" sz="1800">
                <a:solidFill>
                  <a:schemeClr val="tx1"/>
                </a:solidFill>
              </a:rPr>
              <a:t>Adjourn</a:t>
            </a:r>
            <a:endParaRPr lang="en-US" sz="1800" dirty="0">
              <a:solidFill>
                <a:schemeClr val="tx1"/>
              </a:solidFill>
            </a:endParaRP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BED61-0B79-40C8-03AC-B632ED861D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6C8247-5DFE-774B-1837-0314EA22A80E}"/>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16, 2024 – AM1</a:t>
            </a:r>
          </a:p>
        </p:txBody>
      </p:sp>
      <p:sp>
        <p:nvSpPr>
          <p:cNvPr id="9218" name="Rectangle 2">
            <a:extLst>
              <a:ext uri="{FF2B5EF4-FFF2-40B4-BE49-F238E27FC236}">
                <a16:creationId xmlns:a16="http://schemas.microsoft.com/office/drawing/2014/main" id="{43DF9E29-0F0A-0ABF-533C-83BE13B6BADD}"/>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(19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24/1999r3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25/167r1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Carol Ansley 25/156r2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25/135r6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Po-Kai Huang 25/176r0 straw poll</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A73EDAA0-BF35-B5B8-BAB5-402DB7F9459E}"/>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BFF9F6C4-5DC8-D422-FADD-B4A41AA86BE6}"/>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EBE58949-7935-FEF4-32C4-7B77F50722C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20633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15, 2024 – AM1</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(27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25/165r0, Carol Ansley 25/156r1,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 –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25/167r0 – presented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Carol Ansley 25/156r1, 24/2116r1 – presented both</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25/135r4 -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24/1714r6 -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24/1999r2 – not presented</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504797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PM2</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 – discussion as needed</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Dan Harkins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25/135r1</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7653173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January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7732C-354F-14AD-BD5B-D358940367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9CD6D2-1E50-FB2A-C754-4F7D8C9CBCCC}"/>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AM1</a:t>
            </a:r>
          </a:p>
        </p:txBody>
      </p:sp>
      <p:sp>
        <p:nvSpPr>
          <p:cNvPr id="9218" name="Rectangle 2">
            <a:extLst>
              <a:ext uri="{FF2B5EF4-FFF2-40B4-BE49-F238E27FC236}">
                <a16:creationId xmlns:a16="http://schemas.microsoft.com/office/drawing/2014/main" id="{990357B0-579C-ED9A-EBCF-765D52593035}"/>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(40 participants on-line, 26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Po-Kai Huang 25/44r1 &amp; 1927r1 -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 – presented partially</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 postponed</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4E8BE0E4-B64E-B100-D994-3156A44A3DB8}"/>
              </a:ext>
            </a:extLst>
          </p:cNvPr>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a:extLst>
              <a:ext uri="{FF2B5EF4-FFF2-40B4-BE49-F238E27FC236}">
                <a16:creationId xmlns:a16="http://schemas.microsoft.com/office/drawing/2014/main" id="{53210CC0-1E7A-8430-8A65-CAEA6F728BBC}"/>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6F50ED0-000C-15B3-2277-82D52FCF98D2}"/>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0271217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13, 2024 – PM1</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(21 participants on-line, 24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Monday			PM1 – 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 136, 137,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 Philip Hawkes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rPr>
              <a:t>Approval of accumulated minutes – 24/1911r0 and 2052r0 – approved motion #53</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25/136r0 - presented</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 presented, straw poll for later</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Antonio de la Oliva 25/153r0 - presented</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11-24/1911r0 (November Plenary minutes), 11-24/2052r0 (December and January teleconference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Peter Yee</a:t>
            </a:r>
          </a:p>
          <a:p>
            <a:r>
              <a:rPr lang="en-US" sz="1800" b="0" dirty="0"/>
              <a:t>Approved by unanimous consent, 27 attendees on-line, 26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54</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1" y="1447801"/>
            <a:ext cx="10361084" cy="4646614"/>
          </a:xfrm>
        </p:spPr>
        <p:txBody>
          <a:bodyPr>
            <a:normAutofit fontScale="62500" lnSpcReduction="20000"/>
          </a:bodyPr>
          <a:lstStyle/>
          <a:p>
            <a:pPr marL="0" indent="0">
              <a:buNone/>
            </a:pPr>
            <a:r>
              <a:rPr lang="en-US" sz="2600" b="0" dirty="0">
                <a:solidFill>
                  <a:schemeClr val="tx1"/>
                </a:solidFill>
                <a:sym typeface="Arial"/>
              </a:rPr>
              <a:t>Approve directing the Editor to create a Draft 1.0 with the texts and CID resolutions that have reached consensus within the group and and approve a 30 day Working Group Technical Letter Ballot asking the question " Should P802.11 </a:t>
            </a:r>
            <a:r>
              <a:rPr lang="en-US" sz="2600" b="0" dirty="0" err="1">
                <a:solidFill>
                  <a:schemeClr val="tx1"/>
                </a:solidFill>
                <a:sym typeface="Arial"/>
              </a:rPr>
              <a:t>TGbi</a:t>
            </a:r>
            <a:r>
              <a:rPr lang="en-US" sz="2600" b="0" dirty="0">
                <a:solidFill>
                  <a:schemeClr val="tx1"/>
                </a:solidFill>
                <a:sym typeface="Arial"/>
              </a:rPr>
              <a:t> D1.0 be forwarded to Working Group Ballot?".</a:t>
            </a:r>
          </a:p>
          <a:p>
            <a:r>
              <a:rPr lang="en-US" sz="2200" b="0" dirty="0">
                <a:solidFill>
                  <a:schemeClr val="tx1"/>
                </a:solidFill>
                <a:sym typeface="Arial"/>
              </a:rPr>
              <a:t>Specifically: </a:t>
            </a:r>
          </a:p>
          <a:p>
            <a:pPr marL="0" marR="0" algn="l"/>
            <a:r>
              <a:rPr lang="en-US" sz="1800" b="0" i="0" u="none" strike="noStrike" dirty="0">
                <a:solidFill>
                  <a:srgbClr val="212121"/>
                </a:solidFill>
                <a:effectLst/>
                <a:latin typeface="Calibri" panose="020F0502020204030204" pitchFamily="34" charset="0"/>
              </a:rPr>
              <a:t>Document 24/2084r0 to resolve CIDs : 1518, 1522</a:t>
            </a:r>
          </a:p>
          <a:p>
            <a:pPr marL="0" marR="0" algn="l"/>
            <a:r>
              <a:rPr lang="en-US" sz="1800" b="0" i="0" u="none" strike="noStrike" dirty="0">
                <a:solidFill>
                  <a:srgbClr val="212121"/>
                </a:solidFill>
                <a:effectLst/>
                <a:latin typeface="Calibri" panose="020F0502020204030204" pitchFamily="34" charset="0"/>
              </a:rPr>
              <a:t>Document 24/1679r3 to resolve CID  : 1427</a:t>
            </a:r>
          </a:p>
          <a:p>
            <a:pPr marL="0" marR="0" algn="l"/>
            <a:r>
              <a:rPr lang="en-US" sz="1800" b="0" i="0" u="none" strike="noStrike" dirty="0">
                <a:solidFill>
                  <a:srgbClr val="212121"/>
                </a:solidFill>
                <a:effectLst/>
                <a:latin typeface="Calibri" panose="020F0502020204030204" pitchFamily="34" charset="0"/>
              </a:rPr>
              <a:t>Document 24/1579r10 to resolve CIDs : 1519, 1122, 1157, 1376</a:t>
            </a:r>
          </a:p>
          <a:p>
            <a:pPr marL="0" marR="0" algn="l"/>
            <a:r>
              <a:rPr lang="en-US" sz="1800" b="0" i="0" u="none" strike="noStrike" dirty="0">
                <a:solidFill>
                  <a:srgbClr val="212121"/>
                </a:solidFill>
                <a:effectLst/>
                <a:latin typeface="Calibri" panose="020F0502020204030204" pitchFamily="34" charset="0"/>
              </a:rPr>
              <a:t>Document 24/1739r2 to resolve CIDs : 1109, 1166</a:t>
            </a:r>
          </a:p>
          <a:p>
            <a:pPr marL="0" marR="0" algn="l"/>
            <a:r>
              <a:rPr lang="en-US" sz="1800" b="0" i="0" u="none" strike="noStrike" dirty="0">
                <a:solidFill>
                  <a:srgbClr val="212121"/>
                </a:solidFill>
                <a:effectLst/>
                <a:latin typeface="Calibri" panose="020F0502020204030204" pitchFamily="34" charset="0"/>
              </a:rPr>
              <a:t>Document 24/1936r3 to resolve CIDs : 1028, 1049, 1058, 1071, 1103, 1350, 1500</a:t>
            </a:r>
          </a:p>
          <a:p>
            <a:pPr marL="0" marR="0" algn="l"/>
            <a:r>
              <a:rPr lang="en-US" sz="1800" b="0" i="0" u="none" strike="noStrike" dirty="0">
                <a:solidFill>
                  <a:srgbClr val="212121"/>
                </a:solidFill>
                <a:effectLst/>
                <a:latin typeface="Calibri" panose="020F0502020204030204" pitchFamily="34" charset="0"/>
              </a:rPr>
              <a:t>Document 24/1741r2 to resolve CIDs : 1046, 1187, 1188, 1190, 1191</a:t>
            </a:r>
          </a:p>
          <a:p>
            <a:pPr marL="0" marR="0" algn="l"/>
            <a:r>
              <a:rPr lang="en-US" sz="1800" b="0" i="0" u="none" strike="noStrike" dirty="0">
                <a:solidFill>
                  <a:srgbClr val="212121"/>
                </a:solidFill>
                <a:effectLst/>
                <a:latin typeface="Calibri" panose="020F0502020204030204" pitchFamily="34" charset="0"/>
              </a:rPr>
              <a:t>Document 25/44r1.</a:t>
            </a:r>
          </a:p>
          <a:p>
            <a:pPr marL="0" marR="0" algn="l"/>
            <a:r>
              <a:rPr lang="en-US" sz="1800" b="0" i="0" u="none" strike="noStrike" dirty="0">
                <a:solidFill>
                  <a:srgbClr val="212121"/>
                </a:solidFill>
                <a:effectLst/>
                <a:latin typeface="Calibri" panose="020F0502020204030204" pitchFamily="34" charset="0"/>
              </a:rPr>
              <a:t>Document 24/1927r2 to resolve CID 1145</a:t>
            </a:r>
          </a:p>
          <a:p>
            <a:pPr marL="0" marR="0" algn="l"/>
            <a:r>
              <a:rPr lang="en-US" sz="1800" b="0" i="0" u="none" strike="noStrike" dirty="0">
                <a:solidFill>
                  <a:srgbClr val="212121"/>
                </a:solidFill>
                <a:effectLst/>
                <a:latin typeface="Calibri" panose="020F0502020204030204" pitchFamily="34" charset="0"/>
              </a:rPr>
              <a:t>Document 24/1714r6 to resolve CIDs : 1515, 1516</a:t>
            </a:r>
          </a:p>
          <a:p>
            <a:pPr marL="0" marR="0" algn="l"/>
            <a:r>
              <a:rPr lang="en-US" sz="1800" b="0" i="0" u="none" strike="noStrike" dirty="0">
                <a:solidFill>
                  <a:srgbClr val="212121"/>
                </a:solidFill>
                <a:effectLst/>
                <a:latin typeface="Calibri" panose="020F0502020204030204" pitchFamily="34" charset="0"/>
              </a:rPr>
              <a:t>Document 25/167r1</a:t>
            </a:r>
          </a:p>
          <a:p>
            <a:pPr marL="0" marR="0" algn="l"/>
            <a:r>
              <a:rPr lang="en-US" sz="1800" b="0" i="0" u="none" strike="noStrike" dirty="0">
                <a:solidFill>
                  <a:srgbClr val="212121"/>
                </a:solidFill>
                <a:effectLst/>
                <a:latin typeface="Calibri" panose="020F0502020204030204" pitchFamily="34" charset="0"/>
              </a:rPr>
              <a:t>Document 25/156r2</a:t>
            </a:r>
          </a:p>
          <a:p>
            <a:pPr marL="0" marR="0" algn="l"/>
            <a:r>
              <a:rPr lang="en-US" sz="1800" b="0" i="0" u="none" strike="noStrike" dirty="0">
                <a:solidFill>
                  <a:srgbClr val="212121"/>
                </a:solidFill>
                <a:effectLst/>
                <a:latin typeface="Calibri" panose="020F0502020204030204" pitchFamily="34" charset="0"/>
              </a:rPr>
              <a:t>Document 25/153r1 to resolve CIDs : 1112, 1118, 1176</a:t>
            </a:r>
          </a:p>
          <a:p>
            <a:pPr marL="0" marR="0" algn="l"/>
            <a:r>
              <a:rPr lang="en-US" sz="1800" b="0" i="0" u="none" strike="noStrike" dirty="0">
                <a:solidFill>
                  <a:srgbClr val="212121"/>
                </a:solidFill>
                <a:effectLst/>
                <a:latin typeface="Calibri" panose="020F0502020204030204" pitchFamily="34" charset="0"/>
              </a:rPr>
              <a:t>Document 25/176r0 to resolve CID : 1004</a:t>
            </a:r>
          </a:p>
          <a:p>
            <a:pPr marL="0" marR="0" algn="l"/>
            <a:r>
              <a:rPr lang="en-US" sz="1800" b="0" i="0" u="none" strike="noStrike" dirty="0">
                <a:solidFill>
                  <a:srgbClr val="212121"/>
                </a:solidFill>
                <a:effectLst/>
                <a:latin typeface="Calibri" panose="020F0502020204030204" pitchFamily="34" charset="0"/>
              </a:rPr>
              <a:t>Document 24/1999r7 to resolve CIDs : 1031, 1050, 1051, 1052, 1080, 1244, 1245, 1246, 1247, 1248, 1249, 1250, 1251, 1252, 1253, 1254, 1256, 1259, 1260, 1265, 1266, 1267, 1268</a:t>
            </a:r>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xx attendees on-line, xx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736BC-980B-6EA8-7D4A-B1DFD6A4F4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40C6C9-A850-2FAB-CB8C-94EA453DD5A1}"/>
              </a:ext>
            </a:extLst>
          </p:cNvPr>
          <p:cNvSpPr>
            <a:spLocks noGrp="1"/>
          </p:cNvSpPr>
          <p:nvPr>
            <p:ph type="title"/>
          </p:nvPr>
        </p:nvSpPr>
        <p:spPr>
          <a:xfrm>
            <a:off x="914401" y="685801"/>
            <a:ext cx="10361084" cy="685799"/>
          </a:xfrm>
        </p:spPr>
        <p:txBody>
          <a:bodyPr/>
          <a:lstStyle/>
          <a:p>
            <a:r>
              <a:rPr lang="en-US" dirty="0"/>
              <a:t>Motion # 54</a:t>
            </a:r>
          </a:p>
        </p:txBody>
      </p:sp>
      <p:sp>
        <p:nvSpPr>
          <p:cNvPr id="3" name="Content Placeholder 2">
            <a:extLst>
              <a:ext uri="{FF2B5EF4-FFF2-40B4-BE49-F238E27FC236}">
                <a16:creationId xmlns:a16="http://schemas.microsoft.com/office/drawing/2014/main" id="{6072B36C-4347-7DC8-B2EB-34FE0F207952}"/>
              </a:ext>
            </a:extLst>
          </p:cNvPr>
          <p:cNvSpPr>
            <a:spLocks noGrp="1"/>
          </p:cNvSpPr>
          <p:nvPr>
            <p:ph idx="1"/>
          </p:nvPr>
        </p:nvSpPr>
        <p:spPr>
          <a:xfrm>
            <a:off x="914401" y="1447800"/>
            <a:ext cx="10361084" cy="5027614"/>
          </a:xfrm>
        </p:spPr>
        <p:txBody>
          <a:bodyPr>
            <a:normAutofit fontScale="55000" lnSpcReduction="20000"/>
          </a:bodyPr>
          <a:lstStyle/>
          <a:p>
            <a:pPr marL="0" indent="0">
              <a:buNone/>
            </a:pPr>
            <a:r>
              <a:rPr lang="en-US" sz="2600" b="0" dirty="0">
                <a:solidFill>
                  <a:schemeClr val="tx1"/>
                </a:solidFill>
                <a:sym typeface="Arial"/>
              </a:rPr>
              <a:t>Approve directing the Editor to create a Draft 1.0 with the texts and CID resolutions that have reached unanimous consensus within the group and approve a 30 day Working Group Technical Letter Ballot asking the question </a:t>
            </a:r>
          </a:p>
          <a:p>
            <a:pPr marL="0" indent="0">
              <a:buNone/>
            </a:pPr>
            <a:r>
              <a:rPr lang="en-US" sz="2600" b="0" dirty="0">
                <a:solidFill>
                  <a:schemeClr val="tx1"/>
                </a:solidFill>
                <a:sym typeface="Arial"/>
              </a:rPr>
              <a:t>"Should P802.11 </a:t>
            </a:r>
            <a:r>
              <a:rPr lang="en-US" sz="2600" b="0" dirty="0" err="1">
                <a:solidFill>
                  <a:schemeClr val="tx1"/>
                </a:solidFill>
                <a:sym typeface="Arial"/>
              </a:rPr>
              <a:t>TGbi</a:t>
            </a:r>
            <a:r>
              <a:rPr lang="en-US" sz="2600" b="0" dirty="0">
                <a:solidFill>
                  <a:schemeClr val="tx1"/>
                </a:solidFill>
                <a:sym typeface="Arial"/>
              </a:rPr>
              <a:t> D1.0 be forwarded to Working Group Ballot?".</a:t>
            </a:r>
          </a:p>
          <a:p>
            <a:r>
              <a:rPr lang="en-US" sz="2500" b="0" dirty="0">
                <a:solidFill>
                  <a:schemeClr val="tx1"/>
                </a:solidFill>
                <a:sym typeface="Arial"/>
              </a:rPr>
              <a:t>Specifically: </a:t>
            </a:r>
          </a:p>
          <a:p>
            <a:pPr marL="0" marR="0" algn="l"/>
            <a:r>
              <a:rPr lang="en-US" sz="2200" b="0" i="0" u="none" strike="noStrike" dirty="0">
                <a:solidFill>
                  <a:srgbClr val="212121"/>
                </a:solidFill>
                <a:effectLst/>
                <a:latin typeface="Calibri" panose="020F0502020204030204" pitchFamily="34" charset="0"/>
              </a:rPr>
              <a:t>Document 24/2084r0 to resolve CIDs : 1518, 1522</a:t>
            </a:r>
          </a:p>
          <a:p>
            <a:pPr marL="0" marR="0" algn="l"/>
            <a:r>
              <a:rPr lang="en-US" sz="2200" b="0" i="0" u="none" strike="noStrike" dirty="0">
                <a:solidFill>
                  <a:srgbClr val="212121"/>
                </a:solidFill>
                <a:effectLst/>
                <a:latin typeface="Calibri" panose="020F0502020204030204" pitchFamily="34" charset="0"/>
              </a:rPr>
              <a:t>Document 24/1679r3 to resolve CID  : 1427</a:t>
            </a:r>
          </a:p>
          <a:p>
            <a:pPr marL="0" marR="0" algn="l"/>
            <a:r>
              <a:rPr lang="en-US" sz="2200" b="0" i="0" u="none" strike="noStrike" dirty="0">
                <a:solidFill>
                  <a:srgbClr val="212121"/>
                </a:solidFill>
                <a:effectLst/>
                <a:latin typeface="Calibri" panose="020F0502020204030204" pitchFamily="34" charset="0"/>
              </a:rPr>
              <a:t>Document 24/1579r10 to resolve CIDs : 1519, 1122, 1157, 1376</a:t>
            </a:r>
          </a:p>
          <a:p>
            <a:pPr marL="0" marR="0" algn="l"/>
            <a:r>
              <a:rPr lang="en-US" sz="2200" b="0" i="0" u="none" strike="noStrike" dirty="0">
                <a:solidFill>
                  <a:srgbClr val="212121"/>
                </a:solidFill>
                <a:effectLst/>
                <a:latin typeface="Calibri" panose="020F0502020204030204" pitchFamily="34" charset="0"/>
              </a:rPr>
              <a:t>Document 24/1739r2 to resolve CIDs : 1109, 1166</a:t>
            </a:r>
          </a:p>
          <a:p>
            <a:pPr marL="0" marR="0" algn="l"/>
            <a:r>
              <a:rPr lang="en-US" sz="2200" b="0" i="0" u="none" strike="noStrike" dirty="0">
                <a:solidFill>
                  <a:srgbClr val="212121"/>
                </a:solidFill>
                <a:effectLst/>
                <a:latin typeface="Calibri" panose="020F0502020204030204" pitchFamily="34" charset="0"/>
              </a:rPr>
              <a:t>Document 24/1936r3 to resolve CIDs : 1028, 1049, 1058, 1071, 1103, 1350, 1500</a:t>
            </a:r>
          </a:p>
          <a:p>
            <a:pPr marL="0" marR="0" algn="l"/>
            <a:r>
              <a:rPr lang="en-US" sz="2200" b="0" i="0" u="none" strike="noStrike" dirty="0">
                <a:solidFill>
                  <a:srgbClr val="212121"/>
                </a:solidFill>
                <a:effectLst/>
                <a:latin typeface="Calibri" panose="020F0502020204030204" pitchFamily="34" charset="0"/>
              </a:rPr>
              <a:t>Document 24/1741r2 to resolve CIDs : 1046, 1187, 1188, 1190, 1191</a:t>
            </a:r>
          </a:p>
          <a:p>
            <a:pPr marL="0" marR="0" algn="l"/>
            <a:r>
              <a:rPr lang="en-US" sz="2200" b="0" i="0" u="none" strike="noStrike" dirty="0">
                <a:solidFill>
                  <a:srgbClr val="212121"/>
                </a:solidFill>
                <a:effectLst/>
                <a:latin typeface="Calibri" panose="020F0502020204030204" pitchFamily="34" charset="0"/>
              </a:rPr>
              <a:t>Document 25/44r1.</a:t>
            </a:r>
          </a:p>
          <a:p>
            <a:pPr marL="0" marR="0" algn="l"/>
            <a:r>
              <a:rPr lang="en-US" sz="2200" b="0" i="0" u="none" strike="noStrike" dirty="0">
                <a:solidFill>
                  <a:srgbClr val="212121"/>
                </a:solidFill>
                <a:effectLst/>
                <a:latin typeface="Calibri" panose="020F0502020204030204" pitchFamily="34" charset="0"/>
              </a:rPr>
              <a:t>Document 24/1927r2 to resolve CID 1145</a:t>
            </a:r>
          </a:p>
          <a:p>
            <a:pPr marL="0" marR="0" algn="l"/>
            <a:r>
              <a:rPr lang="en-US" sz="2200" b="0" i="0" u="none" strike="noStrike" dirty="0">
                <a:solidFill>
                  <a:srgbClr val="212121"/>
                </a:solidFill>
                <a:effectLst/>
                <a:latin typeface="Calibri" panose="020F0502020204030204" pitchFamily="34" charset="0"/>
              </a:rPr>
              <a:t>Document 24/1714r6 to resolve CIDs : 1515, 1516</a:t>
            </a:r>
          </a:p>
          <a:p>
            <a:pPr marL="0" marR="0" algn="l"/>
            <a:r>
              <a:rPr lang="en-US" sz="2200" b="0" i="0" u="none" strike="noStrike" dirty="0">
                <a:solidFill>
                  <a:srgbClr val="212121"/>
                </a:solidFill>
                <a:effectLst/>
                <a:latin typeface="Calibri" panose="020F0502020204030204" pitchFamily="34" charset="0"/>
              </a:rPr>
              <a:t>Document 25/167r1</a:t>
            </a:r>
          </a:p>
          <a:p>
            <a:pPr marL="0" marR="0" algn="l"/>
            <a:r>
              <a:rPr lang="en-US" sz="2200" b="0" i="0" u="none" strike="noStrike" dirty="0">
                <a:solidFill>
                  <a:srgbClr val="212121"/>
                </a:solidFill>
                <a:effectLst/>
                <a:latin typeface="Calibri" panose="020F0502020204030204" pitchFamily="34" charset="0"/>
              </a:rPr>
              <a:t>Document 25/156r2</a:t>
            </a:r>
          </a:p>
          <a:p>
            <a:pPr marL="0" marR="0" algn="l"/>
            <a:r>
              <a:rPr lang="en-US" sz="2200" b="0" i="0" u="none" strike="noStrike" dirty="0">
                <a:solidFill>
                  <a:srgbClr val="212121"/>
                </a:solidFill>
                <a:effectLst/>
                <a:latin typeface="Calibri" panose="020F0502020204030204" pitchFamily="34" charset="0"/>
              </a:rPr>
              <a:t>Document 25/153r1 to resolve CIDs : 1112, 1118, 1176</a:t>
            </a:r>
          </a:p>
          <a:p>
            <a:pPr marL="0" marR="0" algn="l"/>
            <a:r>
              <a:rPr lang="en-US" sz="2200" b="0" i="0" u="none" strike="noStrike" dirty="0">
                <a:solidFill>
                  <a:srgbClr val="212121"/>
                </a:solidFill>
                <a:effectLst/>
                <a:latin typeface="Calibri" panose="020F0502020204030204" pitchFamily="34" charset="0"/>
              </a:rPr>
              <a:t>Document 25/176r0 to resolve CID : 1004</a:t>
            </a:r>
          </a:p>
          <a:p>
            <a:pPr marL="0" marR="0" algn="l"/>
            <a:r>
              <a:rPr lang="en-US" sz="2200" b="0" i="0" u="none" strike="noStrike" dirty="0">
                <a:solidFill>
                  <a:srgbClr val="212121"/>
                </a:solidFill>
                <a:effectLst/>
                <a:latin typeface="Calibri" panose="020F0502020204030204" pitchFamily="34" charset="0"/>
              </a:rPr>
              <a:t>Document 24/1999r7 to resolve CIDs : 1031, 1050, 1051, 1052, 1080, 1244, 1245, 1246, 1247, 1248, 1249, 1250, 1251, 1252, 1253, 1254, 1256, 1259, 1260, 1265, 1266, 1267, 1268</a:t>
            </a:r>
            <a:endParaRPr lang="en-US" sz="2200" b="0" dirty="0">
              <a:solidFill>
                <a:schemeClr val="tx1"/>
              </a:solidFill>
            </a:endParaRPr>
          </a:p>
          <a:p>
            <a:r>
              <a:rPr lang="en-US" sz="2500" b="0" dirty="0"/>
              <a:t>Moved by __. Seconded by ___ </a:t>
            </a:r>
          </a:p>
          <a:p>
            <a:r>
              <a:rPr lang="en-US" sz="2500" b="0" strike="sngStrike" dirty="0"/>
              <a:t>Approved by unanimous consent</a:t>
            </a:r>
            <a:r>
              <a:rPr lang="en-US" sz="2500" b="0" dirty="0"/>
              <a:t>, xx attendees on-line, xx in the room</a:t>
            </a:r>
          </a:p>
        </p:txBody>
      </p:sp>
      <p:sp>
        <p:nvSpPr>
          <p:cNvPr id="4" name="Slide Number Placeholder 3">
            <a:extLst>
              <a:ext uri="{FF2B5EF4-FFF2-40B4-BE49-F238E27FC236}">
                <a16:creationId xmlns:a16="http://schemas.microsoft.com/office/drawing/2014/main" id="{460B357F-6B63-4F7D-09AD-D76A27CC3AC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9827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39389-9CDB-58CA-E20A-262252B5F8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6BE475-DEEE-553A-8268-6D955584DD33}"/>
              </a:ext>
            </a:extLst>
          </p:cNvPr>
          <p:cNvSpPr>
            <a:spLocks noGrp="1"/>
          </p:cNvSpPr>
          <p:nvPr>
            <p:ph type="title"/>
          </p:nvPr>
        </p:nvSpPr>
        <p:spPr>
          <a:xfrm>
            <a:off x="914401" y="685801"/>
            <a:ext cx="10361084" cy="685799"/>
          </a:xfrm>
        </p:spPr>
        <p:txBody>
          <a:bodyPr/>
          <a:lstStyle/>
          <a:p>
            <a:r>
              <a:rPr lang="en-US" dirty="0"/>
              <a:t>Motion # 55</a:t>
            </a:r>
          </a:p>
        </p:txBody>
      </p:sp>
      <p:sp>
        <p:nvSpPr>
          <p:cNvPr id="3" name="Content Placeholder 2">
            <a:extLst>
              <a:ext uri="{FF2B5EF4-FFF2-40B4-BE49-F238E27FC236}">
                <a16:creationId xmlns:a16="http://schemas.microsoft.com/office/drawing/2014/main" id="{DCE4EE4D-E5BB-871A-539D-CD3EF0090E65}"/>
              </a:ext>
            </a:extLst>
          </p:cNvPr>
          <p:cNvSpPr>
            <a:spLocks noGrp="1"/>
          </p:cNvSpPr>
          <p:nvPr>
            <p:ph idx="1"/>
          </p:nvPr>
        </p:nvSpPr>
        <p:spPr>
          <a:xfrm>
            <a:off x="914401" y="1447800"/>
            <a:ext cx="10361084" cy="5027614"/>
          </a:xfrm>
        </p:spPr>
        <p:txBody>
          <a:bodyPr>
            <a:normAutofit/>
          </a:bodyPr>
          <a:lstStyle/>
          <a:p>
            <a:pPr marL="0" indent="0">
              <a:buNone/>
            </a:pPr>
            <a:r>
              <a:rPr lang="en-US" b="0" dirty="0">
                <a:solidFill>
                  <a:schemeClr val="tx1"/>
                </a:solidFill>
                <a:sym typeface="Arial"/>
              </a:rPr>
              <a:t>Approve directing the Editor to update Draft 1.0 with the texts and CID resolutions that have reached a positive consensus within the group.</a:t>
            </a:r>
          </a:p>
          <a:p>
            <a:r>
              <a:rPr lang="en-US" b="0" dirty="0">
                <a:solidFill>
                  <a:schemeClr val="tx1"/>
                </a:solidFill>
                <a:sym typeface="Arial"/>
              </a:rPr>
              <a:t>Specifically: </a:t>
            </a:r>
          </a:p>
          <a:p>
            <a:pPr marL="0" marR="0" algn="l"/>
            <a:r>
              <a:rPr lang="en-US" b="0" dirty="0">
                <a:solidFill>
                  <a:schemeClr val="tx1"/>
                </a:solidFill>
              </a:rPr>
              <a:t>Document 25/155r1 to resolve CID 1097</a:t>
            </a:r>
          </a:p>
          <a:p>
            <a:pPr marL="0" marR="0" algn="l"/>
            <a:r>
              <a:rPr lang="en-US" b="0" dirty="0">
                <a:solidFill>
                  <a:schemeClr val="tx1"/>
                </a:solidFill>
              </a:rPr>
              <a:t>Document 25/135r6</a:t>
            </a:r>
          </a:p>
          <a:p>
            <a:pPr marL="0" marR="0" algn="l"/>
            <a:r>
              <a:rPr lang="en-US" b="0" dirty="0">
                <a:solidFill>
                  <a:schemeClr val="tx1"/>
                </a:solidFill>
              </a:rPr>
              <a:t>Moved by __. Seconded by ___ </a:t>
            </a:r>
          </a:p>
          <a:p>
            <a:r>
              <a:rPr lang="en-US" b="0" strike="sngStrike" dirty="0"/>
              <a:t>Approved by unanimous consent</a:t>
            </a:r>
            <a:r>
              <a:rPr lang="en-US" b="0" dirty="0"/>
              <a:t>, xx attendees on-line, xx in the room</a:t>
            </a:r>
          </a:p>
        </p:txBody>
      </p:sp>
      <p:sp>
        <p:nvSpPr>
          <p:cNvPr id="4" name="Slide Number Placeholder 3">
            <a:extLst>
              <a:ext uri="{FF2B5EF4-FFF2-40B4-BE49-F238E27FC236}">
                <a16:creationId xmlns:a16="http://schemas.microsoft.com/office/drawing/2014/main" id="{50B6AE68-425B-30AE-63B4-16CA1C6ABEB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098816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9763</TotalTime>
  <Words>3250</Words>
  <Application>Microsoft Macintosh PowerPoint</Application>
  <PresentationFormat>Widescreen</PresentationFormat>
  <Paragraphs>382</Paragraphs>
  <Slides>28</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vt:lpstr>
      <vt:lpstr>Calibri</vt:lpstr>
      <vt:lpstr>Helvetica Neue</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January 16, 2024 – PM1</vt:lpstr>
      <vt:lpstr>TGbi Agenda – January 16, 2024 – AM1</vt:lpstr>
      <vt:lpstr>TGbi Agenda – January 15, 2024 – AM1</vt:lpstr>
      <vt:lpstr>TGbi Agenda – January 14, 2024 – PM2</vt:lpstr>
      <vt:lpstr>TGbi Agenda – January 14, 2024 – AM1</vt:lpstr>
      <vt:lpstr>TGbi Agenda – January 13, 2024 – PM1</vt:lpstr>
      <vt:lpstr>Timeline</vt:lpstr>
      <vt:lpstr>Motion # 53</vt:lpstr>
      <vt:lpstr>Motion # 54</vt:lpstr>
      <vt:lpstr>Motion # 54</vt:lpstr>
      <vt:lpstr>Motion # 55</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98</cp:revision>
  <cp:lastPrinted>1601-01-01T00:00:00Z</cp:lastPrinted>
  <dcterms:created xsi:type="dcterms:W3CDTF">2023-11-10T19:40:49Z</dcterms:created>
  <dcterms:modified xsi:type="dcterms:W3CDTF">2025-01-16T04:10:19Z</dcterms:modified>
  <cp:category>Name, Affiliation</cp:category>
</cp:coreProperties>
</file>