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56" r:id="rId2"/>
    <p:sldId id="257" r:id="rId3"/>
    <p:sldId id="258" r:id="rId4"/>
    <p:sldId id="574" r:id="rId5"/>
    <p:sldId id="267" r:id="rId6"/>
    <p:sldId id="268" r:id="rId7"/>
    <p:sldId id="269" r:id="rId8"/>
    <p:sldId id="270" r:id="rId9"/>
    <p:sldId id="271" r:id="rId10"/>
    <p:sldId id="272" r:id="rId11"/>
    <p:sldId id="273" r:id="rId12"/>
    <p:sldId id="274" r:id="rId13"/>
    <p:sldId id="275" r:id="rId14"/>
    <p:sldId id="276" r:id="rId15"/>
    <p:sldId id="2415" r:id="rId16"/>
    <p:sldId id="2425" r:id="rId17"/>
    <p:sldId id="2426" r:id="rId18"/>
    <p:sldId id="2424" r:id="rId19"/>
    <p:sldId id="2423" r:id="rId20"/>
    <p:sldId id="2374" r:id="rId21"/>
    <p:sldId id="2377" r:id="rId22"/>
    <p:sldId id="278" r:id="rId23"/>
    <p:sldId id="279" r:id="rId2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790" autoAdjust="0"/>
    <p:restoredTop sz="94660"/>
  </p:normalViewPr>
  <p:slideViewPr>
    <p:cSldViewPr>
      <p:cViewPr varScale="1">
        <p:scale>
          <a:sx n="127" d="100"/>
          <a:sy n="127" d="100"/>
        </p:scale>
        <p:origin x="712" y="19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D0BFD967-5EE8-DE41-B187-15F7673F4117}" type="presOf" srcId="{E34A5937-51EC-8D43-BB77-DAB59D9E385E}" destId="{66938D0C-9A21-1F4A-A60A-8FE90FD4AF1D}" srcOrd="0" destOrd="0"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2" y="36142"/>
        <a:ext cx="7475826" cy="1161679"/>
      </dsp:txXfrm>
    </dsp:sp>
    <dsp:sp modelId="{7064C985-DF20-5245-844B-7AE3D022FAD3}">
      <dsp:nvSpPr>
        <dsp:cNvPr id="0" name=""/>
        <dsp:cNvSpPr/>
      </dsp:nvSpPr>
      <dsp:spPr>
        <a:xfrm>
          <a:off x="777120" y="1439624"/>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813262" y="1475766"/>
        <a:ext cx="7155889" cy="1161679"/>
      </dsp:txXfrm>
    </dsp:sp>
    <dsp:sp modelId="{3EAB7F97-7588-C94B-9C7B-EB77FE124974}">
      <dsp:nvSpPr>
        <dsp:cNvPr id="0" name=""/>
        <dsp:cNvSpPr/>
      </dsp:nvSpPr>
      <dsp:spPr>
        <a:xfrm>
          <a:off x="1554241" y="2879249"/>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590383" y="2915391"/>
        <a:ext cx="7155889" cy="1161679"/>
      </dsp:txXfrm>
    </dsp:sp>
    <dsp:sp modelId="{DB9FE80C-61B6-9E42-952D-DDA131F441A6}">
      <dsp:nvSpPr>
        <dsp:cNvPr id="0" name=""/>
        <dsp:cNvSpPr/>
      </dsp:nvSpPr>
      <dsp:spPr>
        <a:xfrm>
          <a:off x="8005294" y="935755"/>
          <a:ext cx="802076" cy="80207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185761" y="935755"/>
        <a:ext cx="441142" cy="603562"/>
      </dsp:txXfrm>
    </dsp:sp>
    <dsp:sp modelId="{66938D0C-9A21-1F4A-A60A-8FE90FD4AF1D}">
      <dsp:nvSpPr>
        <dsp:cNvPr id="0" name=""/>
        <dsp:cNvSpPr/>
      </dsp:nvSpPr>
      <dsp:spPr>
        <a:xfrm>
          <a:off x="8782415" y="2367154"/>
          <a:ext cx="802076" cy="80207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962882" y="2367154"/>
        <a:ext cx="441142" cy="603562"/>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1/14/25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802.11-25/00xxr0</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January 2025</a:t>
            </a:r>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4</a:t>
            </a:fld>
            <a:endParaRPr lang="en-US" altLang="en-US" sz="1200" b="0"/>
          </a:p>
        </p:txBody>
      </p:sp>
    </p:spTree>
    <p:extLst>
      <p:ext uri="{BB962C8B-B14F-4D97-AF65-F5344CB8AC3E}">
        <p14:creationId xmlns:p14="http://schemas.microsoft.com/office/powerpoint/2010/main" val="29530735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22D3B979-68B8-B885-011A-8A197D2B002A}"/>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27B89B80-4DCF-DE7C-F97F-17CD87EF27F8}"/>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4F508ABE-B724-D2B2-58C2-4C7AE50E2B1A}"/>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FF2D4772-A745-A34E-856B-D7E59E2EBDB9}"/>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602EAFBD-30F1-E09D-647E-39EAA54590F7}"/>
              </a:ext>
            </a:extLst>
          </p:cNvPr>
          <p:cNvSpPr>
            <a:spLocks noGrp="1" noChangeArrowheads="1"/>
          </p:cNvSpPr>
          <p:nvPr>
            <p:ph type="sldNum"/>
          </p:nvPr>
        </p:nvSpPr>
        <p:spPr>
          <a:ln/>
        </p:spPr>
        <p:txBody>
          <a:bodyPr/>
          <a:lstStyle/>
          <a:p>
            <a:r>
              <a:rPr lang="en-US"/>
              <a:t>Page </a:t>
            </a:r>
            <a:fld id="{35E0D7E8-EBB2-4683-98FD-8E18BC106EDA}" type="slidenum">
              <a:rPr lang="en-US"/>
              <a:pPr/>
              <a:t>16</a:t>
            </a:fld>
            <a:endParaRPr lang="en-US"/>
          </a:p>
        </p:txBody>
      </p:sp>
      <p:sp>
        <p:nvSpPr>
          <p:cNvPr id="18433" name="Rectangle 1">
            <a:extLst>
              <a:ext uri="{FF2B5EF4-FFF2-40B4-BE49-F238E27FC236}">
                <a16:creationId xmlns:a16="http://schemas.microsoft.com/office/drawing/2014/main" id="{0AAE05BA-28F7-6BA3-4A00-8D96BAD1BD6A}"/>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75D21B01-C0DC-076B-D5AE-E6BDF6DB1587}"/>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37808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22D3B979-68B8-B885-011A-8A197D2B002A}"/>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27B89B80-4DCF-DE7C-F97F-17CD87EF27F8}"/>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4F508ABE-B724-D2B2-58C2-4C7AE50E2B1A}"/>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FF2D4772-A745-A34E-856B-D7E59E2EBDB9}"/>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602EAFBD-30F1-E09D-647E-39EAA54590F7}"/>
              </a:ext>
            </a:extLst>
          </p:cNvPr>
          <p:cNvSpPr>
            <a:spLocks noGrp="1" noChangeArrowheads="1"/>
          </p:cNvSpPr>
          <p:nvPr>
            <p:ph type="sldNum"/>
          </p:nvPr>
        </p:nvSpPr>
        <p:spPr>
          <a:ln/>
        </p:spPr>
        <p:txBody>
          <a:bodyPr/>
          <a:lstStyle/>
          <a:p>
            <a:r>
              <a:rPr lang="en-US"/>
              <a:t>Page </a:t>
            </a:r>
            <a:fld id="{35E0D7E8-EBB2-4683-98FD-8E18BC106EDA}" type="slidenum">
              <a:rPr lang="en-US"/>
              <a:pPr/>
              <a:t>17</a:t>
            </a:fld>
            <a:endParaRPr lang="en-US"/>
          </a:p>
        </p:txBody>
      </p:sp>
      <p:sp>
        <p:nvSpPr>
          <p:cNvPr id="18433" name="Rectangle 1">
            <a:extLst>
              <a:ext uri="{FF2B5EF4-FFF2-40B4-BE49-F238E27FC236}">
                <a16:creationId xmlns:a16="http://schemas.microsoft.com/office/drawing/2014/main" id="{0AAE05BA-28F7-6BA3-4A00-8D96BAD1BD6A}"/>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75D21B01-C0DC-076B-D5AE-E6BDF6DB1587}"/>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37808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BA43DBD1-2530-DE64-CE1C-6483EF589E7C}"/>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D1665DC8-29B8-54AE-C3E4-1EE6F6E56AE6}"/>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87012173-1CA1-F45B-64E4-66EAD414B4ED}"/>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ACE2C019-0491-2776-E651-BF1F9B82234C}"/>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10992251-B90D-C387-2815-46C092D18003}"/>
              </a:ext>
            </a:extLst>
          </p:cNvPr>
          <p:cNvSpPr>
            <a:spLocks noGrp="1" noChangeArrowheads="1"/>
          </p:cNvSpPr>
          <p:nvPr>
            <p:ph type="sldNum"/>
          </p:nvPr>
        </p:nvSpPr>
        <p:spPr>
          <a:ln/>
        </p:spPr>
        <p:txBody>
          <a:bodyPr/>
          <a:lstStyle/>
          <a:p>
            <a:r>
              <a:rPr lang="en-US"/>
              <a:t>Page </a:t>
            </a:r>
            <a:fld id="{35E0D7E8-EBB2-4683-98FD-8E18BC106EDA}" type="slidenum">
              <a:rPr lang="en-US"/>
              <a:pPr/>
              <a:t>18</a:t>
            </a:fld>
            <a:endParaRPr lang="en-US"/>
          </a:p>
        </p:txBody>
      </p:sp>
      <p:sp>
        <p:nvSpPr>
          <p:cNvPr id="18433" name="Rectangle 1">
            <a:extLst>
              <a:ext uri="{FF2B5EF4-FFF2-40B4-BE49-F238E27FC236}">
                <a16:creationId xmlns:a16="http://schemas.microsoft.com/office/drawing/2014/main" id="{73C9F9BE-F48C-CF5A-7840-444679C3D546}"/>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E7D63380-CCC9-0E99-FFDC-9AA98456DE39}"/>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451719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698702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6" name="Footer Placeholder 5"/>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a:prstGeom prst="rect">
            <a:avLst/>
          </a:prstGeom>
        </p:spPr>
        <p:txBody>
          <a:bodyPr/>
          <a:lstStyle>
            <a:lvl1pPr>
              <a:defRPr/>
            </a:lvl1pPr>
          </a:lstStyle>
          <a:p>
            <a:r>
              <a:rPr lang="en-GB"/>
              <a:t>Name, Affiliation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29400"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802.11-24/2117r5</a:t>
            </a:r>
          </a:p>
        </p:txBody>
      </p:sp>
      <p:sp>
        <p:nvSpPr>
          <p:cNvPr id="2" name="Date Placeholder 3">
            <a:extLst>
              <a:ext uri="{FF2B5EF4-FFF2-40B4-BE49-F238E27FC236}">
                <a16:creationId xmlns:a16="http://schemas.microsoft.com/office/drawing/2014/main" id="{3C061AC4-5C74-F51D-3B07-3ED0A0AC6AB9}"/>
              </a:ext>
            </a:extLst>
          </p:cNvPr>
          <p:cNvSpPr txBox="1">
            <a:spLocks/>
          </p:cNvSpPr>
          <p:nvPr userDrawn="1"/>
        </p:nvSpPr>
        <p:spPr bwMode="auto">
          <a:xfrm>
            <a:off x="901221" y="323545"/>
            <a:ext cx="3389865"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January 2025</a:t>
            </a:r>
          </a:p>
        </p:txBody>
      </p:sp>
      <p:sp>
        <p:nvSpPr>
          <p:cNvPr id="3" name="Date Placeholder 3">
            <a:extLst>
              <a:ext uri="{FF2B5EF4-FFF2-40B4-BE49-F238E27FC236}">
                <a16:creationId xmlns:a16="http://schemas.microsoft.com/office/drawing/2014/main" id="{43A40642-7FDF-FAFB-C065-EFF1E8C41828}"/>
              </a:ext>
            </a:extLst>
          </p:cNvPr>
          <p:cNvSpPr txBox="1">
            <a:spLocks/>
          </p:cNvSpPr>
          <p:nvPr userDrawn="1"/>
        </p:nvSpPr>
        <p:spPr bwMode="auto">
          <a:xfrm>
            <a:off x="6507999" y="6500834"/>
            <a:ext cx="4667283" cy="20317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Carol Ansley, Cox Communications</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develop/policies/bylaws/index.html" TargetMode="External"/><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4.xml"/><Relationship Id="rId6" Type="http://schemas.openxmlformats.org/officeDocument/2006/relationships/hyperlink" Target="http://standards.ieee.org/develop/policies/bylaws/sect6-7.html#loa"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tandards.ieee.org/board/pat/pat-slideset.ppt" TargetMode="External"/><Relationship Id="rId10" Type="http://schemas.openxmlformats.org/officeDocument/2006/relationships/hyperlink" Target="http://standards.ieee.org/develop/policies/opman/index.html" TargetMode="External"/><Relationship Id="rId4" Type="http://schemas.openxmlformats.org/officeDocument/2006/relationships/hyperlink" Target="http://standards.ieee.org/resources/antitrust-guidelines.pdf" TargetMode="External"/><Relationship Id="rId9" Type="http://schemas.openxmlformats.org/officeDocument/2006/relationships/hyperlink" Target="http://standards.ieee.org/develop/policies/bylaws/sb_bylaws.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cvent.me/d5xo5D"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511175"/>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January Interim Session Agenda</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2025-01-14</a:t>
            </a:r>
          </a:p>
        </p:txBody>
      </p:sp>
      <p:sp>
        <p:nvSpPr>
          <p:cNvPr id="7" name="Footer Placeholder 4"/>
          <p:cNvSpPr>
            <a:spLocks noGrp="1"/>
          </p:cNvSpPr>
          <p:nvPr>
            <p:ph type="ftr" idx="4294967295"/>
          </p:nvPr>
        </p:nvSpPr>
        <p:spPr>
          <a:xfrm>
            <a:off x="7026657" y="5924549"/>
            <a:ext cx="4246027" cy="180975"/>
          </a:xfrm>
          <a:prstGeom prst="rect">
            <a:avLst/>
          </a:prstGeom>
        </p:spPr>
        <p:txBody>
          <a:bodyPr/>
          <a:lstStyle/>
          <a:p>
            <a:r>
              <a:rPr lang="en-GB"/>
              <a:t>Name, Affiliation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354207478"/>
              </p:ext>
            </p:extLst>
          </p:nvPr>
        </p:nvGraphicFramePr>
        <p:xfrm>
          <a:off x="993775" y="2419350"/>
          <a:ext cx="10234613" cy="2487613"/>
        </p:xfrm>
        <a:graphic>
          <a:graphicData uri="http://schemas.openxmlformats.org/presentationml/2006/ole">
            <mc:AlternateContent xmlns:mc="http://schemas.openxmlformats.org/markup-compatibility/2006">
              <mc:Choice xmlns:v="urn:schemas-microsoft-com:vml" Requires="v">
                <p:oleObj name="Document" r:id="rId3" imgW="10439485" imgH="2543802" progId="Word.Document.8">
                  <p:embed/>
                </p:oleObj>
              </mc:Choice>
              <mc:Fallback>
                <p:oleObj name="Document" r:id="rId3" imgW="10439485" imgH="2543802" progId="Word.Document.8">
                  <p:embed/>
                  <p:pic>
                    <p:nvPicPr>
                      <p:cNvPr id="3075" name="Object 3"/>
                      <p:cNvPicPr>
                        <a:picLocks noChangeAspect="1" noChangeArrowheads="1"/>
                      </p:cNvPicPr>
                      <p:nvPr/>
                    </p:nvPicPr>
                    <p:blipFill>
                      <a:blip r:embed="rId4"/>
                      <a:srcRect/>
                      <a:stretch>
                        <a:fillRect/>
                      </a:stretch>
                    </p:blipFill>
                    <p:spPr bwMode="auto">
                      <a:xfrm>
                        <a:off x="993775" y="2419350"/>
                        <a:ext cx="10234613" cy="24876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C429EE-EABD-364C-C7E5-C4618995CE8E}"/>
              </a:ext>
            </a:extLst>
          </p:cNvPr>
          <p:cNvSpPr>
            <a:spLocks noGrp="1"/>
          </p:cNvSpPr>
          <p:nvPr>
            <p:ph type="title"/>
          </p:nvPr>
        </p:nvSpPr>
        <p:spPr/>
        <p:txBody>
          <a:bodyPr/>
          <a:lstStyle/>
          <a:p>
            <a:r>
              <a:rPr lang="en-US" dirty="0"/>
              <a:t>Participation in IEEE 802 Meetings</a:t>
            </a:r>
          </a:p>
        </p:txBody>
      </p:sp>
      <p:sp>
        <p:nvSpPr>
          <p:cNvPr id="3" name="Content Placeholder 2">
            <a:extLst>
              <a:ext uri="{FF2B5EF4-FFF2-40B4-BE49-F238E27FC236}">
                <a16:creationId xmlns:a16="http://schemas.microsoft.com/office/drawing/2014/main" id="{66BF023F-1AEB-E350-C077-D11AF72D7CC9}"/>
              </a:ext>
            </a:extLst>
          </p:cNvPr>
          <p:cNvSpPr>
            <a:spLocks noGrp="1"/>
          </p:cNvSpPr>
          <p:nvPr>
            <p:ph idx="1"/>
          </p:nvPr>
        </p:nvSpPr>
        <p:spPr>
          <a:xfrm>
            <a:off x="914401" y="1751014"/>
            <a:ext cx="10361084" cy="4497385"/>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F7E194B6-A35E-1CE1-1D6E-06F19774E096}"/>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42717097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B63E3-F16C-0F41-911D-25F533C4D6E8}"/>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D9552A3D-1FCF-3E4D-10E1-7B5B160B96C0}"/>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81F21FDC-2B89-B2DF-B834-E8E1F59D8D5E}"/>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909259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A283EE-12DD-6209-5840-B1F414056867}"/>
              </a:ext>
            </a:extLst>
          </p:cNvPr>
          <p:cNvSpPr>
            <a:spLocks noGrp="1"/>
          </p:cNvSpPr>
          <p:nvPr>
            <p:ph type="title"/>
          </p:nvPr>
        </p:nvSpPr>
        <p:spPr/>
        <p:txBody>
          <a:bodyPr/>
          <a:lstStyle/>
          <a:p>
            <a:r>
              <a:rPr lang="en-US" dirty="0"/>
              <a:t>IEEE SA Policy and Rules Documents</a:t>
            </a:r>
          </a:p>
        </p:txBody>
      </p:sp>
      <p:sp>
        <p:nvSpPr>
          <p:cNvPr id="6" name="Content Placeholder 5">
            <a:extLst>
              <a:ext uri="{FF2B5EF4-FFF2-40B4-BE49-F238E27FC236}">
                <a16:creationId xmlns:a16="http://schemas.microsoft.com/office/drawing/2014/main" id="{C77EC15D-554B-B490-CDA2-14DB7D1D6343}"/>
              </a:ext>
            </a:extLst>
          </p:cNvPr>
          <p:cNvSpPr>
            <a:spLocks noGrp="1"/>
          </p:cNvSpPr>
          <p:nvPr>
            <p:ph sz="half" idx="1"/>
          </p:nvPr>
        </p:nvSpPr>
        <p:spPr/>
        <p:txBody>
          <a:bodyPr>
            <a:normAutofit fontScale="62500" lnSpcReduction="20000"/>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endParaRPr lang="en-US" dirty="0"/>
          </a:p>
        </p:txBody>
      </p:sp>
      <p:sp>
        <p:nvSpPr>
          <p:cNvPr id="7" name="Content Placeholder 6">
            <a:extLst>
              <a:ext uri="{FF2B5EF4-FFF2-40B4-BE49-F238E27FC236}">
                <a16:creationId xmlns:a16="http://schemas.microsoft.com/office/drawing/2014/main" id="{FDDC11A8-A24F-5483-2BA7-ACAC3BEAD16E}"/>
              </a:ext>
            </a:extLst>
          </p:cNvPr>
          <p:cNvSpPr>
            <a:spLocks noGrp="1"/>
          </p:cNvSpPr>
          <p:nvPr>
            <p:ph sz="half" idx="2"/>
          </p:nvPr>
        </p:nvSpPr>
        <p:spPr>
          <a:xfrm>
            <a:off x="6195484" y="1905001"/>
            <a:ext cx="5080000" cy="4189414"/>
          </a:xfrm>
        </p:spPr>
        <p:txBody>
          <a:bodyPr>
            <a:noAutofit/>
          </a:bodyPr>
          <a:lstStyle/>
          <a:p>
            <a:r>
              <a:rPr lang="en-US" sz="1600" dirty="0"/>
              <a:t>The current version of the IEEE-SA Standards Board Bylaws is available at: </a:t>
            </a:r>
          </a:p>
          <a:p>
            <a:pPr lvl="1">
              <a:buNone/>
            </a:pPr>
            <a:r>
              <a:rPr lang="en-US" sz="1600" dirty="0">
                <a:hlinkClick r:id="rId8"/>
              </a:rPr>
              <a:t>http://standards.ieee.org/develop/policies/bylaws/index.html</a:t>
            </a:r>
            <a:r>
              <a:rPr lang="en-US" sz="1600" dirty="0"/>
              <a:t> (HTML version) </a:t>
            </a:r>
          </a:p>
          <a:p>
            <a:pPr lvl="1">
              <a:buNone/>
            </a:pPr>
            <a:r>
              <a:rPr lang="en-US" sz="1600" dirty="0">
                <a:hlinkClick r:id="rId9"/>
              </a:rPr>
              <a:t>http://standards.ieee.org/develop/policies/bylaws/sb_bylaws.pdf</a:t>
            </a:r>
            <a:r>
              <a:rPr lang="en-US" sz="1600" dirty="0"/>
              <a:t> (PDF version) </a:t>
            </a:r>
          </a:p>
          <a:p>
            <a:pPr>
              <a:buNone/>
            </a:pPr>
            <a:br>
              <a:rPr lang="en-US" sz="1600" dirty="0"/>
            </a:br>
            <a:endParaRPr lang="en-US" sz="1600" dirty="0"/>
          </a:p>
          <a:p>
            <a:r>
              <a:rPr lang="en-US" sz="1600" dirty="0"/>
              <a:t>The current version of the IEEE-SA Standards Board Operations Manual is available at: </a:t>
            </a:r>
          </a:p>
          <a:p>
            <a:pPr lvl="1">
              <a:buNone/>
            </a:pPr>
            <a:r>
              <a:rPr lang="en-US" sz="1600" dirty="0">
                <a:hlinkClick r:id="rId10"/>
              </a:rPr>
              <a:t>http://standards.ieee.org/develop/policies/opman/index.html</a:t>
            </a:r>
            <a:r>
              <a:rPr lang="en-US" sz="1600" dirty="0"/>
              <a:t> (HTML version) </a:t>
            </a:r>
          </a:p>
          <a:p>
            <a:pPr lvl="1">
              <a:buNone/>
            </a:pPr>
            <a:r>
              <a:rPr lang="en-US" sz="1600" dirty="0">
                <a:hlinkClick r:id="rId11"/>
              </a:rPr>
              <a:t>http://standards.ieee.org/develop/policies/opman/sb_om.pdf</a:t>
            </a:r>
            <a:r>
              <a:rPr lang="en-US" sz="1600" dirty="0"/>
              <a:t> (PDF version) </a:t>
            </a:r>
          </a:p>
          <a:p>
            <a:endParaRPr lang="en-US" sz="1600" dirty="0"/>
          </a:p>
        </p:txBody>
      </p:sp>
      <p:sp>
        <p:nvSpPr>
          <p:cNvPr id="4" name="Slide Number Placeholder 3">
            <a:extLst>
              <a:ext uri="{FF2B5EF4-FFF2-40B4-BE49-F238E27FC236}">
                <a16:creationId xmlns:a16="http://schemas.microsoft.com/office/drawing/2014/main" id="{8492DB9C-7928-5EB0-519B-9BC3FEEEA681}"/>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7626373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81C26-9F70-9A0B-53F4-54E995E4235E}"/>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001797A3-D07F-981D-D519-41CE722C893B}"/>
              </a:ext>
            </a:extLst>
          </p:cNvPr>
          <p:cNvSpPr>
            <a:spLocks noGrp="1"/>
          </p:cNvSpPr>
          <p:nvPr>
            <p:ph idx="1"/>
          </p:nvPr>
        </p:nvSpPr>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8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endParaRPr lang="en-US" sz="3200" dirty="0"/>
          </a:p>
        </p:txBody>
      </p:sp>
      <p:sp>
        <p:nvSpPr>
          <p:cNvPr id="4" name="Slide Number Placeholder 3">
            <a:extLst>
              <a:ext uri="{FF2B5EF4-FFF2-40B4-BE49-F238E27FC236}">
                <a16:creationId xmlns:a16="http://schemas.microsoft.com/office/drawing/2014/main" id="{31438623-4356-DC01-773C-DF9246DDF9A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36594096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86C99E-8990-33D3-9E44-CC08EBC527BC}"/>
              </a:ext>
            </a:extLst>
          </p:cNvPr>
          <p:cNvSpPr>
            <a:spLocks noGrp="1"/>
          </p:cNvSpPr>
          <p:nvPr>
            <p:ph type="title"/>
          </p:nvPr>
        </p:nvSpPr>
        <p:spPr/>
        <p:txBody>
          <a:bodyPr/>
          <a:lstStyle/>
          <a:p>
            <a:r>
              <a:rPr lang="en-US" dirty="0"/>
              <a:t>IEEE SA Copyright Policy </a:t>
            </a:r>
          </a:p>
        </p:txBody>
      </p:sp>
      <p:sp>
        <p:nvSpPr>
          <p:cNvPr id="3" name="Content Placeholder 2">
            <a:extLst>
              <a:ext uri="{FF2B5EF4-FFF2-40B4-BE49-F238E27FC236}">
                <a16:creationId xmlns:a16="http://schemas.microsoft.com/office/drawing/2014/main" id="{043072B5-A055-EDAE-7A94-E17BEB15BF8A}"/>
              </a:ext>
            </a:extLst>
          </p:cNvPr>
          <p:cNvSpPr>
            <a:spLocks noGrp="1"/>
          </p:cNvSpPr>
          <p:nvPr>
            <p:ph idx="1"/>
          </p:nvPr>
        </p:nvSpPr>
        <p:spPr/>
        <p:txBody>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endParaRPr lang="en-US" dirty="0"/>
          </a:p>
        </p:txBody>
      </p:sp>
      <p:sp>
        <p:nvSpPr>
          <p:cNvPr id="4" name="Slide Number Placeholder 3">
            <a:extLst>
              <a:ext uri="{FF2B5EF4-FFF2-40B4-BE49-F238E27FC236}">
                <a16:creationId xmlns:a16="http://schemas.microsoft.com/office/drawing/2014/main" id="{97054BFC-5433-B939-EF1B-A1B1E1773F4A}"/>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TextBox 4">
            <a:extLst>
              <a:ext uri="{FF2B5EF4-FFF2-40B4-BE49-F238E27FC236}">
                <a16:creationId xmlns:a16="http://schemas.microsoft.com/office/drawing/2014/main" id="{6325B905-C158-C284-8126-8D061D98E88D}"/>
              </a:ext>
            </a:extLst>
          </p:cNvPr>
          <p:cNvSpPr txBox="1"/>
          <p:nvPr/>
        </p:nvSpPr>
        <p:spPr>
          <a:xfrm>
            <a:off x="9525000" y="2743200"/>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2026867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361BF-E55D-83BD-16B1-C3F68611561B}"/>
              </a:ext>
            </a:extLst>
          </p:cNvPr>
          <p:cNvSpPr>
            <a:spLocks noGrp="1"/>
          </p:cNvSpPr>
          <p:nvPr>
            <p:ph type="title"/>
          </p:nvPr>
        </p:nvSpPr>
        <p:spPr/>
        <p:txBody>
          <a:bodyPr/>
          <a:lstStyle/>
          <a:p>
            <a:r>
              <a:rPr lang="en-US" dirty="0"/>
              <a:t>Successful Hybrid Meeting Protocols</a:t>
            </a:r>
          </a:p>
        </p:txBody>
      </p:sp>
      <p:sp>
        <p:nvSpPr>
          <p:cNvPr id="6" name="Content Placeholder 2">
            <a:extLst>
              <a:ext uri="{FF2B5EF4-FFF2-40B4-BE49-F238E27FC236}">
                <a16:creationId xmlns:a16="http://schemas.microsoft.com/office/drawing/2014/main" id="{B943866F-5CB4-FB87-75AD-5052CCEF1DC4}"/>
              </a:ext>
            </a:extLst>
          </p:cNvPr>
          <p:cNvSpPr>
            <a:spLocks noGrp="1"/>
          </p:cNvSpPr>
          <p:nvPr>
            <p:ph idx="1"/>
          </p:nvPr>
        </p:nvSpPr>
        <p:spPr>
          <a:prstGeom prst="rect">
            <a:avLst/>
          </a:prstGeom>
        </p:spPr>
        <p:txBody>
          <a:bodyPr vert="horz" wrap="square" lIns="91440" tIns="45720" rIns="91440" bIns="45720" numCol="1" rtlCol="0" anchor="t" anchorCtr="0" compatLnSpc="1">
            <a:prstTxWarp prst="textNoShape">
              <a:avLst/>
            </a:prstTxWarp>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t>In-room Attendees</a:t>
            </a:r>
          </a:p>
          <a:p>
            <a:pPr marL="285750" lvl="1" indent="-285750"/>
            <a:r>
              <a:rPr lang="en-US" sz="2000" dirty="0"/>
              <a:t>In Webex choose connect without audio before you join</a:t>
            </a:r>
          </a:p>
          <a:p>
            <a:pPr marL="285750" lvl="1" indent="-285750"/>
            <a:r>
              <a:rPr lang="en-US" sz="2000" dirty="0"/>
              <a:t>Use the Webex queue to indicate you want to speak</a:t>
            </a:r>
          </a:p>
          <a:p>
            <a:pPr marL="285750" lvl="1" indent="-285750"/>
            <a:r>
              <a:rPr lang="en-US" sz="2000" dirty="0"/>
              <a:t>Wait to hold the microphone to make a comment</a:t>
            </a:r>
          </a:p>
          <a:p>
            <a:pPr marL="285750" lvl="1" indent="-285750"/>
            <a:r>
              <a:rPr lang="en-US" sz="2000" dirty="0"/>
              <a:t>Repeat any questions that are inadvertently asked away from the microphone</a:t>
            </a:r>
          </a:p>
          <a:p>
            <a:pPr marL="285750" lvl="1" indent="-285750"/>
            <a:endParaRPr lang="en-US" sz="2000" dirty="0"/>
          </a:p>
          <a:p>
            <a:pPr marL="0" lvl="1" indent="0">
              <a:buNone/>
            </a:pPr>
            <a:r>
              <a:rPr lang="en-US" dirty="0"/>
              <a:t>Remote Attendees</a:t>
            </a:r>
          </a:p>
          <a:p>
            <a:pPr marL="285750" lvl="1" indent="-285750"/>
            <a:r>
              <a:rPr lang="en-US" sz="2000" dirty="0"/>
              <a:t>Join Webex and set Webex audio as ‘music’</a:t>
            </a:r>
          </a:p>
          <a:p>
            <a:pPr marL="285750" lvl="1" indent="-285750"/>
            <a:r>
              <a:rPr lang="en-US" sz="2000" dirty="0"/>
              <a:t>Use the Webex queue to indicate you want to speak</a:t>
            </a:r>
          </a:p>
          <a:p>
            <a:pPr marL="285750" lvl="1" indent="-285750"/>
            <a:endParaRPr lang="en-US" sz="2000" dirty="0"/>
          </a:p>
          <a:p>
            <a:pPr marL="285750" lvl="1" indent="-285750"/>
            <a:endParaRPr lang="en-US" sz="2000" dirty="0"/>
          </a:p>
          <a:p>
            <a:pPr lvl="1"/>
            <a:endParaRPr lang="en-US" sz="2000" dirty="0"/>
          </a:p>
        </p:txBody>
      </p:sp>
    </p:spTree>
    <p:extLst>
      <p:ext uri="{BB962C8B-B14F-4D97-AF65-F5344CB8AC3E}">
        <p14:creationId xmlns:p14="http://schemas.microsoft.com/office/powerpoint/2010/main" val="5824728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E7C08E-2759-E751-C36E-2EF929A0DD9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91327F7-21C0-4F42-95E3-46CEEBD558A0}"/>
              </a:ext>
            </a:extLst>
          </p:cNvPr>
          <p:cNvSpPr>
            <a:spLocks noGrp="1"/>
          </p:cNvSpPr>
          <p:nvPr>
            <p:ph type="title"/>
          </p:nvPr>
        </p:nvSpPr>
        <p:spPr>
          <a:xfrm>
            <a:off x="914401" y="685801"/>
            <a:ext cx="10361084" cy="653127"/>
          </a:xfrm>
        </p:spPr>
        <p:txBody>
          <a:bodyPr/>
          <a:lstStyle/>
          <a:p>
            <a:r>
              <a:rPr lang="en-GB" dirty="0">
                <a:solidFill>
                  <a:schemeClr val="tx1"/>
                </a:solidFill>
              </a:rPr>
              <a:t>TGbi Agenda – January 15, 2024 – AM1</a:t>
            </a:r>
          </a:p>
        </p:txBody>
      </p:sp>
      <p:sp>
        <p:nvSpPr>
          <p:cNvPr id="9218" name="Rectangle 2">
            <a:extLst>
              <a:ext uri="{FF2B5EF4-FFF2-40B4-BE49-F238E27FC236}">
                <a16:creationId xmlns:a16="http://schemas.microsoft.com/office/drawing/2014/main" id="{0825EED6-C8D9-B32B-DB49-F017205DB971}"/>
              </a:ext>
            </a:extLst>
          </p:cNvPr>
          <p:cNvSpPr>
            <a:spLocks noGrp="1" noChangeArrowheads="1"/>
          </p:cNvSpPr>
          <p:nvPr>
            <p:ph idx="1"/>
          </p:nvPr>
        </p:nvSpPr>
        <p:spPr>
          <a:xfrm>
            <a:off x="914401" y="1338927"/>
            <a:ext cx="10361084" cy="4833271"/>
          </a:xfrm>
          <a:ln/>
        </p:spPr>
        <p:txBody>
          <a:bodyPr>
            <a:normAutofit fontScale="85000" lnSpcReduction="1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tx1"/>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tx1"/>
                </a:solidFill>
                <a:latin typeface="Times New Roman" panose="02020603050405020304" pitchFamily="18" charset="0"/>
                <a:cs typeface="Times New Roman" panose="02020603050405020304" pitchFamily="18" charset="0"/>
                <a:sym typeface="Arial"/>
              </a:rPr>
              <a:t>Agenda approval –  approved by unanimous consent (27 participants on-line, 15 participants in the room)</a:t>
            </a:r>
          </a:p>
          <a:p>
            <a:pPr marL="342900" lvl="0" indent="-342900">
              <a:buFont typeface="Arial" panose="020B0604020202020204" pitchFamily="34" charset="0"/>
              <a:buChar char="•"/>
              <a:defRPr sz="1500" spc="-1">
                <a:latin typeface="Arial"/>
                <a:ea typeface="Arial"/>
                <a:cs typeface="Arial"/>
                <a:sym typeface="Arial"/>
              </a:defRPr>
            </a:pPr>
            <a:endParaRPr lang="en-US" sz="1800" spc="-1" dirty="0">
              <a:solidFill>
                <a:schemeClr val="tx1"/>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tx1"/>
                </a:solidFill>
                <a:latin typeface="Times New Roman" panose="02020603050405020304" pitchFamily="18" charset="0"/>
                <a:cs typeface="Times New Roman" panose="02020603050405020304" pitchFamily="18" charset="0"/>
                <a:sym typeface="Times New Roman"/>
              </a:rPr>
              <a:t>Schedule for the week:</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tx1"/>
                </a:solidFill>
                <a:latin typeface="Times New Roman" panose="02020603050405020304" pitchFamily="18" charset="0"/>
                <a:cs typeface="Times New Roman" panose="02020603050405020304" pitchFamily="18" charset="0"/>
              </a:rPr>
              <a:t>Wednesday		AM1 – Philip Hawkes 25/165r0, Carol Ansley 25/156r1, 24/2116r1</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tx1"/>
                </a:solidFill>
                <a:latin typeface="Times New Roman" panose="02020603050405020304" pitchFamily="18" charset="0"/>
                <a:cs typeface="Times New Roman" panose="02020603050405020304" pitchFamily="18" charset="0"/>
              </a:rPr>
              <a:t>Thursday			AM1 – discussion as needed</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tx1"/>
                </a:solidFill>
                <a:latin typeface="Times New Roman" panose="02020603050405020304" pitchFamily="18" charset="0"/>
                <a:cs typeface="Times New Roman" panose="02020603050405020304" pitchFamily="18" charset="0"/>
              </a:rPr>
              <a:t>Thursday			PM1 – motion to create D1.0 and ask for 30 day Working Group ballot</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endParaRPr lang="en-US" sz="1800" dirty="0">
              <a:solidFill>
                <a:schemeClr val="tx1"/>
              </a:solidFill>
              <a:latin typeface="Times New Roman" panose="02020603050405020304" pitchFamily="18" charset="0"/>
              <a:cs typeface="Times New Roman" panose="02020603050405020304" pitchFamily="18" charset="0"/>
            </a:endParaRPr>
          </a:p>
          <a:p>
            <a:pPr marL="0" lvl="1" indent="0">
              <a:defRPr sz="1500" spc="-1">
                <a:latin typeface="Arial"/>
                <a:ea typeface="Arial"/>
                <a:cs typeface="Arial"/>
                <a:sym typeface="Arial"/>
              </a:defRPr>
            </a:pPr>
            <a:endParaRPr lang="en-US" sz="1800" b="1" spc="-1" dirty="0">
              <a:solidFill>
                <a:schemeClr val="tx1"/>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tx1"/>
                </a:solidFill>
                <a:latin typeface="Times New Roman"/>
                <a:cs typeface="Times New Roman"/>
                <a:sym typeface="Times New Roman"/>
              </a:rPr>
              <a:t>Discussion</a:t>
            </a:r>
            <a:endParaRPr lang="en-US" sz="1800" spc="-1" dirty="0">
              <a:solidFill>
                <a:schemeClr val="tx1"/>
              </a:solidFill>
              <a:latin typeface="Times New Roman" panose="02020603050405020304" pitchFamily="18" charset="0"/>
              <a:cs typeface="Times New Roman" panose="02020603050405020304" pitchFamily="18" charset="0"/>
              <a:sym typeface="Times New Roman"/>
            </a:endParaRPr>
          </a:p>
          <a:p>
            <a:pPr lvl="1">
              <a:buFont typeface="Arial"/>
              <a:buChar char="•"/>
            </a:pPr>
            <a:r>
              <a:rPr lang="en-US" sz="1800" dirty="0">
                <a:solidFill>
                  <a:schemeClr val="tx1"/>
                </a:solidFill>
                <a:latin typeface="Times New Roman" panose="02020603050405020304" pitchFamily="18" charset="0"/>
                <a:cs typeface="Times New Roman" panose="02020603050405020304" pitchFamily="18" charset="0"/>
              </a:rPr>
              <a:t>Philip Hawkes 25/167r0</a:t>
            </a:r>
          </a:p>
          <a:p>
            <a:pPr lvl="1">
              <a:buFont typeface="Arial"/>
              <a:buChar char="•"/>
            </a:pPr>
            <a:r>
              <a:rPr lang="en-US" sz="1800" dirty="0">
                <a:solidFill>
                  <a:schemeClr val="tx1"/>
                </a:solidFill>
                <a:latin typeface="Times New Roman" panose="02020603050405020304" pitchFamily="18" charset="0"/>
                <a:cs typeface="Times New Roman" panose="02020603050405020304" pitchFamily="18" charset="0"/>
              </a:rPr>
              <a:t>Carol Ansley 25/156r1, 24/2116r1</a:t>
            </a:r>
          </a:p>
          <a:p>
            <a:pPr lvl="1">
              <a:buFont typeface="Arial"/>
              <a:buChar char="•"/>
            </a:pPr>
            <a:r>
              <a:rPr lang="en-US" sz="1800" dirty="0">
                <a:solidFill>
                  <a:schemeClr val="tx1"/>
                </a:solidFill>
                <a:latin typeface="Times New Roman" panose="02020603050405020304" pitchFamily="18" charset="0"/>
                <a:cs typeface="Times New Roman" panose="02020603050405020304" pitchFamily="18" charset="0"/>
              </a:rPr>
              <a:t>Jarkko </a:t>
            </a:r>
            <a:r>
              <a:rPr lang="en-US" sz="1800" dirty="0" err="1">
                <a:solidFill>
                  <a:schemeClr val="tx1"/>
                </a:solidFill>
                <a:latin typeface="Times New Roman" panose="02020603050405020304" pitchFamily="18" charset="0"/>
                <a:cs typeface="Times New Roman" panose="02020603050405020304" pitchFamily="18" charset="0"/>
              </a:rPr>
              <a:t>Kneckt</a:t>
            </a:r>
            <a:r>
              <a:rPr lang="en-US" sz="1800" dirty="0">
                <a:solidFill>
                  <a:schemeClr val="tx1"/>
                </a:solidFill>
                <a:latin typeface="Times New Roman" panose="02020603050405020304" pitchFamily="18" charset="0"/>
                <a:cs typeface="Times New Roman" panose="02020603050405020304" pitchFamily="18" charset="0"/>
              </a:rPr>
              <a:t> 25/135r4</a:t>
            </a:r>
          </a:p>
          <a:p>
            <a:pPr lvl="1">
              <a:buFont typeface="Arial"/>
              <a:buChar char="•"/>
            </a:pPr>
            <a:r>
              <a:rPr lang="en-US" sz="1800" dirty="0">
                <a:solidFill>
                  <a:schemeClr val="tx1"/>
                </a:solidFill>
                <a:latin typeface="Times New Roman" panose="02020603050405020304" pitchFamily="18" charset="0"/>
                <a:cs typeface="Times New Roman" panose="02020603050405020304" pitchFamily="18" charset="0"/>
              </a:rPr>
              <a:t>Dominico </a:t>
            </a:r>
            <a:r>
              <a:rPr lang="en-US" sz="1800" dirty="0" err="1">
                <a:solidFill>
                  <a:schemeClr val="tx1"/>
                </a:solidFill>
                <a:latin typeface="Times New Roman" panose="02020603050405020304" pitchFamily="18" charset="0"/>
                <a:cs typeface="Times New Roman" panose="02020603050405020304" pitchFamily="18" charset="0"/>
              </a:rPr>
              <a:t>Ficara</a:t>
            </a:r>
            <a:r>
              <a:rPr lang="en-US" sz="1800" dirty="0">
                <a:solidFill>
                  <a:schemeClr val="tx1"/>
                </a:solidFill>
                <a:latin typeface="Times New Roman" panose="02020603050405020304" pitchFamily="18" charset="0"/>
                <a:cs typeface="Times New Roman" panose="02020603050405020304" pitchFamily="18" charset="0"/>
              </a:rPr>
              <a:t> 24/1714r6</a:t>
            </a:r>
          </a:p>
          <a:p>
            <a:pPr lvl="1">
              <a:buFont typeface="Arial"/>
              <a:buChar char="•"/>
            </a:pPr>
            <a:r>
              <a:rPr lang="en-US" sz="1800" dirty="0">
                <a:solidFill>
                  <a:schemeClr val="tx1"/>
                </a:solidFill>
                <a:latin typeface="Times New Roman" panose="02020603050405020304" pitchFamily="18" charset="0"/>
                <a:cs typeface="Times New Roman" panose="02020603050405020304" pitchFamily="18" charset="0"/>
              </a:rPr>
              <a:t>Stephane Baron 24/1999r2</a:t>
            </a:r>
          </a:p>
          <a:p>
            <a:pPr lvl="1">
              <a:buFont typeface="Arial"/>
              <a:buChar char="•"/>
            </a:pPr>
            <a:r>
              <a:rPr lang="en-US" sz="1800" spc="-1" dirty="0">
                <a:solidFill>
                  <a:schemeClr val="tx1"/>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800" spc="-1" dirty="0">
              <a:solidFill>
                <a:schemeClr val="tx1"/>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800" dirty="0">
                <a:solidFill>
                  <a:schemeClr val="tx1"/>
                </a:solidFill>
              </a:rPr>
              <a:t>Recess</a:t>
            </a:r>
          </a:p>
        </p:txBody>
      </p:sp>
      <p:sp>
        <p:nvSpPr>
          <p:cNvPr id="6" name="Slide Number Placeholder 5">
            <a:extLst>
              <a:ext uri="{FF2B5EF4-FFF2-40B4-BE49-F238E27FC236}">
                <a16:creationId xmlns:a16="http://schemas.microsoft.com/office/drawing/2014/main" id="{37616B3A-8844-1D54-E184-C996F9978747}"/>
              </a:ext>
            </a:extLst>
          </p:cNvPr>
          <p:cNvSpPr>
            <a:spLocks noGrp="1"/>
          </p:cNvSpPr>
          <p:nvPr>
            <p:ph type="sldNum" idx="12"/>
          </p:nvPr>
        </p:nvSpPr>
        <p:spPr/>
        <p:txBody>
          <a:bodyPr/>
          <a:lstStyle/>
          <a:p>
            <a:r>
              <a:rPr lang="en-GB"/>
              <a:t>Slide </a:t>
            </a:r>
            <a:fld id="{8DC72EFA-1DF8-481C-8B66-C8A1D5DAFDEA}" type="slidenum">
              <a:rPr lang="en-GB"/>
              <a:pPr/>
              <a:t>16</a:t>
            </a:fld>
            <a:endParaRPr lang="en-GB"/>
          </a:p>
        </p:txBody>
      </p:sp>
      <p:sp>
        <p:nvSpPr>
          <p:cNvPr id="5" name="Footer Placeholder 4">
            <a:extLst>
              <a:ext uri="{FF2B5EF4-FFF2-40B4-BE49-F238E27FC236}">
                <a16:creationId xmlns:a16="http://schemas.microsoft.com/office/drawing/2014/main" id="{D86C8CB3-2DF3-D52D-BB49-8FB271B7AEE9}"/>
              </a:ext>
            </a:extLst>
          </p:cNvPr>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a:extLst>
              <a:ext uri="{FF2B5EF4-FFF2-40B4-BE49-F238E27FC236}">
                <a16:creationId xmlns:a16="http://schemas.microsoft.com/office/drawing/2014/main" id="{0874CDF0-F737-B7D6-924C-668BD1307EA1}"/>
              </a:ext>
            </a:extLst>
          </p:cNvPr>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35047973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E7C08E-2759-E751-C36E-2EF929A0DD9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91327F7-21C0-4F42-95E3-46CEEBD558A0}"/>
              </a:ext>
            </a:extLst>
          </p:cNvPr>
          <p:cNvSpPr>
            <a:spLocks noGrp="1"/>
          </p:cNvSpPr>
          <p:nvPr>
            <p:ph type="title"/>
          </p:nvPr>
        </p:nvSpPr>
        <p:spPr>
          <a:xfrm>
            <a:off x="914401" y="685801"/>
            <a:ext cx="10361084" cy="653127"/>
          </a:xfrm>
        </p:spPr>
        <p:txBody>
          <a:bodyPr/>
          <a:lstStyle/>
          <a:p>
            <a:r>
              <a:rPr lang="en-GB" dirty="0">
                <a:solidFill>
                  <a:schemeClr val="bg1">
                    <a:lumMod val="50000"/>
                  </a:schemeClr>
                </a:solidFill>
              </a:rPr>
              <a:t>TGbi Agenda – January 14, 2024 – PM2</a:t>
            </a:r>
          </a:p>
        </p:txBody>
      </p:sp>
      <p:sp>
        <p:nvSpPr>
          <p:cNvPr id="9218" name="Rectangle 2">
            <a:extLst>
              <a:ext uri="{FF2B5EF4-FFF2-40B4-BE49-F238E27FC236}">
                <a16:creationId xmlns:a16="http://schemas.microsoft.com/office/drawing/2014/main" id="{0825EED6-C8D9-B32B-DB49-F017205DB971}"/>
              </a:ext>
            </a:extLst>
          </p:cNvPr>
          <p:cNvSpPr>
            <a:spLocks noGrp="1" noChangeArrowheads="1"/>
          </p:cNvSpPr>
          <p:nvPr>
            <p:ph idx="1"/>
          </p:nvPr>
        </p:nvSpPr>
        <p:spPr>
          <a:xfrm>
            <a:off x="914401" y="1338927"/>
            <a:ext cx="10361084" cy="4833271"/>
          </a:xfrm>
          <a:ln/>
        </p:spPr>
        <p:txBody>
          <a:bodyPr>
            <a:normAutofit fontScale="85000" lnSpcReduction="1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t>
            </a:r>
            <a:r>
              <a:rPr lang="en-US" sz="1600" b="0" strike="sngStrike" spc="-1" dirty="0">
                <a:solidFill>
                  <a:schemeClr val="bg1">
                    <a:lumMod val="50000"/>
                  </a:schemeClr>
                </a:solidFill>
                <a:latin typeface="Times New Roman" panose="02020603050405020304" pitchFamily="18" charset="0"/>
                <a:cs typeface="Times New Roman" panose="02020603050405020304" pitchFamily="18" charset="0"/>
                <a:sym typeface="Arial"/>
              </a:rPr>
              <a:t>approved by unanimous consent </a:t>
            </a:r>
            <a:r>
              <a:rPr lang="en-US" sz="1600" b="0" spc="-1" dirty="0">
                <a:solidFill>
                  <a:schemeClr val="bg1">
                    <a:lumMod val="50000"/>
                  </a:schemeClr>
                </a:solidFill>
                <a:latin typeface="Times New Roman" panose="02020603050405020304" pitchFamily="18" charset="0"/>
                <a:cs typeface="Times New Roman" panose="02020603050405020304" pitchFamily="18" charset="0"/>
                <a:sym typeface="Arial"/>
              </a:rPr>
              <a:t>(xx participants on-line, xx participants in the room)</a:t>
            </a:r>
          </a:p>
          <a:p>
            <a:pPr marL="342900" lvl="0" indent="-342900">
              <a:buFont typeface="Arial" panose="020B0604020202020204" pitchFamily="34" charset="0"/>
              <a:buChar char="•"/>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Schedule for the week:</a:t>
            </a:r>
          </a:p>
          <a:p>
            <a:pPr marL="922338" lvl="3" indent="-461963">
              <a:lnSpc>
                <a:spcPct val="120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1">
                    <a:lumMod val="50000"/>
                  </a:schemeClr>
                </a:solidFill>
                <a:latin typeface="Times New Roman" panose="02020603050405020304" pitchFamily="18" charset="0"/>
                <a:cs typeface="Times New Roman" panose="02020603050405020304" pitchFamily="18" charset="0"/>
              </a:rPr>
              <a:t>Tuesday			PM2 – Dominico </a:t>
            </a:r>
            <a:r>
              <a:rPr lang="en-US" sz="1800" dirty="0" err="1">
                <a:solidFill>
                  <a:schemeClr val="bg1">
                    <a:lumMod val="50000"/>
                  </a:schemeClr>
                </a:solidFill>
                <a:latin typeface="Times New Roman" panose="02020603050405020304" pitchFamily="18" charset="0"/>
                <a:cs typeface="Times New Roman" panose="02020603050405020304" pitchFamily="18" charset="0"/>
              </a:rPr>
              <a:t>Ficara</a:t>
            </a:r>
            <a:r>
              <a:rPr lang="en-US" sz="1800" dirty="0">
                <a:solidFill>
                  <a:schemeClr val="bg1">
                    <a:lumMod val="50000"/>
                  </a:schemeClr>
                </a:solidFill>
                <a:latin typeface="Times New Roman" panose="02020603050405020304" pitchFamily="18" charset="0"/>
                <a:cs typeface="Times New Roman" panose="02020603050405020304" pitchFamily="18" charset="0"/>
              </a:rPr>
              <a:t> 24/1714r5, </a:t>
            </a:r>
            <a:r>
              <a:rPr lang="en-US" sz="1800" dirty="0" err="1">
                <a:solidFill>
                  <a:schemeClr val="bg1">
                    <a:lumMod val="50000"/>
                  </a:schemeClr>
                </a:solidFill>
                <a:latin typeface="Times New Roman" panose="02020603050405020304" pitchFamily="18" charset="0"/>
                <a:cs typeface="Times New Roman" panose="02020603050405020304" pitchFamily="18" charset="0"/>
              </a:rPr>
              <a:t>Jouni</a:t>
            </a:r>
            <a:r>
              <a:rPr lang="en-US" sz="1800" dirty="0">
                <a:solidFill>
                  <a:schemeClr val="bg1">
                    <a:lumMod val="50000"/>
                  </a:schemeClr>
                </a:solidFill>
                <a:latin typeface="Times New Roman" panose="02020603050405020304" pitchFamily="18" charset="0"/>
                <a:cs typeface="Times New Roman" panose="02020603050405020304" pitchFamily="18" charset="0"/>
              </a:rPr>
              <a:t> </a:t>
            </a:r>
            <a:r>
              <a:rPr lang="en-US" sz="1800" dirty="0" err="1">
                <a:solidFill>
                  <a:schemeClr val="bg1">
                    <a:lumMod val="50000"/>
                  </a:schemeClr>
                </a:solidFill>
                <a:latin typeface="Times New Roman" panose="02020603050405020304" pitchFamily="18" charset="0"/>
                <a:cs typeface="Times New Roman" panose="02020603050405020304" pitchFamily="18" charset="0"/>
              </a:rPr>
              <a:t>Malinen</a:t>
            </a:r>
            <a:r>
              <a:rPr lang="en-US" sz="1800" dirty="0">
                <a:solidFill>
                  <a:schemeClr val="bg1">
                    <a:lumMod val="50000"/>
                  </a:schemeClr>
                </a:solidFill>
                <a:latin typeface="Times New Roman" panose="02020603050405020304" pitchFamily="18" charset="0"/>
                <a:cs typeface="Times New Roman" panose="02020603050405020304" pitchFamily="18" charset="0"/>
              </a:rPr>
              <a:t> 25/155r0 straw poll, Jarkko 25/135r1</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1">
                    <a:lumMod val="50000"/>
                  </a:schemeClr>
                </a:solidFill>
                <a:latin typeface="Times New Roman" panose="02020603050405020304" pitchFamily="18" charset="0"/>
                <a:cs typeface="Times New Roman" panose="02020603050405020304" pitchFamily="18" charset="0"/>
              </a:rPr>
              <a:t>Wednesday		AM1 – Philip Hawkes, Carol Ansley 24/2116r1</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1">
                    <a:lumMod val="50000"/>
                  </a:schemeClr>
                </a:solidFill>
                <a:latin typeface="Times New Roman" panose="02020603050405020304" pitchFamily="18" charset="0"/>
                <a:cs typeface="Times New Roman" panose="02020603050405020304" pitchFamily="18" charset="0"/>
              </a:rPr>
              <a:t>Thursday			AM1 – discussion as needed</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1">
                    <a:lumMod val="50000"/>
                  </a:schemeClr>
                </a:solidFill>
                <a:latin typeface="Times New Roman" panose="02020603050405020304" pitchFamily="18" charset="0"/>
                <a:cs typeface="Times New Roman" panose="02020603050405020304" pitchFamily="18" charset="0"/>
              </a:rPr>
              <a:t>Thursday			PM1 – motion to create D1.0 and ask for 30 day Working Group ballot</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endParaRPr lang="en-US" sz="1800" dirty="0">
              <a:solidFill>
                <a:schemeClr val="bg1">
                  <a:lumMod val="50000"/>
                </a:schemeClr>
              </a:solidFill>
              <a:latin typeface="Times New Roman" panose="02020603050405020304" pitchFamily="18" charset="0"/>
              <a:cs typeface="Times New Roman" panose="02020603050405020304" pitchFamily="18" charset="0"/>
            </a:endParaRPr>
          </a:p>
          <a:p>
            <a:pPr marL="0" lvl="1" indent="0">
              <a:defRPr sz="1500" spc="-1">
                <a:latin typeface="Arial"/>
                <a:ea typeface="Arial"/>
                <a:cs typeface="Arial"/>
                <a:sym typeface="Arial"/>
              </a:defRPr>
            </a:pPr>
            <a:endParaRPr lang="en-US" sz="18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bg1">
                    <a:lumMod val="50000"/>
                  </a:schemeClr>
                </a:solidFill>
                <a:latin typeface="Times New Roman"/>
                <a:cs typeface="Times New Roman"/>
                <a:sym typeface="Times New Roman"/>
              </a:rPr>
              <a:t>Discussion</a:t>
            </a: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lvl="1">
              <a:buFont typeface="Arial"/>
              <a:buChar char="•"/>
            </a:pPr>
            <a:r>
              <a:rPr lang="en-US" sz="1800" dirty="0">
                <a:solidFill>
                  <a:schemeClr val="bg1">
                    <a:lumMod val="50000"/>
                  </a:schemeClr>
                </a:solidFill>
                <a:latin typeface="Times New Roman" panose="02020603050405020304" pitchFamily="18" charset="0"/>
                <a:cs typeface="Times New Roman" panose="02020603050405020304" pitchFamily="18" charset="0"/>
              </a:rPr>
              <a:t>Dominico </a:t>
            </a:r>
            <a:r>
              <a:rPr lang="en-US" sz="1800" dirty="0" err="1">
                <a:solidFill>
                  <a:schemeClr val="bg1">
                    <a:lumMod val="50000"/>
                  </a:schemeClr>
                </a:solidFill>
                <a:latin typeface="Times New Roman" panose="02020603050405020304" pitchFamily="18" charset="0"/>
                <a:cs typeface="Times New Roman" panose="02020603050405020304" pitchFamily="18" charset="0"/>
              </a:rPr>
              <a:t>Ficara</a:t>
            </a:r>
            <a:r>
              <a:rPr lang="en-US" sz="1800" dirty="0">
                <a:solidFill>
                  <a:schemeClr val="bg1">
                    <a:lumMod val="50000"/>
                  </a:schemeClr>
                </a:solidFill>
                <a:latin typeface="Times New Roman" panose="02020603050405020304" pitchFamily="18" charset="0"/>
                <a:cs typeface="Times New Roman" panose="02020603050405020304" pitchFamily="18" charset="0"/>
              </a:rPr>
              <a:t> 24/1714r5 </a:t>
            </a:r>
          </a:p>
          <a:p>
            <a:pPr lvl="1">
              <a:buFont typeface="Arial"/>
              <a:buChar char="•"/>
            </a:pPr>
            <a:r>
              <a:rPr lang="en-US" sz="1800" dirty="0" err="1">
                <a:solidFill>
                  <a:schemeClr val="bg1">
                    <a:lumMod val="50000"/>
                  </a:schemeClr>
                </a:solidFill>
                <a:latin typeface="Times New Roman" panose="02020603050405020304" pitchFamily="18" charset="0"/>
                <a:cs typeface="Times New Roman" panose="02020603050405020304" pitchFamily="18" charset="0"/>
              </a:rPr>
              <a:t>Jouni</a:t>
            </a:r>
            <a:r>
              <a:rPr lang="en-US" sz="1800" dirty="0">
                <a:solidFill>
                  <a:schemeClr val="bg1">
                    <a:lumMod val="50000"/>
                  </a:schemeClr>
                </a:solidFill>
                <a:latin typeface="Times New Roman" panose="02020603050405020304" pitchFamily="18" charset="0"/>
                <a:cs typeface="Times New Roman" panose="02020603050405020304" pitchFamily="18" charset="0"/>
              </a:rPr>
              <a:t> </a:t>
            </a:r>
            <a:r>
              <a:rPr lang="en-US" sz="1800" dirty="0" err="1">
                <a:solidFill>
                  <a:schemeClr val="bg1">
                    <a:lumMod val="50000"/>
                  </a:schemeClr>
                </a:solidFill>
                <a:latin typeface="Times New Roman" panose="02020603050405020304" pitchFamily="18" charset="0"/>
                <a:cs typeface="Times New Roman" panose="02020603050405020304" pitchFamily="18" charset="0"/>
              </a:rPr>
              <a:t>Malinen</a:t>
            </a:r>
            <a:r>
              <a:rPr lang="en-US" sz="1800" dirty="0">
                <a:solidFill>
                  <a:schemeClr val="bg1">
                    <a:lumMod val="50000"/>
                  </a:schemeClr>
                </a:solidFill>
                <a:latin typeface="Times New Roman" panose="02020603050405020304" pitchFamily="18" charset="0"/>
                <a:cs typeface="Times New Roman" panose="02020603050405020304" pitchFamily="18" charset="0"/>
              </a:rPr>
              <a:t> 25/155r0 straw poll </a:t>
            </a:r>
          </a:p>
          <a:p>
            <a:pPr lvl="1">
              <a:buFont typeface="Arial"/>
              <a:buChar char="•"/>
            </a:pPr>
            <a:r>
              <a:rPr lang="en-US" sz="1800" dirty="0">
                <a:solidFill>
                  <a:schemeClr val="bg1">
                    <a:lumMod val="50000"/>
                  </a:schemeClr>
                </a:solidFill>
                <a:latin typeface="Times New Roman" panose="02020603050405020304" pitchFamily="18" charset="0"/>
                <a:cs typeface="Times New Roman" panose="02020603050405020304" pitchFamily="18" charset="0"/>
              </a:rPr>
              <a:t>Dan Harkins straw poll</a:t>
            </a:r>
          </a:p>
          <a:p>
            <a:pPr lvl="1">
              <a:buFont typeface="Arial"/>
              <a:buChar char="•"/>
            </a:pPr>
            <a:r>
              <a:rPr lang="en-US" sz="1800" dirty="0">
                <a:solidFill>
                  <a:schemeClr val="bg1">
                    <a:lumMod val="50000"/>
                  </a:schemeClr>
                </a:solidFill>
                <a:latin typeface="Times New Roman" panose="02020603050405020304" pitchFamily="18" charset="0"/>
                <a:cs typeface="Times New Roman" panose="02020603050405020304" pitchFamily="18" charset="0"/>
              </a:rPr>
              <a:t>Jarkko </a:t>
            </a:r>
            <a:r>
              <a:rPr lang="en-US" sz="1800" dirty="0" err="1">
                <a:solidFill>
                  <a:schemeClr val="bg1">
                    <a:lumMod val="50000"/>
                  </a:schemeClr>
                </a:solidFill>
                <a:latin typeface="Times New Roman" panose="02020603050405020304" pitchFamily="18" charset="0"/>
                <a:cs typeface="Times New Roman" panose="02020603050405020304" pitchFamily="18" charset="0"/>
              </a:rPr>
              <a:t>Kneckt</a:t>
            </a:r>
            <a:r>
              <a:rPr lang="en-US" sz="1800" dirty="0">
                <a:solidFill>
                  <a:schemeClr val="bg1">
                    <a:lumMod val="50000"/>
                  </a:schemeClr>
                </a:solidFill>
                <a:latin typeface="Times New Roman" panose="02020603050405020304" pitchFamily="18" charset="0"/>
                <a:cs typeface="Times New Roman" panose="02020603050405020304" pitchFamily="18" charset="0"/>
              </a:rPr>
              <a:t> 25/135r1</a:t>
            </a:r>
          </a:p>
          <a:p>
            <a:pPr lvl="1">
              <a:buFont typeface="Arial"/>
              <a:buChar cha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800" dirty="0">
                <a:solidFill>
                  <a:schemeClr val="bg1">
                    <a:lumMod val="50000"/>
                  </a:schemeClr>
                </a:solidFill>
              </a:rPr>
              <a:t>Recess</a:t>
            </a:r>
          </a:p>
        </p:txBody>
      </p:sp>
      <p:sp>
        <p:nvSpPr>
          <p:cNvPr id="6" name="Slide Number Placeholder 5">
            <a:extLst>
              <a:ext uri="{FF2B5EF4-FFF2-40B4-BE49-F238E27FC236}">
                <a16:creationId xmlns:a16="http://schemas.microsoft.com/office/drawing/2014/main" id="{37616B3A-8844-1D54-E184-C996F9978747}"/>
              </a:ext>
            </a:extLst>
          </p:cNvPr>
          <p:cNvSpPr>
            <a:spLocks noGrp="1"/>
          </p:cNvSpPr>
          <p:nvPr>
            <p:ph type="sldNum" idx="12"/>
          </p:nvPr>
        </p:nvSpPr>
        <p:spPr/>
        <p:txBody>
          <a:bodyPr/>
          <a:lstStyle/>
          <a:p>
            <a:r>
              <a:rPr lang="en-GB"/>
              <a:t>Slide </a:t>
            </a:r>
            <a:fld id="{8DC72EFA-1DF8-481C-8B66-C8A1D5DAFDEA}" type="slidenum">
              <a:rPr lang="en-GB"/>
              <a:pPr/>
              <a:t>17</a:t>
            </a:fld>
            <a:endParaRPr lang="en-GB"/>
          </a:p>
        </p:txBody>
      </p:sp>
      <p:sp>
        <p:nvSpPr>
          <p:cNvPr id="5" name="Footer Placeholder 4">
            <a:extLst>
              <a:ext uri="{FF2B5EF4-FFF2-40B4-BE49-F238E27FC236}">
                <a16:creationId xmlns:a16="http://schemas.microsoft.com/office/drawing/2014/main" id="{D86C8CB3-2DF3-D52D-BB49-8FB271B7AEE9}"/>
              </a:ext>
            </a:extLst>
          </p:cNvPr>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a:extLst>
              <a:ext uri="{FF2B5EF4-FFF2-40B4-BE49-F238E27FC236}">
                <a16:creationId xmlns:a16="http://schemas.microsoft.com/office/drawing/2014/main" id="{0874CDF0-F737-B7D6-924C-668BD1307EA1}"/>
              </a:ext>
            </a:extLst>
          </p:cNvPr>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376531736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27732C-354F-14AD-BD5B-D3589403678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D9CD6D2-1E50-FB2A-C754-4F7D8C9CBCCC}"/>
              </a:ext>
            </a:extLst>
          </p:cNvPr>
          <p:cNvSpPr>
            <a:spLocks noGrp="1"/>
          </p:cNvSpPr>
          <p:nvPr>
            <p:ph type="title"/>
          </p:nvPr>
        </p:nvSpPr>
        <p:spPr>
          <a:xfrm>
            <a:off x="914401" y="685801"/>
            <a:ext cx="10361084" cy="653127"/>
          </a:xfrm>
        </p:spPr>
        <p:txBody>
          <a:bodyPr/>
          <a:lstStyle/>
          <a:p>
            <a:r>
              <a:rPr lang="en-GB" dirty="0">
                <a:solidFill>
                  <a:schemeClr val="bg1">
                    <a:lumMod val="50000"/>
                  </a:schemeClr>
                </a:solidFill>
              </a:rPr>
              <a:t>TGbi Agenda – January 14, 2024 – AM1</a:t>
            </a:r>
          </a:p>
        </p:txBody>
      </p:sp>
      <p:sp>
        <p:nvSpPr>
          <p:cNvPr id="9218" name="Rectangle 2">
            <a:extLst>
              <a:ext uri="{FF2B5EF4-FFF2-40B4-BE49-F238E27FC236}">
                <a16:creationId xmlns:a16="http://schemas.microsoft.com/office/drawing/2014/main" id="{990357B0-579C-ED9A-EBCF-765D52593035}"/>
              </a:ext>
            </a:extLst>
          </p:cNvPr>
          <p:cNvSpPr>
            <a:spLocks noGrp="1" noChangeArrowheads="1"/>
          </p:cNvSpPr>
          <p:nvPr>
            <p:ph idx="1"/>
          </p:nvPr>
        </p:nvSpPr>
        <p:spPr>
          <a:xfrm>
            <a:off x="914401" y="1338927"/>
            <a:ext cx="10361084" cy="4833271"/>
          </a:xfrm>
          <a:ln/>
        </p:spPr>
        <p:txBody>
          <a:bodyPr>
            <a:normAutofit fontScale="85000" lnSpcReduction="1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(40 participants on-line, 26 participants in the room)</a:t>
            </a:r>
          </a:p>
          <a:p>
            <a:pPr marL="342900" lvl="0" indent="-342900">
              <a:buFont typeface="Arial" panose="020B0604020202020204" pitchFamily="34" charset="0"/>
              <a:buChar char="•"/>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Schedule for the week:</a:t>
            </a:r>
          </a:p>
          <a:p>
            <a:pPr marL="922338" lvl="3" indent="-461963">
              <a:lnSpc>
                <a:spcPct val="120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1">
                    <a:lumMod val="50000"/>
                  </a:schemeClr>
                </a:solidFill>
                <a:latin typeface="Times New Roman" panose="02020603050405020304" pitchFamily="18" charset="0"/>
                <a:cs typeface="Times New Roman" panose="02020603050405020304" pitchFamily="18" charset="0"/>
              </a:rPr>
              <a:t>Tuesday			AM1 – Po-Kai Huang 25/44r1 &amp; 1927r1, Stephane Baron 24/1999</a:t>
            </a:r>
          </a:p>
          <a:p>
            <a:pPr marL="922338" lvl="3" indent="-461963">
              <a:lnSpc>
                <a:spcPct val="120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1">
                    <a:lumMod val="50000"/>
                  </a:schemeClr>
                </a:solidFill>
                <a:latin typeface="Times New Roman" panose="02020603050405020304" pitchFamily="18" charset="0"/>
                <a:cs typeface="Times New Roman" panose="02020603050405020304" pitchFamily="18" charset="0"/>
              </a:rPr>
              <a:t>Tuesday			PM2 – Dominico </a:t>
            </a:r>
            <a:r>
              <a:rPr lang="en-US" sz="1800" dirty="0" err="1">
                <a:solidFill>
                  <a:schemeClr val="bg1">
                    <a:lumMod val="50000"/>
                  </a:schemeClr>
                </a:solidFill>
                <a:latin typeface="Times New Roman" panose="02020603050405020304" pitchFamily="18" charset="0"/>
                <a:cs typeface="Times New Roman" panose="02020603050405020304" pitchFamily="18" charset="0"/>
              </a:rPr>
              <a:t>Ficara</a:t>
            </a:r>
            <a:r>
              <a:rPr lang="en-US" sz="1800" dirty="0">
                <a:solidFill>
                  <a:schemeClr val="bg1">
                    <a:lumMod val="50000"/>
                  </a:schemeClr>
                </a:solidFill>
                <a:latin typeface="Times New Roman" panose="02020603050405020304" pitchFamily="18" charset="0"/>
                <a:cs typeface="Times New Roman" panose="02020603050405020304" pitchFamily="18" charset="0"/>
              </a:rPr>
              <a:t> 24/1714r5, </a:t>
            </a:r>
            <a:r>
              <a:rPr lang="en-US" sz="1800" dirty="0" err="1">
                <a:solidFill>
                  <a:schemeClr val="bg1">
                    <a:lumMod val="50000"/>
                  </a:schemeClr>
                </a:solidFill>
                <a:latin typeface="Times New Roman" panose="02020603050405020304" pitchFamily="18" charset="0"/>
                <a:cs typeface="Times New Roman" panose="02020603050405020304" pitchFamily="18" charset="0"/>
              </a:rPr>
              <a:t>Jouni</a:t>
            </a:r>
            <a:r>
              <a:rPr lang="en-US" sz="1800" dirty="0">
                <a:solidFill>
                  <a:schemeClr val="bg1">
                    <a:lumMod val="50000"/>
                  </a:schemeClr>
                </a:solidFill>
                <a:latin typeface="Times New Roman" panose="02020603050405020304" pitchFamily="18" charset="0"/>
                <a:cs typeface="Times New Roman" panose="02020603050405020304" pitchFamily="18" charset="0"/>
              </a:rPr>
              <a:t> </a:t>
            </a:r>
            <a:r>
              <a:rPr lang="en-US" sz="1800" dirty="0" err="1">
                <a:solidFill>
                  <a:schemeClr val="bg1">
                    <a:lumMod val="50000"/>
                  </a:schemeClr>
                </a:solidFill>
                <a:latin typeface="Times New Roman" panose="02020603050405020304" pitchFamily="18" charset="0"/>
                <a:cs typeface="Times New Roman" panose="02020603050405020304" pitchFamily="18" charset="0"/>
              </a:rPr>
              <a:t>Malinen</a:t>
            </a:r>
            <a:r>
              <a:rPr lang="en-US" sz="1800" dirty="0">
                <a:solidFill>
                  <a:schemeClr val="bg1">
                    <a:lumMod val="50000"/>
                  </a:schemeClr>
                </a:solidFill>
                <a:latin typeface="Times New Roman" panose="02020603050405020304" pitchFamily="18" charset="0"/>
                <a:cs typeface="Times New Roman" panose="02020603050405020304" pitchFamily="18" charset="0"/>
              </a:rPr>
              <a:t> 25/155r0 straw poll, Jarkko 25/135r1</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1">
                    <a:lumMod val="50000"/>
                  </a:schemeClr>
                </a:solidFill>
                <a:latin typeface="Times New Roman" panose="02020603050405020304" pitchFamily="18" charset="0"/>
                <a:cs typeface="Times New Roman" panose="02020603050405020304" pitchFamily="18" charset="0"/>
              </a:rPr>
              <a:t>Wednesday		AM1 – Philip Hawkes, Carol Ansley 24/2116r1</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1">
                    <a:lumMod val="50000"/>
                  </a:schemeClr>
                </a:solidFill>
                <a:latin typeface="Times New Roman" panose="02020603050405020304" pitchFamily="18" charset="0"/>
                <a:cs typeface="Times New Roman" panose="02020603050405020304" pitchFamily="18" charset="0"/>
              </a:rPr>
              <a:t>Thursday			AM1</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1">
                    <a:lumMod val="50000"/>
                  </a:schemeClr>
                </a:solidFill>
                <a:latin typeface="Times New Roman" panose="02020603050405020304" pitchFamily="18" charset="0"/>
                <a:cs typeface="Times New Roman" panose="02020603050405020304" pitchFamily="18" charset="0"/>
              </a:rPr>
              <a:t>Thursday			PM1</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endParaRPr lang="en-US" sz="1800" dirty="0">
              <a:solidFill>
                <a:schemeClr val="bg1">
                  <a:lumMod val="50000"/>
                </a:schemeClr>
              </a:solidFill>
              <a:latin typeface="Times New Roman" panose="02020603050405020304" pitchFamily="18" charset="0"/>
              <a:cs typeface="Times New Roman" panose="02020603050405020304" pitchFamily="18" charset="0"/>
            </a:endParaRPr>
          </a:p>
          <a:p>
            <a:pPr marL="0" lvl="1" indent="0">
              <a:defRPr sz="1500" spc="-1">
                <a:latin typeface="Arial"/>
                <a:ea typeface="Arial"/>
                <a:cs typeface="Arial"/>
                <a:sym typeface="Arial"/>
              </a:defRPr>
            </a:pPr>
            <a:endParaRPr lang="en-US" sz="18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bg1">
                    <a:lumMod val="50000"/>
                  </a:schemeClr>
                </a:solidFill>
                <a:latin typeface="Times New Roman"/>
                <a:cs typeface="Times New Roman"/>
                <a:sym typeface="Times New Roman"/>
              </a:rPr>
              <a:t>Discussion</a:t>
            </a: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lvl="1">
              <a:buFont typeface="Arial"/>
              <a:buChar char="•"/>
            </a:pPr>
            <a:r>
              <a:rPr lang="en-US" sz="1800" dirty="0">
                <a:solidFill>
                  <a:schemeClr val="bg1">
                    <a:lumMod val="50000"/>
                  </a:schemeClr>
                </a:solidFill>
                <a:latin typeface="Times New Roman" panose="02020603050405020304" pitchFamily="18" charset="0"/>
                <a:cs typeface="Times New Roman" panose="02020603050405020304" pitchFamily="18" charset="0"/>
              </a:rPr>
              <a:t>Po-Kai Huang 25/44r1 &amp; 1927r1 - presented</a:t>
            </a:r>
          </a:p>
          <a:p>
            <a:pPr lvl="1">
              <a:buFont typeface="Arial"/>
              <a:buChar char="•"/>
            </a:pPr>
            <a:r>
              <a:rPr lang="en-US" sz="1800" dirty="0">
                <a:solidFill>
                  <a:schemeClr val="bg1">
                    <a:lumMod val="50000"/>
                  </a:schemeClr>
                </a:solidFill>
                <a:latin typeface="Times New Roman" panose="02020603050405020304" pitchFamily="18" charset="0"/>
                <a:cs typeface="Times New Roman" panose="02020603050405020304" pitchFamily="18" charset="0"/>
              </a:rPr>
              <a:t>Stephane Baron 24/1999 – presented partially</a:t>
            </a:r>
          </a:p>
          <a:p>
            <a:pPr lvl="1">
              <a:buFont typeface="Arial"/>
              <a:buChar char="•"/>
            </a:pPr>
            <a:r>
              <a:rPr lang="en-US" sz="1800" dirty="0">
                <a:solidFill>
                  <a:schemeClr val="bg1">
                    <a:lumMod val="50000"/>
                  </a:schemeClr>
                </a:solidFill>
                <a:latin typeface="Times New Roman" panose="02020603050405020304" pitchFamily="18" charset="0"/>
                <a:cs typeface="Times New Roman" panose="02020603050405020304" pitchFamily="18" charset="0"/>
              </a:rPr>
              <a:t>Philip Hawkes - postponed</a:t>
            </a:r>
          </a:p>
          <a:p>
            <a:pPr lvl="1">
              <a:buFont typeface="Arial"/>
              <a:buChar cha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800" dirty="0">
                <a:solidFill>
                  <a:schemeClr val="bg1">
                    <a:lumMod val="50000"/>
                  </a:schemeClr>
                </a:solidFill>
              </a:rPr>
              <a:t>Recess</a:t>
            </a:r>
          </a:p>
        </p:txBody>
      </p:sp>
      <p:sp>
        <p:nvSpPr>
          <p:cNvPr id="6" name="Slide Number Placeholder 5">
            <a:extLst>
              <a:ext uri="{FF2B5EF4-FFF2-40B4-BE49-F238E27FC236}">
                <a16:creationId xmlns:a16="http://schemas.microsoft.com/office/drawing/2014/main" id="{4E8BE0E4-B64E-B100-D994-3156A44A3DB8}"/>
              </a:ext>
            </a:extLst>
          </p:cNvPr>
          <p:cNvSpPr>
            <a:spLocks noGrp="1"/>
          </p:cNvSpPr>
          <p:nvPr>
            <p:ph type="sldNum" idx="12"/>
          </p:nvPr>
        </p:nvSpPr>
        <p:spPr/>
        <p:txBody>
          <a:bodyPr/>
          <a:lstStyle/>
          <a:p>
            <a:r>
              <a:rPr lang="en-GB"/>
              <a:t>Slide </a:t>
            </a:r>
            <a:fld id="{8DC72EFA-1DF8-481C-8B66-C8A1D5DAFDEA}" type="slidenum">
              <a:rPr lang="en-GB"/>
              <a:pPr/>
              <a:t>18</a:t>
            </a:fld>
            <a:endParaRPr lang="en-GB"/>
          </a:p>
        </p:txBody>
      </p:sp>
      <p:sp>
        <p:nvSpPr>
          <p:cNvPr id="5" name="Footer Placeholder 4">
            <a:extLst>
              <a:ext uri="{FF2B5EF4-FFF2-40B4-BE49-F238E27FC236}">
                <a16:creationId xmlns:a16="http://schemas.microsoft.com/office/drawing/2014/main" id="{53210CC0-1E7A-8430-8A65-CAEA6F728BBC}"/>
              </a:ext>
            </a:extLst>
          </p:cNvPr>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a:extLst>
              <a:ext uri="{FF2B5EF4-FFF2-40B4-BE49-F238E27FC236}">
                <a16:creationId xmlns:a16="http://schemas.microsoft.com/office/drawing/2014/main" id="{A6F50ED0-000C-15B3-2277-82D52FCF98D2}"/>
              </a:ext>
            </a:extLst>
          </p:cNvPr>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40271217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bg1">
                    <a:lumMod val="50000"/>
                  </a:schemeClr>
                </a:solidFill>
              </a:rPr>
              <a:t>TGbi Agenda – January 13, 2024 – PM1</a:t>
            </a:r>
          </a:p>
        </p:txBody>
      </p:sp>
      <p:sp>
        <p:nvSpPr>
          <p:cNvPr id="9218" name="Rectangle 2"/>
          <p:cNvSpPr>
            <a:spLocks noGrp="1" noChangeArrowheads="1"/>
          </p:cNvSpPr>
          <p:nvPr>
            <p:ph idx="1"/>
          </p:nvPr>
        </p:nvSpPr>
        <p:spPr>
          <a:xfrm>
            <a:off x="914401" y="1338927"/>
            <a:ext cx="10361084" cy="4833271"/>
          </a:xfrm>
          <a:ln/>
        </p:spPr>
        <p:txBody>
          <a:bodyPr>
            <a:normAutofit fontScale="77500" lnSpcReduction="2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(21 participants on-line, 24 participants in the room)</a:t>
            </a:r>
          </a:p>
          <a:p>
            <a:pPr marL="342900" lvl="0" indent="-342900">
              <a:buFont typeface="Arial" panose="020B0604020202020204" pitchFamily="34" charset="0"/>
              <a:buChar char="•"/>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Schedule for the week:</a:t>
            </a:r>
          </a:p>
          <a:p>
            <a:pPr marL="922338" lvl="3" indent="-461963">
              <a:lnSpc>
                <a:spcPct val="120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1">
                    <a:lumMod val="50000"/>
                  </a:schemeClr>
                </a:solidFill>
                <a:latin typeface="Times New Roman" panose="02020603050405020304" pitchFamily="18" charset="0"/>
                <a:cs typeface="Times New Roman" panose="02020603050405020304" pitchFamily="18" charset="0"/>
              </a:rPr>
              <a:t>Monday			PM1 – Jarkko </a:t>
            </a:r>
            <a:r>
              <a:rPr lang="en-US" sz="1800" dirty="0" err="1">
                <a:solidFill>
                  <a:schemeClr val="bg1">
                    <a:lumMod val="50000"/>
                  </a:schemeClr>
                </a:solidFill>
                <a:latin typeface="Times New Roman" panose="02020603050405020304" pitchFamily="18" charset="0"/>
                <a:cs typeface="Times New Roman" panose="02020603050405020304" pitchFamily="18" charset="0"/>
              </a:rPr>
              <a:t>Kneckt</a:t>
            </a:r>
            <a:r>
              <a:rPr lang="en-US" sz="1800" dirty="0">
                <a:solidFill>
                  <a:schemeClr val="bg1">
                    <a:lumMod val="50000"/>
                  </a:schemeClr>
                </a:solidFill>
                <a:latin typeface="Times New Roman" panose="02020603050405020304" pitchFamily="18" charset="0"/>
                <a:cs typeface="Times New Roman" panose="02020603050405020304" pitchFamily="18" charset="0"/>
              </a:rPr>
              <a:t> 25/135, 136, 137, </a:t>
            </a:r>
            <a:r>
              <a:rPr lang="en-US" sz="1800" dirty="0" err="1">
                <a:solidFill>
                  <a:schemeClr val="bg1">
                    <a:lumMod val="50000"/>
                  </a:schemeClr>
                </a:solidFill>
                <a:latin typeface="Times New Roman" panose="02020603050405020304" pitchFamily="18" charset="0"/>
                <a:cs typeface="Times New Roman" panose="02020603050405020304" pitchFamily="18" charset="0"/>
              </a:rPr>
              <a:t>Jouni</a:t>
            </a:r>
            <a:r>
              <a:rPr lang="en-US" sz="1800" dirty="0">
                <a:solidFill>
                  <a:schemeClr val="bg1">
                    <a:lumMod val="50000"/>
                  </a:schemeClr>
                </a:solidFill>
                <a:latin typeface="Times New Roman" panose="02020603050405020304" pitchFamily="18" charset="0"/>
                <a:cs typeface="Times New Roman" panose="02020603050405020304" pitchFamily="18" charset="0"/>
              </a:rPr>
              <a:t> </a:t>
            </a:r>
            <a:r>
              <a:rPr lang="en-US" sz="1800" dirty="0" err="1">
                <a:solidFill>
                  <a:schemeClr val="bg1">
                    <a:lumMod val="50000"/>
                  </a:schemeClr>
                </a:solidFill>
                <a:latin typeface="Times New Roman" panose="02020603050405020304" pitchFamily="18" charset="0"/>
                <a:cs typeface="Times New Roman" panose="02020603050405020304" pitchFamily="18" charset="0"/>
              </a:rPr>
              <a:t>Malinen</a:t>
            </a:r>
            <a:r>
              <a:rPr lang="en-US" sz="1800" dirty="0">
                <a:solidFill>
                  <a:schemeClr val="bg1">
                    <a:lumMod val="50000"/>
                  </a:schemeClr>
                </a:solidFill>
                <a:latin typeface="Times New Roman" panose="02020603050405020304" pitchFamily="18" charset="0"/>
                <a:cs typeface="Times New Roman" panose="02020603050405020304" pitchFamily="18" charset="0"/>
              </a:rPr>
              <a:t> 25/155r0</a:t>
            </a:r>
          </a:p>
          <a:p>
            <a:pPr marL="922338" lvl="3" indent="-461963">
              <a:lnSpc>
                <a:spcPct val="120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1">
                    <a:lumMod val="50000"/>
                  </a:schemeClr>
                </a:solidFill>
                <a:latin typeface="Times New Roman" panose="02020603050405020304" pitchFamily="18" charset="0"/>
                <a:cs typeface="Times New Roman" panose="02020603050405020304" pitchFamily="18" charset="0"/>
              </a:rPr>
              <a:t>Tuesday			AM1 – Po-Kai Huang 25/44r1 &amp; 1927r1, Stephane Baron 24/1999, Philip Hawkes </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1">
                    <a:lumMod val="50000"/>
                  </a:schemeClr>
                </a:solidFill>
                <a:latin typeface="Times New Roman" panose="02020603050405020304" pitchFamily="18" charset="0"/>
                <a:cs typeface="Times New Roman" panose="02020603050405020304" pitchFamily="18" charset="0"/>
              </a:rPr>
              <a:t>Tuesday			PM2 – Dominico </a:t>
            </a:r>
            <a:r>
              <a:rPr lang="en-US" sz="1800" dirty="0" err="1">
                <a:solidFill>
                  <a:schemeClr val="bg1">
                    <a:lumMod val="50000"/>
                  </a:schemeClr>
                </a:solidFill>
                <a:latin typeface="Times New Roman" panose="02020603050405020304" pitchFamily="18" charset="0"/>
                <a:cs typeface="Times New Roman" panose="02020603050405020304" pitchFamily="18" charset="0"/>
              </a:rPr>
              <a:t>Ficara</a:t>
            </a:r>
            <a:r>
              <a:rPr lang="en-US" sz="1800" dirty="0">
                <a:solidFill>
                  <a:schemeClr val="bg1">
                    <a:lumMod val="50000"/>
                  </a:schemeClr>
                </a:solidFill>
                <a:latin typeface="Times New Roman" panose="02020603050405020304" pitchFamily="18" charset="0"/>
                <a:cs typeface="Times New Roman" panose="02020603050405020304" pitchFamily="18" charset="0"/>
              </a:rPr>
              <a:t> 24/1714r5, </a:t>
            </a:r>
            <a:r>
              <a:rPr lang="en-US" sz="1800" dirty="0" err="1">
                <a:solidFill>
                  <a:schemeClr val="bg1">
                    <a:lumMod val="50000"/>
                  </a:schemeClr>
                </a:solidFill>
                <a:latin typeface="Times New Roman" panose="02020603050405020304" pitchFamily="18" charset="0"/>
                <a:cs typeface="Times New Roman" panose="02020603050405020304" pitchFamily="18" charset="0"/>
              </a:rPr>
              <a:t>Jouni</a:t>
            </a:r>
            <a:r>
              <a:rPr lang="en-US" sz="1800" dirty="0">
                <a:solidFill>
                  <a:schemeClr val="bg1">
                    <a:lumMod val="50000"/>
                  </a:schemeClr>
                </a:solidFill>
                <a:latin typeface="Times New Roman" panose="02020603050405020304" pitchFamily="18" charset="0"/>
                <a:cs typeface="Times New Roman" panose="02020603050405020304" pitchFamily="18" charset="0"/>
              </a:rPr>
              <a:t> </a:t>
            </a:r>
            <a:r>
              <a:rPr lang="en-US" sz="1800" dirty="0" err="1">
                <a:solidFill>
                  <a:schemeClr val="bg1">
                    <a:lumMod val="50000"/>
                  </a:schemeClr>
                </a:solidFill>
                <a:latin typeface="Times New Roman" panose="02020603050405020304" pitchFamily="18" charset="0"/>
                <a:cs typeface="Times New Roman" panose="02020603050405020304" pitchFamily="18" charset="0"/>
              </a:rPr>
              <a:t>Malinen</a:t>
            </a:r>
            <a:r>
              <a:rPr lang="en-US" sz="1800" dirty="0">
                <a:solidFill>
                  <a:schemeClr val="bg1">
                    <a:lumMod val="50000"/>
                  </a:schemeClr>
                </a:solidFill>
                <a:latin typeface="Times New Roman" panose="02020603050405020304" pitchFamily="18" charset="0"/>
                <a:cs typeface="Times New Roman" panose="02020603050405020304" pitchFamily="18" charset="0"/>
              </a:rPr>
              <a:t> 25/155r0 straw poll</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1">
                    <a:lumMod val="50000"/>
                  </a:schemeClr>
                </a:solidFill>
                <a:latin typeface="Times New Roman" panose="02020603050405020304" pitchFamily="18" charset="0"/>
                <a:cs typeface="Times New Roman" panose="02020603050405020304" pitchFamily="18" charset="0"/>
              </a:rPr>
              <a:t>Wednesday		AM1 – Carol Ansley 24/2116r1</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1">
                    <a:lumMod val="50000"/>
                  </a:schemeClr>
                </a:solidFill>
                <a:latin typeface="Times New Roman" panose="02020603050405020304" pitchFamily="18" charset="0"/>
                <a:cs typeface="Times New Roman" panose="02020603050405020304" pitchFamily="18" charset="0"/>
              </a:rPr>
              <a:t>Thursday			AM1</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1">
                    <a:lumMod val="50000"/>
                  </a:schemeClr>
                </a:solidFill>
                <a:latin typeface="Times New Roman" panose="02020603050405020304" pitchFamily="18" charset="0"/>
                <a:cs typeface="Times New Roman" panose="02020603050405020304" pitchFamily="18" charset="0"/>
              </a:rPr>
              <a:t>Thursday			PM1</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endParaRPr lang="en-US" sz="1800" dirty="0">
              <a:solidFill>
                <a:schemeClr val="bg1">
                  <a:lumMod val="50000"/>
                </a:schemeClr>
              </a:solidFill>
              <a:latin typeface="Times New Roman" panose="02020603050405020304" pitchFamily="18" charset="0"/>
              <a:cs typeface="Times New Roman" panose="02020603050405020304" pitchFamily="18" charset="0"/>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rPr>
              <a:t>Approval of accumulated minutes – 24/1911r0 and 2052r0 – approved motion #53</a:t>
            </a:r>
          </a:p>
          <a:p>
            <a:pPr marL="0" lvl="1" indent="0">
              <a:defRPr sz="1500" spc="-1">
                <a:latin typeface="Arial"/>
                <a:ea typeface="Arial"/>
                <a:cs typeface="Arial"/>
                <a:sym typeface="Arial"/>
              </a:defRPr>
            </a:pPr>
            <a:endParaRPr lang="en-US" sz="18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bg1">
                    <a:lumMod val="50000"/>
                  </a:schemeClr>
                </a:solidFill>
                <a:latin typeface="Times New Roman"/>
                <a:cs typeface="Times New Roman"/>
                <a:sym typeface="Times New Roman"/>
              </a:rPr>
              <a:t>Discussion</a:t>
            </a: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lvl="1">
              <a:buFont typeface="Arial"/>
              <a:buChar cha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Jarkko </a:t>
            </a:r>
            <a:r>
              <a:rPr lang="en-US" sz="1800" spc="-1" dirty="0" err="1">
                <a:solidFill>
                  <a:schemeClr val="bg1">
                    <a:lumMod val="50000"/>
                  </a:schemeClr>
                </a:solidFill>
                <a:latin typeface="Times New Roman" panose="02020603050405020304" pitchFamily="18" charset="0"/>
                <a:cs typeface="Times New Roman" panose="02020603050405020304" pitchFamily="18" charset="0"/>
                <a:sym typeface="Times New Roman"/>
              </a:rPr>
              <a:t>Kneckt</a:t>
            </a: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 25/136r0 - presented</a:t>
            </a:r>
          </a:p>
          <a:p>
            <a:pPr lvl="1">
              <a:buFont typeface="Arial"/>
              <a:buChar char="•"/>
            </a:pPr>
            <a:r>
              <a:rPr lang="en-US" sz="1800" dirty="0" err="1">
                <a:solidFill>
                  <a:schemeClr val="bg1">
                    <a:lumMod val="50000"/>
                  </a:schemeClr>
                </a:solidFill>
                <a:latin typeface="Times New Roman" panose="02020603050405020304" pitchFamily="18" charset="0"/>
                <a:cs typeface="Times New Roman" panose="02020603050405020304" pitchFamily="18" charset="0"/>
              </a:rPr>
              <a:t>Jouni</a:t>
            </a:r>
            <a:r>
              <a:rPr lang="en-US" sz="1800" dirty="0">
                <a:solidFill>
                  <a:schemeClr val="bg1">
                    <a:lumMod val="50000"/>
                  </a:schemeClr>
                </a:solidFill>
                <a:latin typeface="Times New Roman" panose="02020603050405020304" pitchFamily="18" charset="0"/>
                <a:cs typeface="Times New Roman" panose="02020603050405020304" pitchFamily="18" charset="0"/>
              </a:rPr>
              <a:t> </a:t>
            </a:r>
            <a:r>
              <a:rPr lang="en-US" sz="1800" dirty="0" err="1">
                <a:solidFill>
                  <a:schemeClr val="bg1">
                    <a:lumMod val="50000"/>
                  </a:schemeClr>
                </a:solidFill>
                <a:latin typeface="Times New Roman" panose="02020603050405020304" pitchFamily="18" charset="0"/>
                <a:cs typeface="Times New Roman" panose="02020603050405020304" pitchFamily="18" charset="0"/>
              </a:rPr>
              <a:t>Malinen</a:t>
            </a:r>
            <a:r>
              <a:rPr lang="en-US" sz="1800" dirty="0">
                <a:solidFill>
                  <a:schemeClr val="bg1">
                    <a:lumMod val="50000"/>
                  </a:schemeClr>
                </a:solidFill>
                <a:latin typeface="Times New Roman" panose="02020603050405020304" pitchFamily="18" charset="0"/>
                <a:cs typeface="Times New Roman" panose="02020603050405020304" pitchFamily="18" charset="0"/>
              </a:rPr>
              <a:t> 25/155r0 – presented, straw poll for later</a:t>
            </a:r>
          </a:p>
          <a:p>
            <a:pPr lvl="1">
              <a:buFont typeface="Arial"/>
              <a:buChar char="•"/>
            </a:pPr>
            <a:r>
              <a:rPr lang="en-US" sz="1800" dirty="0">
                <a:solidFill>
                  <a:schemeClr val="bg1">
                    <a:lumMod val="50000"/>
                  </a:schemeClr>
                </a:solidFill>
                <a:latin typeface="Times New Roman" panose="02020603050405020304" pitchFamily="18" charset="0"/>
                <a:cs typeface="Times New Roman" panose="02020603050405020304" pitchFamily="18" charset="0"/>
              </a:rPr>
              <a:t>Antonio de la Oliva 25/153r0 - presented</a:t>
            </a: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lvl="1">
              <a:buFont typeface="Arial"/>
              <a:buChar cha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800" dirty="0">
                <a:solidFill>
                  <a:schemeClr val="bg1">
                    <a:lumMod val="50000"/>
                  </a:schemeClr>
                </a:solidFill>
              </a:rPr>
              <a:t>Recess</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19</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397279342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Agenda for 2025 January Plenary</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2209800" y="1751762"/>
            <a:ext cx="7770814" cy="3870664"/>
          </a:xfrm>
        </p:spPr>
        <p:txBody>
          <a:bodyPr>
            <a:normAutofit fontScale="85000" lnSpcReduction="20000"/>
          </a:bodyPr>
          <a:lstStyle/>
          <a:p>
            <a:r>
              <a:rPr lang="en-US" dirty="0"/>
              <a:t>TG use case start:				March 2021</a:t>
            </a:r>
          </a:p>
          <a:p>
            <a:r>
              <a:rPr lang="en-US" dirty="0"/>
              <a:t>Use case completion:			February 2022</a:t>
            </a:r>
          </a:p>
          <a:p>
            <a:r>
              <a:rPr lang="en-US" dirty="0"/>
              <a:t>Features identified:				September 2022</a:t>
            </a:r>
          </a:p>
          <a:p>
            <a:r>
              <a:rPr lang="en-US" dirty="0"/>
              <a:t>Comment collection:			</a:t>
            </a:r>
            <a:r>
              <a:rPr lang="en-US" dirty="0">
                <a:solidFill>
                  <a:schemeClr val="tx1"/>
                </a:solidFill>
              </a:rPr>
              <a:t>	May 2024</a:t>
            </a:r>
          </a:p>
          <a:p>
            <a:r>
              <a:rPr lang="en-US" dirty="0">
                <a:solidFill>
                  <a:schemeClr val="tx1"/>
                </a:solidFill>
              </a:rPr>
              <a:t>LB initial:   						January 2025</a:t>
            </a:r>
          </a:p>
          <a:p>
            <a:r>
              <a:rPr lang="en-US" dirty="0">
                <a:solidFill>
                  <a:schemeClr val="tx1"/>
                </a:solidFill>
              </a:rPr>
              <a:t>LB re-circ:  						July 2025 </a:t>
            </a:r>
          </a:p>
          <a:p>
            <a:r>
              <a:rPr lang="en-US" dirty="0">
                <a:solidFill>
                  <a:schemeClr val="tx1"/>
                </a:solidFill>
              </a:rPr>
              <a:t>MDR: 							July 2025</a:t>
            </a:r>
          </a:p>
          <a:p>
            <a:r>
              <a:rPr lang="en-US" dirty="0">
                <a:solidFill>
                  <a:schemeClr val="tx1"/>
                </a:solidFill>
              </a:rPr>
              <a:t>Ballot Pool: 						September 2025</a:t>
            </a:r>
          </a:p>
          <a:p>
            <a:r>
              <a:rPr lang="en-US" dirty="0">
                <a:solidFill>
                  <a:schemeClr val="tx1"/>
                </a:solidFill>
              </a:rPr>
              <a:t>SA ballot: 						January 2026</a:t>
            </a:r>
          </a:p>
          <a:p>
            <a:r>
              <a:rPr lang="en-US" dirty="0">
                <a:solidFill>
                  <a:schemeClr val="tx1"/>
                </a:solidFill>
              </a:rPr>
              <a:t>SA re-circ: 						March 2026 </a:t>
            </a:r>
          </a:p>
          <a:p>
            <a:r>
              <a:rPr lang="en-US" dirty="0">
                <a:solidFill>
                  <a:schemeClr val="tx1"/>
                </a:solidFill>
              </a:rPr>
              <a:t>802.11/LMSC approval: 			May 2026</a:t>
            </a:r>
          </a:p>
          <a:p>
            <a:r>
              <a:rPr lang="en-US" dirty="0">
                <a:solidFill>
                  <a:schemeClr val="tx1"/>
                </a:solidFill>
              </a:rPr>
              <a:t>RevCom/SASB approval: 		July 2026</a:t>
            </a:r>
          </a:p>
          <a:p>
            <a:endParaRPr lang="en-US" dirty="0"/>
          </a:p>
        </p:txBody>
      </p:sp>
    </p:spTree>
    <p:extLst>
      <p:ext uri="{BB962C8B-B14F-4D97-AF65-F5344CB8AC3E}">
        <p14:creationId xmlns:p14="http://schemas.microsoft.com/office/powerpoint/2010/main" val="10563670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B0235-AEAF-205F-4E72-FAF282379E35}"/>
              </a:ext>
            </a:extLst>
          </p:cNvPr>
          <p:cNvSpPr>
            <a:spLocks noGrp="1"/>
          </p:cNvSpPr>
          <p:nvPr>
            <p:ph type="title"/>
          </p:nvPr>
        </p:nvSpPr>
        <p:spPr/>
        <p:txBody>
          <a:bodyPr/>
          <a:lstStyle/>
          <a:p>
            <a:r>
              <a:rPr lang="en-US" dirty="0"/>
              <a:t>Motion # 53</a:t>
            </a:r>
          </a:p>
        </p:txBody>
      </p:sp>
      <p:sp>
        <p:nvSpPr>
          <p:cNvPr id="3" name="Content Placeholder 2">
            <a:extLst>
              <a:ext uri="{FF2B5EF4-FFF2-40B4-BE49-F238E27FC236}">
                <a16:creationId xmlns:a16="http://schemas.microsoft.com/office/drawing/2014/main" id="{5B21F962-D098-99CD-12EE-D561C0C5DBC6}"/>
              </a:ext>
            </a:extLst>
          </p:cNvPr>
          <p:cNvSpPr>
            <a:spLocks noGrp="1"/>
          </p:cNvSpPr>
          <p:nvPr>
            <p:ph idx="1"/>
          </p:nvPr>
        </p:nvSpPr>
        <p:spPr/>
        <p:txBody>
          <a:bodyPr/>
          <a:lstStyle/>
          <a:p>
            <a:pPr marL="0" indent="0">
              <a:buNone/>
            </a:pPr>
            <a:r>
              <a:rPr lang="en-US" sz="1800" b="0" dirty="0">
                <a:solidFill>
                  <a:schemeClr val="tx1"/>
                </a:solidFill>
                <a:sym typeface="Arial"/>
              </a:rPr>
              <a:t>Approve the prior session minutes and teleconference minutes: </a:t>
            </a:r>
            <a:endParaRPr lang="en-US" sz="1800" b="0" dirty="0">
              <a:solidFill>
                <a:srgbClr val="262626"/>
              </a:solidFill>
              <a:effectLst/>
              <a:latin typeface="Helvetica Neue" panose="02000503000000020004" pitchFamily="2" charset="0"/>
            </a:endParaRPr>
          </a:p>
          <a:p>
            <a:r>
              <a:rPr lang="en-US" sz="1800" b="0" dirty="0">
                <a:solidFill>
                  <a:schemeClr val="tx1"/>
                </a:solidFill>
              </a:rPr>
              <a:t>11-24/1911r0 (November Plenary minutes), 11-24/2052r0 (December and January teleconference minutes)</a:t>
            </a:r>
          </a:p>
          <a:p>
            <a:endParaRPr lang="en-US" sz="1800" b="0" dirty="0">
              <a:solidFill>
                <a:schemeClr val="tx1"/>
              </a:solidFill>
            </a:endParaRPr>
          </a:p>
          <a:p>
            <a:endParaRPr lang="en-US" sz="1800" b="0" dirty="0">
              <a:solidFill>
                <a:schemeClr val="tx1"/>
              </a:solidFill>
            </a:endParaRPr>
          </a:p>
          <a:p>
            <a:r>
              <a:rPr lang="en-US" sz="1800" b="0" dirty="0"/>
              <a:t>Mover:    Jerome Henry</a:t>
            </a:r>
          </a:p>
          <a:p>
            <a:r>
              <a:rPr lang="en-US" sz="1800" b="0" dirty="0"/>
              <a:t>Second:   Peter Yee</a:t>
            </a:r>
          </a:p>
          <a:p>
            <a:r>
              <a:rPr lang="en-US" sz="1800" b="0" dirty="0"/>
              <a:t>Approved by unanimous consent, 27 attendees on-line, 26 in the room</a:t>
            </a:r>
          </a:p>
        </p:txBody>
      </p:sp>
      <p:sp>
        <p:nvSpPr>
          <p:cNvPr id="4" name="Slide Number Placeholder 3">
            <a:extLst>
              <a:ext uri="{FF2B5EF4-FFF2-40B4-BE49-F238E27FC236}">
                <a16:creationId xmlns:a16="http://schemas.microsoft.com/office/drawing/2014/main" id="{2545D1FF-E2A6-C766-DC79-754BFD0D544F}"/>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15926523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DACF7-3A53-05EF-8109-4532F9A80083}"/>
              </a:ext>
            </a:extLst>
          </p:cNvPr>
          <p:cNvSpPr>
            <a:spLocks noGrp="1"/>
          </p:cNvSpPr>
          <p:nvPr>
            <p:ph type="title"/>
          </p:nvPr>
        </p:nvSpPr>
        <p:spPr/>
        <p:txBody>
          <a:bodyPr/>
          <a:lstStyle/>
          <a:p>
            <a:r>
              <a:rPr lang="en-US" dirty="0"/>
              <a:t>Organizing Plan</a:t>
            </a:r>
          </a:p>
        </p:txBody>
      </p:sp>
      <p:sp>
        <p:nvSpPr>
          <p:cNvPr id="4" name="Slide Number Placeholder 3">
            <a:extLst>
              <a:ext uri="{FF2B5EF4-FFF2-40B4-BE49-F238E27FC236}">
                <a16:creationId xmlns:a16="http://schemas.microsoft.com/office/drawing/2014/main" id="{33FF0A6E-092B-27B0-97AA-B288E9E29598}"/>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graphicFrame>
        <p:nvGraphicFramePr>
          <p:cNvPr id="5" name="Content Placeholder 4">
            <a:extLst>
              <a:ext uri="{FF2B5EF4-FFF2-40B4-BE49-F238E27FC236}">
                <a16:creationId xmlns:a16="http://schemas.microsoft.com/office/drawing/2014/main" id="{EA86CD28-5652-B4C3-1526-786B09C64409}"/>
              </a:ext>
            </a:extLst>
          </p:cNvPr>
          <p:cNvGraphicFramePr>
            <a:graphicFrameLocks noGrp="1"/>
          </p:cNvGraphicFramePr>
          <p:nvPr>
            <p:ph idx="1"/>
            <p:extLst>
              <p:ext uri="{D42A27DB-BD31-4B8C-83A1-F6EECF244321}">
                <p14:modId xmlns:p14="http://schemas.microsoft.com/office/powerpoint/2010/main" val="2620798557"/>
              </p:ext>
            </p:extLst>
          </p:nvPr>
        </p:nvGraphicFramePr>
        <p:xfrm>
          <a:off x="914400" y="1981200"/>
          <a:ext cx="10361613" cy="41132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638549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440F2-F4F3-57D7-068F-EE7CC89F5F01}"/>
              </a:ext>
            </a:extLst>
          </p:cNvPr>
          <p:cNvSpPr>
            <a:spLocks noGrp="1"/>
          </p:cNvSpPr>
          <p:nvPr>
            <p:ph type="title"/>
          </p:nvPr>
        </p:nvSpPr>
        <p:spPr/>
        <p:txBody>
          <a:bodyPr/>
          <a:lstStyle/>
          <a:p>
            <a:r>
              <a:rPr lang="en-US" dirty="0"/>
              <a:t>Amendment title</a:t>
            </a:r>
          </a:p>
        </p:txBody>
      </p:sp>
      <p:sp>
        <p:nvSpPr>
          <p:cNvPr id="3" name="Content Placeholder 2">
            <a:extLst>
              <a:ext uri="{FF2B5EF4-FFF2-40B4-BE49-F238E27FC236}">
                <a16:creationId xmlns:a16="http://schemas.microsoft.com/office/drawing/2014/main" id="{C4C11C74-8F1B-E411-874B-C743893FD4DF}"/>
              </a:ext>
            </a:extLst>
          </p:cNvPr>
          <p:cNvSpPr>
            <a:spLocks noGrp="1"/>
          </p:cNvSpPr>
          <p:nvPr>
            <p:ph idx="1"/>
          </p:nvPr>
        </p:nvSpPr>
        <p:spPr/>
        <p:txBody>
          <a:bodyPr/>
          <a:lstStyle/>
          <a:p>
            <a:r>
              <a:rPr lang="en-US"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a:p>
            <a:endParaRPr lang="en-US" dirty="0"/>
          </a:p>
        </p:txBody>
      </p:sp>
      <p:sp>
        <p:nvSpPr>
          <p:cNvPr id="4" name="Slide Number Placeholder 3">
            <a:extLst>
              <a:ext uri="{FF2B5EF4-FFF2-40B4-BE49-F238E27FC236}">
                <a16:creationId xmlns:a16="http://schemas.microsoft.com/office/drawing/2014/main" id="{AF66ACC4-B14C-F452-BCF5-F594B188275A}"/>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11789002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1943" y="1524000"/>
            <a:ext cx="10361084" cy="1065213"/>
          </a:xfrm>
          <a:ln/>
        </p:spPr>
        <p:txBody>
          <a:bodyPr/>
          <a:lstStyle/>
          <a:p>
            <a:pPr algn="ctr">
              <a:defRPr sz="2700" b="1" spc="-1">
                <a:latin typeface="Times New Roman"/>
                <a:ea typeface="Times New Roman"/>
                <a:cs typeface="Times New Roman"/>
                <a:sym typeface="Times New Roman"/>
              </a:defRPr>
            </a:pPr>
            <a:r>
              <a:rPr lang="en-US" dirty="0"/>
              <a:t>IEEE 802.11  </a:t>
            </a:r>
            <a:br>
              <a:rPr lang="en-US" dirty="0"/>
            </a:br>
            <a:r>
              <a:rPr lang="en-US" dirty="0"/>
              <a:t>Enhanced Data Privacy Task Group</a:t>
            </a:r>
          </a:p>
        </p:txBody>
      </p:sp>
      <p:sp>
        <p:nvSpPr>
          <p:cNvPr id="5122" name="Rectangle 2"/>
          <p:cNvSpPr>
            <a:spLocks noGrp="1" noChangeArrowheads="1"/>
          </p:cNvSpPr>
          <p:nvPr>
            <p:ph idx="1"/>
          </p:nvPr>
        </p:nvSpPr>
        <p:spPr>
          <a:xfrm>
            <a:off x="914401" y="2895600"/>
            <a:ext cx="10361084" cy="3198814"/>
          </a:xfrm>
          <a:ln/>
        </p:spPr>
        <p:txBody>
          <a:bodyPr/>
          <a:lstStyle/>
          <a:p>
            <a:pPr algn="ctr">
              <a:spcBef>
                <a:spcPts val="400"/>
              </a:spcBef>
              <a:defRPr sz="2000" b="1" spc="-1">
                <a:latin typeface="Times New Roman"/>
                <a:ea typeface="Times New Roman"/>
                <a:cs typeface="Times New Roman"/>
                <a:sym typeface="Times New Roman"/>
              </a:defRPr>
            </a:pPr>
            <a:r>
              <a:rPr lang="en-US" dirty="0"/>
              <a:t>Chair: Carol Ansley</a:t>
            </a:r>
          </a:p>
          <a:p>
            <a:pPr algn="ctr">
              <a:spcBef>
                <a:spcPts val="400"/>
              </a:spcBef>
              <a:defRPr sz="2000" b="1" spc="-1">
                <a:latin typeface="Times New Roman"/>
                <a:ea typeface="Times New Roman"/>
                <a:cs typeface="Times New Roman"/>
                <a:sym typeface="Times New Roman"/>
              </a:defRPr>
            </a:pPr>
            <a:r>
              <a:rPr lang="en-US" dirty="0"/>
              <a:t>Vice Chairs: Jerome Henry  Antonio de la Oliva</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3</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929219" y="670427"/>
            <a:ext cx="10460566" cy="914400"/>
          </a:xfrm>
        </p:spPr>
        <p:txBody>
          <a:bodyPr/>
          <a:lstStyle/>
          <a:p>
            <a:r>
              <a:rPr lang="en-US" altLang="en-US" dirty="0"/>
              <a:t>Registration for the January IEEE 802 interim session</a:t>
            </a:r>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839415" y="1787046"/>
            <a:ext cx="10550369" cy="4649786"/>
          </a:xfrm>
        </p:spPr>
        <p:txBody>
          <a:bodyPr/>
          <a:lstStyle/>
          <a:p>
            <a:pPr>
              <a:buFont typeface="Arial" panose="020B0604020202020204" pitchFamily="34" charset="0"/>
              <a:buChar char="•"/>
            </a:pPr>
            <a:r>
              <a:rPr lang="en-US" altLang="en-US" b="0" dirty="0"/>
              <a:t>This meeting is part of the January IEEE 802 interim session</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You must pay the registration fee whether attending in-person or remotely</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If you have not already done so, you can register here: </a:t>
            </a:r>
          </a:p>
          <a:p>
            <a:pPr marL="400050" lvl="1" indent="0"/>
            <a:r>
              <a:rPr lang="en-US" dirty="0">
                <a:hlinkClick r:id="rId3"/>
              </a:rPr>
              <a:t>https://cvent.me/d5xo5D</a:t>
            </a:r>
            <a:endParaRPr lang="en-US" dirty="0"/>
          </a:p>
          <a:p>
            <a:pPr marL="0" indent="0"/>
            <a:endParaRPr lang="en-US" altLang="en-US" b="0" dirty="0"/>
          </a:p>
          <a:p>
            <a:pPr>
              <a:buFont typeface="Arial" panose="020B0604020202020204" pitchFamily="34" charset="0"/>
              <a:buChar char="•"/>
            </a:pPr>
            <a:r>
              <a:rPr lang="en-US" altLang="en-US" b="0" dirty="0"/>
              <a:t>If you do not intend to register for this session you must leave this meeting and, if you have logged attendance on IMAT, email the 802.11 chair or vice chairs to have your attendance cancelled</a:t>
            </a:r>
          </a:p>
        </p:txBody>
      </p:sp>
    </p:spTree>
    <p:extLst>
      <p:ext uri="{BB962C8B-B14F-4D97-AF65-F5344CB8AC3E}">
        <p14:creationId xmlns:p14="http://schemas.microsoft.com/office/powerpoint/2010/main" val="23952174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6EBD6-6BC7-8AFA-A1BD-7FA59A9BFDFE}"/>
              </a:ext>
            </a:extLst>
          </p:cNvPr>
          <p:cNvSpPr>
            <a:spLocks noGrp="1"/>
          </p:cNvSpPr>
          <p:nvPr>
            <p:ph type="title"/>
          </p:nvPr>
        </p:nvSpPr>
        <p:spPr/>
        <p:txBody>
          <a:bodyPr/>
          <a:lstStyle/>
          <a:p>
            <a:r>
              <a:rPr lang="en-US" dirty="0"/>
              <a:t>Attendance, etc.</a:t>
            </a:r>
          </a:p>
        </p:txBody>
      </p:sp>
      <p:sp>
        <p:nvSpPr>
          <p:cNvPr id="3" name="Content Placeholder 2">
            <a:extLst>
              <a:ext uri="{FF2B5EF4-FFF2-40B4-BE49-F238E27FC236}">
                <a16:creationId xmlns:a16="http://schemas.microsoft.com/office/drawing/2014/main" id="{8F6F0028-72F9-766A-1926-5AF778E5EAB9}"/>
              </a:ext>
            </a:extLst>
          </p:cNvPr>
          <p:cNvSpPr>
            <a:spLocks noGrp="1"/>
          </p:cNvSpPr>
          <p:nvPr>
            <p:ph idx="1"/>
          </p:nvPr>
        </p:nvSpPr>
        <p:spPr/>
        <p:txBody>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lang="en-US"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 recordings</a:t>
            </a:r>
          </a:p>
          <a:p>
            <a:endParaRPr lang="en-US" dirty="0"/>
          </a:p>
        </p:txBody>
      </p:sp>
      <p:sp>
        <p:nvSpPr>
          <p:cNvPr id="4" name="Slide Number Placeholder 3">
            <a:extLst>
              <a:ext uri="{FF2B5EF4-FFF2-40B4-BE49-F238E27FC236}">
                <a16:creationId xmlns:a16="http://schemas.microsoft.com/office/drawing/2014/main" id="{0741C079-578C-6C49-2972-6CD0C65178ED}"/>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678462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7946A4-C6A2-983C-A92C-C712B151C9A6}"/>
              </a:ext>
            </a:extLst>
          </p:cNvPr>
          <p:cNvSpPr>
            <a:spLocks noGrp="1"/>
          </p:cNvSpPr>
          <p:nvPr>
            <p:ph type="title"/>
          </p:nvPr>
        </p:nvSpPr>
        <p:spPr/>
        <p:txBody>
          <a:bodyPr/>
          <a:lstStyle/>
          <a:p>
            <a:r>
              <a:rPr lang="en-US" sz="3600" dirty="0"/>
              <a:t>Essential Patent Claims</a:t>
            </a:r>
          </a:p>
        </p:txBody>
      </p:sp>
      <p:sp>
        <p:nvSpPr>
          <p:cNvPr id="3" name="Content Placeholder 2">
            <a:extLst>
              <a:ext uri="{FF2B5EF4-FFF2-40B4-BE49-F238E27FC236}">
                <a16:creationId xmlns:a16="http://schemas.microsoft.com/office/drawing/2014/main" id="{1B51169A-CA24-92E7-6F94-5EA60F95650D}"/>
              </a:ext>
            </a:extLst>
          </p:cNvPr>
          <p:cNvSpPr>
            <a:spLocks noGrp="1"/>
          </p:cNvSpPr>
          <p:nvPr>
            <p:ph idx="1"/>
          </p:nvPr>
        </p:nvSpPr>
        <p:spPr/>
        <p:txBody>
          <a:bodyPr/>
          <a:lstStyle/>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shall</a:t>
            </a:r>
            <a:r>
              <a:rPr lang="en-US" altLang="en-US" sz="2400"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457200" lvl="1" indent="0" eaLnBrk="1" hangingPunct="1">
              <a:buClr>
                <a:srgbClr val="4AC9E3"/>
              </a:buClr>
              <a:buSzPct val="150000"/>
              <a:defRPr/>
            </a:pPr>
            <a:endParaRPr lang="en-US" altLang="en-US" sz="2400" b="1" dirty="0">
              <a:latin typeface="Calibri" panose="020F0502020204030204" pitchFamily="34" charset="0"/>
              <a:cs typeface="Calibri" panose="020F0502020204030204" pitchFamily="34" charset="0"/>
            </a:endParaRPr>
          </a:p>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should </a:t>
            </a:r>
            <a:r>
              <a:rPr lang="en-US" altLang="en-US" sz="2400"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marL="457200" lvl="1" indent="0" eaLnBrk="1" hangingPunct="1">
              <a:buSzPct val="150000"/>
              <a:defRPr/>
            </a:pPr>
            <a:endParaRPr lang="en-US" altLang="en-US" sz="2800" b="1" dirty="0">
              <a:latin typeface="Calibri" panose="020F0502020204030204" pitchFamily="34" charset="0"/>
              <a:cs typeface="Calibri" panose="020F0502020204030204" pitchFamily="34" charset="0"/>
            </a:endParaRPr>
          </a:p>
          <a:p>
            <a:pPr marL="457200" lvl="1" indent="0" algn="ctr" hangingPunct="1">
              <a:defRPr/>
            </a:pPr>
            <a:r>
              <a:rPr lang="en-US" altLang="en-US" sz="3600" b="1" dirty="0">
                <a:latin typeface="Calibri" panose="020F0502020204030204" pitchFamily="34" charset="0"/>
                <a:cs typeface="Calibri" panose="020F0502020204030204" pitchFamily="34" charset="0"/>
              </a:rPr>
              <a:t>Early identification of holders of potential Essential Patent Claims is encouraged</a:t>
            </a:r>
          </a:p>
          <a:p>
            <a:pPr marL="0" indent="0"/>
            <a:endParaRPr lang="en-US" dirty="0"/>
          </a:p>
        </p:txBody>
      </p:sp>
      <p:sp>
        <p:nvSpPr>
          <p:cNvPr id="4" name="Slide Number Placeholder 3">
            <a:extLst>
              <a:ext uri="{FF2B5EF4-FFF2-40B4-BE49-F238E27FC236}">
                <a16:creationId xmlns:a16="http://schemas.microsoft.com/office/drawing/2014/main" id="{EC3AC30C-08EB-3168-3A81-FC0BA1D3306F}"/>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27304416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74924-9F4E-B190-4642-DE81F5E48529}"/>
              </a:ext>
            </a:extLst>
          </p:cNvPr>
          <p:cNvSpPr>
            <a:spLocks noGrp="1"/>
          </p:cNvSpPr>
          <p:nvPr>
            <p:ph type="title"/>
          </p:nvPr>
        </p:nvSpPr>
        <p:spPr/>
        <p:txBody>
          <a:bodyPr/>
          <a:lstStyle/>
          <a:p>
            <a:r>
              <a:rPr lang="en-US" dirty="0"/>
              <a:t>Inform IEEE of Essential Patent Claims</a:t>
            </a:r>
          </a:p>
        </p:txBody>
      </p:sp>
      <p:sp>
        <p:nvSpPr>
          <p:cNvPr id="3" name="Content Placeholder 2">
            <a:extLst>
              <a:ext uri="{FF2B5EF4-FFF2-40B4-BE49-F238E27FC236}">
                <a16:creationId xmlns:a16="http://schemas.microsoft.com/office/drawing/2014/main" id="{E192BC4F-B453-F637-529A-293154F5A5FC}"/>
              </a:ext>
            </a:extLst>
          </p:cNvPr>
          <p:cNvSpPr>
            <a:spLocks noGrp="1"/>
          </p:cNvSpPr>
          <p:nvPr>
            <p:ph idx="1"/>
          </p:nvPr>
        </p:nvSpPr>
        <p:spPr/>
        <p:txBody>
          <a:bodyPr/>
          <a:lstStyle/>
          <a:p>
            <a:pPr marL="0" indent="0" hangingPunct="1">
              <a:buClr>
                <a:srgbClr val="4AC9E3"/>
              </a:buClr>
              <a:buSzPct val="150000"/>
              <a:defRPr/>
            </a:pPr>
            <a:r>
              <a:rPr lang="en-US" altLang="en-US" sz="2000" b="1" dirty="0">
                <a:latin typeface="Calibri" pitchFamily="34" charset="0"/>
                <a:cs typeface="Calibri" pitchFamily="34" charset="0"/>
              </a:rPr>
              <a:t>Cause an LOA to be submitted to the IEEE SA (patcom@ieee.org);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Provide the chair of this group with the identity of the holder(s) of any and all such claims as soon as possible;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Speak up now and respond to this Call for Potentially Essential Patents</a:t>
            </a:r>
          </a:p>
          <a:p>
            <a:pPr eaLnBrk="1" hangingPunct="1">
              <a:buClr>
                <a:srgbClr val="C00000"/>
              </a:buClr>
              <a:buSzPct val="150000"/>
              <a:buFont typeface="Arial" panose="020B0604020202020204" pitchFamily="34" charset="0"/>
              <a:buChar char="•"/>
              <a:defRPr/>
            </a:pPr>
            <a:endParaRPr lang="en-US" altLang="en-US" sz="2000" b="1" dirty="0">
              <a:latin typeface="Calibri" pitchFamily="34" charset="0"/>
              <a:cs typeface="Calibri" pitchFamily="34" charset="0"/>
            </a:endParaRPr>
          </a:p>
          <a:p>
            <a:pPr marL="0" indent="0" eaLnBrk="1" hangingPunct="1">
              <a:buClr>
                <a:srgbClr val="C00000"/>
              </a:buClr>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sz="2000" dirty="0"/>
          </a:p>
        </p:txBody>
      </p:sp>
      <p:sp>
        <p:nvSpPr>
          <p:cNvPr id="4" name="Slide Number Placeholder 3">
            <a:extLst>
              <a:ext uri="{FF2B5EF4-FFF2-40B4-BE49-F238E27FC236}">
                <a16:creationId xmlns:a16="http://schemas.microsoft.com/office/drawing/2014/main" id="{9B03A2C2-4BDE-DD27-9431-83E5685167A8}"/>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42569385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9759A-D8C5-F47B-CC70-4277A357FAE7}"/>
              </a:ext>
            </a:extLst>
          </p:cNvPr>
          <p:cNvSpPr>
            <a:spLocks noGrp="1"/>
          </p:cNvSpPr>
          <p:nvPr>
            <p:ph type="title"/>
          </p:nvPr>
        </p:nvSpPr>
        <p:spPr/>
        <p:txBody>
          <a:bodyPr/>
          <a:lstStyle/>
          <a:p>
            <a:r>
              <a:rPr lang="en-US" dirty="0"/>
              <a:t>Additional patent-related information</a:t>
            </a:r>
          </a:p>
        </p:txBody>
      </p:sp>
      <p:sp>
        <p:nvSpPr>
          <p:cNvPr id="3" name="Content Placeholder 2">
            <a:extLst>
              <a:ext uri="{FF2B5EF4-FFF2-40B4-BE49-F238E27FC236}">
                <a16:creationId xmlns:a16="http://schemas.microsoft.com/office/drawing/2014/main" id="{0BCDE9FB-2C50-4FF1-7260-9EAB381C640C}"/>
              </a:ext>
            </a:extLst>
          </p:cNvPr>
          <p:cNvSpPr>
            <a:spLocks noGrp="1"/>
          </p:cNvSpPr>
          <p:nvPr>
            <p:ph idx="1"/>
          </p:nvPr>
        </p:nvSpPr>
        <p:spPr/>
        <p:txBody>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endParaRPr lang="en-US" dirty="0"/>
          </a:p>
        </p:txBody>
      </p:sp>
      <p:sp>
        <p:nvSpPr>
          <p:cNvPr id="4" name="Slide Number Placeholder 3">
            <a:extLst>
              <a:ext uri="{FF2B5EF4-FFF2-40B4-BE49-F238E27FC236}">
                <a16:creationId xmlns:a16="http://schemas.microsoft.com/office/drawing/2014/main" id="{EA8CBFD6-83CB-8668-01AE-3DA14CF936A4}"/>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8813138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0672F-BDB6-C733-F966-1509036306E3}"/>
              </a:ext>
            </a:extLst>
          </p:cNvPr>
          <p:cNvSpPr>
            <a:spLocks noGrp="1"/>
          </p:cNvSpPr>
          <p:nvPr>
            <p:ph type="title"/>
          </p:nvPr>
        </p:nvSpPr>
        <p:spPr/>
        <p:txBody>
          <a:bodyPr/>
          <a:lstStyle/>
          <a:p>
            <a:r>
              <a:rPr lang="en-US" altLang="en-US" dirty="0"/>
              <a:t>Other Guidelines for IEEE Working Group Meetings</a:t>
            </a:r>
            <a:endParaRPr lang="en-US" dirty="0"/>
          </a:p>
        </p:txBody>
      </p:sp>
      <p:sp>
        <p:nvSpPr>
          <p:cNvPr id="3" name="Content Placeholder 2">
            <a:extLst>
              <a:ext uri="{FF2B5EF4-FFF2-40B4-BE49-F238E27FC236}">
                <a16:creationId xmlns:a16="http://schemas.microsoft.com/office/drawing/2014/main" id="{8F18A120-B0AE-5214-8E92-FC26A8917AF8}"/>
              </a:ext>
            </a:extLst>
          </p:cNvPr>
          <p:cNvSpPr>
            <a:spLocks noGrp="1"/>
          </p:cNvSpPr>
          <p:nvPr>
            <p:ph idx="1"/>
          </p:nvPr>
        </p:nvSpPr>
        <p:spPr>
          <a:xfrm>
            <a:off x="914401" y="1905001"/>
            <a:ext cx="10361084" cy="4189414"/>
          </a:xfrm>
        </p:spPr>
        <p:txBody>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C611DB45-F510-8724-F16A-CBFF0AA7458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84063285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9527</TotalTime>
  <Words>2534</Words>
  <Application>Microsoft Macintosh PowerPoint</Application>
  <PresentationFormat>Widescreen</PresentationFormat>
  <Paragraphs>287</Paragraphs>
  <Slides>23</Slides>
  <Notes>8</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1" baseType="lpstr">
      <vt:lpstr>Arial</vt:lpstr>
      <vt:lpstr>Calibri</vt:lpstr>
      <vt:lpstr>Helvetica Neue</vt:lpstr>
      <vt:lpstr>Monotype Sorts</vt:lpstr>
      <vt:lpstr>Symbol</vt:lpstr>
      <vt:lpstr>Times New Roman</vt:lpstr>
      <vt:lpstr>Office Theme</vt:lpstr>
      <vt:lpstr>Document</vt:lpstr>
      <vt:lpstr>January Interim Session Agenda</vt:lpstr>
      <vt:lpstr>Abstract</vt:lpstr>
      <vt:lpstr>IEEE 802.11   Enhanced Data Privacy Task Group</vt:lpstr>
      <vt:lpstr>Registration for the January IEEE 802 interim session</vt:lpstr>
      <vt:lpstr>Attendance, etc.</vt:lpstr>
      <vt:lpstr>Essential Patent Claims</vt:lpstr>
      <vt:lpstr>Inform IEEE of Essential Patent Claims</vt:lpstr>
      <vt:lpstr>Additional patent-related information</vt:lpstr>
      <vt:lpstr>Other Guidelines for IEEE Working Group Meetings</vt:lpstr>
      <vt:lpstr>Participation in IEEE 802 Meetings</vt:lpstr>
      <vt:lpstr>IEEE-SA standards activities shall allow the fair &amp; equitable consideration of all viewpoints</vt:lpstr>
      <vt:lpstr>IEEE SA Policy and Rules Documents</vt:lpstr>
      <vt:lpstr>IEEE SA Copyright Policy</vt:lpstr>
      <vt:lpstr>IEEE SA Copyright Policy </vt:lpstr>
      <vt:lpstr>Successful Hybrid Meeting Protocols</vt:lpstr>
      <vt:lpstr>TGbi Agenda – January 15, 2024 – AM1</vt:lpstr>
      <vt:lpstr>TGbi Agenda – January 14, 2024 – PM2</vt:lpstr>
      <vt:lpstr>TGbi Agenda – January 14, 2024 – AM1</vt:lpstr>
      <vt:lpstr>TGbi Agenda – January 13, 2024 – PM1</vt:lpstr>
      <vt:lpstr>Timeline</vt:lpstr>
      <vt:lpstr>Motion # 53</vt:lpstr>
      <vt:lpstr>Organizing Plan</vt:lpstr>
      <vt:lpstr>Amendment title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Ansley, Carol (CCI-Atlanta)</dc:creator>
  <cp:keywords/>
  <cp:lastModifiedBy>Carol Ansley</cp:lastModifiedBy>
  <cp:revision>92</cp:revision>
  <cp:lastPrinted>1601-01-01T00:00:00Z</cp:lastPrinted>
  <dcterms:created xsi:type="dcterms:W3CDTF">2023-11-10T19:40:49Z</dcterms:created>
  <dcterms:modified xsi:type="dcterms:W3CDTF">2025-01-14T23:22:13Z</dcterms:modified>
  <cp:category>Name, Affiliation</cp:category>
</cp:coreProperties>
</file>