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574" r:id="rId5"/>
    <p:sldId id="267" r:id="rId6"/>
    <p:sldId id="268" r:id="rId7"/>
    <p:sldId id="269" r:id="rId8"/>
    <p:sldId id="270" r:id="rId9"/>
    <p:sldId id="271" r:id="rId10"/>
    <p:sldId id="272" r:id="rId11"/>
    <p:sldId id="273" r:id="rId12"/>
    <p:sldId id="274" r:id="rId13"/>
    <p:sldId id="275" r:id="rId14"/>
    <p:sldId id="276" r:id="rId15"/>
    <p:sldId id="2415" r:id="rId16"/>
    <p:sldId id="2425" r:id="rId17"/>
    <p:sldId id="2424" r:id="rId18"/>
    <p:sldId id="2423" r:id="rId19"/>
    <p:sldId id="2374" r:id="rId20"/>
    <p:sldId id="2377" r:id="rId21"/>
    <p:sldId id="278" r:id="rId22"/>
    <p:sldId id="279"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97" autoAdjust="0"/>
    <p:restoredTop sz="94660"/>
  </p:normalViewPr>
  <p:slideViewPr>
    <p:cSldViewPr>
      <p:cViewPr varScale="1">
        <p:scale>
          <a:sx n="139" d="100"/>
          <a:sy n="139" d="100"/>
        </p:scale>
        <p:origin x="256" y="16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22D3B979-68B8-B885-011A-8A197D2B002A}"/>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27B89B80-4DCF-DE7C-F97F-17CD87EF27F8}"/>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4F508ABE-B724-D2B2-58C2-4C7AE50E2B1A}"/>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FF2D4772-A745-A34E-856B-D7E59E2EBDB9}"/>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602EAFBD-30F1-E09D-647E-39EAA54590F7}"/>
              </a:ext>
            </a:extLst>
          </p:cNvPr>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a:extLst>
              <a:ext uri="{FF2B5EF4-FFF2-40B4-BE49-F238E27FC236}">
                <a16:creationId xmlns:a16="http://schemas.microsoft.com/office/drawing/2014/main" id="{0AAE05BA-28F7-6BA3-4A00-8D96BAD1BD6A}"/>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75D21B01-C0DC-076B-D5AE-E6BDF6DB1587}"/>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3780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BA43DBD1-2530-DE64-CE1C-6483EF589E7C}"/>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D1665DC8-29B8-54AE-C3E4-1EE6F6E56AE6}"/>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87012173-1CA1-F45B-64E4-66EAD414B4ED}"/>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ACE2C019-0491-2776-E651-BF1F9B82234C}"/>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10992251-B90D-C387-2815-46C092D18003}"/>
              </a:ext>
            </a:extLst>
          </p:cNvPr>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a:extLst>
              <a:ext uri="{FF2B5EF4-FFF2-40B4-BE49-F238E27FC236}">
                <a16:creationId xmlns:a16="http://schemas.microsoft.com/office/drawing/2014/main" id="{73C9F9BE-F48C-CF5A-7840-444679C3D546}"/>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E7D63380-CCC9-0E99-FFDC-9AA98456DE39}"/>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45171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6987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802.11-24/2117r4</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2025</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vent.me/d5xo5D"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January Interim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2025-01-14</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a:xfrm>
            <a:off x="6195484" y="1905001"/>
            <a:ext cx="5080000" cy="4189414"/>
          </a:xfrm>
        </p:spPr>
        <p:txBody>
          <a:bodyPr>
            <a:noAutofit/>
          </a:bodyPr>
          <a:lstStyle/>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E7C08E-2759-E751-C36E-2EF929A0DD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1327F7-21C0-4F42-95E3-46CEEBD558A0}"/>
              </a:ext>
            </a:extLst>
          </p:cNvPr>
          <p:cNvSpPr>
            <a:spLocks noGrp="1"/>
          </p:cNvSpPr>
          <p:nvPr>
            <p:ph type="title"/>
          </p:nvPr>
        </p:nvSpPr>
        <p:spPr>
          <a:xfrm>
            <a:off x="914401" y="685801"/>
            <a:ext cx="10361084" cy="653127"/>
          </a:xfrm>
        </p:spPr>
        <p:txBody>
          <a:bodyPr/>
          <a:lstStyle/>
          <a:p>
            <a:r>
              <a:rPr lang="en-GB" dirty="0">
                <a:solidFill>
                  <a:schemeClr val="tx1"/>
                </a:solidFill>
              </a:rPr>
              <a:t>TGbi Agenda – January 14, 2024 – PM2</a:t>
            </a:r>
          </a:p>
        </p:txBody>
      </p:sp>
      <p:sp>
        <p:nvSpPr>
          <p:cNvPr id="9218" name="Rectangle 2">
            <a:extLst>
              <a:ext uri="{FF2B5EF4-FFF2-40B4-BE49-F238E27FC236}">
                <a16:creationId xmlns:a16="http://schemas.microsoft.com/office/drawing/2014/main" id="{0825EED6-C8D9-B32B-DB49-F017205DB971}"/>
              </a:ext>
            </a:extLst>
          </p:cNvPr>
          <p:cNvSpPr>
            <a:spLocks noGrp="1" noChangeArrowheads="1"/>
          </p:cNvSpPr>
          <p:nvPr>
            <p:ph idx="1"/>
          </p:nvPr>
        </p:nvSpPr>
        <p:spPr>
          <a:xfrm>
            <a:off x="914401" y="1338927"/>
            <a:ext cx="10361084" cy="4833271"/>
          </a:xfrm>
          <a:ln/>
        </p:spPr>
        <p:txBody>
          <a:bodyPr>
            <a:normAutofit fontScale="850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6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600" b="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Tuesday			PM2 – Dominico </a:t>
            </a:r>
            <a:r>
              <a:rPr lang="en-US" sz="1800" dirty="0" err="1">
                <a:solidFill>
                  <a:schemeClr val="tx1"/>
                </a:solidFill>
                <a:latin typeface="Times New Roman" panose="02020603050405020304" pitchFamily="18" charset="0"/>
                <a:cs typeface="Times New Roman" panose="02020603050405020304" pitchFamily="18" charset="0"/>
              </a:rPr>
              <a:t>Ficara</a:t>
            </a:r>
            <a:r>
              <a:rPr lang="en-US" sz="1800" dirty="0">
                <a:solidFill>
                  <a:schemeClr val="tx1"/>
                </a:solidFill>
                <a:latin typeface="Times New Roman" panose="02020603050405020304" pitchFamily="18" charset="0"/>
                <a:cs typeface="Times New Roman" panose="02020603050405020304" pitchFamily="18" charset="0"/>
              </a:rPr>
              <a:t> 24/1714r5, </a:t>
            </a:r>
            <a:r>
              <a:rPr lang="en-US" sz="1800" dirty="0" err="1">
                <a:solidFill>
                  <a:schemeClr val="tx1"/>
                </a:solidFill>
                <a:latin typeface="Times New Roman" panose="02020603050405020304" pitchFamily="18" charset="0"/>
                <a:cs typeface="Times New Roman" panose="02020603050405020304" pitchFamily="18" charset="0"/>
              </a:rPr>
              <a:t>Jouni</a:t>
            </a:r>
            <a:r>
              <a:rPr lang="en-US" sz="1800" dirty="0">
                <a:solidFill>
                  <a:schemeClr val="tx1"/>
                </a:solidFill>
                <a:latin typeface="Times New Roman" panose="02020603050405020304" pitchFamily="18" charset="0"/>
                <a:cs typeface="Times New Roman" panose="02020603050405020304" pitchFamily="18" charset="0"/>
              </a:rPr>
              <a:t> </a:t>
            </a:r>
            <a:r>
              <a:rPr lang="en-US" sz="1800" dirty="0" err="1">
                <a:solidFill>
                  <a:schemeClr val="tx1"/>
                </a:solidFill>
                <a:latin typeface="Times New Roman" panose="02020603050405020304" pitchFamily="18" charset="0"/>
                <a:cs typeface="Times New Roman" panose="02020603050405020304" pitchFamily="18" charset="0"/>
              </a:rPr>
              <a:t>Malinen</a:t>
            </a:r>
            <a:r>
              <a:rPr lang="en-US" sz="1800" dirty="0">
                <a:solidFill>
                  <a:schemeClr val="tx1"/>
                </a:solidFill>
                <a:latin typeface="Times New Roman" panose="02020603050405020304" pitchFamily="18" charset="0"/>
                <a:cs typeface="Times New Roman" panose="02020603050405020304" pitchFamily="18" charset="0"/>
              </a:rPr>
              <a:t> 25/155r0 straw poll, Jarkko 25/135r1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Wednesday		AM1 – Philip Hawkes, Carol Ansley 24/2116r1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Thursday			AM1 – discussion as needed</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Thursday			PM1 – motion to create D1.0 and ask for 30 day Working Group ballot</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1800" dirty="0">
              <a:solidFill>
                <a:schemeClr val="tx1"/>
              </a:solidFill>
              <a:latin typeface="Times New Roman" panose="02020603050405020304" pitchFamily="18" charset="0"/>
              <a:cs typeface="Times New Roman" panose="02020603050405020304" pitchFamily="18" charset="0"/>
            </a:endParaRPr>
          </a:p>
          <a:p>
            <a:pPr marL="0" lvl="1"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dirty="0">
                <a:solidFill>
                  <a:schemeClr val="tx1"/>
                </a:solidFill>
                <a:latin typeface="Times New Roman" panose="02020603050405020304" pitchFamily="18" charset="0"/>
                <a:cs typeface="Times New Roman" panose="02020603050405020304" pitchFamily="18" charset="0"/>
              </a:rPr>
              <a:t>Dominico </a:t>
            </a:r>
            <a:r>
              <a:rPr lang="en-US" sz="1800" dirty="0" err="1">
                <a:solidFill>
                  <a:schemeClr val="tx1"/>
                </a:solidFill>
                <a:latin typeface="Times New Roman" panose="02020603050405020304" pitchFamily="18" charset="0"/>
                <a:cs typeface="Times New Roman" panose="02020603050405020304" pitchFamily="18" charset="0"/>
              </a:rPr>
              <a:t>Ficara</a:t>
            </a:r>
            <a:r>
              <a:rPr lang="en-US" sz="1800" dirty="0">
                <a:solidFill>
                  <a:schemeClr val="tx1"/>
                </a:solidFill>
                <a:latin typeface="Times New Roman" panose="02020603050405020304" pitchFamily="18" charset="0"/>
                <a:cs typeface="Times New Roman" panose="02020603050405020304" pitchFamily="18" charset="0"/>
              </a:rPr>
              <a:t> 24/1714r5 </a:t>
            </a:r>
          </a:p>
          <a:p>
            <a:pPr lvl="1">
              <a:buFont typeface="Arial"/>
              <a:buChar char="•"/>
            </a:pPr>
            <a:r>
              <a:rPr lang="en-US" sz="1800" dirty="0" err="1">
                <a:solidFill>
                  <a:schemeClr val="tx1"/>
                </a:solidFill>
                <a:latin typeface="Times New Roman" panose="02020603050405020304" pitchFamily="18" charset="0"/>
                <a:cs typeface="Times New Roman" panose="02020603050405020304" pitchFamily="18" charset="0"/>
              </a:rPr>
              <a:t>Jouni</a:t>
            </a:r>
            <a:r>
              <a:rPr lang="en-US" sz="1800" dirty="0">
                <a:solidFill>
                  <a:schemeClr val="tx1"/>
                </a:solidFill>
                <a:latin typeface="Times New Roman" panose="02020603050405020304" pitchFamily="18" charset="0"/>
                <a:cs typeface="Times New Roman" panose="02020603050405020304" pitchFamily="18" charset="0"/>
              </a:rPr>
              <a:t> </a:t>
            </a:r>
            <a:r>
              <a:rPr lang="en-US" sz="1800" dirty="0" err="1">
                <a:solidFill>
                  <a:schemeClr val="tx1"/>
                </a:solidFill>
                <a:latin typeface="Times New Roman" panose="02020603050405020304" pitchFamily="18" charset="0"/>
                <a:cs typeface="Times New Roman" panose="02020603050405020304" pitchFamily="18" charset="0"/>
              </a:rPr>
              <a:t>Malinen</a:t>
            </a:r>
            <a:r>
              <a:rPr lang="en-US" sz="1800" dirty="0">
                <a:solidFill>
                  <a:schemeClr val="tx1"/>
                </a:solidFill>
                <a:latin typeface="Times New Roman" panose="02020603050405020304" pitchFamily="18" charset="0"/>
                <a:cs typeface="Times New Roman" panose="02020603050405020304" pitchFamily="18" charset="0"/>
              </a:rPr>
              <a:t> 25/155r0 straw poll </a:t>
            </a:r>
          </a:p>
          <a:p>
            <a:pPr lvl="1">
              <a:buFont typeface="Arial"/>
              <a:buChar char="•"/>
            </a:pPr>
            <a:r>
              <a:rPr lang="en-US" sz="1800" dirty="0">
                <a:solidFill>
                  <a:schemeClr val="tx1"/>
                </a:solidFill>
                <a:latin typeface="Times New Roman" panose="02020603050405020304" pitchFamily="18" charset="0"/>
                <a:cs typeface="Times New Roman" panose="02020603050405020304" pitchFamily="18" charset="0"/>
              </a:rPr>
              <a:t>Jarkko </a:t>
            </a:r>
            <a:r>
              <a:rPr lang="en-US" sz="1800" dirty="0" err="1">
                <a:solidFill>
                  <a:schemeClr val="tx1"/>
                </a:solidFill>
                <a:latin typeface="Times New Roman" panose="02020603050405020304" pitchFamily="18" charset="0"/>
                <a:cs typeface="Times New Roman" panose="02020603050405020304" pitchFamily="18" charset="0"/>
              </a:rPr>
              <a:t>Kneckt</a:t>
            </a:r>
            <a:r>
              <a:rPr lang="en-US" sz="1800" dirty="0">
                <a:solidFill>
                  <a:schemeClr val="tx1"/>
                </a:solidFill>
                <a:latin typeface="Times New Roman" panose="02020603050405020304" pitchFamily="18" charset="0"/>
                <a:cs typeface="Times New Roman" panose="02020603050405020304" pitchFamily="18" charset="0"/>
              </a:rPr>
              <a:t> 25/135r1</a:t>
            </a: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tx1"/>
                </a:solidFill>
              </a:rPr>
              <a:t>Recess</a:t>
            </a:r>
          </a:p>
        </p:txBody>
      </p:sp>
      <p:sp>
        <p:nvSpPr>
          <p:cNvPr id="6" name="Slide Number Placeholder 5">
            <a:extLst>
              <a:ext uri="{FF2B5EF4-FFF2-40B4-BE49-F238E27FC236}">
                <a16:creationId xmlns:a16="http://schemas.microsoft.com/office/drawing/2014/main" id="{37616B3A-8844-1D54-E184-C996F9978747}"/>
              </a:ext>
            </a:extLst>
          </p:cNvPr>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a:extLst>
              <a:ext uri="{FF2B5EF4-FFF2-40B4-BE49-F238E27FC236}">
                <a16:creationId xmlns:a16="http://schemas.microsoft.com/office/drawing/2014/main" id="{D86C8CB3-2DF3-D52D-BB49-8FB271B7AEE9}"/>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0874CDF0-F737-B7D6-924C-668BD1307EA1}"/>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5047973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27732C-354F-14AD-BD5B-D3589403678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9CD6D2-1E50-FB2A-C754-4F7D8C9CBCCC}"/>
              </a:ext>
            </a:extLst>
          </p:cNvPr>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January 14, 2024 – AM1</a:t>
            </a:r>
          </a:p>
        </p:txBody>
      </p:sp>
      <p:sp>
        <p:nvSpPr>
          <p:cNvPr id="9218" name="Rectangle 2">
            <a:extLst>
              <a:ext uri="{FF2B5EF4-FFF2-40B4-BE49-F238E27FC236}">
                <a16:creationId xmlns:a16="http://schemas.microsoft.com/office/drawing/2014/main" id="{990357B0-579C-ED9A-EBCF-765D52593035}"/>
              </a:ext>
            </a:extLst>
          </p:cNvPr>
          <p:cNvSpPr>
            <a:spLocks noGrp="1" noChangeArrowheads="1"/>
          </p:cNvSpPr>
          <p:nvPr>
            <p:ph idx="1"/>
          </p:nvPr>
        </p:nvSpPr>
        <p:spPr>
          <a:xfrm>
            <a:off x="914401" y="1338927"/>
            <a:ext cx="10361084" cy="4833271"/>
          </a:xfrm>
          <a:ln/>
        </p:spPr>
        <p:txBody>
          <a:bodyPr>
            <a:normAutofit fontScale="850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(40 participants on-line, 26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Tuesday			AM1 – Po-Kai Huang 25/44r1 &amp; 1927r1, Stephane Baron 24/1999</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Tuesday			PM2 – Dominico </a:t>
            </a:r>
            <a:r>
              <a:rPr lang="en-US" sz="1800" dirty="0" err="1">
                <a:solidFill>
                  <a:schemeClr val="bg1">
                    <a:lumMod val="50000"/>
                  </a:schemeClr>
                </a:solidFill>
                <a:latin typeface="Times New Roman" panose="02020603050405020304" pitchFamily="18" charset="0"/>
                <a:cs typeface="Times New Roman" panose="02020603050405020304" pitchFamily="18" charset="0"/>
              </a:rPr>
              <a:t>Ficara</a:t>
            </a:r>
            <a:r>
              <a:rPr lang="en-US" sz="1800" dirty="0">
                <a:solidFill>
                  <a:schemeClr val="bg1">
                    <a:lumMod val="50000"/>
                  </a:schemeClr>
                </a:solidFill>
                <a:latin typeface="Times New Roman" panose="02020603050405020304" pitchFamily="18" charset="0"/>
                <a:cs typeface="Times New Roman" panose="02020603050405020304" pitchFamily="18" charset="0"/>
              </a:rPr>
              <a:t> 24/1714r5, </a:t>
            </a:r>
            <a:r>
              <a:rPr lang="en-US" sz="1800" dirty="0" err="1">
                <a:solidFill>
                  <a:schemeClr val="bg1">
                    <a:lumMod val="50000"/>
                  </a:schemeClr>
                </a:solidFill>
                <a:latin typeface="Times New Roman" panose="02020603050405020304" pitchFamily="18" charset="0"/>
                <a:cs typeface="Times New Roman" panose="02020603050405020304" pitchFamily="18" charset="0"/>
              </a:rPr>
              <a:t>Jouni</a:t>
            </a:r>
            <a:r>
              <a:rPr lang="en-US" sz="1800" dirty="0">
                <a:solidFill>
                  <a:schemeClr val="bg1">
                    <a:lumMod val="50000"/>
                  </a:schemeClr>
                </a:solidFill>
                <a:latin typeface="Times New Roman" panose="02020603050405020304" pitchFamily="18" charset="0"/>
                <a:cs typeface="Times New Roman" panose="02020603050405020304" pitchFamily="18" charset="0"/>
              </a:rPr>
              <a:t> </a:t>
            </a:r>
            <a:r>
              <a:rPr lang="en-US" sz="1800" dirty="0" err="1">
                <a:solidFill>
                  <a:schemeClr val="bg1">
                    <a:lumMod val="50000"/>
                  </a:schemeClr>
                </a:solidFill>
                <a:latin typeface="Times New Roman" panose="02020603050405020304" pitchFamily="18" charset="0"/>
                <a:cs typeface="Times New Roman" panose="02020603050405020304" pitchFamily="18" charset="0"/>
              </a:rPr>
              <a:t>Malinen</a:t>
            </a:r>
            <a:r>
              <a:rPr lang="en-US" sz="1800" dirty="0">
                <a:solidFill>
                  <a:schemeClr val="bg1">
                    <a:lumMod val="50000"/>
                  </a:schemeClr>
                </a:solidFill>
                <a:latin typeface="Times New Roman" panose="02020603050405020304" pitchFamily="18" charset="0"/>
                <a:cs typeface="Times New Roman" panose="02020603050405020304" pitchFamily="18" charset="0"/>
              </a:rPr>
              <a:t> 25/155r0 straw poll, Jarkko 25/135r1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Wednesday		AM1 – Philip Hawkes, Carol Ansley 24/2116r1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AM1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PM1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1800" dirty="0">
              <a:solidFill>
                <a:schemeClr val="bg1">
                  <a:lumMod val="50000"/>
                </a:schemeClr>
              </a:solidFill>
              <a:latin typeface="Times New Roman" panose="02020603050405020304" pitchFamily="18" charset="0"/>
              <a:cs typeface="Times New Roman" panose="02020603050405020304" pitchFamily="18" charset="0"/>
            </a:endParaRP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Po-Kai Huang 25/44r1 &amp; 1927r1 - presented</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Stephane Baron 24/1999 – presented partially</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Philip Hawkes - postponed</a:t>
            </a:r>
          </a:p>
          <a:p>
            <a:pPr lvl="1">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a:extLst>
              <a:ext uri="{FF2B5EF4-FFF2-40B4-BE49-F238E27FC236}">
                <a16:creationId xmlns:a16="http://schemas.microsoft.com/office/drawing/2014/main" id="{4E8BE0E4-B64E-B100-D994-3156A44A3DB8}"/>
              </a:ext>
            </a:extLst>
          </p:cNvPr>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a:extLst>
              <a:ext uri="{FF2B5EF4-FFF2-40B4-BE49-F238E27FC236}">
                <a16:creationId xmlns:a16="http://schemas.microsoft.com/office/drawing/2014/main" id="{53210CC0-1E7A-8430-8A65-CAEA6F728BBC}"/>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A6F50ED0-000C-15B3-2277-82D52FCF98D2}"/>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40271217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January 13, 2024 – PM1</a:t>
            </a:r>
          </a:p>
        </p:txBody>
      </p:sp>
      <p:sp>
        <p:nvSpPr>
          <p:cNvPr id="9218" name="Rectangle 2"/>
          <p:cNvSpPr>
            <a:spLocks noGrp="1" noChangeArrowheads="1"/>
          </p:cNvSpPr>
          <p:nvPr>
            <p:ph idx="1"/>
          </p:nvPr>
        </p:nvSpPr>
        <p:spPr>
          <a:xfrm>
            <a:off x="914401" y="1338927"/>
            <a:ext cx="10361084" cy="4833271"/>
          </a:xfrm>
          <a:ln/>
        </p:spPr>
        <p:txBody>
          <a:bodyPr>
            <a:normAutofit fontScale="77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(21 participants on-line, 24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Monday			PM1 – Jarkko </a:t>
            </a:r>
            <a:r>
              <a:rPr lang="en-US" sz="1800" dirty="0" err="1">
                <a:solidFill>
                  <a:schemeClr val="bg1">
                    <a:lumMod val="50000"/>
                  </a:schemeClr>
                </a:solidFill>
                <a:latin typeface="Times New Roman" panose="02020603050405020304" pitchFamily="18" charset="0"/>
                <a:cs typeface="Times New Roman" panose="02020603050405020304" pitchFamily="18" charset="0"/>
              </a:rPr>
              <a:t>Kneckt</a:t>
            </a:r>
            <a:r>
              <a:rPr lang="en-US" sz="1800" dirty="0">
                <a:solidFill>
                  <a:schemeClr val="bg1">
                    <a:lumMod val="50000"/>
                  </a:schemeClr>
                </a:solidFill>
                <a:latin typeface="Times New Roman" panose="02020603050405020304" pitchFamily="18" charset="0"/>
                <a:cs typeface="Times New Roman" panose="02020603050405020304" pitchFamily="18" charset="0"/>
              </a:rPr>
              <a:t> 25/135, 136, 137, </a:t>
            </a:r>
            <a:r>
              <a:rPr lang="en-US" sz="1800" dirty="0" err="1">
                <a:solidFill>
                  <a:schemeClr val="bg1">
                    <a:lumMod val="50000"/>
                  </a:schemeClr>
                </a:solidFill>
                <a:latin typeface="Times New Roman" panose="02020603050405020304" pitchFamily="18" charset="0"/>
                <a:cs typeface="Times New Roman" panose="02020603050405020304" pitchFamily="18" charset="0"/>
              </a:rPr>
              <a:t>Jouni</a:t>
            </a:r>
            <a:r>
              <a:rPr lang="en-US" sz="1800" dirty="0">
                <a:solidFill>
                  <a:schemeClr val="bg1">
                    <a:lumMod val="50000"/>
                  </a:schemeClr>
                </a:solidFill>
                <a:latin typeface="Times New Roman" panose="02020603050405020304" pitchFamily="18" charset="0"/>
                <a:cs typeface="Times New Roman" panose="02020603050405020304" pitchFamily="18" charset="0"/>
              </a:rPr>
              <a:t> </a:t>
            </a:r>
            <a:r>
              <a:rPr lang="en-US" sz="1800" dirty="0" err="1">
                <a:solidFill>
                  <a:schemeClr val="bg1">
                    <a:lumMod val="50000"/>
                  </a:schemeClr>
                </a:solidFill>
                <a:latin typeface="Times New Roman" panose="02020603050405020304" pitchFamily="18" charset="0"/>
                <a:cs typeface="Times New Roman" panose="02020603050405020304" pitchFamily="18" charset="0"/>
              </a:rPr>
              <a:t>Malinen</a:t>
            </a:r>
            <a:r>
              <a:rPr lang="en-US" sz="1800" dirty="0">
                <a:solidFill>
                  <a:schemeClr val="bg1">
                    <a:lumMod val="50000"/>
                  </a:schemeClr>
                </a:solidFill>
                <a:latin typeface="Times New Roman" panose="02020603050405020304" pitchFamily="18" charset="0"/>
                <a:cs typeface="Times New Roman" panose="02020603050405020304" pitchFamily="18" charset="0"/>
              </a:rPr>
              <a:t> 25/155r0</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Tuesday			AM1 – Po-Kai Huang 25/44r1 &amp; 1927r1, Stephane Baron 24/1999, Philip Hawkes </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Tuesday			PM2 – Dominico </a:t>
            </a:r>
            <a:r>
              <a:rPr lang="en-US" sz="1800" dirty="0" err="1">
                <a:solidFill>
                  <a:schemeClr val="bg1">
                    <a:lumMod val="50000"/>
                  </a:schemeClr>
                </a:solidFill>
                <a:latin typeface="Times New Roman" panose="02020603050405020304" pitchFamily="18" charset="0"/>
                <a:cs typeface="Times New Roman" panose="02020603050405020304" pitchFamily="18" charset="0"/>
              </a:rPr>
              <a:t>Ficara</a:t>
            </a:r>
            <a:r>
              <a:rPr lang="en-US" sz="1800" dirty="0">
                <a:solidFill>
                  <a:schemeClr val="bg1">
                    <a:lumMod val="50000"/>
                  </a:schemeClr>
                </a:solidFill>
                <a:latin typeface="Times New Roman" panose="02020603050405020304" pitchFamily="18" charset="0"/>
                <a:cs typeface="Times New Roman" panose="02020603050405020304" pitchFamily="18" charset="0"/>
              </a:rPr>
              <a:t> 24/1714r5, </a:t>
            </a:r>
            <a:r>
              <a:rPr lang="en-US" sz="1800" dirty="0" err="1">
                <a:solidFill>
                  <a:schemeClr val="bg1">
                    <a:lumMod val="50000"/>
                  </a:schemeClr>
                </a:solidFill>
                <a:latin typeface="Times New Roman" panose="02020603050405020304" pitchFamily="18" charset="0"/>
                <a:cs typeface="Times New Roman" panose="02020603050405020304" pitchFamily="18" charset="0"/>
              </a:rPr>
              <a:t>Jouni</a:t>
            </a:r>
            <a:r>
              <a:rPr lang="en-US" sz="1800" dirty="0">
                <a:solidFill>
                  <a:schemeClr val="bg1">
                    <a:lumMod val="50000"/>
                  </a:schemeClr>
                </a:solidFill>
                <a:latin typeface="Times New Roman" panose="02020603050405020304" pitchFamily="18" charset="0"/>
                <a:cs typeface="Times New Roman" panose="02020603050405020304" pitchFamily="18" charset="0"/>
              </a:rPr>
              <a:t> </a:t>
            </a:r>
            <a:r>
              <a:rPr lang="en-US" sz="1800" dirty="0" err="1">
                <a:solidFill>
                  <a:schemeClr val="bg1">
                    <a:lumMod val="50000"/>
                  </a:schemeClr>
                </a:solidFill>
                <a:latin typeface="Times New Roman" panose="02020603050405020304" pitchFamily="18" charset="0"/>
                <a:cs typeface="Times New Roman" panose="02020603050405020304" pitchFamily="18" charset="0"/>
              </a:rPr>
              <a:t>Malinen</a:t>
            </a:r>
            <a:r>
              <a:rPr lang="en-US" sz="1800" dirty="0">
                <a:solidFill>
                  <a:schemeClr val="bg1">
                    <a:lumMod val="50000"/>
                  </a:schemeClr>
                </a:solidFill>
                <a:latin typeface="Times New Roman" panose="02020603050405020304" pitchFamily="18" charset="0"/>
                <a:cs typeface="Times New Roman" panose="02020603050405020304" pitchFamily="18" charset="0"/>
              </a:rPr>
              <a:t> 25/155r0 straw poll</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Wednesday		AM1 – Carol Ansley 24/2116r1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AM1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PM1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1800" dirty="0">
              <a:solidFill>
                <a:schemeClr val="bg1">
                  <a:lumMod val="50000"/>
                </a:schemeClr>
              </a:solidFill>
              <a:latin typeface="Times New Roman" panose="02020603050405020304" pitchFamily="18" charset="0"/>
              <a:cs typeface="Times New Roman" panose="02020603050405020304" pitchFamily="18" charset="0"/>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rPr>
              <a:t>Approval of accumulated minutes – 24/1911r0 and 2052r0 – approved motion #53</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Jarkko </a:t>
            </a:r>
            <a:r>
              <a:rPr lang="en-US" sz="1800"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Kneckt</a:t>
            </a: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 25/136r0 - presented</a:t>
            </a:r>
          </a:p>
          <a:p>
            <a:pPr lvl="1">
              <a:buFont typeface="Arial"/>
              <a:buChar char="•"/>
            </a:pPr>
            <a:r>
              <a:rPr lang="en-US" sz="1800" dirty="0" err="1">
                <a:solidFill>
                  <a:schemeClr val="bg1">
                    <a:lumMod val="50000"/>
                  </a:schemeClr>
                </a:solidFill>
                <a:latin typeface="Times New Roman" panose="02020603050405020304" pitchFamily="18" charset="0"/>
                <a:cs typeface="Times New Roman" panose="02020603050405020304" pitchFamily="18" charset="0"/>
              </a:rPr>
              <a:t>Jouni</a:t>
            </a:r>
            <a:r>
              <a:rPr lang="en-US" sz="1800" dirty="0">
                <a:solidFill>
                  <a:schemeClr val="bg1">
                    <a:lumMod val="50000"/>
                  </a:schemeClr>
                </a:solidFill>
                <a:latin typeface="Times New Roman" panose="02020603050405020304" pitchFamily="18" charset="0"/>
                <a:cs typeface="Times New Roman" panose="02020603050405020304" pitchFamily="18" charset="0"/>
              </a:rPr>
              <a:t> </a:t>
            </a:r>
            <a:r>
              <a:rPr lang="en-US" sz="1800" dirty="0" err="1">
                <a:solidFill>
                  <a:schemeClr val="bg1">
                    <a:lumMod val="50000"/>
                  </a:schemeClr>
                </a:solidFill>
                <a:latin typeface="Times New Roman" panose="02020603050405020304" pitchFamily="18" charset="0"/>
                <a:cs typeface="Times New Roman" panose="02020603050405020304" pitchFamily="18" charset="0"/>
              </a:rPr>
              <a:t>Malinen</a:t>
            </a:r>
            <a:r>
              <a:rPr lang="en-US" sz="1800" dirty="0">
                <a:solidFill>
                  <a:schemeClr val="bg1">
                    <a:lumMod val="50000"/>
                  </a:schemeClr>
                </a:solidFill>
                <a:latin typeface="Times New Roman" panose="02020603050405020304" pitchFamily="18" charset="0"/>
                <a:cs typeface="Times New Roman" panose="02020603050405020304" pitchFamily="18" charset="0"/>
              </a:rPr>
              <a:t> 25/155r0 – presented, straw poll for later</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Antonio de la Oliva 25/153r0 - presented</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727934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2025 January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53</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11-24/1911r0 (November Plenary minutes), 11-24/2052r0 (December and January teleconference minutes)</a:t>
            </a:r>
          </a:p>
          <a:p>
            <a:endParaRPr lang="en-US" sz="1800" b="0" dirty="0">
              <a:solidFill>
                <a:schemeClr val="tx1"/>
              </a:solidFill>
            </a:endParaRPr>
          </a:p>
          <a:p>
            <a:endParaRPr lang="en-US" sz="1800" b="0" dirty="0">
              <a:solidFill>
                <a:schemeClr val="tx1"/>
              </a:solidFill>
            </a:endParaRPr>
          </a:p>
          <a:p>
            <a:r>
              <a:rPr lang="en-US" sz="1800" b="0" dirty="0"/>
              <a:t>Mover:    Jerome Henry</a:t>
            </a:r>
          </a:p>
          <a:p>
            <a:r>
              <a:rPr lang="en-US" sz="1800" b="0" dirty="0"/>
              <a:t>Second:   Peter Yee</a:t>
            </a:r>
          </a:p>
          <a:p>
            <a:r>
              <a:rPr lang="en-US" sz="1800" b="0" dirty="0"/>
              <a:t>Approved by unanimous consent, 27 attendees on-line, 26 in the room</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January IEEE 802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January IEEE 802 interim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US" dirty="0">
                <a:hlinkClick r:id="rId3"/>
              </a:rPr>
              <a:t>https://cvent.me/d5xo5D</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239521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8538</TotalTime>
  <Words>2411</Words>
  <Application>Microsoft Macintosh PowerPoint</Application>
  <PresentationFormat>Widescreen</PresentationFormat>
  <Paragraphs>260</Paragraphs>
  <Slides>22</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0" baseType="lpstr">
      <vt:lpstr>Arial</vt:lpstr>
      <vt:lpstr>Calibri</vt:lpstr>
      <vt:lpstr>Helvetica Neue</vt:lpstr>
      <vt:lpstr>Monotype Sorts</vt:lpstr>
      <vt:lpstr>Symbol</vt:lpstr>
      <vt:lpstr>Times New Roman</vt:lpstr>
      <vt:lpstr>Office Theme</vt:lpstr>
      <vt:lpstr>Document</vt:lpstr>
      <vt:lpstr>January Interim Session Agenda</vt:lpstr>
      <vt:lpstr>Abstract</vt:lpstr>
      <vt:lpstr>IEEE 802.11   Enhanced Data Privacy Task Group</vt:lpstr>
      <vt:lpstr>Registration for the January IEEE 802 interim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January 14, 2024 – PM2</vt:lpstr>
      <vt:lpstr>TGbi Agenda – January 14, 2024 – AM1</vt:lpstr>
      <vt:lpstr>TGbi Agenda – January 13, 2024 – PM1</vt:lpstr>
      <vt:lpstr>Timeline</vt:lpstr>
      <vt:lpstr>Motion # 53</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Carol Ansley</cp:lastModifiedBy>
  <cp:revision>88</cp:revision>
  <cp:lastPrinted>1601-01-01T00:00:00Z</cp:lastPrinted>
  <dcterms:created xsi:type="dcterms:W3CDTF">2023-11-10T19:40:49Z</dcterms:created>
  <dcterms:modified xsi:type="dcterms:W3CDTF">2025-01-14T00:22:41Z</dcterms:modified>
  <cp:category>Name, Affiliation</cp:category>
</cp:coreProperties>
</file>