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83" r:id="rId4"/>
    <p:sldId id="286" r:id="rId5"/>
    <p:sldId id="289" r:id="rId6"/>
    <p:sldId id="284" r:id="rId7"/>
    <p:sldId id="287" r:id="rId8"/>
    <p:sldId id="285" r:id="rId9"/>
    <p:sldId id="288" r:id="rId10"/>
    <p:sldId id="290" r:id="rId11"/>
    <p:sldId id="282" r:id="rId12"/>
    <p:sldId id="27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86"/>
            <p14:sldId id="289"/>
            <p14:sldId id="284"/>
            <p14:sldId id="287"/>
            <p14:sldId id="285"/>
            <p14:sldId id="288"/>
            <p14:sldId id="290"/>
            <p14:sldId id="282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9" autoAdjust="0"/>
    <p:restoredTop sz="94660"/>
  </p:normalViewPr>
  <p:slideViewPr>
    <p:cSldViewPr>
      <p:cViewPr varScale="1">
        <p:scale>
          <a:sx n="108" d="100"/>
          <a:sy n="108" d="100"/>
        </p:scale>
        <p:origin x="126" y="5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6960318D-DE4C-434A-AED7-ED479FDFE112}"/>
    <pc:docChg chg="undo custSel modSld modMainMaster">
      <pc:chgData name="Nelson Costa" userId="fa00ae9e-b4c5-4877-ac9c-2f9525e663bd" providerId="ADAL" clId="{6960318D-DE4C-434A-AED7-ED479FDFE112}" dt="2025-01-07T14:00:01.074" v="84" actId="20577"/>
      <pc:docMkLst>
        <pc:docMk/>
      </pc:docMkLst>
      <pc:sldChg chg="modSp mod">
        <pc:chgData name="Nelson Costa" userId="fa00ae9e-b4c5-4877-ac9c-2f9525e663bd" providerId="ADAL" clId="{6960318D-DE4C-434A-AED7-ED479FDFE112}" dt="2025-01-07T14:00:01.074" v="84" actId="20577"/>
        <pc:sldMkLst>
          <pc:docMk/>
          <pc:sldMk cId="3408765368" sldId="285"/>
        </pc:sldMkLst>
        <pc:graphicFrameChg chg="modGraphic">
          <ac:chgData name="Nelson Costa" userId="fa00ae9e-b4c5-4877-ac9c-2f9525e663bd" providerId="ADAL" clId="{6960318D-DE4C-434A-AED7-ED479FDFE112}" dt="2025-01-07T14:00:01.074" v="84" actId="20577"/>
          <ac:graphicFrameMkLst>
            <pc:docMk/>
            <pc:sldMk cId="3408765368" sldId="285"/>
            <ac:graphicFrameMk id="7" creationId="{ED8F4020-A1CC-9E04-F349-252CC649D129}"/>
          </ac:graphicFrameMkLst>
        </pc:graphicFrameChg>
      </pc:sldChg>
      <pc:sldChg chg="modSp mod">
        <pc:chgData name="Nelson Costa" userId="fa00ae9e-b4c5-4877-ac9c-2f9525e663bd" providerId="ADAL" clId="{6960318D-DE4C-434A-AED7-ED479FDFE112}" dt="2025-01-07T13:59:00.404" v="4" actId="6549"/>
        <pc:sldMkLst>
          <pc:docMk/>
          <pc:sldMk cId="164530796" sldId="289"/>
        </pc:sldMkLst>
        <pc:spChg chg="mod">
          <ac:chgData name="Nelson Costa" userId="fa00ae9e-b4c5-4877-ac9c-2f9525e663bd" providerId="ADAL" clId="{6960318D-DE4C-434A-AED7-ED479FDFE112}" dt="2025-01-07T13:59:00.404" v="4" actId="6549"/>
          <ac:spMkLst>
            <pc:docMk/>
            <pc:sldMk cId="164530796" sldId="289"/>
            <ac:spMk id="3" creationId="{02129F1D-0B45-A20D-AFBC-8F75B2B82D17}"/>
          </ac:spMkLst>
        </pc:spChg>
      </pc:sldChg>
      <pc:sldMasterChg chg="modSp mod">
        <pc:chgData name="Nelson Costa" userId="fa00ae9e-b4c5-4877-ac9c-2f9525e663bd" providerId="ADAL" clId="{6960318D-DE4C-434A-AED7-ED479FDFE112}" dt="2025-01-07T13:58:08.528" v="1" actId="20577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6960318D-DE4C-434A-AED7-ED479FDFE112}" dt="2025-01-07T13:58:08.52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802.11-24/2115r1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Long-Range Backscatter Use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77145"/>
              </p:ext>
            </p:extLst>
          </p:nvPr>
        </p:nvGraphicFramePr>
        <p:xfrm>
          <a:off x="989013" y="2417763"/>
          <a:ext cx="100901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090150" cy="244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6B70E-AB5A-8A87-2576-6B75F0E89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B717-FDBC-66E9-A164-A80DC908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28A2C-7D7A-4C7C-5C5E-2130CD8E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pPr marL="0" indent="0"/>
            <a:r>
              <a:rPr lang="en-US" dirty="0"/>
              <a:t>Do you agree that 11bp should support optional features that enable backscatter communications at ranges beyond those considered for “close range” backscatter.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4E38D-152A-DF4F-21FC-3B454BBE85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2AAF7-969E-1B27-9966-C25A532195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7835CB-6C62-6814-DD6A-CE1F6372E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44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SP2: </a:t>
            </a:r>
          </a:p>
          <a:p>
            <a:r>
              <a:rPr lang="en-US" dirty="0"/>
              <a:t>Do you agree to add the following content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11bp defines a set of features that support long-range backscatter communication in 2.4 GHz.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Kezys</a:t>
            </a:r>
            <a:r>
              <a:rPr lang="en-GB" dirty="0"/>
              <a:t>, </a:t>
            </a:r>
            <a:r>
              <a:rPr lang="en-GB" i="1" dirty="0"/>
              <a:t>802.11 Feature Re-use, </a:t>
            </a:r>
            <a:r>
              <a:rPr lang="en-GB" dirty="0"/>
              <a:t>11-24/1210, July 2024.  </a:t>
            </a:r>
            <a:endParaRPr lang="en-CA" dirty="0"/>
          </a:p>
          <a:p>
            <a:r>
              <a:rPr lang="en-CA" dirty="0"/>
              <a:t>[2] Costa et al., </a:t>
            </a:r>
            <a:r>
              <a:rPr lang="en-CA" i="1" dirty="0"/>
              <a:t>Frequency Shifting in Backscatter Operations, </a:t>
            </a:r>
            <a:r>
              <a:rPr lang="en-CA" dirty="0"/>
              <a:t>11-24/1687, November 2024.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Make the case to create and include a subset of features that enable long-range backscatter in the SFD.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2C7C-1C9D-F620-9DA5-D682F044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Background: Backscatter in Current SFD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93C19-3894-5B85-9FB1-37716436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Current SFD has some provisions for backscatter communications.  Under </a:t>
            </a:r>
            <a:r>
              <a:rPr lang="en-CA" sz="2000" i="1" dirty="0"/>
              <a:t>4.1 General</a:t>
            </a:r>
            <a:r>
              <a:rPr lang="en-CA" sz="20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PM-3: 11bp defines at least one mode of MAC/PHY that supports </a:t>
            </a:r>
            <a:r>
              <a:rPr lang="en-US" sz="1800" b="1" dirty="0"/>
              <a:t>close-range</a:t>
            </a:r>
            <a:r>
              <a:rPr lang="en-US" sz="1800" dirty="0"/>
              <a:t> mono-static backscattering communication in 2.4 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PM-4: 11bp defines at least one mode of MAC/PHY that supports bi-static backscattering communication in 2.4 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SFD is largely mute on a long-range backscatter use case.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believe the requirements for long-range backscatter are significantly different from “close-range mono-static backscattering”.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believe “bi-static backscattering” may not cover the requirements for long-range backscatter.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also believe that implementation considerations for “bi-static” versus “mono-static” may be separate from “long-range” versus “short-range”,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6BC6D-E073-ECE7-16C0-393101BDE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05E8D-6537-1B9B-EE5E-5A9A0D1AF0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5BBC22-5439-C02F-F545-204AC06A3E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86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BA4D-ACBB-E09D-BB60-C4900196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71014"/>
            <a:ext cx="10361084" cy="626270"/>
          </a:xfrm>
        </p:spPr>
        <p:txBody>
          <a:bodyPr/>
          <a:lstStyle/>
          <a:p>
            <a:r>
              <a:rPr lang="en-CA" dirty="0"/>
              <a:t>Background: Prior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78DAB-61BC-7EC8-23C1-1B065161A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EBDC-8C9F-CB30-0FAF-F8380C9E27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7AACC-53C6-8C09-C559-B58A24801C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BE899B5-B1CA-F9F0-B93F-B42501B90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470679"/>
              </p:ext>
            </p:extLst>
          </p:nvPr>
        </p:nvGraphicFramePr>
        <p:xfrm>
          <a:off x="802216" y="1197529"/>
          <a:ext cx="10729190" cy="562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264">
                  <a:extLst>
                    <a:ext uri="{9D8B030D-6E8A-4147-A177-3AD203B41FA5}">
                      <a16:colId xmlns:a16="http://schemas.microsoft.com/office/drawing/2014/main" val="218516095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731998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45796928"/>
                    </a:ext>
                  </a:extLst>
                </a:gridCol>
                <a:gridCol w="8099702">
                  <a:extLst>
                    <a:ext uri="{9D8B030D-6E8A-4147-A177-3AD203B41FA5}">
                      <a16:colId xmlns:a16="http://schemas.microsoft.com/office/drawing/2014/main" val="2325987819"/>
                    </a:ext>
                  </a:extLst>
                </a:gridCol>
              </a:tblGrid>
              <a:tr h="120024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DCN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Author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Title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Notes</a:t>
                      </a:r>
                      <a:endParaRPr lang="en-CA" sz="9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3390820372"/>
                  </a:ext>
                </a:extLst>
              </a:tr>
              <a:tr h="360073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11-22/0963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 err="1">
                          <a:latin typeface="+mn-lt"/>
                          <a:ea typeface="Times New Roman"/>
                          <a:cs typeface="Arial"/>
                        </a:rPr>
                        <a:t>Zhisong</a:t>
                      </a:r>
                      <a:r>
                        <a:rPr lang="en-US" sz="900" i="0" dirty="0">
                          <a:latin typeface="+mn-lt"/>
                          <a:ea typeface="Times New Roman"/>
                          <a:cs typeface="Arial"/>
                        </a:rPr>
                        <a:t> Zuo et al.</a:t>
                      </a: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Use Cases for AMP IoT Devices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Advocates for battery-free Wi-Fi devices.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Coverage up to </a:t>
                      </a:r>
                      <a:r>
                        <a:rPr lang="en-US" sz="900" b="1" u="none" strike="noStrike" dirty="0">
                          <a:effectLst/>
                        </a:rPr>
                        <a:t>30 m indoor, 100 m outdoor</a:t>
                      </a:r>
                      <a:r>
                        <a:rPr lang="en-US" sz="900" u="none" strike="noStrike" dirty="0">
                          <a:effectLst/>
                        </a:rPr>
                        <a:t>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Some requirements (Smart Home application): </a:t>
                      </a:r>
                      <a:r>
                        <a:rPr lang="en-US" sz="900" b="1" u="none" strike="noStrike" dirty="0">
                          <a:effectLst/>
                        </a:rPr>
                        <a:t>Service life &gt; 10 years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536885585"/>
                  </a:ext>
                </a:extLst>
              </a:tr>
              <a:tr h="714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11-23/2038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Close-range AMP Backscattering in 2.4GHz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Introduces new category, "</a:t>
                      </a:r>
                      <a:r>
                        <a:rPr lang="en-US" sz="900" b="1" u="none" strike="noStrike" dirty="0">
                          <a:effectLst/>
                        </a:rPr>
                        <a:t>close-range (~10 cm)</a:t>
                      </a:r>
                      <a:r>
                        <a:rPr lang="en-US" sz="900" u="none" strike="noStrike" dirty="0">
                          <a:effectLst/>
                        </a:rPr>
                        <a:t>" backscattering.  This is primarily for Consumer applications.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Applications page for "AMP Backscattering Applications", in a caption, mentions "Read range requirement: several meters"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Future application (11bp?) states read range of </a:t>
                      </a:r>
                      <a:r>
                        <a:rPr lang="en-US" sz="900" b="1" u="none" strike="noStrike" dirty="0">
                          <a:effectLst/>
                        </a:rPr>
                        <a:t>5 - 10 cm</a:t>
                      </a:r>
                      <a:r>
                        <a:rPr lang="en-US" sz="900" u="none" strike="noStrike" dirty="0">
                          <a:effectLst/>
                        </a:rPr>
                        <a:t> with a phone.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Tags in these cases are powered by the reader, 0 dBm "sufficient to energize the tag"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Dynamic range assumes 20 dB isolation from antennas alone.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States </a:t>
                      </a:r>
                      <a:r>
                        <a:rPr lang="en-US" sz="900" b="1" u="none" strike="noStrike" dirty="0">
                          <a:effectLst/>
                        </a:rPr>
                        <a:t>30-50 dB</a:t>
                      </a:r>
                      <a:r>
                        <a:rPr lang="en-US" sz="900" u="none" strike="noStrike" dirty="0">
                          <a:effectLst/>
                        </a:rPr>
                        <a:t> dynamic range total.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670756483"/>
                  </a:ext>
                </a:extLst>
              </a:tr>
              <a:tr h="22159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11-23/2203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everyone</a:t>
                      </a:r>
                      <a:endParaRPr lang="en-C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Technical Report on support of AMP IoT devices in WLAN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Everything's in here.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573459205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11-24/0075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Wei Lin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Follow Up on AMP Link Budgets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Quoting 23/2203, three backscattering device classes considered: 1) without power storage, 2) with power storage, 3) with power storage and "</a:t>
                      </a:r>
                      <a:r>
                        <a:rPr lang="en-CA" sz="900" u="none" strike="noStrike" dirty="0" err="1">
                          <a:effectLst/>
                        </a:rPr>
                        <a:t>tx</a:t>
                      </a:r>
                      <a:r>
                        <a:rPr lang="en-CA" sz="900" u="none" strike="noStrike" dirty="0">
                          <a:effectLst/>
                        </a:rPr>
                        <a:t> LNA"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Quoting [7] (</a:t>
                      </a:r>
                      <a:r>
                        <a:rPr lang="en-CA" sz="900" u="none" strike="noStrike" dirty="0" err="1">
                          <a:effectLst/>
                        </a:rPr>
                        <a:t>BackCom</a:t>
                      </a:r>
                      <a:r>
                        <a:rPr lang="en-CA" sz="900" u="none" strike="noStrike" dirty="0">
                          <a:effectLst/>
                        </a:rPr>
                        <a:t>), they consider two backscatter topologies 1) monostatic (</a:t>
                      </a:r>
                      <a:r>
                        <a:rPr lang="en-CA" sz="900" u="none" strike="noStrike" dirty="0" err="1">
                          <a:effectLst/>
                        </a:rPr>
                        <a:t>MoBC</a:t>
                      </a:r>
                      <a:r>
                        <a:rPr lang="en-CA" sz="900" u="none" strike="noStrike" dirty="0">
                          <a:effectLst/>
                        </a:rPr>
                        <a:t>), 2) bistatic (</a:t>
                      </a:r>
                      <a:r>
                        <a:rPr lang="en-CA" sz="900" u="none" strike="noStrike" dirty="0" err="1">
                          <a:effectLst/>
                        </a:rPr>
                        <a:t>BiBC</a:t>
                      </a:r>
                      <a:r>
                        <a:rPr lang="en-CA" sz="900" u="none" strike="noStrike" dirty="0">
                          <a:effectLst/>
                        </a:rPr>
                        <a:t>).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b="1" u="none" strike="noStrike" dirty="0">
                          <a:effectLst/>
                        </a:rPr>
                        <a:t>Monostatic backscatter assumes 30 - 50 dB Tx/Rx isolation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Asserts that bistatic backscatter won't need to consider Tx/Rx isolation.  This is only true of an unmodulated carrier.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b="1" u="none" strike="noStrike" dirty="0" err="1">
                          <a:effectLst/>
                        </a:rPr>
                        <a:t>MoBC</a:t>
                      </a:r>
                      <a:r>
                        <a:rPr lang="en-CA" sz="900" b="1" u="none" strike="noStrike" dirty="0">
                          <a:effectLst/>
                        </a:rPr>
                        <a:t>: 2 - 2.8 m, </a:t>
                      </a:r>
                      <a:r>
                        <a:rPr lang="en-CA" sz="900" b="1" u="none" strike="noStrike" dirty="0" err="1">
                          <a:effectLst/>
                        </a:rPr>
                        <a:t>BiBC</a:t>
                      </a:r>
                      <a:r>
                        <a:rPr lang="en-CA" sz="900" b="1" u="none" strike="noStrike" dirty="0">
                          <a:effectLst/>
                        </a:rPr>
                        <a:t>: 0.8 - 1.3 m (downlink), 13.8 - 31.5 m (uplink)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784583757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11-24/537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Close-range AMP </a:t>
                      </a:r>
                      <a:r>
                        <a:rPr lang="en-US" sz="900" u="none" strike="noStrike" dirty="0" err="1">
                          <a:effectLst/>
                        </a:rPr>
                        <a:t>WiFi</a:t>
                      </a:r>
                      <a:r>
                        <a:rPr lang="en-US" sz="900" u="none" strike="noStrike" dirty="0">
                          <a:effectLst/>
                        </a:rPr>
                        <a:t> Reader Feasibility Study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Tx waveform was indeterminate: stated 11b or OFDM could be used.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Rx path involved: 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"Fixed" AGC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Matched filter for increased SNR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Differential decoding for interference mitigation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Repetition combining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OOK based detection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Suggested 2x2 Wi-Fi devices already have a 1Tx + 1Rx mode, implying that regular Wi-Fi devices can do duplex comms.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1841540243"/>
                  </a:ext>
                </a:extLst>
              </a:tr>
              <a:tr h="477718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11-24/798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Close-range AMP WiFi Reader Feasibility Study Follow up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Largely a rehash of 11-24/537, but introduces effects of sloppy clocks on backscatter.  Cite example from UHF RFID tags, FM0, and Miller Coding for timing recovery.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 err="1">
                          <a:effectLst/>
                        </a:rPr>
                        <a:t>Coex</a:t>
                      </a:r>
                      <a:r>
                        <a:rPr lang="en-US" sz="900" u="none" strike="noStrike" dirty="0">
                          <a:effectLst/>
                        </a:rPr>
                        <a:t> mechanism only via "Legacy preamble"; nothing else in the PPDU is decodable by legacy receivers.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Claim </a:t>
                      </a:r>
                      <a:r>
                        <a:rPr lang="en-US" sz="900" b="1" u="none" strike="noStrike" dirty="0">
                          <a:effectLst/>
                        </a:rPr>
                        <a:t>22 - 26 cm range, clock accuracy penalty of 6 - 15 cm for 100k PPM clock.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3694684987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11-24/0853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W. Xu et al.</a:t>
                      </a:r>
                      <a:endParaRPr lang="en-C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Design target and device capabilities for AMP IoT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For AMP IoT talks about </a:t>
                      </a:r>
                      <a:r>
                        <a:rPr lang="en-US" sz="900" b="1" u="none" strike="noStrike" dirty="0">
                          <a:effectLst/>
                        </a:rPr>
                        <a:t>10 - 30 m ("RF Power") and up to 200 m "other ambient power".  </a:t>
                      </a:r>
                      <a:r>
                        <a:rPr lang="en-US" sz="900" u="none" strike="noStrike" dirty="0">
                          <a:effectLst/>
                        </a:rPr>
                        <a:t>&lt;1 </a:t>
                      </a:r>
                      <a:r>
                        <a:rPr lang="en-US" sz="900" u="none" strike="noStrike" dirty="0" err="1">
                          <a:effectLst/>
                        </a:rPr>
                        <a:t>mW</a:t>
                      </a:r>
                      <a:r>
                        <a:rPr lang="en-US" sz="900" u="none" strike="noStrike" dirty="0">
                          <a:effectLst/>
                        </a:rPr>
                        <a:t> consumption.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Three scenarios, </a:t>
                      </a:r>
                      <a:r>
                        <a:rPr lang="en-US" sz="900" b="1" u="none" strike="noStrike" dirty="0">
                          <a:effectLst/>
                        </a:rPr>
                        <a:t>1) short/med range (10-100 m), 2) "close" range (20 - 50 cm), 3) "Compatible Ambient IoT" (10 - 100 m).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Backscatter with/without a reflection amplifier.  Amp provides up to 15 dB gain @ 100 µW.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Backscatter </a:t>
                      </a:r>
                      <a:r>
                        <a:rPr lang="en-US" sz="900" b="1" u="none" strike="noStrike" dirty="0">
                          <a:effectLst/>
                        </a:rPr>
                        <a:t>without amp = approx. 2 m, with amp approx. 11 m.</a:t>
                      </a:r>
                      <a:br>
                        <a:rPr lang="en-US" sz="900" b="1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States </a:t>
                      </a:r>
                      <a:r>
                        <a:rPr lang="en-US" sz="900" b="1" u="none" strike="noStrike" dirty="0">
                          <a:effectLst/>
                        </a:rPr>
                        <a:t>"short/medium range" AMP device are required to have energy storage mechanism as can rely on WPT alone</a:t>
                      </a:r>
                      <a:r>
                        <a:rPr lang="en-US" sz="900" u="none" strike="noStrike" dirty="0">
                          <a:effectLst/>
                        </a:rPr>
                        <a:t>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Advocates for clock accuracy of 10k PPM at tag.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550584012"/>
                  </a:ext>
                </a:extLst>
              </a:tr>
              <a:tr h="600122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11-24/1215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Wei Lin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Feasibility study on long range backscatter operation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Covers both </a:t>
                      </a:r>
                      <a:r>
                        <a:rPr lang="en-US" sz="900" b="1" u="none" strike="noStrike" dirty="0">
                          <a:effectLst/>
                        </a:rPr>
                        <a:t>"close range" and "long range" backscattering cases</a:t>
                      </a:r>
                      <a:r>
                        <a:rPr lang="en-US" sz="900" u="none" strike="noStrike" dirty="0">
                          <a:effectLst/>
                        </a:rPr>
                        <a:t>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Long range backscatter case shown as bi-static topology.  "Close range" backscatter is from 11-23/2038 model.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b="1" u="none" strike="noStrike" dirty="0">
                          <a:effectLst/>
                        </a:rPr>
                        <a:t>Long range "several meters", "Close range" 20 cm.</a:t>
                      </a:r>
                      <a:br>
                        <a:rPr lang="en-US" sz="900" b="1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Presented link margins for long range backscatter use case. 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The link margins don't appear to consider "self-jamming"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173998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4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DF6D-F37C-2E2E-ED95-636A0A9C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Background: Some 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29F1D-0B45-A20D-AFBC-8F75B2B82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553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Service ranges for backscatter-specific applications are divided between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“close range” 10 – 50 cm,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“long-range” 2 – 32 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Clock accuracy greatly affects range (no matter the application.)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are applications that consider a battery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here, we consider a “lifetime” battery; a battery that does not require replacement over the lifetime of the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Lifetime battery applications ease market adoption.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Most backscatter applications did not consider “self-jamming” in their link budgets.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With modulated carriers, self-jamming is the limiting factor in link budgets [2].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21C5C-9D2E-2F33-3852-00265AF206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7BCD0-6431-45DF-EBD1-025C72DA8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5CCA1B-9200-DC41-5C0A-37C16CA705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3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CE8A-D2BE-7F34-DDA5-DE13F83C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Backscatter Trade-off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4F7B4-BCF2-D19E-0ABC-4C50D3621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We believe the parameters defining use case should 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Mono- versus bi-static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Short- versus long-range.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one of the biggest factors in determining application space.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EFA33-B72A-8B9B-71D4-098E1053F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47A80-62F9-9D53-8365-819378A3B4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43C06-1EAF-C6FA-9EBC-C3444710DD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49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ED870-1845-8CBF-E19D-B0E5BD41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CA" dirty="0"/>
              <a:t>Implementation Differentiators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789A7B7-8876-0230-BF71-E8109D07A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15480" y="1226810"/>
            <a:ext cx="8555448" cy="521854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DF2B0-9727-8CFA-ADBC-2976527DE1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69A6-CD90-0B23-8F43-5BF3F231A9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9A00FD-82A8-FDEF-E1D1-116C0B90E6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37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D607-93C6-1FD3-3A5B-C488C49C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Vs. Short Range: Other Trade-offs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D8F4020-A1CC-9E04-F349-252CC649D1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151266"/>
              </p:ext>
            </p:extLst>
          </p:nvPr>
        </p:nvGraphicFramePr>
        <p:xfrm>
          <a:off x="82275" y="1700808"/>
          <a:ext cx="12025336" cy="4410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249894188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3484561818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3256239653"/>
                    </a:ext>
                  </a:extLst>
                </a:gridCol>
              </a:tblGrid>
              <a:tr h="17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Feature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 Range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Short range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5082179"/>
                  </a:ext>
                </a:extLst>
              </a:tr>
              <a:tr h="740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Training sequence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Training required by the receiver to be in the backscatter waveform.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Coherent decode increases range.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 range requires better training sequences to mitigate channel and radio impairments. 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Can use cancellation techniques in the monostatic case to reduce self-jamming.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1327414"/>
                  </a:ext>
                </a:extLst>
              </a:tr>
              <a:tr h="1115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Uplink (backscattered) waveform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Emphasis on Range.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Difference in energy expenditure on backscatter is minimal between different waveforms.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Waveform generated at the Tx, not at the tag.  BPSK gets us the longest range.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Better backscatter efficiency gets us more range.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Loss in range using OOK, Manchester encoded is acceptable.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OOK also allows for energy capture during modulation (backscatter switches to a load instead of short/open).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5342590"/>
                  </a:ext>
                </a:extLst>
              </a:tr>
              <a:tr h="28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Battery versus WPT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10-year battery useful as WPT coverage may be limited in larger areas.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This also includes solar (PV cell) based applications.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WPT coverage acceptable.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921199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 may be higher because range becomes more important.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 affects link margin.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Loss in range due to clock inaccuracies is a percentage of total range; clock accuracy has less effect on absolute range than with longer range applications.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698419"/>
                  </a:ext>
                </a:extLst>
              </a:tr>
              <a:tr h="855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Adoption, backward compatibility, feature reuse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In-market Wi-Fi receivers provide receiver diversity, eases market adoption.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Channel shifting provides for more range.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Many existing waveforms are compatible with backscatter.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 Requires new infrastructure.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888645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Applications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Longer ranges widen the application space.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 Shorter ranges restrict the application space.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0178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Can be higher cost because of energy storage requirements.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Typically, low cost, simpler design.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4146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2622D-86BC-242E-380A-AD6B5B2B5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F9025-F6B5-DDDE-F582-5975CCC2D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3D3238-9BB4-E153-6D0D-4DF449D410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765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1C8C-F0C7-6F48-731B-E1310F8C0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B541E-4A26-BA87-7490-EAA6277C9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requirements for long-range backscatter are significantly different from that of close-range backscatter.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Long-range bistatic backscatter can also be used with existing infrastructure.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long-range case overlaps with both monostatic and bistatic topologies.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propose to include a long-range backscattering use case in 11bp AMP.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80CE-3FCD-91B9-E4EF-F4A67C0B09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FAE3B-B2FB-648E-9E60-AC422C15C9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0C9BDC-B652-D260-C222-D56312A886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99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34328</TotalTime>
  <Words>1574</Words>
  <Application>Microsoft Office PowerPoint</Application>
  <PresentationFormat>Widescreen</PresentationFormat>
  <Paragraphs>156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Arial Unicode MS</vt:lpstr>
      <vt:lpstr>Calibri</vt:lpstr>
      <vt:lpstr>Times New Roman</vt:lpstr>
      <vt:lpstr>Office Theme</vt:lpstr>
      <vt:lpstr>Document</vt:lpstr>
      <vt:lpstr>Long-Range Backscatter Use Case</vt:lpstr>
      <vt:lpstr>PowerPoint Presentation</vt:lpstr>
      <vt:lpstr>Background: Backscatter in Current SFD Draft</vt:lpstr>
      <vt:lpstr>Background: Prior Submissions</vt:lpstr>
      <vt:lpstr>Background: Some take-aways</vt:lpstr>
      <vt:lpstr>Backscatter Trade-off Space</vt:lpstr>
      <vt:lpstr>Implementation Differentiators</vt:lpstr>
      <vt:lpstr>Long Range Vs. Short Range: Other Trade-offs</vt:lpstr>
      <vt:lpstr>Conclusion</vt:lpstr>
      <vt:lpstr>Straw Polls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Range Backscatter Use Case</dc:title>
  <dc:creator>Nelson Costa</dc:creator>
  <cp:keywords/>
  <cp:lastModifiedBy>Nelson Costa</cp:lastModifiedBy>
  <cp:revision>5</cp:revision>
  <cp:lastPrinted>1601-01-01T00:00:00Z</cp:lastPrinted>
  <dcterms:created xsi:type="dcterms:W3CDTF">2024-10-06T13:43:49Z</dcterms:created>
  <dcterms:modified xsi:type="dcterms:W3CDTF">2025-01-07T14:00:11Z</dcterms:modified>
  <cp:category>Nelson Costa (HaiLa Technologies)</cp:category>
</cp:coreProperties>
</file>