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0" r:id="rId5"/>
    <p:sldId id="141169865" r:id="rId6"/>
    <p:sldId id="141169841" r:id="rId7"/>
    <p:sldId id="141169866" r:id="rId8"/>
    <p:sldId id="141169867" r:id="rId9"/>
    <p:sldId id="141169869" r:id="rId10"/>
    <p:sldId id="141169868" r:id="rId11"/>
    <p:sldId id="141169870" r:id="rId12"/>
    <p:sldId id="141169874" r:id="rId13"/>
    <p:sldId id="141169852" r:id="rId14"/>
    <p:sldId id="141169876" r:id="rId15"/>
    <p:sldId id="141169877" r:id="rId16"/>
    <p:sldId id="141169875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EA9D14-EF9D-B8B2-DC05-A878C4E2E7C8}" name="Sanket Kalamkar" initials="SK" userId="S::sankal@qti.qualcomm.com::9f7da7a1-a53a-443e-9c41-71048af38d86" providerId="AD"/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338CFF47-243A-9C8D-F54C-0DCF5877AB99}" name="Giovanni Chisci" initials="GC" userId="Giovanni Chisci" providerId="None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B8A0F8D8-7F6F-9B55-996F-D74EED080FD8}" name="George Cherian" initials="GC" userId="S::gcherian@qti.qualcomm.com::dada1bfa-cc74-4c98-a5c1-f67cff5c19f3" providerId="AD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1CB5DA-54F7-483F-9163-C4B7BDA96E3E}" v="2" dt="2025-01-09T21:56:13.2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ket Kalamkar" userId="9f7da7a1-a53a-443e-9c41-71048af38d86" providerId="ADAL" clId="{B61CB5DA-54F7-483F-9163-C4B7BDA96E3E}"/>
    <pc:docChg chg="undo custSel addSld modSld sldOrd modMainMaster">
      <pc:chgData name="Sanket Kalamkar" userId="9f7da7a1-a53a-443e-9c41-71048af38d86" providerId="ADAL" clId="{B61CB5DA-54F7-483F-9163-C4B7BDA96E3E}" dt="2025-01-14T08:02:33.135" v="736" actId="123"/>
      <pc:docMkLst>
        <pc:docMk/>
      </pc:docMkLst>
      <pc:sldChg chg="modSp mod">
        <pc:chgData name="Sanket Kalamkar" userId="9f7da7a1-a53a-443e-9c41-71048af38d86" providerId="ADAL" clId="{B61CB5DA-54F7-483F-9163-C4B7BDA96E3E}" dt="2025-01-08T18:12:48.294" v="8" actId="115"/>
        <pc:sldMkLst>
          <pc:docMk/>
          <pc:sldMk cId="3075053723" sldId="141169865"/>
        </pc:sldMkLst>
        <pc:spChg chg="mod">
          <ac:chgData name="Sanket Kalamkar" userId="9f7da7a1-a53a-443e-9c41-71048af38d86" providerId="ADAL" clId="{B61CB5DA-54F7-483F-9163-C4B7BDA96E3E}" dt="2025-01-08T18:12:48.294" v="8" actId="115"/>
          <ac:spMkLst>
            <pc:docMk/>
            <pc:sldMk cId="3075053723" sldId="141169865"/>
            <ac:spMk id="2" creationId="{130D3921-EDD9-B396-CB3E-6C41C5C6CCDB}"/>
          </ac:spMkLst>
        </pc:spChg>
      </pc:sldChg>
      <pc:sldChg chg="modSp mod">
        <pc:chgData name="Sanket Kalamkar" userId="9f7da7a1-a53a-443e-9c41-71048af38d86" providerId="ADAL" clId="{B61CB5DA-54F7-483F-9163-C4B7BDA96E3E}" dt="2025-01-08T18:12:39.897" v="5" actId="115"/>
        <pc:sldMkLst>
          <pc:docMk/>
          <pc:sldMk cId="641757732" sldId="141169867"/>
        </pc:sldMkLst>
        <pc:spChg chg="mod">
          <ac:chgData name="Sanket Kalamkar" userId="9f7da7a1-a53a-443e-9c41-71048af38d86" providerId="ADAL" clId="{B61CB5DA-54F7-483F-9163-C4B7BDA96E3E}" dt="2025-01-08T18:12:39.897" v="5" actId="115"/>
          <ac:spMkLst>
            <pc:docMk/>
            <pc:sldMk cId="641757732" sldId="141169867"/>
            <ac:spMk id="2" creationId="{503675BF-3B27-91D4-D061-497AC7513CB7}"/>
          </ac:spMkLst>
        </pc:spChg>
      </pc:sldChg>
      <pc:sldChg chg="modSp mod">
        <pc:chgData name="Sanket Kalamkar" userId="9f7da7a1-a53a-443e-9c41-71048af38d86" providerId="ADAL" clId="{B61CB5DA-54F7-483F-9163-C4B7BDA96E3E}" dt="2025-01-08T18:12:31.658" v="2" actId="115"/>
        <pc:sldMkLst>
          <pc:docMk/>
          <pc:sldMk cId="1930570374" sldId="141169870"/>
        </pc:sldMkLst>
        <pc:spChg chg="mod">
          <ac:chgData name="Sanket Kalamkar" userId="9f7da7a1-a53a-443e-9c41-71048af38d86" providerId="ADAL" clId="{B61CB5DA-54F7-483F-9163-C4B7BDA96E3E}" dt="2025-01-08T18:12:31.658" v="2" actId="115"/>
          <ac:spMkLst>
            <pc:docMk/>
            <pc:sldMk cId="1930570374" sldId="141169870"/>
            <ac:spMk id="2" creationId="{8F3AC03F-9ADC-3F3D-8019-70BFE50381DF}"/>
          </ac:spMkLst>
        </pc:spChg>
      </pc:sldChg>
      <pc:sldChg chg="modSp new mod">
        <pc:chgData name="Sanket Kalamkar" userId="9f7da7a1-a53a-443e-9c41-71048af38d86" providerId="ADAL" clId="{B61CB5DA-54F7-483F-9163-C4B7BDA96E3E}" dt="2025-01-14T08:02:33.135" v="736" actId="123"/>
        <pc:sldMkLst>
          <pc:docMk/>
          <pc:sldMk cId="2853071925" sldId="141169875"/>
        </pc:sldMkLst>
        <pc:spChg chg="mod">
          <ac:chgData name="Sanket Kalamkar" userId="9f7da7a1-a53a-443e-9c41-71048af38d86" providerId="ADAL" clId="{B61CB5DA-54F7-483F-9163-C4B7BDA96E3E}" dt="2025-01-14T08:02:33.135" v="736" actId="123"/>
          <ac:spMkLst>
            <pc:docMk/>
            <pc:sldMk cId="2853071925" sldId="141169875"/>
            <ac:spMk id="2" creationId="{1381E2FE-902B-A875-50D9-E12CE28F8AEF}"/>
          </ac:spMkLst>
        </pc:spChg>
        <pc:spChg chg="mod">
          <ac:chgData name="Sanket Kalamkar" userId="9f7da7a1-a53a-443e-9c41-71048af38d86" providerId="ADAL" clId="{B61CB5DA-54F7-483F-9163-C4B7BDA96E3E}" dt="2025-01-09T21:56:37.021" v="550" actId="20577"/>
          <ac:spMkLst>
            <pc:docMk/>
            <pc:sldMk cId="2853071925" sldId="141169875"/>
            <ac:spMk id="3" creationId="{29C5C35C-BFF0-2279-C897-A2B0ECF2F1BA}"/>
          </ac:spMkLst>
        </pc:spChg>
      </pc:sldChg>
      <pc:sldChg chg="modSp add mod ord">
        <pc:chgData name="Sanket Kalamkar" userId="9f7da7a1-a53a-443e-9c41-71048af38d86" providerId="ADAL" clId="{B61CB5DA-54F7-483F-9163-C4B7BDA96E3E}" dt="2025-01-14T08:00:11.989" v="734" actId="403"/>
        <pc:sldMkLst>
          <pc:docMk/>
          <pc:sldMk cId="3758203661" sldId="141169876"/>
        </pc:sldMkLst>
        <pc:spChg chg="mod">
          <ac:chgData name="Sanket Kalamkar" userId="9f7da7a1-a53a-443e-9c41-71048af38d86" providerId="ADAL" clId="{B61CB5DA-54F7-483F-9163-C4B7BDA96E3E}" dt="2025-01-14T08:00:11.989" v="734" actId="403"/>
          <ac:spMkLst>
            <pc:docMk/>
            <pc:sldMk cId="3758203661" sldId="141169876"/>
            <ac:spMk id="2" creationId="{5EA704F5-2140-45C3-1D4D-7C342996AD76}"/>
          </ac:spMkLst>
        </pc:spChg>
        <pc:spChg chg="mod">
          <ac:chgData name="Sanket Kalamkar" userId="9f7da7a1-a53a-443e-9c41-71048af38d86" providerId="ADAL" clId="{B61CB5DA-54F7-483F-9163-C4B7BDA96E3E}" dt="2025-01-09T21:55:37.090" v="435" actId="1076"/>
          <ac:spMkLst>
            <pc:docMk/>
            <pc:sldMk cId="3758203661" sldId="141169876"/>
            <ac:spMk id="3" creationId="{5FED68D6-3C68-6333-79D7-ED29A7A0AFE4}"/>
          </ac:spMkLst>
        </pc:spChg>
      </pc:sldChg>
      <pc:sldChg chg="modSp add mod">
        <pc:chgData name="Sanket Kalamkar" userId="9f7da7a1-a53a-443e-9c41-71048af38d86" providerId="ADAL" clId="{B61CB5DA-54F7-483F-9163-C4B7BDA96E3E}" dt="2025-01-14T08:02:17.766" v="735" actId="123"/>
        <pc:sldMkLst>
          <pc:docMk/>
          <pc:sldMk cId="3248853447" sldId="141169877"/>
        </pc:sldMkLst>
        <pc:spChg chg="mod">
          <ac:chgData name="Sanket Kalamkar" userId="9f7da7a1-a53a-443e-9c41-71048af38d86" providerId="ADAL" clId="{B61CB5DA-54F7-483F-9163-C4B7BDA96E3E}" dt="2025-01-14T08:02:17.766" v="735" actId="123"/>
          <ac:spMkLst>
            <pc:docMk/>
            <pc:sldMk cId="3248853447" sldId="141169877"/>
            <ac:spMk id="2" creationId="{49755E94-AC09-3DFA-F3B4-65FEBB6CFF73}"/>
          </ac:spMkLst>
        </pc:spChg>
        <pc:spChg chg="mod">
          <ac:chgData name="Sanket Kalamkar" userId="9f7da7a1-a53a-443e-9c41-71048af38d86" providerId="ADAL" clId="{B61CB5DA-54F7-483F-9163-C4B7BDA96E3E}" dt="2025-01-09T21:56:31.807" v="548" actId="20577"/>
          <ac:spMkLst>
            <pc:docMk/>
            <pc:sldMk cId="3248853447" sldId="141169877"/>
            <ac:spMk id="3" creationId="{B3F256BB-EEA1-C4E5-60C1-B55944DB6CB9}"/>
          </ac:spMkLst>
        </pc:spChg>
      </pc:sldChg>
      <pc:sldMasterChg chg="modSldLayout">
        <pc:chgData name="Sanket Kalamkar" userId="9f7da7a1-a53a-443e-9c41-71048af38d86" providerId="ADAL" clId="{B61CB5DA-54F7-483F-9163-C4B7BDA96E3E}" dt="2025-01-08T18:13:29.658" v="10" actId="20577"/>
        <pc:sldMasterMkLst>
          <pc:docMk/>
          <pc:sldMasterMk cId="0" sldId="2147483648"/>
        </pc:sldMasterMkLst>
        <pc:sldLayoutChg chg="modSp mod">
          <pc:chgData name="Sanket Kalamkar" userId="9f7da7a1-a53a-443e-9c41-71048af38d86" providerId="ADAL" clId="{B61CB5DA-54F7-483F-9163-C4B7BDA96E3E}" dt="2025-01-08T18:13:29.658" v="10" actId="20577"/>
          <pc:sldLayoutMkLst>
            <pc:docMk/>
            <pc:sldMasterMk cId="0" sldId="2147483648"/>
            <pc:sldLayoutMk cId="0" sldId="2147483650"/>
          </pc:sldLayoutMkLst>
          <pc:spChg chg="mod">
            <ac:chgData name="Sanket Kalamkar" userId="9f7da7a1-a53a-443e-9c41-71048af38d86" providerId="ADAL" clId="{B61CB5DA-54F7-483F-9163-C4B7BDA96E3E}" dt="2025-01-08T18:13:29.658" v="10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04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2B61C0-DEDD-CC05-4C43-ECF9D037A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0958FD-B363-0341-AFB5-B4E82C84C8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34A79E-452F-FF32-7235-AF78CCB066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E523163-18D4-E270-1807-7BF801BE7B6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6D4D7-F18E-A586-627C-E4FE2A33C94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7FF40-142B-D27C-5758-9B8AB448EAB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EBD1B-CE51-0140-5E57-104E0D2D44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40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3F67E-B9E7-0CAF-2861-27014C2658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D57313-1521-C416-1A38-EF1D10A65B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B2A94C-B2CA-A365-D118-017099914E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9279C02-8CD8-3B8C-F379-483B03016D4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B75333-DEBE-809A-9302-F73E8484F89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741EA-DDBF-D98A-D6FC-48F8E08050D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F4371-78FB-7A30-909A-B225C592F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93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4FD7DC-095A-1FFD-9092-24EEB59DA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00E815-E835-9B44-CECC-3D00F1C0FF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8C5722-D839-1EFF-730C-538285414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20E8F12-722E-C6C4-B41B-8655E050A33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4DC44C-043D-8123-5D1C-16DA336D7BC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E3A8F-032B-8DDF-8E56-CAAA2FAF7BA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FB148-EE27-AA59-7F20-4596B2ED7A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21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1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802.11-24/2113r0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802.11-23/1895r2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3600"/>
              <a:t>UL Access for AMP Clients</a:t>
            </a:r>
            <a:endParaRPr lang="en-US" sz="360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December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/>
              <a:t>Date</a:t>
            </a:r>
            <a:r>
              <a:rPr lang="en-GB" sz="1800" kern="0"/>
              <a:t>: 2024-12-14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455475"/>
              </p:ext>
            </p:extLst>
          </p:nvPr>
        </p:nvGraphicFramePr>
        <p:xfrm>
          <a:off x="791070" y="2673434"/>
          <a:ext cx="7334250" cy="1182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Qualcomm Technologies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sankal@qti.qualcomm.com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11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1976F-076B-BDA6-F72E-9D9A71339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8249856" cy="4844144"/>
          </a:xfrm>
        </p:spPr>
        <p:txBody>
          <a:bodyPr>
            <a:normAutofit/>
          </a:bodyPr>
          <a:lstStyle/>
          <a:p>
            <a:r>
              <a:rPr lang="en-US">
                <a:cs typeface="Times New Roman"/>
              </a:rPr>
              <a:t>Simple access scheme for AMP clients given their limited capabilities</a:t>
            </a:r>
          </a:p>
          <a:p>
            <a:pPr lvl="1"/>
            <a:r>
              <a:rPr lang="en-US">
                <a:ea typeface="Aptos" panose="020B0004020202020204" pitchFamily="34" charset="0"/>
                <a:cs typeface="Aptos" panose="020B0004020202020204" pitchFamily="34" charset="0"/>
              </a:rPr>
              <a:t>Supports both unicast and multicast/broadcast cases</a:t>
            </a:r>
          </a:p>
          <a:p>
            <a:pPr lvl="1"/>
            <a:r>
              <a:rPr lang="en-US">
                <a:ea typeface="Aptos" panose="020B0004020202020204" pitchFamily="34" charset="0"/>
                <a:cs typeface="Aptos" panose="020B0004020202020204" pitchFamily="34" charset="0"/>
              </a:rPr>
              <a:t>Covers different phases of AMP operation</a:t>
            </a:r>
          </a:p>
          <a:p>
            <a:pPr lvl="2"/>
            <a:r>
              <a:rPr lang="en-US">
                <a:ea typeface="Aptos" panose="020B0004020202020204" pitchFamily="34" charset="0"/>
                <a:cs typeface="Aptos" panose="020B0004020202020204" pitchFamily="34" charset="0"/>
              </a:rPr>
              <a:t>Discovery, capability exchanges, data communication </a:t>
            </a:r>
          </a:p>
          <a:p>
            <a:pPr lvl="1"/>
            <a:endParaRPr lang="en-US">
              <a:cs typeface="Times New Roman"/>
            </a:endParaRPr>
          </a:p>
          <a:p>
            <a:r>
              <a:rPr lang="en-US">
                <a:cs typeface="Times New Roman"/>
              </a:rPr>
              <a:t>Slotted ALOHA for multiple access</a:t>
            </a:r>
          </a:p>
          <a:p>
            <a:pPr lvl="1"/>
            <a:r>
              <a:rPr lang="en-US">
                <a:cs typeface="Times New Roman"/>
              </a:rPr>
              <a:t>Simple and scalable</a:t>
            </a:r>
          </a:p>
          <a:p>
            <a:pPr lvl="1"/>
            <a:r>
              <a:rPr lang="en-US">
                <a:cs typeface="Times New Roman"/>
              </a:rPr>
              <a:t>Clients use the AP’s Control frame receive time to set UL access time</a:t>
            </a:r>
          </a:p>
          <a:p>
            <a:pPr lvl="2"/>
            <a:r>
              <a:rPr lang="en-US">
                <a:cs typeface="Times New Roman"/>
              </a:rPr>
              <a:t>Clients need not know absolute timestamp, which is susceptible to clock drift</a:t>
            </a:r>
          </a:p>
          <a:p>
            <a:pPr lvl="1"/>
            <a:endParaRPr lang="en-US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C6F1AE-915E-BCC4-A11C-4FA007EA4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60F9-ED14-1EBA-66BF-EC1A7586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13D7C-1252-00CD-BF13-C8F01A13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37EA7-112D-43C6-7CF8-9D4BA705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29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CD31F6-10EE-8753-B3B2-940B31FD5F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A704F5-2140-45C3-1D4D-7C342996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Do you agree that </a:t>
            </a:r>
            <a:r>
              <a:rPr lang="en-US" sz="2400" dirty="0" err="1"/>
              <a:t>TGbp</a:t>
            </a:r>
            <a:r>
              <a:rPr lang="en-US" sz="2400" dirty="0"/>
              <a:t> to define a mechanism to allow an AP to solicit AMP uplink PPDU(s) from one or more 802.11bp clients?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ED68D6-3C68-6333-79D7-ED29A7A0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FEBE3-FFAA-E2B7-9666-51BB514FA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2F6BE-379C-77F1-4460-551698101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64E81-4D7A-668D-6AE1-235E0436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03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34E157-C7F6-DB80-845E-CCA0458FF0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755E94-AC09-3DFA-F3B4-65FEBB6CF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400" dirty="0"/>
              <a:t>Do you agree that </a:t>
            </a:r>
            <a:r>
              <a:rPr lang="en-US" sz="2400" dirty="0" err="1"/>
              <a:t>TGbp</a:t>
            </a:r>
            <a:r>
              <a:rPr lang="en-US" sz="2400" dirty="0"/>
              <a:t> to define a Time Division Multiple Access (TDMA) mechanism for multiple 802.11bp clients to transmit AMP uplink PPDU(s)?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F256BB-EEA1-C4E5-60C1-B55944DB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594C1-7C62-5BB1-FAA5-D83221730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70D9A-062B-961F-EA1D-C28EF21A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3AB53-BA26-9A6F-EB23-A3F67B1D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53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81E2FE-902B-A875-50D9-E12CE28F8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400" dirty="0"/>
              <a:t>Do you agree that 802.11bp to define a slotted ALOHA based procedure to enable multiple clients to access the medium to send uplink </a:t>
            </a:r>
            <a:r>
              <a:rPr lang="en-US" sz="2400" dirty="0">
                <a:effectLst/>
              </a:rPr>
              <a:t>AMP</a:t>
            </a:r>
            <a:r>
              <a:rPr lang="en-US" sz="2400" dirty="0"/>
              <a:t> PPDU(s)?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C5C35C-BFF0-2279-C897-A2B0ECF2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E8171-A4EE-8595-A435-877EFD548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59F94-D80C-5A35-A1D3-1BD8C178A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73E17-7A3C-380F-B8AB-8FFCD2F57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7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0D3921-EDD9-B396-CB3E-6C41C5C6C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2000" b="1" dirty="0">
                <a:effectLst/>
                <a:latin typeface="+mn-lt"/>
                <a:ea typeface="Aptos" panose="020B0004020202020204" pitchFamily="34" charset="0"/>
                <a:cs typeface="Aptos" panose="020B0004020202020204" pitchFamily="34" charset="0"/>
              </a:rPr>
              <a:t>This contribution proposes a simple channel access scheme that:</a:t>
            </a:r>
          </a:p>
          <a:p>
            <a:pPr lvl="1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Considers the limitations of AMP clients (Active Tx, Backscatter clients)</a:t>
            </a:r>
          </a:p>
          <a:p>
            <a:pPr lvl="2"/>
            <a:r>
              <a:rPr lang="en-US" dirty="0">
                <a:latin typeface="+mn-lt"/>
              </a:rPr>
              <a:t>Limited energy availability</a:t>
            </a:r>
          </a:p>
          <a:p>
            <a:pPr lvl="2"/>
            <a:r>
              <a:rPr lang="en-US" dirty="0"/>
              <a:t>Minimal to no persistent memory</a:t>
            </a:r>
          </a:p>
          <a:p>
            <a:pPr lvl="2"/>
            <a:r>
              <a:rPr lang="en-US" dirty="0">
                <a:latin typeface="+mn-lt"/>
              </a:rPr>
              <a:t>Clock drift</a:t>
            </a:r>
          </a:p>
          <a:p>
            <a:pPr lvl="1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Supports both unicast and multicast/broadcast cases</a:t>
            </a:r>
          </a:p>
          <a:p>
            <a:pPr>
              <a:spcBef>
                <a:spcPts val="0"/>
              </a:spcBef>
              <a:tabLst>
                <a:tab pos="457200" algn="l"/>
              </a:tabLst>
            </a:pPr>
            <a:endParaRPr lang="en-US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Unicast:</a:t>
            </a:r>
          </a:p>
          <a:p>
            <a:pPr lvl="1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The AP/Reader sends a Trigger frame</a:t>
            </a:r>
          </a:p>
          <a:p>
            <a:pPr lvl="1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The AMP client sends an UL response</a:t>
            </a:r>
          </a:p>
          <a:p>
            <a:pPr lvl="1">
              <a:spcBef>
                <a:spcPts val="0"/>
              </a:spcBef>
              <a:tabLst>
                <a:tab pos="457200" algn="l"/>
              </a:tabLst>
            </a:pPr>
            <a:endParaRPr lang="en-US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Multicast/broadcast:</a:t>
            </a:r>
          </a:p>
          <a:p>
            <a:pPr lvl="1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The AP/Reader sends a Control frame</a:t>
            </a:r>
          </a:p>
          <a:p>
            <a:pPr lvl="1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ea typeface="Aptos" panose="020B0004020202020204" pitchFamily="34" charset="0"/>
                <a:cs typeface="Aptos" panose="020B0004020202020204" pitchFamily="34" charset="0"/>
              </a:rPr>
              <a:t>AMP clients perform multiple access using slotted ALOHA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07E663-3640-5069-351A-91166B3A2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C2FA3-AF08-F085-9C5F-EE8F19D97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2E015-AB14-B9C5-E87E-A7D63A7F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A453A-C462-A12F-C4E6-0C7962690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5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23B097-DDB4-5D4F-15BA-C3158C49D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E2E View of AMP Operation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813C5-50CF-3D38-6312-55FEFF53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8794C-902D-E8E1-27B8-E1592E91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D2C1C-5733-1879-9C56-EF98FC54A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C990A5D-821C-C3CC-9A24-AB58B4326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2732313"/>
            <a:ext cx="7772400" cy="3799115"/>
          </a:xfrm>
        </p:spPr>
        <p:txBody>
          <a:bodyPr>
            <a:normAutofit fontScale="70000" lnSpcReduction="20000"/>
          </a:bodyPr>
          <a:lstStyle/>
          <a:p>
            <a:r>
              <a:rPr lang="en-US" b="1"/>
              <a:t>Offline Onboarding</a:t>
            </a:r>
          </a:p>
          <a:p>
            <a:pPr lvl="1"/>
            <a:r>
              <a:rPr lang="en-US"/>
              <a:t>E.g., password setting</a:t>
            </a:r>
          </a:p>
          <a:p>
            <a:pPr lvl="1"/>
            <a:r>
              <a:rPr lang="en-US"/>
              <a:t>Optional: May be outside IEEE scope</a:t>
            </a:r>
            <a:br>
              <a:rPr lang="en-US"/>
            </a:br>
            <a:endParaRPr lang="en-US"/>
          </a:p>
          <a:p>
            <a:r>
              <a:rPr lang="en-US" b="1"/>
              <a:t>Initial Info Exchange (Discovery)</a:t>
            </a:r>
          </a:p>
          <a:p>
            <a:pPr lvl="1"/>
            <a:r>
              <a:rPr lang="en-US"/>
              <a:t>AP and AMP clients exchange basic information, e.g., MAC addresses</a:t>
            </a:r>
          </a:p>
          <a:p>
            <a:pPr lvl="2"/>
            <a:r>
              <a:rPr lang="en-US"/>
              <a:t>May happen post-onboarding or when the AP needs to verify if the client remains within its range</a:t>
            </a:r>
          </a:p>
          <a:p>
            <a:pPr lvl="1"/>
            <a:r>
              <a:rPr lang="en-US"/>
              <a:t>AP uses this mode to determine the presence of active AMP clients</a:t>
            </a:r>
            <a:br>
              <a:rPr lang="en-US"/>
            </a:br>
            <a:endParaRPr lang="en-US"/>
          </a:p>
          <a:p>
            <a:r>
              <a:rPr lang="en-US" b="1"/>
              <a:t>AMP Operation Mode Information Exchange</a:t>
            </a:r>
          </a:p>
          <a:p>
            <a:pPr lvl="1"/>
            <a:r>
              <a:rPr lang="en-US"/>
              <a:t>AP requests the client’s operation capabilities</a:t>
            </a:r>
          </a:p>
          <a:p>
            <a:pPr lvl="1"/>
            <a:r>
              <a:rPr lang="en-US"/>
              <a:t>The client provides capability and schedule-related information to the AP </a:t>
            </a:r>
          </a:p>
          <a:p>
            <a:pPr lvl="2"/>
            <a:r>
              <a:rPr lang="en-US"/>
              <a:t>E.g., schedule information, power budget, energy harvesting capabilities</a:t>
            </a:r>
          </a:p>
          <a:p>
            <a:pPr lvl="1"/>
            <a:r>
              <a:rPr lang="en-US"/>
              <a:t>AP uses this mode to determine the Tx/Rx parameters to reach AMP clients</a:t>
            </a:r>
            <a:br>
              <a:rPr lang="en-US"/>
            </a:br>
            <a:endParaRPr lang="en-US" b="1"/>
          </a:p>
          <a:p>
            <a:r>
              <a:rPr lang="en-US" b="1"/>
              <a:t>AMP Poll (Trigger)/UL Response</a:t>
            </a:r>
          </a:p>
          <a:p>
            <a:pPr lvl="1"/>
            <a:r>
              <a:rPr lang="en-US"/>
              <a:t>AP requests client for uplink (UL) transmissions; client sends UL transmissions</a:t>
            </a:r>
          </a:p>
          <a:p>
            <a:pPr lvl="1"/>
            <a:r>
              <a:rPr lang="en-US"/>
              <a:t>Happens Per schedule/On-demand</a:t>
            </a: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FAD1C57E-4C56-8AB1-D737-50F84860FEBB}"/>
              </a:ext>
            </a:extLst>
          </p:cNvPr>
          <p:cNvGrpSpPr/>
          <p:nvPr/>
        </p:nvGrpSpPr>
        <p:grpSpPr>
          <a:xfrm>
            <a:off x="1024471" y="1422400"/>
            <a:ext cx="7259556" cy="1174449"/>
            <a:chOff x="1064385" y="3883780"/>
            <a:chExt cx="7259556" cy="1174449"/>
          </a:xfrm>
        </p:grpSpPr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90D422C5-943F-4AB1-DCA2-C2E2E63D6604}"/>
                </a:ext>
              </a:extLst>
            </p:cNvPr>
            <p:cNvGrpSpPr/>
            <p:nvPr/>
          </p:nvGrpSpPr>
          <p:grpSpPr>
            <a:xfrm>
              <a:off x="1064385" y="4391783"/>
              <a:ext cx="7224484" cy="666446"/>
              <a:chOff x="657985" y="4315583"/>
              <a:chExt cx="7224484" cy="666446"/>
            </a:xfrm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CB219EA9-2C69-E725-5A0B-F42C2D3F7652}"/>
                  </a:ext>
                </a:extLst>
              </p:cNvPr>
              <p:cNvSpPr/>
              <p:nvPr/>
            </p:nvSpPr>
            <p:spPr bwMode="auto">
              <a:xfrm>
                <a:off x="2579917" y="4315583"/>
                <a:ext cx="1247019" cy="664029"/>
              </a:xfrm>
              <a:prstGeom prst="round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effectLst/>
                    <a:latin typeface="Times New Roman" pitchFamily="18" charset="0"/>
                  </a:rPr>
                  <a:t>Initial Info Exchange</a:t>
                </a:r>
              </a:p>
            </p:txBody>
          </p:sp>
          <p:sp>
            <p:nvSpPr>
              <p:cNvPr id="126" name="Rectangle: Rounded Corners 125">
                <a:extLst>
                  <a:ext uri="{FF2B5EF4-FFF2-40B4-BE49-F238E27FC236}">
                    <a16:creationId xmlns:a16="http://schemas.microsoft.com/office/drawing/2014/main" id="{8F090700-71FF-7AEF-B6F1-F6E8694AAD76}"/>
                  </a:ext>
                </a:extLst>
              </p:cNvPr>
              <p:cNvSpPr/>
              <p:nvPr/>
            </p:nvSpPr>
            <p:spPr bwMode="auto">
              <a:xfrm>
                <a:off x="6591904" y="4318000"/>
                <a:ext cx="1290565" cy="664029"/>
              </a:xfrm>
              <a:prstGeom prst="round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effectLst/>
                    <a:latin typeface="Times New Roman" pitchFamily="18" charset="0"/>
                  </a:rPr>
                  <a:t>AMP Trigger/</a:t>
                </a:r>
                <a:br>
                  <a:rPr kumimoji="0" lang="en-US" sz="1400" b="0" i="0" u="none" strike="noStrike" cap="none" normalizeH="0" baseline="0">
                    <a:ln>
                      <a:noFill/>
                    </a:ln>
                    <a:effectLst/>
                    <a:latin typeface="Times New Roman" pitchFamily="18" charset="0"/>
                  </a:rPr>
                </a:br>
                <a:r>
                  <a:rPr kumimoji="0" lang="en-US" sz="1400" b="0" i="0" u="none" strike="noStrike" cap="none" normalizeH="0" baseline="0">
                    <a:ln>
                      <a:noFill/>
                    </a:ln>
                    <a:effectLst/>
                    <a:latin typeface="Times New Roman" pitchFamily="18" charset="0"/>
                  </a:rPr>
                  <a:t>UL Response</a:t>
                </a:r>
              </a:p>
            </p:txBody>
          </p:sp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3500E29F-727D-C909-AB3A-12B64F250CEE}"/>
                  </a:ext>
                </a:extLst>
              </p:cNvPr>
              <p:cNvSpPr/>
              <p:nvPr/>
            </p:nvSpPr>
            <p:spPr bwMode="auto">
              <a:xfrm>
                <a:off x="4530880" y="4315583"/>
                <a:ext cx="1412723" cy="664029"/>
              </a:xfrm>
              <a:prstGeom prst="round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>
                    <a:ln>
                      <a:noFill/>
                    </a:ln>
                    <a:effectLst/>
                    <a:latin typeface="Times New Roman" pitchFamily="18" charset="0"/>
                  </a:rPr>
                  <a:t>AMP Operation Mode Information Exchange</a:t>
                </a:r>
              </a:p>
            </p:txBody>
          </p:sp>
          <p:cxnSp>
            <p:nvCxnSpPr>
              <p:cNvPr id="128" name="Straight Arrow Connector 127">
                <a:extLst>
                  <a:ext uri="{FF2B5EF4-FFF2-40B4-BE49-F238E27FC236}">
                    <a16:creationId xmlns:a16="http://schemas.microsoft.com/office/drawing/2014/main" id="{081FD13E-2A71-2771-26B9-0EE6B6584EA9}"/>
                  </a:ext>
                </a:extLst>
              </p:cNvPr>
              <p:cNvCxnSpPr>
                <a:cxnSpLocks/>
                <a:stCxn id="125" idx="3"/>
                <a:endCxn id="127" idx="1"/>
              </p:cNvCxnSpPr>
              <p:nvPr/>
            </p:nvCxnSpPr>
            <p:spPr bwMode="auto">
              <a:xfrm>
                <a:off x="3826936" y="4647598"/>
                <a:ext cx="703944" cy="0"/>
              </a:xfrm>
              <a:prstGeom prst="straightConnector1">
                <a:avLst/>
              </a:prstGeom>
              <a:ln w="19050">
                <a:headEnd type="none" w="sm" len="sm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623100D9-C102-3BE5-A3A5-DBE62B282055}"/>
                  </a:ext>
                </a:extLst>
              </p:cNvPr>
              <p:cNvCxnSpPr>
                <a:cxnSpLocks/>
                <a:stCxn id="127" idx="3"/>
                <a:endCxn id="126" idx="1"/>
              </p:cNvCxnSpPr>
              <p:nvPr/>
            </p:nvCxnSpPr>
            <p:spPr bwMode="auto">
              <a:xfrm>
                <a:off x="5943603" y="4647598"/>
                <a:ext cx="648301" cy="2417"/>
              </a:xfrm>
              <a:prstGeom prst="straightConnector1">
                <a:avLst/>
              </a:prstGeom>
              <a:ln w="19050">
                <a:headEnd type="none" w="sm" len="sm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0" name="Rectangle: Rounded Corners 129">
                <a:extLst>
                  <a:ext uri="{FF2B5EF4-FFF2-40B4-BE49-F238E27FC236}">
                    <a16:creationId xmlns:a16="http://schemas.microsoft.com/office/drawing/2014/main" id="{90830A92-061F-063E-D994-DE4FB4396CD3}"/>
                  </a:ext>
                </a:extLst>
              </p:cNvPr>
              <p:cNvSpPr/>
              <p:nvPr/>
            </p:nvSpPr>
            <p:spPr bwMode="auto">
              <a:xfrm>
                <a:off x="657985" y="4315583"/>
                <a:ext cx="1196218" cy="664029"/>
              </a:xfrm>
              <a:prstGeom prst="round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effectLst/>
                    <a:latin typeface="Times New Roman" pitchFamily="18" charset="0"/>
                  </a:rPr>
                  <a:t>Offline </a:t>
                </a:r>
                <a:br>
                  <a:rPr kumimoji="0" lang="en-US" sz="1400" b="0" i="0" u="none" strike="noStrike" cap="none" normalizeH="0" baseline="0">
                    <a:ln>
                      <a:noFill/>
                    </a:ln>
                    <a:effectLst/>
                    <a:latin typeface="Times New Roman" pitchFamily="18" charset="0"/>
                  </a:rPr>
                </a:br>
                <a:r>
                  <a:rPr kumimoji="0" lang="en-US" sz="1400" b="0" i="0" u="none" strike="noStrike" cap="none" normalizeH="0" baseline="0">
                    <a:ln>
                      <a:noFill/>
                    </a:ln>
                    <a:effectLst/>
                    <a:latin typeface="Times New Roman" pitchFamily="18" charset="0"/>
                  </a:rPr>
                  <a:t>Onboarding</a:t>
                </a:r>
              </a:p>
            </p:txBody>
          </p:sp>
          <p:cxnSp>
            <p:nvCxnSpPr>
              <p:cNvPr id="131" name="Straight Arrow Connector 130">
                <a:extLst>
                  <a:ext uri="{FF2B5EF4-FFF2-40B4-BE49-F238E27FC236}">
                    <a16:creationId xmlns:a16="http://schemas.microsoft.com/office/drawing/2014/main" id="{7098539D-C6DC-045D-4BDC-DDCFDB5D432E}"/>
                  </a:ext>
                </a:extLst>
              </p:cNvPr>
              <p:cNvCxnSpPr>
                <a:cxnSpLocks/>
                <a:stCxn id="130" idx="3"/>
                <a:endCxn id="125" idx="1"/>
              </p:cNvCxnSpPr>
              <p:nvPr/>
            </p:nvCxnSpPr>
            <p:spPr bwMode="auto">
              <a:xfrm>
                <a:off x="1854203" y="4647598"/>
                <a:ext cx="725714" cy="0"/>
              </a:xfrm>
              <a:prstGeom prst="straightConnector1">
                <a:avLst/>
              </a:prstGeom>
              <a:ln w="19050">
                <a:headEnd type="none" w="sm" len="sm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D866D7A9-B24E-45AD-073E-998CDC4D75B2}"/>
                </a:ext>
              </a:extLst>
            </p:cNvPr>
            <p:cNvSpPr txBox="1"/>
            <p:nvPr/>
          </p:nvSpPr>
          <p:spPr>
            <a:xfrm>
              <a:off x="1312333" y="4097867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/>
                <a:t>Once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D8C521D3-6C78-6F0F-9FDC-5F00AE86F3CA}"/>
                </a:ext>
              </a:extLst>
            </p:cNvPr>
            <p:cNvSpPr txBox="1"/>
            <p:nvPr/>
          </p:nvSpPr>
          <p:spPr>
            <a:xfrm>
              <a:off x="2891971" y="4095449"/>
              <a:ext cx="14369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/>
                <a:t>Once in a while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F528FC5A-AB2C-599A-9C86-10B4A5A3FD7C}"/>
                </a:ext>
              </a:extLst>
            </p:cNvPr>
            <p:cNvSpPr txBox="1"/>
            <p:nvPr/>
          </p:nvSpPr>
          <p:spPr>
            <a:xfrm>
              <a:off x="4944534" y="4086982"/>
              <a:ext cx="1473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/>
                <a:t>Once in a while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754D1B3A-CCBD-E031-1F89-BECFAFF97B2B}"/>
                </a:ext>
              </a:extLst>
            </p:cNvPr>
            <p:cNvSpPr txBox="1"/>
            <p:nvPr/>
          </p:nvSpPr>
          <p:spPr>
            <a:xfrm>
              <a:off x="7047894" y="3883780"/>
              <a:ext cx="12760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/>
                <a:t>Per Schedule/ On Demand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60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2F54BA-020C-B361-DA3D-7D4414CD8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74370"/>
            <a:ext cx="8044544" cy="4593773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The AP’s choice of unicast or multicast/broadcast for the Control frame depends on its purpose and the phase of AMP operation</a:t>
            </a:r>
            <a:br>
              <a:rPr lang="en-US"/>
            </a:br>
            <a:endParaRPr lang="en-US"/>
          </a:p>
          <a:p>
            <a:r>
              <a:rPr lang="en-US"/>
              <a:t>Initial Info Exchange (Discovery):</a:t>
            </a:r>
          </a:p>
          <a:p>
            <a:pPr lvl="1"/>
            <a:r>
              <a:rPr lang="en-US"/>
              <a:t>AP’s control frame is broadcast, e.g., requesting MAC addresses of present clients</a:t>
            </a:r>
          </a:p>
          <a:p>
            <a:pPr lvl="2"/>
            <a:r>
              <a:rPr lang="en-US"/>
              <a:t>Since the AP may not know which clients are present , e.g., due to clients moving out of AP’s coverage, or sleeping for a long time</a:t>
            </a:r>
          </a:p>
          <a:p>
            <a:pPr lvl="1"/>
            <a:endParaRPr lang="en-US"/>
          </a:p>
          <a:p>
            <a:r>
              <a:rPr lang="fr-FR"/>
              <a:t>AMP Operation Mode Information Exchange: </a:t>
            </a:r>
          </a:p>
          <a:p>
            <a:pPr lvl="1"/>
            <a:r>
              <a:rPr lang="en-US"/>
              <a:t>Unicast Trigger frame to solicit information from a single client</a:t>
            </a:r>
          </a:p>
          <a:p>
            <a:pPr lvl="1"/>
            <a:r>
              <a:rPr lang="fr-FR"/>
              <a:t>Multicast/Broadcast Control frame to solicit information from multiple clients</a:t>
            </a:r>
          </a:p>
          <a:p>
            <a:pPr lvl="1"/>
            <a:endParaRPr lang="fr-FR"/>
          </a:p>
          <a:p>
            <a:r>
              <a:rPr lang="fr-FR"/>
              <a:t>Trigger/UL Response phases:</a:t>
            </a:r>
          </a:p>
          <a:p>
            <a:pPr lvl="1"/>
            <a:r>
              <a:rPr lang="fr-FR"/>
              <a:t>Unicast Trigger frame to solicit UL data from a single client</a:t>
            </a:r>
          </a:p>
          <a:p>
            <a:pPr lvl="1"/>
            <a:r>
              <a:rPr lang="fr-FR"/>
              <a:t>Multicast/Broadcast Control frame to solicit UL data from multiple clients</a:t>
            </a:r>
          </a:p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3EC39E-BCA5-922C-F61F-1920C4A47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j-lt"/>
              </a:rPr>
              <a:t>Unicast or Multicast/Broadcast?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ADD97-D363-A06E-897B-72D54487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537B7-BE42-BE31-EDF0-24FE64995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842BD-60F4-AFF6-86F3-4FD46345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8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3060BA1-7CF4-A4E4-1925-F88480A08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1432" y="4691742"/>
            <a:ext cx="6517546" cy="1790139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3675BF-3B27-91D4-D061-497AC7513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8191982" cy="291737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Energizing signal starts before the Trigger frame</a:t>
            </a:r>
          </a:p>
          <a:p>
            <a:pPr lvl="1"/>
            <a:r>
              <a:rPr lang="en-US" dirty="0"/>
              <a:t>Enhances clients’ chances to harvest enough energy to receive Trigger and perform UL access</a:t>
            </a:r>
          </a:p>
          <a:p>
            <a:pPr lvl="1"/>
            <a:r>
              <a:rPr lang="en-US" dirty="0"/>
              <a:t>Note: Energizing signal may not need to end before the Trigger frame in case:</a:t>
            </a:r>
          </a:p>
          <a:p>
            <a:pPr lvl="2"/>
            <a:r>
              <a:rPr lang="en-US" dirty="0"/>
              <a:t>Sub-1 GHz energizing signal for active UL Tx</a:t>
            </a:r>
          </a:p>
          <a:p>
            <a:pPr lvl="2"/>
            <a:r>
              <a:rPr lang="en-US" dirty="0"/>
              <a:t>AP and Energizer are non-colocated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Trigger frame identifies the client using its MAC address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client sends an UL PPDU in TBD duration after receiving the Trigger frame</a:t>
            </a:r>
          </a:p>
          <a:p>
            <a:pPr lvl="1"/>
            <a:r>
              <a:rPr lang="en-US" dirty="0"/>
              <a:t>Note: The ‘TBD’ value may depend on the use case, e.g., active TX, backscatter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AP provides ACK after receiving the UL transmission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A client uses the Trigger frame’s receive time to determine UL access time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51FA20-C57C-337F-49F7-F450C1D3E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Unicast Protocol for AMP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99A5F-92D9-F543-9C28-F726929C8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2EAE0-69D9-116D-058A-A818CE06F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633F5-28DD-A21F-4C1E-832348B16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DF7A60-3297-6EDE-7F70-DC25E77A14C5}"/>
              </a:ext>
            </a:extLst>
          </p:cNvPr>
          <p:cNvSpPr txBox="1"/>
          <p:nvPr/>
        </p:nvSpPr>
        <p:spPr>
          <a:xfrm>
            <a:off x="2867231" y="6065135"/>
            <a:ext cx="1261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Clock reference for clients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34EA29F-A140-321E-5F8E-909A5906955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12244" y="5301343"/>
            <a:ext cx="1106070" cy="8679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41757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CCD508-4CBC-46A9-C691-28C0D402F4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4F6AC8-47B2-B0E5-C2D7-F80862EB1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8044543" cy="2786605"/>
          </a:xfrm>
        </p:spPr>
        <p:txBody>
          <a:bodyPr>
            <a:normAutofit/>
          </a:bodyPr>
          <a:lstStyle/>
          <a:p>
            <a:r>
              <a:rPr lang="en-US"/>
              <a:t>The protocol for one client per TXOP is also valid here</a:t>
            </a:r>
            <a:br>
              <a:rPr lang="en-US"/>
            </a:br>
            <a:endParaRPr lang="en-US"/>
          </a:p>
          <a:p>
            <a:r>
              <a:rPr lang="en-US"/>
              <a:t>Additional considerations:</a:t>
            </a:r>
          </a:p>
          <a:p>
            <a:pPr lvl="1"/>
            <a:r>
              <a:rPr lang="en-US"/>
              <a:t>ACK can serve as a Trigger frame and/or energizing signal for the next client</a:t>
            </a:r>
          </a:p>
          <a:p>
            <a:pPr lvl="1"/>
            <a:r>
              <a:rPr lang="en-US"/>
              <a:t>If no ACK is sent (e.g., due to a failed UL transmission), the AP unicasts the Trigger frame to the next client</a:t>
            </a:r>
          </a:p>
          <a:p>
            <a:pPr lvl="1"/>
            <a:r>
              <a:rPr lang="en-US"/>
              <a:t>The next client uses the receive time of the ACK/Trigger as a reference for UL access timing</a:t>
            </a:r>
          </a:p>
          <a:p>
            <a:pPr lvl="1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2CAC79-BC32-8D3C-A8DF-01ADB131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Unicast: Multiple Clients in a TXOP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12AD8-FEB3-DC53-B3F7-4704190CD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37992-3FCB-6EDC-C526-5757020E7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FD980-9090-E4D8-A00E-6FDE7E2DF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47CBC027-9324-AD19-1610-BF85E51F9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944" y="4388139"/>
            <a:ext cx="7253694" cy="221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96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AB33D2-1B8E-F805-528E-7B87AC7F8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31AF62-6B85-26A3-5CA3-2D52FBA6A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199"/>
            <a:ext cx="7902615" cy="2462515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Slotted ALOHA is a suitable mechanism for multiple access for AMP clients</a:t>
            </a:r>
          </a:p>
          <a:p>
            <a:pPr lvl="1"/>
            <a:r>
              <a:rPr lang="en-US"/>
              <a:t>Simple: Minimal processing at clients</a:t>
            </a:r>
          </a:p>
          <a:p>
            <a:pPr lvl="1"/>
            <a:r>
              <a:rPr lang="en-US"/>
              <a:t>No complex scheduling, synchronization required</a:t>
            </a:r>
          </a:p>
          <a:p>
            <a:pPr lvl="1"/>
            <a:r>
              <a:rPr lang="en-US"/>
              <a:t>Scalable, e.g., random access naturally distributes access attempts by clients</a:t>
            </a:r>
          </a:p>
          <a:p>
            <a:endParaRPr lang="en-US"/>
          </a:p>
          <a:p>
            <a:r>
              <a:rPr lang="en-US"/>
              <a:t>The multiple access phase is split into up to </a:t>
            </a:r>
            <a:r>
              <a:rPr lang="en-US" i="1"/>
              <a:t>N</a:t>
            </a:r>
            <a:r>
              <a:rPr lang="en-US"/>
              <a:t> time slots</a:t>
            </a:r>
          </a:p>
          <a:p>
            <a:endParaRPr lang="en-US"/>
          </a:p>
          <a:p>
            <a:r>
              <a:rPr lang="en-US"/>
              <a:t>A client tries to transmit at the start of a slot based on an access probability </a:t>
            </a:r>
            <a:r>
              <a:rPr lang="en-US" i="1"/>
              <a:t>p</a:t>
            </a:r>
          </a:p>
          <a:p>
            <a:pPr lvl="1"/>
            <a:r>
              <a:rPr lang="en-US"/>
              <a:t>If it can’t, it needs to wait until the next slot</a:t>
            </a:r>
          </a:p>
          <a:p>
            <a:endParaRPr lang="en-US" i="1"/>
          </a:p>
          <a:p>
            <a:endParaRPr lang="en-US" i="1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E80483-F71E-22F2-8D09-7BB3D04B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Multicast/Broadcast Case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BD5F3-A475-4EB0-AE77-C1770C08A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897F0-DD04-025E-E92F-6524423C4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F051C-11E1-3C20-7C7C-3C5AE33B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3A8755-281D-1E36-29F0-494A92510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832" y="4309797"/>
            <a:ext cx="7841453" cy="181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323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01C76F-66BC-6E64-35F7-C89F2A9D4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3AC03F-9ADC-3F3D-8019-70BFE503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92143" cy="46269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Control frame specifies:</a:t>
            </a:r>
          </a:p>
          <a:p>
            <a:pPr lvl="1"/>
            <a:r>
              <a:rPr lang="en-US" dirty="0"/>
              <a:t>The access probability </a:t>
            </a:r>
            <a:r>
              <a:rPr lang="en-US" i="1" dirty="0"/>
              <a:t>p </a:t>
            </a:r>
            <a:r>
              <a:rPr lang="en-US" dirty="0"/>
              <a:t>for AMP clients </a:t>
            </a:r>
            <a:endParaRPr lang="en-US" i="1" dirty="0"/>
          </a:p>
          <a:p>
            <a:pPr lvl="1"/>
            <a:r>
              <a:rPr lang="en-US" dirty="0"/>
              <a:t>The maximum number </a:t>
            </a:r>
            <a:r>
              <a:rPr lang="en-US" i="1" dirty="0"/>
              <a:t>N</a:t>
            </a:r>
            <a:r>
              <a:rPr lang="en-US" dirty="0"/>
              <a:t> of access slots in a TXOP</a:t>
            </a:r>
          </a:p>
          <a:p>
            <a:pPr lvl="1"/>
            <a:r>
              <a:rPr lang="en-US" dirty="0"/>
              <a:t>MAC addresses of clients from which UL is solicited</a:t>
            </a:r>
          </a:p>
          <a:p>
            <a:pPr lvl="1"/>
            <a:endParaRPr lang="en-US" dirty="0"/>
          </a:p>
          <a:p>
            <a:r>
              <a:rPr lang="en-US" dirty="0"/>
              <a:t>After receiving a Control frame, a client, if enough energy available:</a:t>
            </a:r>
          </a:p>
          <a:p>
            <a:pPr lvl="1">
              <a:tabLst>
                <a:tab pos="457200" algn="l"/>
              </a:tabLst>
            </a:pPr>
            <a:r>
              <a:rPr lang="en-US" dirty="0"/>
              <a:t>Uses the receive time of the Control frame as a clock reference to determine slot boundaries</a:t>
            </a:r>
          </a:p>
          <a:p>
            <a:pPr lvl="1">
              <a:tabLst>
                <a:tab pos="457200" algn="l"/>
              </a:tabLst>
            </a:pPr>
            <a:r>
              <a:rPr lang="en-US" dirty="0"/>
              <a:t>Accesses a slot with access probability </a:t>
            </a:r>
            <a:r>
              <a:rPr lang="en-US" i="1" dirty="0"/>
              <a:t>p </a:t>
            </a:r>
            <a:endParaRPr lang="en-US" dirty="0"/>
          </a:p>
          <a:p>
            <a:pPr lvl="1">
              <a:tabLst>
                <a:tab pos="457200" algn="l"/>
              </a:tabLst>
            </a:pPr>
            <a:r>
              <a:rPr lang="en-US" dirty="0"/>
              <a:t>Skips a slot with probability 1-</a:t>
            </a:r>
            <a:r>
              <a:rPr lang="en-US" i="1" dirty="0"/>
              <a:t>p</a:t>
            </a:r>
            <a:r>
              <a:rPr lang="en-US" dirty="0"/>
              <a:t> and tries the next with probability </a:t>
            </a:r>
            <a:r>
              <a:rPr lang="en-US" i="1" dirty="0"/>
              <a:t>p</a:t>
            </a:r>
          </a:p>
          <a:p>
            <a:pPr lvl="1">
              <a:tabLst>
                <a:tab pos="457200" algn="l"/>
              </a:tabLst>
            </a:pPr>
            <a:r>
              <a:rPr lang="en-US" dirty="0"/>
              <a:t>Continues to try to access the medium until the </a:t>
            </a:r>
            <a:r>
              <a:rPr lang="en-US" i="1" dirty="0"/>
              <a:t>N-</a:t>
            </a:r>
            <a:r>
              <a:rPr lang="en-US" dirty="0" err="1"/>
              <a:t>th</a:t>
            </a:r>
            <a:r>
              <a:rPr lang="en-US" dirty="0"/>
              <a:t> slot </a:t>
            </a:r>
          </a:p>
          <a:p>
            <a:pPr lvl="1">
              <a:tabLst>
                <a:tab pos="457200" algn="l"/>
              </a:tabLst>
            </a:pPr>
            <a:endParaRPr lang="en-US" dirty="0"/>
          </a:p>
          <a:p>
            <a:pPr>
              <a:tabLst>
                <a:tab pos="457200" algn="l"/>
              </a:tabLst>
            </a:pPr>
            <a:r>
              <a:rPr lang="en-US" dirty="0"/>
              <a:t>AP can send an ACK in the same slot after receiving the UL transmission</a:t>
            </a:r>
          </a:p>
          <a:p>
            <a:pPr lvl="1">
              <a:tabLst>
                <a:tab pos="457200" algn="l"/>
              </a:tabLst>
            </a:pPr>
            <a:r>
              <a:rPr lang="en-US" dirty="0"/>
              <a:t>Slot duration should consider the expected UL transmission and ACK length</a:t>
            </a:r>
          </a:p>
          <a:p>
            <a:pPr lvl="1">
              <a:tabLst>
                <a:tab pos="457200" algn="l"/>
              </a:tabLst>
            </a:pPr>
            <a:endParaRPr lang="en-US" dirty="0"/>
          </a:p>
          <a:p>
            <a:pPr>
              <a:tabLst>
                <a:tab pos="457200" algn="l"/>
              </a:tabLst>
            </a:pPr>
            <a:endParaRPr lang="en-US" i="1" u="sng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3068EF-602B-FF1A-279C-CFB636BF2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Slotted ALOHA for AMP Clients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2E67B-0B99-FA77-5C8E-DB732C1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59B20-BD4E-D0E2-B178-1F48900D5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B1A83-61C2-3A19-9FF5-E3AE31E54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0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FEA7E2-7E0D-200C-7465-56146A8A3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983638" cy="4495800"/>
          </a:xfrm>
        </p:spPr>
        <p:txBody>
          <a:bodyPr>
            <a:normAutofit lnSpcReduction="10000"/>
          </a:bodyPr>
          <a:lstStyle/>
          <a:p>
            <a:r>
              <a:rPr lang="en-US"/>
              <a:t>Collision of UL transmissions from clients</a:t>
            </a:r>
          </a:p>
          <a:p>
            <a:pPr lvl="1"/>
            <a:r>
              <a:rPr lang="en-US"/>
              <a:t>Occurs if two or more clients transmit in the same slot</a:t>
            </a:r>
          </a:p>
          <a:p>
            <a:pPr lvl="1"/>
            <a:r>
              <a:rPr lang="en-US" b="1" u="sng"/>
              <a:t>Solution</a:t>
            </a:r>
            <a:r>
              <a:rPr lang="en-US"/>
              <a:t>: The AP sends a Control frame in a subsequent TXOP to clients from which it could not receive a successful UL transmission</a:t>
            </a:r>
          </a:p>
          <a:p>
            <a:pPr lvl="1"/>
            <a:endParaRPr lang="en-US"/>
          </a:p>
          <a:p>
            <a:r>
              <a:rPr lang="en-US"/>
              <a:t>Empty slot when no client selects a certain slot</a:t>
            </a:r>
          </a:p>
          <a:p>
            <a:pPr lvl="1"/>
            <a:r>
              <a:rPr lang="en-US"/>
              <a:t>A neighboring device may jump in if the channel is idle</a:t>
            </a:r>
          </a:p>
          <a:p>
            <a:pPr lvl="1"/>
            <a:r>
              <a:rPr lang="en-US" b="1" u="sng"/>
              <a:t>Solution</a:t>
            </a:r>
            <a:r>
              <a:rPr lang="en-US"/>
              <a:t>: The AP takes control of the channel back, e.g., via PIFS recovery)</a:t>
            </a:r>
          </a:p>
          <a:p>
            <a:pPr lvl="2"/>
            <a:r>
              <a:rPr lang="en-US"/>
              <a:t>AP can use the rest of the empty slot to broadcast energizing/dummy signal until the start of the next slot</a:t>
            </a:r>
          </a:p>
          <a:p>
            <a:pPr lvl="2"/>
            <a:endParaRPr lang="en-US"/>
          </a:p>
          <a:p>
            <a:r>
              <a:rPr lang="en-US"/>
              <a:t>Overlapping UL transmissions of neighboring slots</a:t>
            </a:r>
          </a:p>
          <a:p>
            <a:pPr lvl="1"/>
            <a:r>
              <a:rPr lang="en-US"/>
              <a:t>Clock drift may cause clients’ transmissions to spill over slot boundaries</a:t>
            </a:r>
          </a:p>
          <a:p>
            <a:pPr lvl="1"/>
            <a:r>
              <a:rPr lang="en-US" b="1" u="sng"/>
              <a:t>Solution</a:t>
            </a:r>
            <a:r>
              <a:rPr lang="en-US"/>
              <a:t>: Use guard intervals between two slots</a:t>
            </a:r>
          </a:p>
          <a:p>
            <a:pPr lvl="1"/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EF0AC3-D300-B89F-5C26-9B030B70E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Considerations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CC059-80A3-04A1-D31D-AFDDBEBAD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7BDD8-D645-16CB-7C18-E042C34B2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14FEC-96FB-ED18-2CFC-012715C8B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154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9a001-2fb4-4fe7-ae93-7951d46b483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BE71135422B44EA215DE9B5DC95432" ma:contentTypeVersion="17" ma:contentTypeDescription="Create a new document." ma:contentTypeScope="" ma:versionID="61382a0c55613de6c021cb690438046c">
  <xsd:schema xmlns:xsd="http://www.w3.org/2001/XMLSchema" xmlns:xs="http://www.w3.org/2001/XMLSchema" xmlns:p="http://schemas.microsoft.com/office/2006/metadata/properties" xmlns:ns3="7f19a001-2fb4-4fe7-ae93-7951d46b483b" xmlns:ns4="c3228d3a-7dfb-4c96-8510-2901c972099d" targetNamespace="http://schemas.microsoft.com/office/2006/metadata/properties" ma:root="true" ma:fieldsID="72029139f412e7eb65bb75cd152b5e56" ns3:_="" ns4:_="">
    <xsd:import namespace="7f19a001-2fb4-4fe7-ae93-7951d46b483b"/>
    <xsd:import namespace="c3228d3a-7dfb-4c96-8510-2901c97209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9a001-2fb4-4fe7-ae93-7951d46b4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28d3a-7dfb-4c96-8510-2901c97209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BCFC8-6392-455F-94EF-B2BFA21CB3E7}">
  <ds:schemaRefs>
    <ds:schemaRef ds:uri="7f19a001-2fb4-4fe7-ae93-7951d46b483b"/>
    <ds:schemaRef ds:uri="c3228d3a-7dfb-4c96-8510-2901c97209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220B0D2-226E-4D08-9859-8056F01B03F2}">
  <ds:schemaRefs>
    <ds:schemaRef ds:uri="7f19a001-2fb4-4fe7-ae93-7951d46b483b"/>
    <ds:schemaRef ds:uri="c3228d3a-7dfb-4c96-8510-2901c97209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1362</Words>
  <Application>Microsoft Office PowerPoint</Application>
  <PresentationFormat>On-screen Show (4:3)</PresentationFormat>
  <Paragraphs>205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Aptos</vt:lpstr>
      <vt:lpstr>Times New Roman</vt:lpstr>
      <vt:lpstr>802-11-Submission</vt:lpstr>
      <vt:lpstr>UL Access for AMP Clients</vt:lpstr>
      <vt:lpstr>Proposal</vt:lpstr>
      <vt:lpstr>E2E View of AMP Operation</vt:lpstr>
      <vt:lpstr>Unicast or Multicast/Broadcast?</vt:lpstr>
      <vt:lpstr>Unicast Protocol for AMP</vt:lpstr>
      <vt:lpstr>Unicast: Multiple Clients in a TXOP</vt:lpstr>
      <vt:lpstr>Multicast/Broadcast Case</vt:lpstr>
      <vt:lpstr>Slotted ALOHA for AMP Clients</vt:lpstr>
      <vt:lpstr>Considerations</vt:lpstr>
      <vt:lpstr>Summary</vt:lpstr>
      <vt:lpstr>SP1</vt:lpstr>
      <vt:lpstr>SP2</vt:lpstr>
      <vt:lpstr>SP3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for AMP</dc:title>
  <dc:creator>sankal@qti.qualcomm.com</dc:creator>
  <cp:lastModifiedBy>Sanket Kalamkar</cp:lastModifiedBy>
  <cp:revision>1</cp:revision>
  <cp:lastPrinted>1998-02-10T13:28:06Z</cp:lastPrinted>
  <dcterms:created xsi:type="dcterms:W3CDTF">2007-05-21T21:00:37Z</dcterms:created>
  <dcterms:modified xsi:type="dcterms:W3CDTF">2025-01-14T08:02:39Z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0x0101002ABE71135422B44EA215DE9B5DC95432</vt:lpwstr>
  </property>
</Properties>
</file>