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0" r:id="rId5"/>
    <p:sldId id="141169853" r:id="rId6"/>
    <p:sldId id="141169841" r:id="rId7"/>
    <p:sldId id="141169845" r:id="rId8"/>
    <p:sldId id="141169846" r:id="rId9"/>
    <p:sldId id="141169848" r:id="rId10"/>
    <p:sldId id="141169850" r:id="rId11"/>
    <p:sldId id="141169854" r:id="rId12"/>
    <p:sldId id="141169851" r:id="rId13"/>
    <p:sldId id="141169855" r:id="rId14"/>
    <p:sldId id="141169852" r:id="rId15"/>
    <p:sldId id="141169856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EA9D14-EF9D-B8B2-DC05-A878C4E2E7C8}" name="Sanket Kalamkar" initials="SK" userId="S::sankal@qti.qualcomm.com::9f7da7a1-a53a-443e-9c41-71048af38d86" providerId="AD"/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B8A0F8D8-7F6F-9B55-996F-D74EED080FD8}" name="George Cherian" initials="GC" userId="S::gcherian@qti.qualcomm.com::dada1bfa-cc74-4c98-a5c1-f67cff5c19f3" providerId="AD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7" autoAdjust="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696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ket Kalamkar" userId="9f7da7a1-a53a-443e-9c41-71048af38d86" providerId="ADAL" clId="{2BF026FF-B3D5-4229-9FB1-81D122BBF384}"/>
    <pc:docChg chg="undo custSel addSld modSld modMainMaster">
      <pc:chgData name="Sanket Kalamkar" userId="9f7da7a1-a53a-443e-9c41-71048af38d86" providerId="ADAL" clId="{2BF026FF-B3D5-4229-9FB1-81D122BBF384}" dt="2025-01-14T07:58:52.441" v="287" actId="20577"/>
      <pc:docMkLst>
        <pc:docMk/>
      </pc:docMkLst>
      <pc:sldChg chg="modSp mod">
        <pc:chgData name="Sanket Kalamkar" userId="9f7da7a1-a53a-443e-9c41-71048af38d86" providerId="ADAL" clId="{2BF026FF-B3D5-4229-9FB1-81D122BBF384}" dt="2025-01-08T18:30:44.975" v="28" actId="20577"/>
        <pc:sldMkLst>
          <pc:docMk/>
          <pc:sldMk cId="1089148663" sldId="270"/>
        </pc:sldMkLst>
        <pc:spChg chg="mod">
          <ac:chgData name="Sanket Kalamkar" userId="9f7da7a1-a53a-443e-9c41-71048af38d86" providerId="ADAL" clId="{2BF026FF-B3D5-4229-9FB1-81D122BBF384}" dt="2025-01-08T18:30:44.975" v="28" actId="20577"/>
          <ac:spMkLst>
            <pc:docMk/>
            <pc:sldMk cId="1089148663" sldId="270"/>
            <ac:spMk id="5" creationId="{B89C2EB6-BDD9-F39E-B3DB-80458050AA60}"/>
          </ac:spMkLst>
        </pc:spChg>
      </pc:sldChg>
      <pc:sldChg chg="addSp delSp modSp mod chgLayout">
        <pc:chgData name="Sanket Kalamkar" userId="9f7da7a1-a53a-443e-9c41-71048af38d86" providerId="ADAL" clId="{2BF026FF-B3D5-4229-9FB1-81D122BBF384}" dt="2025-01-08T18:27:22.847" v="3" actId="6264"/>
        <pc:sldMkLst>
          <pc:docMk/>
          <pc:sldMk cId="2805505587" sldId="141169851"/>
        </pc:sldMkLst>
        <pc:spChg chg="mod or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3" creationId="{08DBF2F9-5E3E-5A56-74D9-FB6415C29281}"/>
          </ac:spMkLst>
        </pc:spChg>
        <pc:spChg chg="mod or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4" creationId="{C2491C5A-0EB2-D516-A5E1-15FA239FB9C9}"/>
          </ac:spMkLst>
        </pc:spChg>
        <pc:spChg chg="mod or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5" creationId="{75C431A1-A92E-9C83-F229-D86E59B7CEAA}"/>
          </ac:spMkLst>
        </pc:spChg>
        <pc:spChg chg="mod or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6" creationId="{1B0E5B44-8207-1AC5-15E9-708E52943710}"/>
          </ac:spMkLst>
        </pc:spChg>
        <pc:spChg chg="add del mo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7" creationId="{F04C7423-A011-F68B-EA26-F5F8DB052B0C}"/>
          </ac:spMkLst>
        </pc:spChg>
        <pc:spChg chg="add del mo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8" creationId="{BAFF3E72-F1E7-27B2-7049-1F7652868021}"/>
          </ac:spMkLst>
        </pc:spChg>
        <pc:spChg chg="add del mo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9" creationId="{DEB36BDD-86DA-BFD9-211F-EBC73F0CCDB5}"/>
          </ac:spMkLst>
        </pc:spChg>
        <pc:spChg chg="add del mo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10" creationId="{733DD957-5A0F-EB70-1CC3-55C51B136208}"/>
          </ac:spMkLst>
        </pc:spChg>
        <pc:spChg chg="add del mo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11" creationId="{637E6AB2-7451-C4E4-B518-4C84C32BC634}"/>
          </ac:spMkLst>
        </pc:spChg>
        <pc:spChg chg="add del mod or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12" creationId="{4685B174-2E95-5FE3-9D01-67FD84E28139}"/>
          </ac:spMkLst>
        </pc:spChg>
        <pc:spChg chg="mod ord">
          <ac:chgData name="Sanket Kalamkar" userId="9f7da7a1-a53a-443e-9c41-71048af38d86" providerId="ADAL" clId="{2BF026FF-B3D5-4229-9FB1-81D122BBF384}" dt="2025-01-08T18:27:22.847" v="3" actId="6264"/>
          <ac:spMkLst>
            <pc:docMk/>
            <pc:sldMk cId="2805505587" sldId="141169851"/>
            <ac:spMk id="74" creationId="{D8075BA9-0012-7030-441D-81FEEAE9F3EE}"/>
          </ac:spMkLst>
        </pc:spChg>
      </pc:sldChg>
      <pc:sldChg chg="modSp new mod">
        <pc:chgData name="Sanket Kalamkar" userId="9f7da7a1-a53a-443e-9c41-71048af38d86" providerId="ADAL" clId="{2BF026FF-B3D5-4229-9FB1-81D122BBF384}" dt="2025-01-14T07:58:52.441" v="287" actId="20577"/>
        <pc:sldMkLst>
          <pc:docMk/>
          <pc:sldMk cId="1313441361" sldId="141169856"/>
        </pc:sldMkLst>
        <pc:spChg chg="mod">
          <ac:chgData name="Sanket Kalamkar" userId="9f7da7a1-a53a-443e-9c41-71048af38d86" providerId="ADAL" clId="{2BF026FF-B3D5-4229-9FB1-81D122BBF384}" dt="2025-01-14T07:58:51.278" v="286"/>
          <ac:spMkLst>
            <pc:docMk/>
            <pc:sldMk cId="1313441361" sldId="141169856"/>
            <ac:spMk id="2" creationId="{71982D9D-28AE-500C-9040-AD5DC0A97CA1}"/>
          </ac:spMkLst>
        </pc:spChg>
        <pc:spChg chg="mod">
          <ac:chgData name="Sanket Kalamkar" userId="9f7da7a1-a53a-443e-9c41-71048af38d86" providerId="ADAL" clId="{2BF026FF-B3D5-4229-9FB1-81D122BBF384}" dt="2025-01-14T07:58:52.441" v="287" actId="20577"/>
          <ac:spMkLst>
            <pc:docMk/>
            <pc:sldMk cId="1313441361" sldId="141169856"/>
            <ac:spMk id="3" creationId="{D3392020-2121-8BB8-41B0-02557ACEA8A6}"/>
          </ac:spMkLst>
        </pc:spChg>
      </pc:sldChg>
      <pc:sldMasterChg chg="modSp mod">
        <pc:chgData name="Sanket Kalamkar" userId="9f7da7a1-a53a-443e-9c41-71048af38d86" providerId="ADAL" clId="{2BF026FF-B3D5-4229-9FB1-81D122BBF384}" dt="2025-01-08T18:29:14.798" v="18" actId="20577"/>
        <pc:sldMasterMkLst>
          <pc:docMk/>
          <pc:sldMasterMk cId="0" sldId="2147483648"/>
        </pc:sldMasterMkLst>
        <pc:spChg chg="mod">
          <ac:chgData name="Sanket Kalamkar" userId="9f7da7a1-a53a-443e-9c41-71048af38d86" providerId="ADAL" clId="{2BF026FF-B3D5-4229-9FB1-81D122BBF384}" dt="2025-01-08T18:29:14.798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8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802.11-24/2112r0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802.11-24/2112r0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3600" dirty="0"/>
              <a:t>Secure E2E Operation for AMP</a:t>
            </a:r>
            <a:endParaRPr lang="en-US" sz="36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December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/>
              <a:t>: 2024-12-14</a:t>
            </a:r>
            <a:endParaRPr lang="en-GB" sz="1800" kern="0" dirty="0"/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278518"/>
              </p:ext>
            </p:extLst>
          </p:nvPr>
        </p:nvGraphicFramePr>
        <p:xfrm>
          <a:off x="791070" y="2673434"/>
          <a:ext cx="7334250" cy="1182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11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DBF2F9-5E3E-5A56-74D9-FB6415C29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Trigger/UL Transmissions (Contd…)</a:t>
            </a:r>
          </a:p>
        </p:txBody>
      </p:sp>
      <p:sp>
        <p:nvSpPr>
          <p:cNvPr id="74" name="Content Placeholder 2">
            <a:extLst>
              <a:ext uri="{FF2B5EF4-FFF2-40B4-BE49-F238E27FC236}">
                <a16:creationId xmlns:a16="http://schemas.microsoft.com/office/drawing/2014/main" id="{D8075BA9-0012-7030-441D-81FEEAE9F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wrap="square" anchor="t">
            <a:normAutofit fontScale="77500" lnSpcReduction="20000"/>
          </a:bodyPr>
          <a:lstStyle/>
          <a:p>
            <a:pPr algn="just"/>
            <a:r>
              <a:rPr lang="en-US" sz="2300" b="1" dirty="0"/>
              <a:t>The Trigger frame can be unprotected if:</a:t>
            </a:r>
          </a:p>
          <a:p>
            <a:pPr lvl="1" algn="just"/>
            <a:r>
              <a:rPr lang="en-US" sz="2100" dirty="0"/>
              <a:t>AP intends to gather responses from multiple clients</a:t>
            </a:r>
          </a:p>
          <a:p>
            <a:pPr lvl="1" algn="just"/>
            <a:r>
              <a:rPr lang="en-US" sz="2100" dirty="0"/>
              <a:t>The frame does not carry sensitive information</a:t>
            </a:r>
          </a:p>
          <a:p>
            <a:pPr algn="just"/>
            <a:endParaRPr lang="en-US" sz="2300" b="1" dirty="0"/>
          </a:p>
          <a:p>
            <a:pPr algn="just"/>
            <a:r>
              <a:rPr lang="en-US" sz="2300" b="1" dirty="0"/>
              <a:t>In this case, the Trigger frame transmission and Key Req can be merged</a:t>
            </a:r>
          </a:p>
          <a:p>
            <a:pPr algn="just"/>
            <a:endParaRPr lang="en-US" sz="2300" b="1" dirty="0"/>
          </a:p>
          <a:p>
            <a:pPr algn="just"/>
            <a:r>
              <a:rPr lang="en-US" sz="2300" b="1" dirty="0"/>
              <a:t>Similarly, the UL Resp and Key Resp can be merged</a:t>
            </a:r>
          </a:p>
          <a:p>
            <a:pPr lvl="1" algn="just"/>
            <a:r>
              <a:rPr lang="en-US" dirty="0">
                <a:cs typeface="Times New Roman"/>
              </a:rPr>
              <a:t>The UL Resp can carry MIC </a:t>
            </a:r>
          </a:p>
          <a:p>
            <a:pPr lvl="1" algn="just"/>
            <a:r>
              <a:rPr lang="en-US" dirty="0">
                <a:cs typeface="Times New Roman"/>
              </a:rPr>
              <a:t>No Encryption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  <a:p>
            <a:pPr marL="400050" lvl="1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E5B44-8207-1AC5-15E9-708E5294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431A1-A92E-9C83-F229-D86E59B7C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45337" y="6475413"/>
            <a:ext cx="2098588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91C5A-0EB2-D516-A5E1-15FA239FB9C9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455527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December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BCC896-D8C0-FD77-C09C-65D86794E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41" y="2288343"/>
            <a:ext cx="4317249" cy="329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11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1976F-076B-BDA6-F72E-9D9A7133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859486" cy="4844144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latin typeface="+mn-lt"/>
              </a:rPr>
              <a:t>Secure end-to-end (E2E) operation for AMP clients, focusing on:</a:t>
            </a:r>
          </a:p>
          <a:p>
            <a:pPr lvl="1"/>
            <a:r>
              <a:rPr lang="en-US" dirty="0">
                <a:latin typeface="+mn-lt"/>
              </a:rPr>
              <a:t>Constraints at AMP Client: </a:t>
            </a:r>
          </a:p>
          <a:p>
            <a:pPr lvl="2"/>
            <a:r>
              <a:rPr lang="en-US" dirty="0">
                <a:latin typeface="+mn-lt"/>
              </a:rPr>
              <a:t>Limited energy availability and minimal persistent memory</a:t>
            </a:r>
          </a:p>
          <a:p>
            <a:pPr lvl="1"/>
            <a:r>
              <a:rPr lang="en-US" dirty="0">
                <a:latin typeface="+mn-lt"/>
              </a:rPr>
              <a:t>Authentication and Encryption:</a:t>
            </a:r>
          </a:p>
          <a:p>
            <a:pPr lvl="2"/>
            <a:r>
              <a:rPr lang="en-US" dirty="0">
                <a:latin typeface="+mn-lt"/>
              </a:rPr>
              <a:t>Lightweight key generation process due to energy constraints</a:t>
            </a:r>
          </a:p>
          <a:p>
            <a:pPr lvl="2"/>
            <a:r>
              <a:rPr lang="en-US" dirty="0"/>
              <a:t>One-way authentication where the client does not authenticate the AP</a:t>
            </a:r>
            <a:br>
              <a:rPr lang="en-US" dirty="0"/>
            </a:br>
            <a:endParaRPr lang="en-US" dirty="0"/>
          </a:p>
          <a:p>
            <a:r>
              <a:rPr lang="en-US" sz="2000" b="1" dirty="0">
                <a:latin typeface="+mn-lt"/>
              </a:rPr>
              <a:t>Key phases of AMP operation:</a:t>
            </a:r>
          </a:p>
          <a:p>
            <a:pPr lvl="1"/>
            <a:r>
              <a:rPr lang="en-US" dirty="0">
                <a:latin typeface="+mn-lt"/>
              </a:rPr>
              <a:t>Offline Onboarding:</a:t>
            </a:r>
          </a:p>
          <a:p>
            <a:pPr lvl="2"/>
            <a:r>
              <a:rPr lang="en-US" dirty="0">
                <a:latin typeface="+mn-lt"/>
              </a:rPr>
              <a:t> Setting up the PMK</a:t>
            </a:r>
          </a:p>
          <a:p>
            <a:pPr lvl="1"/>
            <a:r>
              <a:rPr lang="en-US" dirty="0">
                <a:latin typeface="+mn-lt"/>
              </a:rPr>
              <a:t>Initial Info Exchange:</a:t>
            </a:r>
          </a:p>
          <a:p>
            <a:pPr lvl="2"/>
            <a:r>
              <a:rPr lang="en-US" dirty="0">
                <a:latin typeface="+mn-lt"/>
              </a:rPr>
              <a:t>Exchanging basic information like MAC addresses</a:t>
            </a:r>
          </a:p>
          <a:p>
            <a:pPr lvl="1"/>
            <a:r>
              <a:rPr lang="en-US" dirty="0">
                <a:latin typeface="+mn-lt"/>
              </a:rPr>
              <a:t>AMP Operation Mode:</a:t>
            </a:r>
          </a:p>
          <a:p>
            <a:pPr lvl="2"/>
            <a:r>
              <a:rPr lang="en-US" dirty="0">
                <a:latin typeface="+mn-lt"/>
              </a:rPr>
              <a:t>AP requests and receives operation capabilities and schedule information from the client</a:t>
            </a:r>
          </a:p>
          <a:p>
            <a:pPr lvl="1"/>
            <a:r>
              <a:rPr lang="en-US" dirty="0">
                <a:latin typeface="+mn-lt"/>
              </a:rPr>
              <a:t>AMP Trigger/UL Response:</a:t>
            </a:r>
          </a:p>
          <a:p>
            <a:pPr lvl="2"/>
            <a:r>
              <a:rPr lang="en-US" dirty="0">
                <a:latin typeface="+mn-lt"/>
              </a:rPr>
              <a:t>AP triggers the client for uplink transmissions</a:t>
            </a:r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C6F1AE-915E-BCC4-A11C-4FA007EA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60F9-ED14-1EBA-66BF-EC1A758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3D7C-1252-00CD-BF13-C8F01A13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7EA7-112D-43C6-7CF8-9D4BA70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29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982D9D-28AE-500C-9040-AD5DC0A97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Do you agree that </a:t>
            </a:r>
            <a:r>
              <a:rPr lang="en-US" sz="2400" b="1" dirty="0" err="1"/>
              <a:t>TGbp</a:t>
            </a:r>
            <a:r>
              <a:rPr lang="en-US" sz="2400" b="1" dirty="0"/>
              <a:t> to define a mechanism to support secure communications for 802.11bp clients?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392020-2121-8BB8-41B0-02557ACE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5DB15-12BC-D960-0917-A066FCB9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8C349-2CE5-9D2B-B10A-D1ACF8CD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02EA-8F3C-172B-E79A-D1ED5CCFA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4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1976F-076B-BDA6-F72E-9D9A7133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199"/>
            <a:ext cx="8055429" cy="497477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+mn-lt"/>
              </a:rPr>
              <a:t>An AMP client needs to carry out a lightweight authentication and encryption process, which:</a:t>
            </a:r>
          </a:p>
          <a:p>
            <a:pPr lvl="1"/>
            <a:r>
              <a:rPr lang="en-US" dirty="0"/>
              <a:t>Largely follows legacy procedures with enhancements for AMP use cases</a:t>
            </a:r>
          </a:p>
          <a:p>
            <a:pPr lvl="1"/>
            <a:r>
              <a:rPr lang="en-US" dirty="0"/>
              <a:t>Takes into account the limited capabilities of AMP clients, such as</a:t>
            </a:r>
          </a:p>
          <a:p>
            <a:pPr lvl="2"/>
            <a:r>
              <a:rPr lang="en-US" dirty="0">
                <a:latin typeface="+mn-lt"/>
              </a:rPr>
              <a:t>Limited energy availability</a:t>
            </a:r>
          </a:p>
          <a:p>
            <a:pPr lvl="2"/>
            <a:r>
              <a:rPr lang="en-US" dirty="0"/>
              <a:t>Minimal to no persistent memory</a:t>
            </a:r>
            <a:endParaRPr lang="en-US" dirty="0">
              <a:latin typeface="+mn-lt"/>
            </a:endParaRPr>
          </a:p>
          <a:p>
            <a:pPr lvl="2"/>
            <a:endParaRPr lang="en-US" dirty="0"/>
          </a:p>
          <a:p>
            <a:pPr>
              <a:spcBef>
                <a:spcPts val="0"/>
              </a:spcBef>
              <a:tabLst>
                <a:tab pos="457200" algn="l"/>
              </a:tabLst>
            </a:pPr>
            <a:endParaRPr lang="en-US" sz="2000" dirty="0">
              <a:latin typeface="+mn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000" b="1" dirty="0">
                <a:effectLst/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  <a:t>This contribution discusses secure end-to-end (E2E) operation for AMP clients</a:t>
            </a:r>
            <a:endParaRPr lang="en-US" sz="1800" b="1" dirty="0">
              <a:effectLst/>
              <a:latin typeface="+mn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 algn="just">
              <a:buNone/>
            </a:pPr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C6F1AE-915E-BCC4-A11C-4FA007EA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60F9-ED14-1EBA-66BF-EC1A758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3D7C-1252-00CD-BF13-C8F01A13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7EA7-112D-43C6-7CF8-9D4BA70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23B097-DDB4-5D4F-15BA-C3158C49D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E2E View of AMP Operation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813C5-50CF-3D38-6312-55FEFF53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8794C-902D-E8E1-27B8-E1592E91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D2C1C-5733-1879-9C56-EF98FC54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C990A5D-821C-C3CC-9A24-AB58B4326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2732314"/>
            <a:ext cx="7772400" cy="367937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Offline Onboarding</a:t>
            </a:r>
          </a:p>
          <a:p>
            <a:pPr lvl="1"/>
            <a:r>
              <a:rPr lang="en-US" dirty="0"/>
              <a:t>Password setting, which establishes the Pairwise Master Key (PMK)</a:t>
            </a:r>
          </a:p>
          <a:p>
            <a:pPr lvl="1"/>
            <a:r>
              <a:rPr lang="en-US" dirty="0"/>
              <a:t>Note: Likely outside IEEE scope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Initial Info Exchange (Discovery)</a:t>
            </a:r>
          </a:p>
          <a:p>
            <a:pPr lvl="1"/>
            <a:r>
              <a:rPr lang="en-US" dirty="0"/>
              <a:t>AP and AMP clients exchange basic information</a:t>
            </a:r>
          </a:p>
          <a:p>
            <a:pPr lvl="2"/>
            <a:r>
              <a:rPr lang="en-US" dirty="0"/>
              <a:t>e.g., MAC addresses and other basic information</a:t>
            </a:r>
          </a:p>
          <a:p>
            <a:pPr lvl="1"/>
            <a:r>
              <a:rPr lang="en-US" dirty="0"/>
              <a:t>AP uses this mode to determine the presence of active AMP clients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AMP Operation Mode Information Exchange</a:t>
            </a:r>
          </a:p>
          <a:p>
            <a:pPr lvl="1"/>
            <a:r>
              <a:rPr lang="en-US" dirty="0"/>
              <a:t>AP requests the client's operation capabilities</a:t>
            </a:r>
          </a:p>
          <a:p>
            <a:pPr lvl="1"/>
            <a:r>
              <a:rPr lang="en-US" dirty="0"/>
              <a:t>The client provides capability and schedule-related information to the AP </a:t>
            </a:r>
          </a:p>
          <a:p>
            <a:pPr lvl="2"/>
            <a:r>
              <a:rPr lang="en-US" dirty="0"/>
              <a:t>E.g., schedule information, power budget, energy harvesting capabilities</a:t>
            </a:r>
          </a:p>
          <a:p>
            <a:pPr lvl="1"/>
            <a:r>
              <a:rPr lang="en-US" dirty="0"/>
              <a:t>AP uses this mode to determine the Tx/Rx parameters to reach AMP clients</a:t>
            </a:r>
            <a:br>
              <a:rPr lang="en-US" dirty="0"/>
            </a:br>
            <a:endParaRPr lang="en-US" b="1" dirty="0"/>
          </a:p>
          <a:p>
            <a:r>
              <a:rPr lang="en-US" b="1" dirty="0"/>
              <a:t>AMP Trigger/UL Response</a:t>
            </a:r>
          </a:p>
          <a:p>
            <a:pPr lvl="1"/>
            <a:r>
              <a:rPr lang="en-US" dirty="0"/>
              <a:t>AP triggers the client for uplink (UL) transmissions; client sends UL transmissions</a:t>
            </a:r>
          </a:p>
          <a:p>
            <a:pPr lvl="1"/>
            <a:r>
              <a:rPr lang="en-US" dirty="0"/>
              <a:t>Happens Per Schedule or On-demand manner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FAD1C57E-4C56-8AB1-D737-50F84860FEBB}"/>
              </a:ext>
            </a:extLst>
          </p:cNvPr>
          <p:cNvGrpSpPr/>
          <p:nvPr/>
        </p:nvGrpSpPr>
        <p:grpSpPr>
          <a:xfrm>
            <a:off x="1024471" y="1357084"/>
            <a:ext cx="7368415" cy="1141791"/>
            <a:chOff x="1064385" y="3916438"/>
            <a:chExt cx="7368415" cy="1141791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0D422C5-943F-4AB1-DCA2-C2E2E63D6604}"/>
                </a:ext>
              </a:extLst>
            </p:cNvPr>
            <p:cNvGrpSpPr/>
            <p:nvPr/>
          </p:nvGrpSpPr>
          <p:grpSpPr>
            <a:xfrm>
              <a:off x="1064385" y="4391783"/>
              <a:ext cx="7224484" cy="666446"/>
              <a:chOff x="657985" y="4315583"/>
              <a:chExt cx="7224484" cy="666446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CB219EA9-2C69-E725-5A0B-F42C2D3F7652}"/>
                  </a:ext>
                </a:extLst>
              </p:cNvPr>
              <p:cNvSpPr/>
              <p:nvPr/>
            </p:nvSpPr>
            <p:spPr bwMode="auto">
              <a:xfrm>
                <a:off x="2579917" y="4315583"/>
                <a:ext cx="1247019" cy="664029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  <a:t>Initial Info Exchange</a:t>
                </a:r>
              </a:p>
            </p:txBody>
          </p:sp>
          <p:sp>
            <p:nvSpPr>
              <p:cNvPr id="126" name="Rectangle: Rounded Corners 125">
                <a:extLst>
                  <a:ext uri="{FF2B5EF4-FFF2-40B4-BE49-F238E27FC236}">
                    <a16:creationId xmlns:a16="http://schemas.microsoft.com/office/drawing/2014/main" id="{8F090700-71FF-7AEF-B6F1-F6E8694AAD76}"/>
                  </a:ext>
                </a:extLst>
              </p:cNvPr>
              <p:cNvSpPr/>
              <p:nvPr/>
            </p:nvSpPr>
            <p:spPr bwMode="auto">
              <a:xfrm>
                <a:off x="6591904" y="4318000"/>
                <a:ext cx="1290565" cy="664029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  <a:t>AMP Trigger/</a:t>
                </a:r>
                <a:br>
                  <a:rPr kumimoji="0" lang="en-US" sz="1400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</a:b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  <a:t>UL Response</a:t>
                </a:r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3500E29F-727D-C909-AB3A-12B64F250CEE}"/>
                  </a:ext>
                </a:extLst>
              </p:cNvPr>
              <p:cNvSpPr/>
              <p:nvPr/>
            </p:nvSpPr>
            <p:spPr bwMode="auto">
              <a:xfrm>
                <a:off x="4530880" y="4315583"/>
                <a:ext cx="1412723" cy="664029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  <a:t>AMP Operation Mode Information Exchange</a:t>
                </a:r>
              </a:p>
            </p:txBody>
          </p:sp>
          <p:cxnSp>
            <p:nvCxnSpPr>
              <p:cNvPr id="128" name="Straight Arrow Connector 127">
                <a:extLst>
                  <a:ext uri="{FF2B5EF4-FFF2-40B4-BE49-F238E27FC236}">
                    <a16:creationId xmlns:a16="http://schemas.microsoft.com/office/drawing/2014/main" id="{081FD13E-2A71-2771-26B9-0EE6B6584EA9}"/>
                  </a:ext>
                </a:extLst>
              </p:cNvPr>
              <p:cNvCxnSpPr>
                <a:cxnSpLocks/>
                <a:stCxn id="125" idx="3"/>
                <a:endCxn id="127" idx="1"/>
              </p:cNvCxnSpPr>
              <p:nvPr/>
            </p:nvCxnSpPr>
            <p:spPr bwMode="auto">
              <a:xfrm>
                <a:off x="3826936" y="4647598"/>
                <a:ext cx="703944" cy="0"/>
              </a:xfrm>
              <a:prstGeom prst="straightConnector1">
                <a:avLst/>
              </a:prstGeom>
              <a:ln w="19050">
                <a:headEnd type="none" w="sm" len="sm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623100D9-C102-3BE5-A3A5-DBE62B282055}"/>
                  </a:ext>
                </a:extLst>
              </p:cNvPr>
              <p:cNvCxnSpPr>
                <a:cxnSpLocks/>
                <a:stCxn id="127" idx="3"/>
                <a:endCxn id="126" idx="1"/>
              </p:cNvCxnSpPr>
              <p:nvPr/>
            </p:nvCxnSpPr>
            <p:spPr bwMode="auto">
              <a:xfrm>
                <a:off x="5943603" y="4647598"/>
                <a:ext cx="648301" cy="2417"/>
              </a:xfrm>
              <a:prstGeom prst="straightConnector1">
                <a:avLst/>
              </a:prstGeom>
              <a:ln w="19050">
                <a:headEnd type="none" w="sm" len="sm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90830A92-061F-063E-D994-DE4FB4396CD3}"/>
                  </a:ext>
                </a:extLst>
              </p:cNvPr>
              <p:cNvSpPr/>
              <p:nvPr/>
            </p:nvSpPr>
            <p:spPr bwMode="auto">
              <a:xfrm>
                <a:off x="657985" y="4315583"/>
                <a:ext cx="1196218" cy="664029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  <a:t>Offline </a:t>
                </a:r>
                <a:br>
                  <a:rPr kumimoji="0" lang="en-US" sz="1400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</a:b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</a:rPr>
                  <a:t>Onboarding</a:t>
                </a:r>
              </a:p>
            </p:txBody>
          </p: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7098539D-C6DC-045D-4BDC-DDCFDB5D432E}"/>
                  </a:ext>
                </a:extLst>
              </p:cNvPr>
              <p:cNvCxnSpPr>
                <a:cxnSpLocks/>
                <a:stCxn id="130" idx="3"/>
                <a:endCxn id="125" idx="1"/>
              </p:cNvCxnSpPr>
              <p:nvPr/>
            </p:nvCxnSpPr>
            <p:spPr bwMode="auto">
              <a:xfrm>
                <a:off x="1854203" y="4647598"/>
                <a:ext cx="725714" cy="0"/>
              </a:xfrm>
              <a:prstGeom prst="straightConnector1">
                <a:avLst/>
              </a:prstGeom>
              <a:ln w="19050">
                <a:headEnd type="none" w="sm" len="sm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D866D7A9-B24E-45AD-073E-998CDC4D75B2}"/>
                </a:ext>
              </a:extLst>
            </p:cNvPr>
            <p:cNvSpPr txBox="1"/>
            <p:nvPr/>
          </p:nvSpPr>
          <p:spPr>
            <a:xfrm>
              <a:off x="1312333" y="4097867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Once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8C521D3-6C78-6F0F-9FDC-5F00AE86F3CA}"/>
                </a:ext>
              </a:extLst>
            </p:cNvPr>
            <p:cNvSpPr txBox="1"/>
            <p:nvPr/>
          </p:nvSpPr>
          <p:spPr>
            <a:xfrm>
              <a:off x="2870200" y="4106334"/>
              <a:ext cx="15348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Once in a while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F528FC5A-AB2C-599A-9C86-10B4A5A3FD7C}"/>
                </a:ext>
              </a:extLst>
            </p:cNvPr>
            <p:cNvSpPr txBox="1"/>
            <p:nvPr/>
          </p:nvSpPr>
          <p:spPr>
            <a:xfrm>
              <a:off x="4944534" y="4097868"/>
              <a:ext cx="1473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Once in a while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754D1B3A-CCBD-E031-1F89-BECFAFF97B2B}"/>
                </a:ext>
              </a:extLst>
            </p:cNvPr>
            <p:cNvSpPr txBox="1"/>
            <p:nvPr/>
          </p:nvSpPr>
          <p:spPr>
            <a:xfrm>
              <a:off x="6895496" y="3916438"/>
              <a:ext cx="15373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Per Schedule/</a:t>
              </a:r>
              <a:br>
                <a:rPr lang="en-US" sz="1400" b="1" dirty="0"/>
              </a:br>
              <a:r>
                <a:rPr lang="en-US" sz="1400" b="1" dirty="0"/>
                <a:t>On-demand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60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74E2F7-85BA-383E-AF4D-77FA225CF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Setting up the pairwise master key (PMK) at AP and client</a:t>
            </a:r>
          </a:p>
          <a:p>
            <a:pPr lvl="1"/>
            <a:r>
              <a:rPr lang="en-US" dirty="0"/>
              <a:t>Password acts as pre-shared key (PSK)</a:t>
            </a:r>
          </a:p>
          <a:p>
            <a:pPr lvl="1"/>
            <a:r>
              <a:rPr lang="en-US" dirty="0"/>
              <a:t>PMK is generated from the PSK</a:t>
            </a:r>
          </a:p>
          <a:p>
            <a:pPr lvl="1"/>
            <a:endParaRPr lang="en-US" dirty="0"/>
          </a:p>
          <a:p>
            <a:r>
              <a:rPr lang="en-US" b="1" dirty="0"/>
              <a:t>In later phases, the PMK is used to generate transient keys, e.g., pairwise transient key (PTK)</a:t>
            </a:r>
          </a:p>
          <a:p>
            <a:pPr lvl="1"/>
            <a:r>
              <a:rPr lang="en-US" dirty="0"/>
              <a:t>For message integrity and encryption</a:t>
            </a:r>
            <a:endParaRPr lang="en-US" b="1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865EE6-473A-8CAA-C87A-163108CAB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Offline Onboarding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DAE02-7F66-193C-6CF9-CFDCEDF2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2043C-7D50-C670-5CB2-2E69CC331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FD8D9-FDB7-AF85-7FB8-383ABE13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83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8C501D-010F-AE37-A0D7-864C17E0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AP and the client exchange non-sensitive information</a:t>
            </a:r>
          </a:p>
          <a:p>
            <a:pPr lvl="1"/>
            <a:r>
              <a:rPr lang="en-US" dirty="0"/>
              <a:t>E.g., MAC addresses</a:t>
            </a:r>
          </a:p>
          <a:p>
            <a:r>
              <a:rPr lang="en-US" b="1" dirty="0"/>
              <a:t>No security needed</a:t>
            </a:r>
          </a:p>
          <a:p>
            <a:r>
              <a:rPr lang="en-US" b="1" dirty="0">
                <a:cs typeface="Times New Roman"/>
              </a:rPr>
              <a:t>Since the AP does not know the client's MAC address at this stage, the request will be broadcast, resulting in multiple responses</a:t>
            </a:r>
          </a:p>
          <a:p>
            <a:pPr lvl="1"/>
            <a:r>
              <a:rPr lang="en-US" dirty="0">
                <a:cs typeface="Times New Roman"/>
              </a:rPr>
              <a:t>Collision control should be addressed later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58160E-790F-97C4-DA96-06ABB3E98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Info Exchange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66520-DE6F-05A1-7B37-0F46894DE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58A98-209E-ACB1-257C-EB98AA682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DE5E-AF31-6DB1-9F29-428BE73F5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8C5ACD-7E94-4810-CF0B-A7CCBFBF0C32}"/>
              </a:ext>
            </a:extLst>
          </p:cNvPr>
          <p:cNvGrpSpPr/>
          <p:nvPr/>
        </p:nvGrpSpPr>
        <p:grpSpPr>
          <a:xfrm>
            <a:off x="1618464" y="3900194"/>
            <a:ext cx="4993638" cy="2162577"/>
            <a:chOff x="373021" y="1526421"/>
            <a:chExt cx="4993638" cy="188371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B079183-2F82-2436-88A3-0318F05B174D}"/>
                </a:ext>
              </a:extLst>
            </p:cNvPr>
            <p:cNvCxnSpPr>
              <a:cxnSpLocks/>
            </p:cNvCxnSpPr>
            <p:nvPr/>
          </p:nvCxnSpPr>
          <p:spPr>
            <a:xfrm>
              <a:off x="1582055" y="1986039"/>
              <a:ext cx="0" cy="1424093"/>
            </a:xfrm>
            <a:prstGeom prst="line">
              <a:avLst/>
            </a:prstGeom>
            <a:ln>
              <a:headEnd w="lg" len="lg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9F386A-4726-BFF3-F25E-802C05FA8269}"/>
                </a:ext>
              </a:extLst>
            </p:cNvPr>
            <p:cNvCxnSpPr>
              <a:cxnSpLocks/>
            </p:cNvCxnSpPr>
            <p:nvPr/>
          </p:nvCxnSpPr>
          <p:spPr>
            <a:xfrm>
              <a:off x="4858656" y="1909839"/>
              <a:ext cx="0" cy="1413933"/>
            </a:xfrm>
            <a:prstGeom prst="line">
              <a:avLst/>
            </a:prstGeom>
            <a:ln w="12700">
              <a:headEnd w="lg" len="lg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F7BFEB7-19EE-793C-5A10-105558FB48DB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27" y="2135718"/>
              <a:ext cx="3284587" cy="360014"/>
            </a:xfrm>
            <a:prstGeom prst="straightConnector1">
              <a:avLst/>
            </a:prstGeom>
            <a:ln>
              <a:headEnd w="lg" len="lg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0D47E3D-72D5-BE1C-0962-27ECE2AB35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71174" y="2766908"/>
              <a:ext cx="3295706" cy="307944"/>
            </a:xfrm>
            <a:prstGeom prst="straightConnector1">
              <a:avLst/>
            </a:prstGeom>
            <a:ln w="12700">
              <a:headEnd w="lg" len="lg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42B6DEF-C830-5B9D-27BB-E4AE9EEF2DF3}"/>
                </a:ext>
              </a:extLst>
            </p:cNvPr>
            <p:cNvSpPr txBox="1"/>
            <p:nvPr/>
          </p:nvSpPr>
          <p:spPr>
            <a:xfrm rot="388874">
              <a:off x="2072826" y="1963721"/>
              <a:ext cx="2275201" cy="3900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 anchor="t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 dirty="0">
                  <a:latin typeface="Times New Roman"/>
                  <a:cs typeface="Arial"/>
                </a:rPr>
                <a:t>Initial Info Req</a:t>
              </a:r>
              <a:endParaRPr lang="en-US" sz="18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42F5F18-5D8D-C20A-400A-176144326014}"/>
                </a:ext>
              </a:extLst>
            </p:cNvPr>
            <p:cNvSpPr txBox="1"/>
            <p:nvPr/>
          </p:nvSpPr>
          <p:spPr>
            <a:xfrm rot="21228314">
              <a:off x="1823046" y="2906460"/>
              <a:ext cx="2555557" cy="3900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 anchor="t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 dirty="0">
                  <a:latin typeface="Times New Roman"/>
                  <a:cs typeface="Arial"/>
                </a:rPr>
                <a:t>Initial Info Resp</a:t>
              </a:r>
              <a:endParaRPr lang="en-US" sz="1800" dirty="0"/>
            </a:p>
          </p:txBody>
        </p:sp>
        <p:sp>
          <p:nvSpPr>
            <p:cNvPr id="14" name="Left Brace 13">
              <a:extLst>
                <a:ext uri="{FF2B5EF4-FFF2-40B4-BE49-F238E27FC236}">
                  <a16:creationId xmlns:a16="http://schemas.microsoft.com/office/drawing/2014/main" id="{C94D999A-6001-B236-B27F-C9574AD46C80}"/>
                </a:ext>
              </a:extLst>
            </p:cNvPr>
            <p:cNvSpPr/>
            <p:nvPr/>
          </p:nvSpPr>
          <p:spPr>
            <a:xfrm>
              <a:off x="1324427" y="2142067"/>
              <a:ext cx="170547" cy="942945"/>
            </a:xfrm>
            <a:prstGeom prst="leftBrace">
              <a:avLst/>
            </a:prstGeom>
            <a:ln>
              <a:headEnd w="lg" len="lg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FC8B44B-1C60-D47D-D86C-ACC8C6518022}"/>
                </a:ext>
              </a:extLst>
            </p:cNvPr>
            <p:cNvSpPr txBox="1"/>
            <p:nvPr/>
          </p:nvSpPr>
          <p:spPr>
            <a:xfrm>
              <a:off x="373021" y="2159245"/>
              <a:ext cx="1000033" cy="886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600">
                  <a:solidFill>
                    <a:schemeClr val="tx1"/>
                  </a:solidFill>
                </a:rPr>
                <a:t>First time after on-boarding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A961039-21A9-D9FF-5E87-25E65C234643}"/>
                </a:ext>
              </a:extLst>
            </p:cNvPr>
            <p:cNvSpPr txBox="1"/>
            <p:nvPr/>
          </p:nvSpPr>
          <p:spPr>
            <a:xfrm>
              <a:off x="1254275" y="1560288"/>
              <a:ext cx="574524" cy="4478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8669B83-231A-7D38-A89B-6E65D2AAE4DF}"/>
                </a:ext>
              </a:extLst>
            </p:cNvPr>
            <p:cNvSpPr txBox="1"/>
            <p:nvPr/>
          </p:nvSpPr>
          <p:spPr>
            <a:xfrm>
              <a:off x="4161969" y="1526421"/>
              <a:ext cx="1204690" cy="4478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AMP client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679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5AA370-E58E-E9CA-6FD1-53F970100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1257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Operation Info Request: </a:t>
            </a:r>
          </a:p>
          <a:p>
            <a:pPr lvl="1"/>
            <a:r>
              <a:rPr lang="en-US" dirty="0"/>
              <a:t>AP requests operation capabilities of the client</a:t>
            </a:r>
          </a:p>
          <a:p>
            <a:pPr lvl="2"/>
            <a:r>
              <a:rPr lang="en-US" dirty="0"/>
              <a:t>Schedule information, e.g., how frequently the AP should trigger the client</a:t>
            </a:r>
          </a:p>
          <a:p>
            <a:pPr lvl="2"/>
            <a:r>
              <a:rPr lang="en-US" dirty="0"/>
              <a:t>Power budget of the client, e.g., energy harvesting capabilities</a:t>
            </a:r>
          </a:p>
          <a:p>
            <a:pPr lvl="2"/>
            <a:r>
              <a:rPr lang="en-US" dirty="0"/>
              <a:t>How often the client needs to be asked for operation info request</a:t>
            </a:r>
          </a:p>
          <a:p>
            <a:pPr lvl="3"/>
            <a:r>
              <a:rPr lang="en-US" dirty="0"/>
              <a:t>Required if the schedule changes</a:t>
            </a:r>
          </a:p>
          <a:p>
            <a:r>
              <a:rPr lang="en-US" b="1" dirty="0"/>
              <a:t>Operation Info Response: </a:t>
            </a:r>
          </a:p>
          <a:p>
            <a:pPr lvl="1"/>
            <a:r>
              <a:rPr lang="en-US" dirty="0"/>
              <a:t>Client informs capability and schedule related info to AP</a:t>
            </a:r>
          </a:p>
          <a:p>
            <a:pPr lvl="1"/>
            <a:r>
              <a:rPr lang="en-US" dirty="0"/>
              <a:t>An attacker could use this information to target the client during scheduling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4CE816-EE32-6497-4936-52E4CEBE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Operation Mode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BD056-9D5E-5A0E-EB1C-145ADE9D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DDAC4-9AD3-4AAA-B741-0A47D94C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63B1-C219-320F-1730-74891EDFC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706B2BD-5E0D-7071-A662-8793DC5814AF}"/>
              </a:ext>
            </a:extLst>
          </p:cNvPr>
          <p:cNvGrpSpPr/>
          <p:nvPr/>
        </p:nvGrpSpPr>
        <p:grpSpPr>
          <a:xfrm>
            <a:off x="1950417" y="4330005"/>
            <a:ext cx="4993638" cy="2017640"/>
            <a:chOff x="373021" y="1526421"/>
            <a:chExt cx="4993638" cy="201764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952502D-DC74-C6F8-1AB9-D054289D56C9}"/>
                </a:ext>
              </a:extLst>
            </p:cNvPr>
            <p:cNvCxnSpPr>
              <a:cxnSpLocks/>
            </p:cNvCxnSpPr>
            <p:nvPr/>
          </p:nvCxnSpPr>
          <p:spPr>
            <a:xfrm>
              <a:off x="1582055" y="1986039"/>
              <a:ext cx="0" cy="1424093"/>
            </a:xfrm>
            <a:prstGeom prst="line">
              <a:avLst/>
            </a:prstGeom>
            <a:ln>
              <a:headEnd w="lg" len="lg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15C423C-34EE-C8A9-E499-674B86FC75DA}"/>
                </a:ext>
              </a:extLst>
            </p:cNvPr>
            <p:cNvCxnSpPr>
              <a:cxnSpLocks/>
            </p:cNvCxnSpPr>
            <p:nvPr/>
          </p:nvCxnSpPr>
          <p:spPr>
            <a:xfrm>
              <a:off x="4858656" y="1909839"/>
              <a:ext cx="0" cy="1413933"/>
            </a:xfrm>
            <a:prstGeom prst="line">
              <a:avLst/>
            </a:prstGeom>
            <a:ln w="12700">
              <a:headEnd w="lg" len="lg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9049984-7E81-3C02-D4F6-C5DB5B806CC7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27" y="2135718"/>
              <a:ext cx="3284587" cy="360014"/>
            </a:xfrm>
            <a:prstGeom prst="straightConnector1">
              <a:avLst/>
            </a:prstGeom>
            <a:ln>
              <a:headEnd w="lg" len="lg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8B825B5-BC99-F0B5-CEB6-4E7CBE2F0B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71174" y="2766908"/>
              <a:ext cx="3295706" cy="307944"/>
            </a:xfrm>
            <a:prstGeom prst="straightConnector1">
              <a:avLst/>
            </a:prstGeom>
            <a:ln w="12700">
              <a:headEnd w="lg" len="lg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4C9B6D-3C0C-9208-01A5-FF43A6C1AD20}"/>
                </a:ext>
              </a:extLst>
            </p:cNvPr>
            <p:cNvSpPr txBox="1"/>
            <p:nvPr/>
          </p:nvSpPr>
          <p:spPr>
            <a:xfrm rot="347819">
              <a:off x="1989981" y="1905973"/>
              <a:ext cx="2275201" cy="4478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 dirty="0"/>
                <a:t>Operation Info Req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83F0CCA-3D04-BAF3-CA86-F28A40E0AAA8}"/>
                </a:ext>
              </a:extLst>
            </p:cNvPr>
            <p:cNvSpPr txBox="1"/>
            <p:nvPr/>
          </p:nvSpPr>
          <p:spPr>
            <a:xfrm rot="21306056">
              <a:off x="1921016" y="2833097"/>
              <a:ext cx="2555557" cy="7109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 dirty="0">
                  <a:solidFill>
                    <a:schemeClr val="tx1"/>
                  </a:solidFill>
                </a:rPr>
                <a:t>Operation Info Resp</a:t>
              </a:r>
              <a:br>
                <a:rPr lang="en-US" sz="1800" dirty="0">
                  <a:solidFill>
                    <a:schemeClr val="tx1"/>
                  </a:solidFill>
                </a:rPr>
              </a:br>
              <a:r>
                <a:rPr lang="en-US" sz="1800" dirty="0">
                  <a:solidFill>
                    <a:schemeClr val="tx1"/>
                  </a:solidFill>
                </a:rPr>
                <a:t>(Schedule, Power Budget)</a:t>
              </a:r>
            </a:p>
          </p:txBody>
        </p:sp>
        <p:sp>
          <p:nvSpPr>
            <p:cNvPr id="14" name="Left Brace 13">
              <a:extLst>
                <a:ext uri="{FF2B5EF4-FFF2-40B4-BE49-F238E27FC236}">
                  <a16:creationId xmlns:a16="http://schemas.microsoft.com/office/drawing/2014/main" id="{4B4DA663-B82B-D060-A06D-C2C3ADAE0847}"/>
                </a:ext>
              </a:extLst>
            </p:cNvPr>
            <p:cNvSpPr/>
            <p:nvPr/>
          </p:nvSpPr>
          <p:spPr>
            <a:xfrm>
              <a:off x="1324427" y="2142067"/>
              <a:ext cx="170547" cy="942945"/>
            </a:xfrm>
            <a:prstGeom prst="leftBrace">
              <a:avLst/>
            </a:prstGeom>
            <a:ln>
              <a:headEnd w="lg" len="lg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E69F605-D72E-1A94-AEB5-942819489D6E}"/>
                </a:ext>
              </a:extLst>
            </p:cNvPr>
            <p:cNvSpPr txBox="1"/>
            <p:nvPr/>
          </p:nvSpPr>
          <p:spPr>
            <a:xfrm>
              <a:off x="373021" y="2159245"/>
              <a:ext cx="1000033" cy="886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600" dirty="0">
                  <a:solidFill>
                    <a:schemeClr val="tx1"/>
                  </a:solidFill>
                </a:rPr>
                <a:t>Repeats once </a:t>
              </a:r>
              <a:br>
                <a:rPr lang="en-US" sz="1600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in a while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75B77B-3365-AD9D-8EF7-35A4A1168F90}"/>
                </a:ext>
              </a:extLst>
            </p:cNvPr>
            <p:cNvSpPr txBox="1"/>
            <p:nvPr/>
          </p:nvSpPr>
          <p:spPr>
            <a:xfrm>
              <a:off x="1254275" y="1560288"/>
              <a:ext cx="574524" cy="4478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866925A-23C9-1A3A-41A3-6D79D4514150}"/>
                </a:ext>
              </a:extLst>
            </p:cNvPr>
            <p:cNvSpPr txBox="1"/>
            <p:nvPr/>
          </p:nvSpPr>
          <p:spPr>
            <a:xfrm>
              <a:off x="4161969" y="1526421"/>
              <a:ext cx="1204690" cy="4478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800" dirty="0">
                  <a:solidFill>
                    <a:schemeClr val="tx1"/>
                  </a:solidFill>
                </a:rPr>
                <a:t>AMP client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46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FE4B253-7624-A575-DF01-B4BB4F007C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08" y="1469572"/>
            <a:ext cx="7792219" cy="4688701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5AA370-E58E-E9CA-6FD1-53F970100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1" y="3396340"/>
            <a:ext cx="4506686" cy="30262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2300" b="1" dirty="0"/>
              <a:t>For secure AMP Operation mode, it can be preceded by a transient key generation process</a:t>
            </a:r>
            <a:endParaRPr lang="en-US" sz="2300" b="1" dirty="0">
              <a:cs typeface="Times New Roman"/>
            </a:endParaRPr>
          </a:p>
          <a:p>
            <a:pPr lvl="1" algn="just"/>
            <a:r>
              <a:rPr lang="en-US" dirty="0"/>
              <a:t>This step might be required because the AMP client may lack persistent memory to retain the key from previous exchanges with the AP</a:t>
            </a:r>
          </a:p>
          <a:p>
            <a:pPr lvl="1" algn="just"/>
            <a:r>
              <a:rPr lang="en-US" dirty="0"/>
              <a:t>Key Req is unprotected</a:t>
            </a:r>
          </a:p>
          <a:p>
            <a:pPr lvl="1" algn="just"/>
            <a:r>
              <a:rPr lang="en-US" dirty="0"/>
              <a:t>One way authentication: The client does not authenticate AP during key generation</a:t>
            </a:r>
          </a:p>
          <a:p>
            <a:pPr lvl="1" algn="just"/>
            <a:r>
              <a:rPr lang="en-US" dirty="0"/>
              <a:t>Uses PMK obtained during offline on-boarding</a:t>
            </a:r>
            <a:br>
              <a:rPr lang="en-US" dirty="0"/>
            </a:br>
            <a:endParaRPr lang="en-US" dirty="0"/>
          </a:p>
          <a:p>
            <a:pPr algn="just"/>
            <a:r>
              <a:rPr lang="en-US" sz="2300" b="1" dirty="0"/>
              <a:t>The generated key is used to protect:</a:t>
            </a:r>
          </a:p>
          <a:p>
            <a:pPr lvl="1" algn="just"/>
            <a:r>
              <a:rPr lang="en-US" dirty="0"/>
              <a:t>Operation Info Req</a:t>
            </a:r>
          </a:p>
          <a:p>
            <a:pPr lvl="1" algn="just"/>
            <a:r>
              <a:rPr lang="en-US" dirty="0"/>
              <a:t>Operation Info Resp</a:t>
            </a:r>
          </a:p>
          <a:p>
            <a:pPr algn="just"/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4CE816-EE32-6497-4936-52E4CEBE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Operation Mode (Contd…)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BD056-9D5E-5A0E-EB1C-145ADE9D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DDAC4-9AD3-4AAA-B741-0A47D94C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63B1-C219-320F-1730-74891EDFC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3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5AA370-E58E-E9CA-6FD1-53F970100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342" y="1839687"/>
            <a:ext cx="4343401" cy="438693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300" b="1" dirty="0"/>
              <a:t>The Operation Mode Req can be unprotected if:</a:t>
            </a:r>
          </a:p>
          <a:p>
            <a:pPr lvl="1" algn="just"/>
            <a:r>
              <a:rPr lang="en-US" sz="2100" dirty="0"/>
              <a:t>AP intends to gather responses from multiple clients</a:t>
            </a:r>
          </a:p>
          <a:p>
            <a:pPr lvl="1" algn="just"/>
            <a:r>
              <a:rPr lang="en-US" sz="2100" dirty="0"/>
              <a:t>The Req does not carry sensitive information</a:t>
            </a:r>
          </a:p>
          <a:p>
            <a:pPr algn="just"/>
            <a:endParaRPr lang="en-US" sz="2300" b="1" dirty="0"/>
          </a:p>
          <a:p>
            <a:pPr algn="just"/>
            <a:r>
              <a:rPr lang="en-US" sz="2300" b="1" dirty="0"/>
              <a:t>In this case, the Operation Mode Req and Key Req can be merged</a:t>
            </a:r>
          </a:p>
          <a:p>
            <a:pPr algn="just"/>
            <a:endParaRPr lang="en-US" sz="2300" b="1" dirty="0"/>
          </a:p>
          <a:p>
            <a:pPr algn="just"/>
            <a:r>
              <a:rPr lang="en-US" sz="2300" b="1" dirty="0"/>
              <a:t>Similarly, the Operation Mode Resp and Key Resp can be merged</a:t>
            </a:r>
          </a:p>
          <a:p>
            <a:pPr lvl="1" algn="just"/>
            <a:r>
              <a:rPr lang="en-US" dirty="0">
                <a:cs typeface="Times New Roman"/>
              </a:rPr>
              <a:t>The Operation Mode Resp can carry MIC </a:t>
            </a:r>
          </a:p>
          <a:p>
            <a:pPr lvl="1" algn="just"/>
            <a:r>
              <a:rPr lang="en-US" dirty="0">
                <a:cs typeface="Times New Roman"/>
              </a:rPr>
              <a:t>No Encryption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4CE816-EE32-6497-4936-52E4CEBE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Operation Mode (Contd…)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BD056-9D5E-5A0E-EB1C-145ADE9D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DDAC4-9AD3-4AAA-B741-0A47D94C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63B1-C219-320F-1730-74891EDFC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3B439D5-7F21-5A46-BB82-633F9E0FA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87" y="2123835"/>
            <a:ext cx="4390196" cy="334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2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DBF2F9-5E3E-5A56-74D9-FB6415C29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/>
              <a:t>Trigger/UL Transmissions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6BD848-47CD-6AEE-E2C9-E60380D4A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70" y="1698171"/>
            <a:ext cx="3670725" cy="4528457"/>
          </a:xfrm>
          <a:prstGeom prst="rect">
            <a:avLst/>
          </a:prstGeom>
          <a:noFill/>
        </p:spPr>
      </p:pic>
      <p:sp>
        <p:nvSpPr>
          <p:cNvPr id="74" name="Content Placeholder 2">
            <a:extLst>
              <a:ext uri="{FF2B5EF4-FFF2-40B4-BE49-F238E27FC236}">
                <a16:creationId xmlns:a16="http://schemas.microsoft.com/office/drawing/2014/main" id="{D8075BA9-0012-7030-441D-81FEEAE9F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wrap="square" anchor="t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900"/>
              <a:t>The AP sends AMP Trigger either as per the schedule or per event basis</a:t>
            </a:r>
          </a:p>
          <a:p>
            <a:pPr>
              <a:lnSpc>
                <a:spcPct val="90000"/>
              </a:lnSpc>
            </a:pPr>
            <a:endParaRPr lang="en-US" sz="1800"/>
          </a:p>
          <a:p>
            <a:pPr>
              <a:lnSpc>
                <a:spcPct val="90000"/>
              </a:lnSpc>
            </a:pPr>
            <a:r>
              <a:rPr lang="en-US" sz="1900"/>
              <a:t>If the AMP client can’t retain the transient key, the Trigger process can be preceded by a transient key generation process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E.g., when the AMP Trigger is not sent close to the Operation Mode Req/Resp process</a:t>
            </a:r>
          </a:p>
          <a:p>
            <a:pPr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r>
              <a:rPr lang="en-US" sz="1900"/>
              <a:t>The generated key can be used to protect: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Trigger frame from the AP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UL Response from the client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/>
          </a:p>
          <a:p>
            <a:pPr marL="400050" lvl="1" indent="0">
              <a:lnSpc>
                <a:spcPct val="90000"/>
              </a:lnSpc>
              <a:buNone/>
            </a:pPr>
            <a:endParaRPr lang="en-US" sz="180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E5B44-8207-1AC5-15E9-708E5294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431A1-A92E-9C83-F229-D86E59B7C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45337" y="6475413"/>
            <a:ext cx="2098588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91C5A-0EB2-D516-A5E1-15FA239FB9C9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455527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2805505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7f19a001-2fb4-4fe7-ae93-7951d46b483b"/>
    <ds:schemaRef ds:uri="c3228d3a-7dfb-4c96-8510-2901c97209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4000</TotalTime>
  <Words>1087</Words>
  <Application>Microsoft Office PowerPoint</Application>
  <PresentationFormat>On-screen Show (4:3)</PresentationFormat>
  <Paragraphs>189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Secure E2E Operation for AMP</vt:lpstr>
      <vt:lpstr>Introduction</vt:lpstr>
      <vt:lpstr>E2E View of AMP Operation</vt:lpstr>
      <vt:lpstr>Offline Onboarding</vt:lpstr>
      <vt:lpstr>Initial Info Exchange</vt:lpstr>
      <vt:lpstr>AMP Operation Mode</vt:lpstr>
      <vt:lpstr>AMP Operation Mode (Contd…)</vt:lpstr>
      <vt:lpstr>AMP Operation Mode (Contd…)</vt:lpstr>
      <vt:lpstr>Trigger/UL Transmissions</vt:lpstr>
      <vt:lpstr>Trigger/UL Transmissions (Contd…)</vt:lpstr>
      <vt:lpstr>Summary</vt:lpstr>
      <vt:lpstr>SP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sankal@qti.qualcomm.com</dc:creator>
  <cp:lastModifiedBy>Sanket Kalamkar</cp:lastModifiedBy>
  <cp:revision>4</cp:revision>
  <cp:lastPrinted>1998-02-10T13:28:06Z</cp:lastPrinted>
  <dcterms:created xsi:type="dcterms:W3CDTF">2007-05-21T21:00:37Z</dcterms:created>
  <dcterms:modified xsi:type="dcterms:W3CDTF">2025-01-14T07:58:53Z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