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9"/>
  </p:notesMasterIdLst>
  <p:handoutMasterIdLst>
    <p:handoutMasterId r:id="rId40"/>
  </p:handoutMasterIdLst>
  <p:sldIdLst>
    <p:sldId id="269" r:id="rId3"/>
    <p:sldId id="370" r:id="rId4"/>
    <p:sldId id="427" r:id="rId5"/>
    <p:sldId id="428" r:id="rId6"/>
    <p:sldId id="464" r:id="rId7"/>
    <p:sldId id="465" r:id="rId8"/>
    <p:sldId id="285" r:id="rId9"/>
    <p:sldId id="286" r:id="rId10"/>
    <p:sldId id="436" r:id="rId11"/>
    <p:sldId id="568" r:id="rId12"/>
    <p:sldId id="570" r:id="rId13"/>
    <p:sldId id="689" r:id="rId14"/>
    <p:sldId id="690" r:id="rId15"/>
    <p:sldId id="479" r:id="rId16"/>
    <p:sldId id="485" r:id="rId17"/>
    <p:sldId id="487" r:id="rId18"/>
    <p:sldId id="486" r:id="rId19"/>
    <p:sldId id="488" r:id="rId20"/>
    <p:sldId id="569" r:id="rId21"/>
    <p:sldId id="480" r:id="rId22"/>
    <p:sldId id="559" r:id="rId23"/>
    <p:sldId id="404" r:id="rId24"/>
    <p:sldId id="430" r:id="rId25"/>
    <p:sldId id="406" r:id="rId26"/>
    <p:sldId id="451" r:id="rId27"/>
    <p:sldId id="572" r:id="rId28"/>
    <p:sldId id="492" r:id="rId29"/>
    <p:sldId id="409" r:id="rId30"/>
    <p:sldId id="455" r:id="rId31"/>
    <p:sldId id="474" r:id="rId32"/>
    <p:sldId id="475" r:id="rId33"/>
    <p:sldId id="554" r:id="rId34"/>
    <p:sldId id="553" r:id="rId35"/>
    <p:sldId id="454" r:id="rId36"/>
    <p:sldId id="478" r:id="rId37"/>
    <p:sldId id="490" r:id="rId38"/>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9FF22B-8990-4889-91BB-B27451BAFAEC}" v="3" dt="2025-01-15T04:22:27.8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09" autoAdjust="0"/>
    <p:restoredTop sz="92643" autoAdjust="0"/>
  </p:normalViewPr>
  <p:slideViewPr>
    <p:cSldViewPr>
      <p:cViewPr varScale="1">
        <p:scale>
          <a:sx n="95" d="100"/>
          <a:sy n="95" d="100"/>
        </p:scale>
        <p:origin x="298" y="72"/>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2707"/>
    </p:cViewPr>
  </p:sorterViewPr>
  <p:notesViewPr>
    <p:cSldViewPr>
      <p:cViewPr>
        <p:scale>
          <a:sx n="100" d="100"/>
          <a:sy n="100" d="100"/>
        </p:scale>
        <p:origin x="3552" y="-40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45"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microsoft.com/office/2015/10/relationships/revisionInfo" Target="revisionInfo.xml"/><Relationship Id="rId20" Type="http://schemas.openxmlformats.org/officeDocument/2006/relationships/slide" Target="slides/slide18.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E99FF22B-8990-4889-91BB-B27451BAFAEC}"/>
    <pc:docChg chg="custSel addSld modSld">
      <pc:chgData name="Stacey, Robert" userId="8f61b79c-1993-4b76-a5c5-6bb0e2071c28" providerId="ADAL" clId="{E99FF22B-8990-4889-91BB-B27451BAFAEC}" dt="2025-01-15T04:19:47.607" v="764" actId="20577"/>
      <pc:docMkLst>
        <pc:docMk/>
      </pc:docMkLst>
      <pc:sldChg chg="modSp mod">
        <pc:chgData name="Stacey, Robert" userId="8f61b79c-1993-4b76-a5c5-6bb0e2071c28" providerId="ADAL" clId="{E99FF22B-8990-4889-91BB-B27451BAFAEC}" dt="2025-01-15T04:19:47.607" v="764" actId="20577"/>
        <pc:sldMkLst>
          <pc:docMk/>
          <pc:sldMk cId="0" sldId="269"/>
        </pc:sldMkLst>
        <pc:spChg chg="mod">
          <ac:chgData name="Stacey, Robert" userId="8f61b79c-1993-4b76-a5c5-6bb0e2071c28" providerId="ADAL" clId="{E99FF22B-8990-4889-91BB-B27451BAFAEC}" dt="2025-01-15T04:19:47.607" v="764" actId="20577"/>
          <ac:spMkLst>
            <pc:docMk/>
            <pc:sldMk cId="0" sldId="269"/>
            <ac:spMk id="6147" creationId="{00000000-0000-0000-0000-000000000000}"/>
          </ac:spMkLst>
        </pc:spChg>
      </pc:sldChg>
      <pc:sldChg chg="modSp mod">
        <pc:chgData name="Stacey, Robert" userId="8f61b79c-1993-4b76-a5c5-6bb0e2071c28" providerId="ADAL" clId="{E99FF22B-8990-4889-91BB-B27451BAFAEC}" dt="2025-01-14T21:18:22.825" v="1"/>
        <pc:sldMkLst>
          <pc:docMk/>
          <pc:sldMk cId="3638171427" sldId="570"/>
        </pc:sldMkLst>
        <pc:spChg chg="mod">
          <ac:chgData name="Stacey, Robert" userId="8f61b79c-1993-4b76-a5c5-6bb0e2071c28" providerId="ADAL" clId="{E99FF22B-8990-4889-91BB-B27451BAFAEC}" dt="2025-01-14T21:18:22.825" v="1"/>
          <ac:spMkLst>
            <pc:docMk/>
            <pc:sldMk cId="3638171427" sldId="570"/>
            <ac:spMk id="21506" creationId="{00000000-0000-0000-0000-000000000000}"/>
          </ac:spMkLst>
        </pc:spChg>
      </pc:sldChg>
      <pc:sldChg chg="modSp new mod">
        <pc:chgData name="Stacey, Robert" userId="8f61b79c-1993-4b76-a5c5-6bb0e2071c28" providerId="ADAL" clId="{E99FF22B-8990-4889-91BB-B27451BAFAEC}" dt="2025-01-15T00:52:32.334" v="756" actId="20577"/>
        <pc:sldMkLst>
          <pc:docMk/>
          <pc:sldMk cId="2098735602" sldId="690"/>
        </pc:sldMkLst>
        <pc:spChg chg="mod">
          <ac:chgData name="Stacey, Robert" userId="8f61b79c-1993-4b76-a5c5-6bb0e2071c28" providerId="ADAL" clId="{E99FF22B-8990-4889-91BB-B27451BAFAEC}" dt="2025-01-14T21:42:01.925" v="746" actId="20577"/>
          <ac:spMkLst>
            <pc:docMk/>
            <pc:sldMk cId="2098735602" sldId="690"/>
            <ac:spMk id="2" creationId="{9E587763-D59E-2054-E97C-FD8C35A19ADA}"/>
          </ac:spMkLst>
        </pc:spChg>
        <pc:spChg chg="mod">
          <ac:chgData name="Stacey, Robert" userId="8f61b79c-1993-4b76-a5c5-6bb0e2071c28" providerId="ADAL" clId="{E99FF22B-8990-4889-91BB-B27451BAFAEC}" dt="2025-01-15T00:52:32.334" v="756" actId="20577"/>
          <ac:spMkLst>
            <pc:docMk/>
            <pc:sldMk cId="2098735602" sldId="690"/>
            <ac:spMk id="3" creationId="{F3B8D784-4591-5F85-856F-9BB7AFE92D9B}"/>
          </ac:spMkLst>
        </pc:spChg>
      </pc:sldChg>
    </pc:docChg>
  </pc:docChgLst>
  <pc:docChgLst>
    <pc:chgData name="Stacey, Robert" userId="8f61b79c-1993-4b76-a5c5-6bb0e2071c28" providerId="ADAL" clId="{B0CD72DE-6924-49C7-8A13-30DE9AF2D0B9}"/>
    <pc:docChg chg="modSld modMainMaster">
      <pc:chgData name="Stacey, Robert" userId="8f61b79c-1993-4b76-a5c5-6bb0e2071c28" providerId="ADAL" clId="{B0CD72DE-6924-49C7-8A13-30DE9AF2D0B9}" dt="2024-12-16T20:27:10.841" v="107" actId="20577"/>
      <pc:docMkLst>
        <pc:docMk/>
      </pc:docMkLst>
      <pc:sldChg chg="modSp mod">
        <pc:chgData name="Stacey, Robert" userId="8f61b79c-1993-4b76-a5c5-6bb0e2071c28" providerId="ADAL" clId="{B0CD72DE-6924-49C7-8A13-30DE9AF2D0B9}" dt="2024-12-16T20:27:10.841" v="107" actId="20577"/>
        <pc:sldMkLst>
          <pc:docMk/>
          <pc:sldMk cId="0" sldId="269"/>
        </pc:sldMkLst>
        <pc:spChg chg="mod">
          <ac:chgData name="Stacey, Robert" userId="8f61b79c-1993-4b76-a5c5-6bb0e2071c28" providerId="ADAL" clId="{B0CD72DE-6924-49C7-8A13-30DE9AF2D0B9}" dt="2024-12-16T20:27:10.841" v="107" actId="20577"/>
          <ac:spMkLst>
            <pc:docMk/>
            <pc:sldMk cId="0" sldId="269"/>
            <ac:spMk id="6146" creationId="{00000000-0000-0000-0000-000000000000}"/>
          </ac:spMkLst>
        </pc:spChg>
        <pc:spChg chg="mod">
          <ac:chgData name="Stacey, Robert" userId="8f61b79c-1993-4b76-a5c5-6bb0e2071c28" providerId="ADAL" clId="{B0CD72DE-6924-49C7-8A13-30DE9AF2D0B9}" dt="2024-12-16T19:39:09.926" v="13" actId="20577"/>
          <ac:spMkLst>
            <pc:docMk/>
            <pc:sldMk cId="0" sldId="269"/>
            <ac:spMk id="6147" creationId="{00000000-0000-0000-0000-000000000000}"/>
          </ac:spMkLst>
        </pc:spChg>
      </pc:sldChg>
      <pc:sldChg chg="modSp mod">
        <pc:chgData name="Stacey, Robert" userId="8f61b79c-1993-4b76-a5c5-6bb0e2071c28" providerId="ADAL" clId="{B0CD72DE-6924-49C7-8A13-30DE9AF2D0B9}" dt="2024-12-16T19:39:17.485" v="22" actId="20577"/>
        <pc:sldMkLst>
          <pc:docMk/>
          <pc:sldMk cId="0" sldId="370"/>
        </pc:sldMkLst>
        <pc:spChg chg="mod">
          <ac:chgData name="Stacey, Robert" userId="8f61b79c-1993-4b76-a5c5-6bb0e2071c28" providerId="ADAL" clId="{B0CD72DE-6924-49C7-8A13-30DE9AF2D0B9}" dt="2024-12-16T19:39:17.485" v="22" actId="20577"/>
          <ac:spMkLst>
            <pc:docMk/>
            <pc:sldMk cId="0" sldId="370"/>
            <ac:spMk id="8194" creationId="{00000000-0000-0000-0000-000000000000}"/>
          </ac:spMkLst>
        </pc:spChg>
      </pc:sldChg>
      <pc:sldChg chg="modSp mod">
        <pc:chgData name="Stacey, Robert" userId="8f61b79c-1993-4b76-a5c5-6bb0e2071c28" providerId="ADAL" clId="{B0CD72DE-6924-49C7-8A13-30DE9AF2D0B9}" dt="2024-12-16T19:49:18.857" v="98"/>
        <pc:sldMkLst>
          <pc:docMk/>
          <pc:sldMk cId="0" sldId="409"/>
        </pc:sldMkLst>
        <pc:spChg chg="mod">
          <ac:chgData name="Stacey, Robert" userId="8f61b79c-1993-4b76-a5c5-6bb0e2071c28" providerId="ADAL" clId="{B0CD72DE-6924-49C7-8A13-30DE9AF2D0B9}" dt="2024-12-16T19:49:18.857" v="98"/>
          <ac:spMkLst>
            <pc:docMk/>
            <pc:sldMk cId="0" sldId="409"/>
            <ac:spMk id="3" creationId="{00000000-0000-0000-0000-000000000000}"/>
          </ac:spMkLst>
        </pc:spChg>
      </pc:sldChg>
      <pc:sldChg chg="modSp mod">
        <pc:chgData name="Stacey, Robert" userId="8f61b79c-1993-4b76-a5c5-6bb0e2071c28" providerId="ADAL" clId="{B0CD72DE-6924-49C7-8A13-30DE9AF2D0B9}" dt="2024-12-16T19:47:06.014" v="65" actId="122"/>
        <pc:sldMkLst>
          <pc:docMk/>
          <pc:sldMk cId="0" sldId="430"/>
        </pc:sldMkLst>
        <pc:graphicFrameChg chg="modGraphic">
          <ac:chgData name="Stacey, Robert" userId="8f61b79c-1993-4b76-a5c5-6bb0e2071c28" providerId="ADAL" clId="{B0CD72DE-6924-49C7-8A13-30DE9AF2D0B9}" dt="2024-12-16T19:47:06.014" v="65" actId="122"/>
          <ac:graphicFrameMkLst>
            <pc:docMk/>
            <pc:sldMk cId="0" sldId="430"/>
            <ac:graphicFrameMk id="77901" creationId="{00000000-0000-0000-0000-000000000000}"/>
          </ac:graphicFrameMkLst>
        </pc:graphicFrameChg>
      </pc:sldChg>
      <pc:sldChg chg="modSp mod">
        <pc:chgData name="Stacey, Robert" userId="8f61b79c-1993-4b76-a5c5-6bb0e2071c28" providerId="ADAL" clId="{B0CD72DE-6924-49C7-8A13-30DE9AF2D0B9}" dt="2024-12-16T19:48:34.906" v="77" actId="6549"/>
        <pc:sldMkLst>
          <pc:docMk/>
          <pc:sldMk cId="188861040" sldId="492"/>
        </pc:sldMkLst>
        <pc:spChg chg="mod">
          <ac:chgData name="Stacey, Robert" userId="8f61b79c-1993-4b76-a5c5-6bb0e2071c28" providerId="ADAL" clId="{B0CD72DE-6924-49C7-8A13-30DE9AF2D0B9}" dt="2024-12-16T19:48:34.906" v="77" actId="6549"/>
          <ac:spMkLst>
            <pc:docMk/>
            <pc:sldMk cId="188861040" sldId="492"/>
            <ac:spMk id="32771" creationId="{00000000-0000-0000-0000-000000000000}"/>
          </ac:spMkLst>
        </pc:spChg>
      </pc:sldChg>
      <pc:sldChg chg="modSp mod">
        <pc:chgData name="Stacey, Robert" userId="8f61b79c-1993-4b76-a5c5-6bb0e2071c28" providerId="ADAL" clId="{B0CD72DE-6924-49C7-8A13-30DE9AF2D0B9}" dt="2024-12-16T19:40:27.463" v="43" actId="20577"/>
        <pc:sldMkLst>
          <pc:docMk/>
          <pc:sldMk cId="3764112748" sldId="559"/>
        </pc:sldMkLst>
        <pc:spChg chg="mod">
          <ac:chgData name="Stacey, Robert" userId="8f61b79c-1993-4b76-a5c5-6bb0e2071c28" providerId="ADAL" clId="{B0CD72DE-6924-49C7-8A13-30DE9AF2D0B9}" dt="2024-12-16T19:40:19.716" v="40" actId="20577"/>
          <ac:spMkLst>
            <pc:docMk/>
            <pc:sldMk cId="3764112748" sldId="559"/>
            <ac:spMk id="20483" creationId="{00000000-0000-0000-0000-000000000000}"/>
          </ac:spMkLst>
        </pc:spChg>
        <pc:spChg chg="mod">
          <ac:chgData name="Stacey, Robert" userId="8f61b79c-1993-4b76-a5c5-6bb0e2071c28" providerId="ADAL" clId="{B0CD72DE-6924-49C7-8A13-30DE9AF2D0B9}" dt="2024-12-16T19:40:27.463" v="43" actId="20577"/>
          <ac:spMkLst>
            <pc:docMk/>
            <pc:sldMk cId="3764112748" sldId="559"/>
            <ac:spMk id="21506" creationId="{00000000-0000-0000-0000-000000000000}"/>
          </ac:spMkLst>
        </pc:spChg>
      </pc:sldChg>
      <pc:sldChg chg="modSp mod">
        <pc:chgData name="Stacey, Robert" userId="8f61b79c-1993-4b76-a5c5-6bb0e2071c28" providerId="ADAL" clId="{B0CD72DE-6924-49C7-8A13-30DE9AF2D0B9}" dt="2024-12-16T19:39:48.126" v="30"/>
        <pc:sldMkLst>
          <pc:docMk/>
          <pc:sldMk cId="3638171427" sldId="570"/>
        </pc:sldMkLst>
        <pc:spChg chg="mod">
          <ac:chgData name="Stacey, Robert" userId="8f61b79c-1993-4b76-a5c5-6bb0e2071c28" providerId="ADAL" clId="{B0CD72DE-6924-49C7-8A13-30DE9AF2D0B9}" dt="2024-12-16T19:39:32.052" v="29" actId="20577"/>
          <ac:spMkLst>
            <pc:docMk/>
            <pc:sldMk cId="3638171427" sldId="570"/>
            <ac:spMk id="20483" creationId="{00000000-0000-0000-0000-000000000000}"/>
          </ac:spMkLst>
        </pc:spChg>
        <pc:spChg chg="mod">
          <ac:chgData name="Stacey, Robert" userId="8f61b79c-1993-4b76-a5c5-6bb0e2071c28" providerId="ADAL" clId="{B0CD72DE-6924-49C7-8A13-30DE9AF2D0B9}" dt="2024-12-16T19:39:48.126" v="30"/>
          <ac:spMkLst>
            <pc:docMk/>
            <pc:sldMk cId="3638171427" sldId="570"/>
            <ac:spMk id="21506" creationId="{00000000-0000-0000-0000-000000000000}"/>
          </ac:spMkLst>
        </pc:spChg>
      </pc:sldChg>
      <pc:sldChg chg="modSp mod">
        <pc:chgData name="Stacey, Robert" userId="8f61b79c-1993-4b76-a5c5-6bb0e2071c28" providerId="ADAL" clId="{B0CD72DE-6924-49C7-8A13-30DE9AF2D0B9}" dt="2024-12-16T19:40:04.391" v="31" actId="6549"/>
        <pc:sldMkLst>
          <pc:docMk/>
          <pc:sldMk cId="2311818621" sldId="571"/>
        </pc:sldMkLst>
        <pc:spChg chg="mod">
          <ac:chgData name="Stacey, Robert" userId="8f61b79c-1993-4b76-a5c5-6bb0e2071c28" providerId="ADAL" clId="{B0CD72DE-6924-49C7-8A13-30DE9AF2D0B9}" dt="2024-12-16T19:40:04.391" v="31" actId="6549"/>
          <ac:spMkLst>
            <pc:docMk/>
            <pc:sldMk cId="2311818621" sldId="571"/>
            <ac:spMk id="2" creationId="{61EE4C39-7080-E5F4-5D82-318CB2F5CD44}"/>
          </ac:spMkLst>
        </pc:spChg>
      </pc:sldChg>
      <pc:sldMasterChg chg="modSp mod">
        <pc:chgData name="Stacey, Robert" userId="8f61b79c-1993-4b76-a5c5-6bb0e2071c28" providerId="ADAL" clId="{B0CD72DE-6924-49C7-8A13-30DE9AF2D0B9}" dt="2024-12-16T19:38:47.741" v="9" actId="6549"/>
        <pc:sldMasterMkLst>
          <pc:docMk/>
          <pc:sldMasterMk cId="0" sldId="2147483648"/>
        </pc:sldMasterMkLst>
        <pc:spChg chg="mod">
          <ac:chgData name="Stacey, Robert" userId="8f61b79c-1993-4b76-a5c5-6bb0e2071c28" providerId="ADAL" clId="{B0CD72DE-6924-49C7-8A13-30DE9AF2D0B9}" dt="2024-12-16T19:38:47.741" v="9" actId="6549"/>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802.11-24/0277r0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802.11-24/0277r0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514D2267-1DDB-45C3-B02A-3D1475216CF1}" type="slidenum">
              <a:rPr lang="en-US" altLang="en-US" sz="1200" b="0" smtClean="0"/>
              <a:pPr/>
              <a:t>1</a:t>
            </a:fld>
            <a:endParaRPr lang="en-US" altLang="en-US" sz="1200" b="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14</a:t>
            </a:fld>
            <a:endParaRPr lang="en-US" altLang="en-US"/>
          </a:p>
        </p:txBody>
      </p:sp>
    </p:spTree>
    <p:extLst>
      <p:ext uri="{BB962C8B-B14F-4D97-AF65-F5344CB8AC3E}">
        <p14:creationId xmlns:p14="http://schemas.microsoft.com/office/powerpoint/2010/main" val="1925648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1268" name="Rectangle 6"/>
          <p:cNvSpPr>
            <a:spLocks noGrp="1" noChangeArrowheads="1"/>
          </p:cNvSpPr>
          <p:nvPr>
            <p:ph type="ftr" sz="quarter" idx="4"/>
          </p:nvPr>
        </p:nvSpPr>
        <p:spPr>
          <a:xfrm>
            <a:off x="4422920" y="904398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15</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4042338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5364" name="Rectangle 6"/>
          <p:cNvSpPr>
            <a:spLocks noGrp="1" noChangeArrowheads="1"/>
          </p:cNvSpPr>
          <p:nvPr>
            <p:ph type="ftr" sz="quarter" idx="4"/>
          </p:nvPr>
        </p:nvSpPr>
        <p:spPr>
          <a:xfrm>
            <a:off x="4422920" y="90286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16</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43843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3316" name="Rectangle 6"/>
          <p:cNvSpPr>
            <a:spLocks noGrp="1" noChangeArrowheads="1"/>
          </p:cNvSpPr>
          <p:nvPr>
            <p:ph type="ftr" sz="quarter" idx="4"/>
          </p:nvPr>
        </p:nvSpPr>
        <p:spPr>
          <a:xfrm>
            <a:off x="4268712" y="9041884"/>
            <a:ext cx="19447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17</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840949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18</a:t>
            </a:fld>
            <a:endParaRPr lang="en-US" altLang="en-US" sz="1200" b="0"/>
          </a:p>
        </p:txBody>
      </p:sp>
    </p:spTree>
    <p:extLst>
      <p:ext uri="{BB962C8B-B14F-4D97-AF65-F5344CB8AC3E}">
        <p14:creationId xmlns:p14="http://schemas.microsoft.com/office/powerpoint/2010/main" val="2215912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20</a:t>
            </a:fld>
            <a:endParaRPr lang="en-US" altLang="en-US"/>
          </a:p>
        </p:txBody>
      </p:sp>
    </p:spTree>
    <p:extLst>
      <p:ext uri="{BB962C8B-B14F-4D97-AF65-F5344CB8AC3E}">
        <p14:creationId xmlns:p14="http://schemas.microsoft.com/office/powerpoint/2010/main" val="28903865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F722053-C1A8-4599-BDA8-525F09FEB6F0}" type="slidenum">
              <a:rPr lang="en-US" altLang="en-US" sz="1200" b="0" smtClean="0"/>
              <a:pPr/>
              <a:t>22</a:t>
            </a:fld>
            <a:endParaRPr lang="en-US" altLang="en-US" sz="1200" b="0"/>
          </a:p>
        </p:txBody>
      </p:sp>
    </p:spTree>
    <p:extLst>
      <p:ext uri="{BB962C8B-B14F-4D97-AF65-F5344CB8AC3E}">
        <p14:creationId xmlns:p14="http://schemas.microsoft.com/office/powerpoint/2010/main" val="15370216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4579" name="Rectangle 2"/>
          <p:cNvSpPr>
            <a:spLocks noGrp="1" noChangeArrowheads="1"/>
          </p:cNvSpPr>
          <p:nvPr>
            <p:ph type="hdr" sz="quarter"/>
          </p:nvPr>
        </p:nvSpPr>
        <p:spPr>
          <a:xfrm>
            <a:off x="3968749" y="73024"/>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4581" name="Rectangle 6"/>
          <p:cNvSpPr>
            <a:spLocks noGrp="1" noChangeArrowheads="1"/>
          </p:cNvSpPr>
          <p:nvPr>
            <p:ph type="ftr" sz="quarter" idx="4"/>
          </p:nvPr>
        </p:nvSpPr>
        <p:spPr>
          <a:xfrm>
            <a:off x="4114800" y="8991600"/>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4582" name="Rectangle 7"/>
          <p:cNvSpPr>
            <a:spLocks noGrp="1" noChangeArrowheads="1"/>
          </p:cNvSpPr>
          <p:nvPr>
            <p:ph type="sldNum" sz="quarter" idx="5"/>
          </p:nvPr>
        </p:nvSpPr>
        <p:spPr>
          <a:xfrm>
            <a:off x="3429000" y="9020176"/>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EE2D4A70-DD09-4D31-9FFE-3F14881DB165}" type="slidenum">
              <a:rPr lang="en-US" altLang="en-US" sz="1200" b="0" smtClean="0"/>
              <a:pPr/>
              <a:t>23</a:t>
            </a:fld>
            <a:endParaRPr lang="en-US" altLang="en-US" sz="1200" b="0" dirty="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xfrm>
            <a:off x="1238250" y="4429125"/>
            <a:ext cx="50292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462963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6627" name="Slide Image Placeholder 1"/>
          <p:cNvSpPr>
            <a:spLocks noGrp="1" noRot="1" noChangeAspect="1" noTextEdit="1"/>
          </p:cNvSpPr>
          <p:nvPr>
            <p:ph type="sldImg"/>
          </p:nvPr>
        </p:nvSpPr>
        <p:spPr>
          <a:xfrm>
            <a:off x="1068388" y="103981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9" name="Header Placeholder 3"/>
          <p:cNvSpPr>
            <a:spLocks noGrp="1"/>
          </p:cNvSpPr>
          <p:nvPr>
            <p:ph type="hdr" sz="quarter"/>
          </p:nvPr>
        </p:nvSpPr>
        <p:spPr>
          <a:xfrm>
            <a:off x="4071143"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6631"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6632" name="Slide Number Placeholder 6"/>
          <p:cNvSpPr>
            <a:spLocks noGrp="1"/>
          </p:cNvSpPr>
          <p:nvPr>
            <p:ph type="sldNum" sz="quarter" idx="5"/>
          </p:nvPr>
        </p:nvSpPr>
        <p:spPr>
          <a:xfrm>
            <a:off x="3180556" y="90678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81D88D78-9193-4EC7-928C-99499C84AFE4}" type="slidenum">
              <a:rPr lang="en-US" altLang="en-US" sz="1200" b="0" smtClean="0"/>
              <a:pPr/>
              <a:t>24</a:t>
            </a:fld>
            <a:endParaRPr lang="en-US" altLang="en-US" sz="1200" b="0" dirty="0"/>
          </a:p>
        </p:txBody>
      </p:sp>
    </p:spTree>
    <p:extLst>
      <p:ext uri="{BB962C8B-B14F-4D97-AF65-F5344CB8AC3E}">
        <p14:creationId xmlns:p14="http://schemas.microsoft.com/office/powerpoint/2010/main" val="926975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a:t>
            </a:fld>
            <a:endParaRPr lang="en-US" altLang="en-US"/>
          </a:p>
        </p:txBody>
      </p:sp>
    </p:spTree>
    <p:extLst>
      <p:ext uri="{BB962C8B-B14F-4D97-AF65-F5344CB8AC3E}">
        <p14:creationId xmlns:p14="http://schemas.microsoft.com/office/powerpoint/2010/main" val="3139895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25</a:t>
            </a:fld>
            <a:endParaRPr lang="en-US" altLang="en-US" sz="1200" b="0" dirty="0"/>
          </a:p>
        </p:txBody>
      </p:sp>
    </p:spTree>
    <p:extLst>
      <p:ext uri="{BB962C8B-B14F-4D97-AF65-F5344CB8AC3E}">
        <p14:creationId xmlns:p14="http://schemas.microsoft.com/office/powerpoint/2010/main" val="11262442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802.11-24/0277r0</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27</a:t>
            </a:fld>
            <a:endParaRPr lang="en-US" altLang="en-US"/>
          </a:p>
        </p:txBody>
      </p:sp>
    </p:spTree>
    <p:extLst>
      <p:ext uri="{BB962C8B-B14F-4D97-AF65-F5344CB8AC3E}">
        <p14:creationId xmlns:p14="http://schemas.microsoft.com/office/powerpoint/2010/main" val="11331901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043BC31-E8A9-4A17-AB65-414294921501}" type="slidenum">
              <a:rPr lang="en-US" altLang="en-US" sz="1200" b="0" smtClean="0"/>
              <a:pPr/>
              <a:t>28</a:t>
            </a:fld>
            <a:endParaRPr lang="en-US" altLang="en-US" sz="1200" b="0"/>
          </a:p>
        </p:txBody>
      </p:sp>
    </p:spTree>
    <p:extLst>
      <p:ext uri="{BB962C8B-B14F-4D97-AF65-F5344CB8AC3E}">
        <p14:creationId xmlns:p14="http://schemas.microsoft.com/office/powerpoint/2010/main" val="35139571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29</a:t>
            </a:fld>
            <a:endParaRPr lang="en-US" altLang="en-US"/>
          </a:p>
        </p:txBody>
      </p:sp>
    </p:spTree>
    <p:extLst>
      <p:ext uri="{BB962C8B-B14F-4D97-AF65-F5344CB8AC3E}">
        <p14:creationId xmlns:p14="http://schemas.microsoft.com/office/powerpoint/2010/main" val="27760574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30</a:t>
            </a:fld>
            <a:endParaRPr lang="en-US" altLang="en-US"/>
          </a:p>
        </p:txBody>
      </p:sp>
    </p:spTree>
    <p:extLst>
      <p:ext uri="{BB962C8B-B14F-4D97-AF65-F5344CB8AC3E}">
        <p14:creationId xmlns:p14="http://schemas.microsoft.com/office/powerpoint/2010/main" val="13307724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1A27690-432F-4C83-8536-CEA930C02E6B}" type="slidenum">
              <a:rPr lang="en-US" altLang="en-US" sz="1200" b="0" smtClean="0"/>
              <a:pPr/>
              <a:t>31</a:t>
            </a:fld>
            <a:endParaRPr lang="en-US" altLang="en-US" sz="1200" b="0"/>
          </a:p>
        </p:txBody>
      </p:sp>
    </p:spTree>
    <p:extLst>
      <p:ext uri="{BB962C8B-B14F-4D97-AF65-F5344CB8AC3E}">
        <p14:creationId xmlns:p14="http://schemas.microsoft.com/office/powerpoint/2010/main" val="9858558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1747" name="Slide Image Placeholder 1"/>
          <p:cNvSpPr>
            <a:spLocks noGrp="1" noRot="1" noChangeAspect="1" noTextEdit="1"/>
          </p:cNvSpPr>
          <p:nvPr>
            <p:ph type="sldImg"/>
          </p:nvPr>
        </p:nvSpPr>
        <p:spPr>
          <a:xfrm>
            <a:off x="1030288" y="762000"/>
            <a:ext cx="4702175" cy="2646363"/>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1749" name="Header Placeholder 3"/>
          <p:cNvSpPr>
            <a:spLocks noGrp="1"/>
          </p:cNvSpPr>
          <p:nvPr>
            <p:ph type="hdr" sz="quarter"/>
          </p:nvPr>
        </p:nvSpPr>
        <p:spPr>
          <a:xfrm>
            <a:off x="4495800" y="3571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31751" name="Footer Placeholder 5"/>
          <p:cNvSpPr>
            <a:spLocks noGrp="1"/>
          </p:cNvSpPr>
          <p:nvPr>
            <p:ph type="ftr" sz="quarter" idx="4"/>
          </p:nvPr>
        </p:nvSpPr>
        <p:spPr>
          <a:xfrm>
            <a:off x="4267200" y="9051131"/>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31752" name="Slide Number Placeholder 6"/>
          <p:cNvSpPr>
            <a:spLocks noGrp="1"/>
          </p:cNvSpPr>
          <p:nvPr>
            <p:ph type="sldNum" sz="quarter" idx="5"/>
          </p:nvPr>
        </p:nvSpPr>
        <p:spPr>
          <a:xfrm>
            <a:off x="2885281" y="9051131"/>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96A2EC4A-26C0-4D19-B3B4-38491F7E6F6E}" type="slidenum">
              <a:rPr lang="en-US" altLang="en-US" sz="1200" b="0" smtClean="0"/>
              <a:pPr/>
              <a:t>32</a:t>
            </a:fld>
            <a:endParaRPr lang="en-US" altLang="en-US" sz="1200" b="0" dirty="0"/>
          </a:p>
        </p:txBody>
      </p:sp>
    </p:spTree>
    <p:extLst>
      <p:ext uri="{BB962C8B-B14F-4D97-AF65-F5344CB8AC3E}">
        <p14:creationId xmlns:p14="http://schemas.microsoft.com/office/powerpoint/2010/main" val="19684299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33</a:t>
            </a:fld>
            <a:endParaRPr lang="en-US" altLang="en-US" sz="1200" b="0" dirty="0"/>
          </a:p>
        </p:txBody>
      </p:sp>
    </p:spTree>
    <p:extLst>
      <p:ext uri="{BB962C8B-B14F-4D97-AF65-F5344CB8AC3E}">
        <p14:creationId xmlns:p14="http://schemas.microsoft.com/office/powerpoint/2010/main" val="42022700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3011" name="Slide Image Placeholder 1"/>
          <p:cNvSpPr>
            <a:spLocks noGrp="1" noRot="1" noChangeAspect="1" noTextEdit="1"/>
          </p:cNvSpPr>
          <p:nvPr>
            <p:ph type="sldImg"/>
          </p:nvPr>
        </p:nvSpPr>
        <p:spPr>
          <a:xfrm>
            <a:off x="1049338" y="695325"/>
            <a:ext cx="4702175" cy="2646363"/>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3" name="Header Placeholder 3"/>
          <p:cNvSpPr>
            <a:spLocks noGrp="1"/>
          </p:cNvSpPr>
          <p:nvPr>
            <p:ph type="hdr" sz="quarter"/>
          </p:nvPr>
        </p:nvSpPr>
        <p:spPr>
          <a:xfrm>
            <a:off x="3968749" y="53975"/>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43015"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3016"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414BF364-3CA9-408D-B83D-20807EDDEFE2}" type="slidenum">
              <a:rPr lang="en-US" altLang="en-US" sz="1200" b="0" smtClean="0"/>
              <a:pPr/>
              <a:t>34</a:t>
            </a:fld>
            <a:endParaRPr lang="en-US" altLang="en-US" sz="1200" b="0" dirty="0"/>
          </a:p>
        </p:txBody>
      </p:sp>
    </p:spTree>
    <p:extLst>
      <p:ext uri="{BB962C8B-B14F-4D97-AF65-F5344CB8AC3E}">
        <p14:creationId xmlns:p14="http://schemas.microsoft.com/office/powerpoint/2010/main" val="32117729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5059" name="Slide Image Placeholder 1"/>
          <p:cNvSpPr>
            <a:spLocks noGrp="1" noRot="1" noChangeAspect="1" noTextEdit="1"/>
          </p:cNvSpPr>
          <p:nvPr>
            <p:ph type="sldImg"/>
          </p:nvPr>
        </p:nvSpPr>
        <p:spPr>
          <a:xfrm>
            <a:off x="1049338" y="103981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1" name="Header Placeholder 3"/>
          <p:cNvSpPr>
            <a:spLocks noGrp="1"/>
          </p:cNvSpPr>
          <p:nvPr>
            <p:ph type="hdr" sz="quarter"/>
          </p:nvPr>
        </p:nvSpPr>
        <p:spPr>
          <a:xfrm>
            <a:off x="3875087"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45063"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5064"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363F752B-CC74-4873-BFBA-FBE640B8FF2F}" type="slidenum">
              <a:rPr lang="en-US" altLang="en-US" sz="1200" b="0" smtClean="0"/>
              <a:pPr/>
              <a:t>35</a:t>
            </a:fld>
            <a:endParaRPr lang="en-US" altLang="en-US" sz="1200" b="0" dirty="0"/>
          </a:p>
        </p:txBody>
      </p:sp>
    </p:spTree>
    <p:extLst>
      <p:ext uri="{BB962C8B-B14F-4D97-AF65-F5344CB8AC3E}">
        <p14:creationId xmlns:p14="http://schemas.microsoft.com/office/powerpoint/2010/main" val="4275130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a:t>
            </a:fld>
            <a:endParaRPr lang="en-US" altLang="en-US"/>
          </a:p>
        </p:txBody>
      </p:sp>
    </p:spTree>
    <p:extLst>
      <p:ext uri="{BB962C8B-B14F-4D97-AF65-F5344CB8AC3E}">
        <p14:creationId xmlns:p14="http://schemas.microsoft.com/office/powerpoint/2010/main" val="4168068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1020763" y="6985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4481513" y="88900"/>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267200" y="90170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276600" y="90170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36</a:t>
            </a:fld>
            <a:endParaRPr lang="en-US" altLang="en-US" sz="1200" b="0" dirty="0"/>
          </a:p>
        </p:txBody>
      </p:sp>
    </p:spTree>
    <p:extLst>
      <p:ext uri="{BB962C8B-B14F-4D97-AF65-F5344CB8AC3E}">
        <p14:creationId xmlns:p14="http://schemas.microsoft.com/office/powerpoint/2010/main" val="240679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1268" name="Rectangle 6"/>
          <p:cNvSpPr>
            <a:spLocks noGrp="1" noChangeArrowheads="1"/>
          </p:cNvSpPr>
          <p:nvPr>
            <p:ph type="ftr" sz="quarter" idx="4"/>
          </p:nvPr>
        </p:nvSpPr>
        <p:spPr>
          <a:xfrm>
            <a:off x="4759470" y="9057273"/>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110018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3316" name="Rectangle 6"/>
          <p:cNvSpPr>
            <a:spLocks noGrp="1" noChangeArrowheads="1"/>
          </p:cNvSpPr>
          <p:nvPr>
            <p:ph type="ftr" sz="quarter" idx="4"/>
          </p:nvPr>
        </p:nvSpPr>
        <p:spPr>
          <a:xfrm>
            <a:off x="4422920" y="900776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67029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5364" name="Rectangle 6"/>
          <p:cNvSpPr>
            <a:spLocks noGrp="1" noChangeArrowheads="1"/>
          </p:cNvSpPr>
          <p:nvPr>
            <p:ph type="ftr" sz="quarter" idx="4"/>
          </p:nvPr>
        </p:nvSpPr>
        <p:spPr>
          <a:xfrm>
            <a:off x="4422920" y="90667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6</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8943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802.11-24/0277r0</a:t>
            </a:r>
          </a:p>
        </p:txBody>
      </p:sp>
      <p:sp>
        <p:nvSpPr>
          <p:cNvPr id="5" name="Date Placeholder 4"/>
          <p:cNvSpPr>
            <a:spLocks noGrp="1"/>
          </p:cNvSpPr>
          <p:nvPr>
            <p:ph type="dt" idx="11"/>
          </p:nvPr>
        </p:nvSpPr>
        <p:spPr/>
        <p:txBody>
          <a:bodyPr/>
          <a:lstStyle/>
          <a:p>
            <a:r>
              <a:rPr lang="en-US"/>
              <a:t>March 2024</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9</a:t>
            </a:fld>
            <a:endParaRPr lang="en-US" altLang="en-US" sz="1200" b="0"/>
          </a:p>
        </p:txBody>
      </p:sp>
    </p:spTree>
    <p:extLst>
      <p:ext uri="{BB962C8B-B14F-4D97-AF65-F5344CB8AC3E}">
        <p14:creationId xmlns:p14="http://schemas.microsoft.com/office/powerpoint/2010/main" val="1285706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11</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January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January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January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January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January 2025</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January 2025</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9"/>
          <p:cNvSpPr>
            <a:spLocks noGrp="1"/>
          </p:cNvSpPr>
          <p:nvPr>
            <p:ph type="title"/>
          </p:nvPr>
        </p:nvSpPr>
        <p:spPr/>
        <p:txBody>
          <a:bodyPr/>
          <a:lstStyle/>
          <a:p>
            <a:r>
              <a:rPr lang="en-US"/>
              <a:t>Click to edit Master title style</a:t>
            </a:r>
            <a:endParaRPr lang="en-GB"/>
          </a:p>
        </p:txBody>
      </p:sp>
      <p:sp>
        <p:nvSpPr>
          <p:cNvPr id="5" name="Rectangle 4"/>
          <p:cNvSpPr>
            <a:spLocks noGrp="1" noChangeArrowheads="1"/>
          </p:cNvSpPr>
          <p:nvPr>
            <p:ph type="dt" sz="half" idx="10"/>
          </p:nvPr>
        </p:nvSpPr>
        <p:spPr>
          <a:xfrm>
            <a:off x="928688" y="332601"/>
            <a:ext cx="1340110" cy="276999"/>
          </a:xfrm>
        </p:spPr>
        <p:txBody>
          <a:bodyPr/>
          <a:lstStyle>
            <a:lvl1pPr>
              <a:defRPr/>
            </a:lvl1pPr>
          </a:lstStyle>
          <a:p>
            <a:pPr>
              <a:defRPr/>
            </a:pPr>
            <a:r>
              <a:rPr lang="en-US"/>
              <a:t>January 2025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January 2025</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January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January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a:t>January 2025</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861707"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802.11-24/2107r0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January 2025</a:t>
            </a: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ken.ieice.org/ken/search/index.php?search_mode=form&amp;year=39&amp;psort=1&amp;pskey=aff%3A%22Wi-SUN+Alliance%22&amp;ps3=1&amp;layout=&amp;lang=eng&amp;term=AFFILIATION" TargetMode="External"/><Relationship Id="rId13" Type="http://schemas.openxmlformats.org/officeDocument/2006/relationships/hyperlink" Target="https://ken.ieice.org/ken/search/index.php?search_mode=form&amp;year=39&amp;psort=1&amp;pskey=author%3A%22Kazuto+Yano%22&amp;ps2=1&amp;layout=&amp;lang=eng&amp;term=AUTHOR" TargetMode="External"/><Relationship Id="rId3" Type="http://schemas.openxmlformats.org/officeDocument/2006/relationships/hyperlink" Target="https://ken.ieice.org/ken/paper/20250117Uc7P/eng/" TargetMode="External"/><Relationship Id="rId7" Type="http://schemas.openxmlformats.org/officeDocument/2006/relationships/hyperlink" Target="https://ken.ieice.org/ken/search/index.php?search_mode=form&amp;year=39&amp;psort=1&amp;pskey=author%3A%22Phil+Beecher%22&amp;ps2=1&amp;layout=&amp;lang=eng&amp;term=AUTHOR" TargetMode="External"/><Relationship Id="rId12" Type="http://schemas.openxmlformats.org/officeDocument/2006/relationships/hyperlink" Target="https://ken.ieice.org/ken/paper/20250117ac7p/eng/" TargetMode="External"/><Relationship Id="rId2" Type="http://schemas.openxmlformats.org/officeDocument/2006/relationships/image" Target="../media/image7.gif"/><Relationship Id="rId16"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hyperlink" Target="https://ken.ieice.org/ken/paper/20250117Zc7o/eng/" TargetMode="External"/><Relationship Id="rId11" Type="http://schemas.openxmlformats.org/officeDocument/2006/relationships/hyperlink" Target="https://ken.ieice.org/ken/search/index.php?search_mode=form&amp;year=39&amp;psort=1&amp;pskey=aff%3A%22Nagoya+Inst.+of+Tech.%22&amp;ps3=1&amp;layout=&amp;lang=eng&amp;term=AFFILIATION" TargetMode="External"/><Relationship Id="rId5" Type="http://schemas.openxmlformats.org/officeDocument/2006/relationships/hyperlink" Target="https://ken.ieice.org/ken/search/index.php?search_mode=form&amp;year=39&amp;psort=1&amp;pskey=aff%3A%22Ofinno%22&amp;ps3=1&amp;layout=&amp;lang=eng&amp;term=AFFILIATION" TargetMode="External"/><Relationship Id="rId15" Type="http://schemas.openxmlformats.org/officeDocument/2006/relationships/hyperlink" Target="https://ken.ieice.org/ken/program/index.php?tgs_regid=58056984cfac617843301b8c7cd5c46dd6c281f7addbd8c4f4245a7de3ec65e9&amp;tgid=IEICE-SRW&amp;lang=eng" TargetMode="External"/><Relationship Id="rId10" Type="http://schemas.openxmlformats.org/officeDocument/2006/relationships/hyperlink" Target="https://ken.ieice.org/ken/search/index.php?search_mode=form&amp;year=39&amp;psort=1&amp;pskey=author%3A%22Daisuke+Anzai%22&amp;ps2=1&amp;layout=&amp;lang=eng&amp;term=AUTHOR" TargetMode="External"/><Relationship Id="rId4" Type="http://schemas.openxmlformats.org/officeDocument/2006/relationships/hyperlink" Target="https://ken.ieice.org/ken/search/index.php?search_mode=form&amp;year=39&amp;psort=1&amp;pskey=author%3A%22Tuncer+Baykas%22&amp;ps2=1&amp;layout=&amp;lang=eng&amp;term=AUTHOR" TargetMode="External"/><Relationship Id="rId9" Type="http://schemas.openxmlformats.org/officeDocument/2006/relationships/hyperlink" Target="https://ken.ieice.org/ken/paper/20250117nc7P/eng/" TargetMode="External"/><Relationship Id="rId14" Type="http://schemas.openxmlformats.org/officeDocument/2006/relationships/hyperlink" Target="https://ken.ieice.org/ken/search/index.php?search_mode=form&amp;year=39&amp;psort=1&amp;pskey=aff%3A%22ATR%22&amp;ps3=1&amp;layout=&amp;lang=eng&amp;term=AFFILIATION"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4/11-24-2105"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entor.ieee.org/802.11/dcn/15/11-15-1489-23-0000-register-of-loa-requests.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13" Type="http://schemas.openxmlformats.org/officeDocument/2006/relationships/hyperlink" Target="https://www.techstreet.com/ieee/standards/ieee-p802-11be?gateway_code=ieee&amp;product_id=2524517"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12" Type="http://schemas.openxmlformats.org/officeDocument/2006/relationships/hyperlink" Target="https://www.techstreet.com/ieee/standards/ieee-p802-11bd?product_id=2251332" TargetMode="External"/><Relationship Id="rId2" Type="http://schemas.openxmlformats.org/officeDocument/2006/relationships/notesSlide" Target="../notesSlides/notesSlide18.xml"/><Relationship Id="rId16" Type="http://schemas.openxmlformats.org/officeDocument/2006/relationships/hyperlink" Target="https://www.techstreet.com/ieee/standards/ieee-p802-11?product_id=2566260" TargetMode="Externa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c?product_id=2241694" TargetMode="External"/><Relationship Id="rId5" Type="http://schemas.openxmlformats.org/officeDocument/2006/relationships/hyperlink" Target="https://www.techstreet.com/standards/ieee-p802-11?product_id=2009234" TargetMode="External"/><Relationship Id="rId15" Type="http://schemas.openxmlformats.org/officeDocument/2006/relationships/hyperlink" Target="https://www.techstreet.com/ieee/standards/ieee-p802-11bh?product_id=2569955" TargetMode="External"/><Relationship Id="rId10" Type="http://schemas.openxmlformats.org/officeDocument/2006/relationships/hyperlink" Target="https://www.techstreet.com/ieee/standards/ieee-p802-11bb?product_id=2502776"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 Id="rId14" Type="http://schemas.openxmlformats.org/officeDocument/2006/relationships/hyperlink" Target="https://store.accuristech.com/ieee/standards/ieee-p802-11bf?product_id=2901441"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linkedin.com/company/ieee802" TargetMode="External"/><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hyperlink" Target="https://standards.ieee.org/featured/802/index.html"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3/11-13-0230-05-0000-comment-resolution-tutorial.ppt" TargetMode="External"/><Relationship Id="rId7"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mentor.ieee.org/802.11/dcn/18/11-18-1410-00-00ax-lb233-cr-spatial-reuse.docx" TargetMode="External"/><Relationship Id="rId5" Type="http://schemas.openxmlformats.org/officeDocument/2006/relationships/hyperlink" Target="https://mentor.ieee.org/802.11/dcn/18/11-18-0669-04-000m-revmd-mac-comments-assigned-to-hamilton.docx" TargetMode="External"/><Relationship Id="rId4" Type="http://schemas.openxmlformats.org/officeDocument/2006/relationships/hyperlink" Target="https://mentor.ieee.org/802.11/dcn/11/11-11-1625-02-0000-comment-resolution-guide.doc"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10" Type="http://schemas.openxmlformats.org/officeDocument/2006/relationships/hyperlink" Target="https://urldefense.com/v3/__https:/wifinowglobal.com/webinar/live-stream-tutorial-technology-and-use-cases-for-wi-fi-location-ieee-802-11az-monday-may-22-2-pm-bst-3-pm-cet/__;!!NpxR!kU1KjR_AQlYK0uI6rxINdbDQYNYbnCd_sVqsjH9tl4av1IpX1joEjYXKg9SCJ-nenbvyWkmAQktlZ3twVmFDqFo$" TargetMode="External"/><Relationship Id="rId4" Type="http://schemas.openxmlformats.org/officeDocument/2006/relationships/hyperlink" Target="https://wcc.on24.com/webcast/present?e=2716854&amp;k=93F8DB94EE7850D2A7C4ACDD5E36D416" TargetMode="External"/><Relationship Id="rId9" Type="http://schemas.openxmlformats.org/officeDocument/2006/relationships/hyperlink" Target="https://event.on24.com/wcc/r/4153277/A4D7185230A328AF38376C8193EE9714?partnerref=speaker"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7" Type="http://schemas.openxmlformats.org/officeDocument/2006/relationships/hyperlink" Target="https://standards.ieee.org/beyond-standards/newly-released-ieee-802-11az-standard-improving-wi-fi-location-accuracy-is-set-to-unleash-a-new-wave-of-innovation/"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www.linkedin.com/posts/ieee-sa-ieee-standards-association_rapidly-evolving-consumer-technologies-are-activity-6979894563645595648-ZnFY?utm_source=share&amp;utm_medium=member_desktop" TargetMode="External"/><Relationship Id="rId5" Type="http://schemas.openxmlformats.org/officeDocument/2006/relationships/hyperlink" Target="https://www.linkedin.com/feed/update/urn:li:activity:6978467413528825856?updateEntityUrn=urn%3Ali%3Afs_feedUpdate%3A%28V2%2Curn%3Ali%3Aactivity%3A6978467413528825856%29" TargetMode="External"/><Relationship Id="rId4" Type="http://schemas.openxmlformats.org/officeDocument/2006/relationships/hyperlink" Target="https://standards.ieee.org/beyond-standards/the-evolution-of-wi-fi-technology-and-standards/"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a:t>January 2025 802.11 Session</a:t>
            </a:r>
            <a:br>
              <a:rPr lang="en-US" altLang="en-US" dirty="0"/>
            </a:br>
            <a:r>
              <a:rPr lang="en-US" altLang="en-US" dirty="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a:t>Date:</a:t>
            </a:r>
            <a:r>
              <a:rPr lang="en-US" altLang="en-US" sz="2000" b="0" dirty="0"/>
              <a:t> 2025-01-15</a:t>
            </a:r>
          </a:p>
        </p:txBody>
      </p:sp>
      <p:graphicFrame>
        <p:nvGraphicFramePr>
          <p:cNvPr id="6148" name="Object 11"/>
          <p:cNvGraphicFramePr>
            <a:graphicFrameLocks noChangeAspect="1"/>
          </p:cNvGraphicFramePr>
          <p:nvPr>
            <p:extLst>
              <p:ext uri="{D42A27DB-BD31-4B8C-83A1-F6EECF244321}">
                <p14:modId xmlns:p14="http://schemas.microsoft.com/office/powerpoint/2010/main" val="411053025"/>
              </p:ext>
            </p:extLst>
          </p:nvPr>
        </p:nvGraphicFramePr>
        <p:xfrm>
          <a:off x="2049463" y="3208338"/>
          <a:ext cx="7526337" cy="2532062"/>
        </p:xfrm>
        <a:graphic>
          <a:graphicData uri="http://schemas.openxmlformats.org/presentationml/2006/ole">
            <mc:AlternateContent xmlns:mc="http://schemas.openxmlformats.org/markup-compatibility/2006">
              <mc:Choice xmlns:v="urn:schemas-microsoft-com:vml" Requires="v">
                <p:oleObj name="Document" r:id="rId3" imgW="8265012" imgH="2790034" progId="Word.Document.8">
                  <p:embed/>
                </p:oleObj>
              </mc:Choice>
              <mc:Fallback>
                <p:oleObj name="Document" r:id="rId3" imgW="8265012" imgH="2790034" progId="Word.Document.8">
                  <p:embed/>
                  <p:pic>
                    <p:nvPicPr>
                      <p:cNvPr id="6148" name="Object 11"/>
                      <p:cNvPicPr>
                        <a:picLocks noChangeAspect="1" noChangeArrowheads="1"/>
                      </p:cNvPicPr>
                      <p:nvPr/>
                    </p:nvPicPr>
                    <p:blipFill>
                      <a:blip r:embed="rId4"/>
                      <a:srcRect/>
                      <a:stretch>
                        <a:fillRect/>
                      </a:stretch>
                    </p:blipFill>
                    <p:spPr bwMode="auto">
                      <a:xfrm>
                        <a:off x="2049463" y="3208338"/>
                        <a:ext cx="7526337" cy="2532062"/>
                      </a:xfrm>
                      <a:prstGeom prst="rect">
                        <a:avLst/>
                      </a:prstGeom>
                      <a:noFill/>
                      <a:ln>
                        <a:noFill/>
                      </a:ln>
                      <a:effec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endParaRPr lang="en-US" altLang="en-US" sz="1800" dirty="0"/>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7A1A52-A35D-4CFF-A34A-6C09ED14E63A}" type="slidenum">
              <a:rPr lang="en-US" altLang="en-US" sz="1200" b="0" smtClean="0"/>
              <a:pPr>
                <a:spcBef>
                  <a:spcPct val="0"/>
                </a:spcBef>
                <a:buFontTx/>
                <a:buNone/>
              </a:pPr>
              <a:t>1</a:t>
            </a:fld>
            <a:endParaRPr lang="en-US" altLang="en-US" sz="12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W2.3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January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351742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Emily Qi, Self, Editors (Tue AM0)</a:t>
            </a:r>
          </a:p>
          <a:p>
            <a:pPr lvl="1"/>
            <a:r>
              <a:rPr lang="nn-NO" sz="1600" dirty="0"/>
              <a:t>Mr. Fujita, </a:t>
            </a:r>
            <a:r>
              <a:rPr lang="en-US" sz="1600" dirty="0"/>
              <a:t>Director-General of the Kinki Telecommunications Bureau MIC, Mid-Week Plenary </a:t>
            </a:r>
            <a:r>
              <a:rPr lang="nn-NO" sz="1600" dirty="0"/>
              <a:t>(Wed PM1)</a:t>
            </a:r>
          </a:p>
          <a:p>
            <a:pPr lvl="1"/>
            <a:r>
              <a:rPr lang="en-US" sz="1600" dirty="0"/>
              <a:t>Steve Arendt, Cable Labs, AUTO TIG (Mon PM2)</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W2.4 2024 January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11</a:t>
            </a:fld>
            <a:endParaRPr lang="en-US" altLang="en-US" sz="1200" b="0"/>
          </a:p>
        </p:txBody>
      </p:sp>
    </p:spTree>
    <p:extLst>
      <p:ext uri="{BB962C8B-B14F-4D97-AF65-F5344CB8AC3E}">
        <p14:creationId xmlns:p14="http://schemas.microsoft.com/office/powerpoint/2010/main" val="3638171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F2652-4221-9A23-9FBA-E8ABB5FA5ACA}"/>
              </a:ext>
            </a:extLst>
          </p:cNvPr>
          <p:cNvSpPr>
            <a:spLocks noGrp="1"/>
          </p:cNvSpPr>
          <p:nvPr>
            <p:ph type="title"/>
          </p:nvPr>
        </p:nvSpPr>
        <p:spPr>
          <a:xfrm>
            <a:off x="711200" y="513992"/>
            <a:ext cx="10363200" cy="1143000"/>
          </a:xfrm>
        </p:spPr>
        <p:txBody>
          <a:bodyPr/>
          <a:lstStyle/>
          <a:p>
            <a:r>
              <a:rPr lang="en-US" dirty="0"/>
              <a:t>W2.5 - IEICE Conference in Kyoto</a:t>
            </a:r>
          </a:p>
        </p:txBody>
      </p:sp>
      <p:sp>
        <p:nvSpPr>
          <p:cNvPr id="5" name="Slide Number Placeholder 4">
            <a:extLst>
              <a:ext uri="{FF2B5EF4-FFF2-40B4-BE49-F238E27FC236}">
                <a16:creationId xmlns:a16="http://schemas.microsoft.com/office/drawing/2014/main" id="{DD4918E4-EE2A-F006-2FD4-4B03768B1100}"/>
              </a:ext>
            </a:extLst>
          </p:cNvPr>
          <p:cNvSpPr>
            <a:spLocks noGrp="1"/>
          </p:cNvSpPr>
          <p:nvPr>
            <p:ph type="sldNum" sz="quarter" idx="11"/>
          </p:nvPr>
        </p:nvSpPr>
        <p:spPr/>
        <p:txBody>
          <a:bodyPr/>
          <a:lstStyle/>
          <a:p>
            <a:fld id="{427953F7-7028-42D5-916D-7BE6627B0238}" type="slidenum">
              <a:rPr lang="en-US" smtClean="0"/>
              <a:pPr/>
              <a:t>12</a:t>
            </a:fld>
            <a:endParaRPr lang="en-US"/>
          </a:p>
        </p:txBody>
      </p:sp>
      <p:pic>
        <p:nvPicPr>
          <p:cNvPr id="1030" name="Picture 6">
            <a:extLst>
              <a:ext uri="{FF2B5EF4-FFF2-40B4-BE49-F238E27FC236}">
                <a16:creationId xmlns:a16="http://schemas.microsoft.com/office/drawing/2014/main" id="{0B252D0C-1170-A906-5A26-58D5057028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24366" y="6204872"/>
            <a:ext cx="190500" cy="1905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7">
            <a:extLst>
              <a:ext uri="{FF2B5EF4-FFF2-40B4-BE49-F238E27FC236}">
                <a16:creationId xmlns:a16="http://schemas.microsoft.com/office/drawing/2014/main" id="{B29CC699-E55E-6B4C-4EF8-B595C845146C}"/>
              </a:ext>
            </a:extLst>
          </p:cNvPr>
          <p:cNvGraphicFramePr>
            <a:graphicFrameLocks noGrp="1"/>
          </p:cNvGraphicFramePr>
          <p:nvPr/>
        </p:nvGraphicFramePr>
        <p:xfrm>
          <a:off x="1101558" y="1477115"/>
          <a:ext cx="10099843" cy="4133690"/>
        </p:xfrm>
        <a:graphic>
          <a:graphicData uri="http://schemas.openxmlformats.org/drawingml/2006/table">
            <a:tbl>
              <a:tblPr/>
              <a:tblGrid>
                <a:gridCol w="1457395">
                  <a:extLst>
                    <a:ext uri="{9D8B030D-6E8A-4147-A177-3AD203B41FA5}">
                      <a16:colId xmlns:a16="http://schemas.microsoft.com/office/drawing/2014/main" val="3451783588"/>
                    </a:ext>
                  </a:extLst>
                </a:gridCol>
                <a:gridCol w="1375861">
                  <a:extLst>
                    <a:ext uri="{9D8B030D-6E8A-4147-A177-3AD203B41FA5}">
                      <a16:colId xmlns:a16="http://schemas.microsoft.com/office/drawing/2014/main" val="216226079"/>
                    </a:ext>
                  </a:extLst>
                </a:gridCol>
                <a:gridCol w="4741626">
                  <a:extLst>
                    <a:ext uri="{9D8B030D-6E8A-4147-A177-3AD203B41FA5}">
                      <a16:colId xmlns:a16="http://schemas.microsoft.com/office/drawing/2014/main" val="3316198348"/>
                    </a:ext>
                  </a:extLst>
                </a:gridCol>
                <a:gridCol w="2524961">
                  <a:extLst>
                    <a:ext uri="{9D8B030D-6E8A-4147-A177-3AD203B41FA5}">
                      <a16:colId xmlns:a16="http://schemas.microsoft.com/office/drawing/2014/main" val="970259893"/>
                    </a:ext>
                  </a:extLst>
                </a:gridCol>
              </a:tblGrid>
              <a:tr h="310243">
                <a:tc gridSpan="4">
                  <a:txBody>
                    <a:bodyPr/>
                    <a:lstStyle/>
                    <a:p>
                      <a:r>
                        <a:rPr lang="en-US" sz="1200" b="1" dirty="0">
                          <a:effectLst/>
                          <a:latin typeface="MS PGothic" panose="020B0600070205080204" pitchFamily="34" charset="-128"/>
                          <a:ea typeface="MS PGothic" panose="020B0600070205080204" pitchFamily="34" charset="-128"/>
                        </a:rPr>
                        <a:t>Fri, Jan 17 AM  Special Session on IEEE 802 Standardization (</a:t>
                      </a:r>
                      <a:r>
                        <a:rPr lang="en-US" sz="1200" b="1" dirty="0" err="1">
                          <a:effectLst/>
                          <a:latin typeface="MS PGothic" panose="020B0600070205080204" pitchFamily="34" charset="-128"/>
                          <a:ea typeface="MS PGothic" panose="020B0600070205080204" pitchFamily="34" charset="-128"/>
                        </a:rPr>
                        <a:t>Maskawa</a:t>
                      </a:r>
                      <a:r>
                        <a:rPr lang="en-US" sz="1200" b="1" dirty="0">
                          <a:effectLst/>
                          <a:latin typeface="MS PGothic" panose="020B0600070205080204" pitchFamily="34" charset="-128"/>
                          <a:ea typeface="MS PGothic" panose="020B0600070205080204" pitchFamily="34" charset="-128"/>
                        </a:rPr>
                        <a:t> Hall, Kyoto University) 11:00 - 17:30</a:t>
                      </a:r>
                    </a:p>
                  </a:txBody>
                  <a:tcPr marL="8164" marR="8164" marT="8164" marB="8164" anchor="ctr">
                    <a:lnL>
                      <a:noFill/>
                    </a:lnL>
                    <a:lnR>
                      <a:noFill/>
                    </a:lnR>
                    <a:lnT>
                      <a:noFill/>
                    </a:lnT>
                    <a:lnB>
                      <a:noFill/>
                    </a:lnB>
                    <a:solidFill>
                      <a:srgbClr val="FFEFDE"/>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18554161"/>
                  </a:ext>
                </a:extLst>
              </a:tr>
              <a:tr h="604157">
                <a:tc>
                  <a:txBody>
                    <a:bodyPr/>
                    <a:lstStyle/>
                    <a:p>
                      <a:pPr algn="ctr"/>
                      <a:r>
                        <a:rPr lang="en-US" sz="1200" b="1" dirty="0">
                          <a:effectLst/>
                          <a:latin typeface="MS PGothic" panose="020B0600070205080204" pitchFamily="34" charset="-128"/>
                          <a:ea typeface="MS PGothic" panose="020B0600070205080204" pitchFamily="34" charset="-128"/>
                        </a:rPr>
                        <a:t>(1)</a:t>
                      </a:r>
                    </a:p>
                  </a:txBody>
                  <a:tcPr marL="8164" marR="8164" marT="8164" marB="8164" anchor="ctr">
                    <a:lnL>
                      <a:noFill/>
                    </a:lnL>
                    <a:lnR>
                      <a:noFill/>
                    </a:lnR>
                    <a:lnT>
                      <a:noFill/>
                    </a:lnT>
                    <a:lnB>
                      <a:noFill/>
                    </a:lnB>
                    <a:solidFill>
                      <a:srgbClr val="FFFFFF"/>
                    </a:solidFill>
                  </a:tcPr>
                </a:tc>
                <a:tc>
                  <a:txBody>
                    <a:bodyPr/>
                    <a:lstStyle/>
                    <a:p>
                      <a:r>
                        <a:rPr lang="en-US" sz="1200" b="1">
                          <a:effectLst/>
                          <a:latin typeface="MS PGothic" panose="020B0600070205080204" pitchFamily="34" charset="-128"/>
                          <a:ea typeface="MS PGothic" panose="020B0600070205080204" pitchFamily="34" charset="-128"/>
                        </a:rPr>
                        <a:t>11:00-11:50</a:t>
                      </a:r>
                    </a:p>
                  </a:txBody>
                  <a:tcPr marL="8164" marR="8164" marT="8164" marB="8164" anchor="ctr">
                    <a:lnL>
                      <a:noFill/>
                    </a:lnL>
                    <a:lnR>
                      <a:noFill/>
                    </a:lnR>
                    <a:lnT>
                      <a:noFill/>
                    </a:lnT>
                    <a:lnB>
                      <a:noFill/>
                    </a:lnB>
                    <a:solidFill>
                      <a:srgbClr val="FFFFFF"/>
                    </a:solidFill>
                  </a:tcPr>
                </a:tc>
                <a:tc>
                  <a:txBody>
                    <a:bodyPr/>
                    <a:lstStyle/>
                    <a:p>
                      <a:r>
                        <a:rPr lang="en-US" sz="1200" b="1" dirty="0">
                          <a:effectLst/>
                          <a:latin typeface="MS PGothic" panose="020B0600070205080204" pitchFamily="34" charset="-128"/>
                          <a:ea typeface="MS PGothic" panose="020B0600070205080204" pitchFamily="34" charset="-128"/>
                        </a:rPr>
                        <a:t>[Invited Talk]</a:t>
                      </a:r>
                      <a:br>
                        <a:rPr lang="en-US" sz="1200" b="1" dirty="0">
                          <a:effectLst/>
                          <a:latin typeface="MS PGothic" panose="020B0600070205080204" pitchFamily="34" charset="-128"/>
                          <a:ea typeface="MS PGothic" panose="020B0600070205080204" pitchFamily="34" charset="-128"/>
                        </a:rPr>
                      </a:br>
                      <a:r>
                        <a:rPr lang="en-US" sz="1200" b="1" dirty="0">
                          <a:effectLst/>
                          <a:latin typeface="MS PGothic" panose="020B0600070205080204" pitchFamily="34" charset="-128"/>
                          <a:ea typeface="MS PGothic" panose="020B0600070205080204" pitchFamily="34" charset="-128"/>
                          <a:hlinkClick r:id="rId3"/>
                        </a:rPr>
                        <a:t>IEEE 802.19 Wireless Coexistence Working Group</a:t>
                      </a:r>
                      <a:r>
                        <a:rPr lang="en-US" sz="1200" b="1" dirty="0">
                          <a:effectLst/>
                          <a:latin typeface="MS PGothic" panose="020B0600070205080204" pitchFamily="34" charset="-128"/>
                          <a:ea typeface="MS PGothic" panose="020B0600070205080204" pitchFamily="34" charset="-128"/>
                        </a:rPr>
                        <a:t> </a:t>
                      </a:r>
                    </a:p>
                  </a:txBody>
                  <a:tcPr marL="8164" marR="8164" marT="8164" marB="8164" anchor="ctr">
                    <a:lnL>
                      <a:noFill/>
                    </a:lnL>
                    <a:lnR>
                      <a:noFill/>
                    </a:lnR>
                    <a:lnT>
                      <a:noFill/>
                    </a:lnT>
                    <a:lnB>
                      <a:noFill/>
                    </a:lnB>
                    <a:solidFill>
                      <a:srgbClr val="FFFFFF"/>
                    </a:solidFill>
                  </a:tcPr>
                </a:tc>
                <a:tc>
                  <a:txBody>
                    <a:bodyPr/>
                    <a:lstStyle/>
                    <a:p>
                      <a:r>
                        <a:rPr lang="en-US" sz="1200" b="1">
                          <a:effectLst/>
                          <a:latin typeface="MS PGothic" panose="020B0600070205080204" pitchFamily="34" charset="-128"/>
                          <a:ea typeface="MS PGothic" panose="020B0600070205080204" pitchFamily="34" charset="-128"/>
                          <a:hlinkClick r:id="rId4"/>
                        </a:rPr>
                        <a:t>Tuncer Baykas</a:t>
                      </a:r>
                      <a:r>
                        <a:rPr lang="en-US" sz="1200" b="1">
                          <a:effectLst/>
                          <a:latin typeface="MS PGothic" panose="020B0600070205080204" pitchFamily="34" charset="-128"/>
                          <a:ea typeface="MS PGothic" panose="020B0600070205080204" pitchFamily="34" charset="-128"/>
                        </a:rPr>
                        <a:t> (</a:t>
                      </a:r>
                      <a:r>
                        <a:rPr lang="en-US" sz="1200" b="1">
                          <a:effectLst/>
                          <a:latin typeface="MS PGothic" panose="020B0600070205080204" pitchFamily="34" charset="-128"/>
                          <a:ea typeface="MS PGothic" panose="020B0600070205080204" pitchFamily="34" charset="-128"/>
                          <a:hlinkClick r:id="rId5"/>
                        </a:rPr>
                        <a:t>Ofinno</a:t>
                      </a:r>
                      <a:r>
                        <a:rPr lang="en-US" sz="1200" b="1">
                          <a:effectLst/>
                          <a:latin typeface="MS PGothic" panose="020B0600070205080204" pitchFamily="34" charset="-128"/>
                          <a:ea typeface="MS PGothic" panose="020B0600070205080204" pitchFamily="34" charset="-128"/>
                        </a:rPr>
                        <a:t>)</a:t>
                      </a:r>
                    </a:p>
                  </a:txBody>
                  <a:tcPr marL="8164" marR="8164" marT="8164" marB="8164" anchor="ctr">
                    <a:lnL>
                      <a:noFill/>
                    </a:lnL>
                    <a:lnR>
                      <a:noFill/>
                    </a:lnR>
                    <a:lnT>
                      <a:noFill/>
                    </a:lnT>
                    <a:lnB>
                      <a:noFill/>
                    </a:lnB>
                    <a:solidFill>
                      <a:srgbClr val="FFFFFF"/>
                    </a:solidFill>
                  </a:tcPr>
                </a:tc>
                <a:extLst>
                  <a:ext uri="{0D108BD9-81ED-4DB2-BD59-A6C34878D82A}">
                    <a16:rowId xmlns:a16="http://schemas.microsoft.com/office/drawing/2014/main" val="4047420154"/>
                  </a:ext>
                </a:extLst>
              </a:tr>
              <a:tr h="163286">
                <a:tc>
                  <a:txBody>
                    <a:bodyPr/>
                    <a:lstStyle/>
                    <a:p>
                      <a:r>
                        <a:rPr lang="en-US" sz="1200" b="1">
                          <a:effectLst/>
                          <a:latin typeface="MS PGothic" panose="020B0600070205080204" pitchFamily="34" charset="-128"/>
                          <a:ea typeface="MS PGothic" panose="020B0600070205080204" pitchFamily="34" charset="-128"/>
                        </a:rPr>
                        <a:t> </a:t>
                      </a:r>
                    </a:p>
                  </a:txBody>
                  <a:tcPr marL="8164" marR="8164" marT="8164" marB="8164" anchor="ctr">
                    <a:lnL>
                      <a:noFill/>
                    </a:lnL>
                    <a:lnR>
                      <a:noFill/>
                    </a:lnR>
                    <a:lnT>
                      <a:noFill/>
                    </a:lnT>
                    <a:lnB>
                      <a:noFill/>
                    </a:lnB>
                    <a:solidFill>
                      <a:srgbClr val="FFFCE0"/>
                    </a:solidFill>
                  </a:tcPr>
                </a:tc>
                <a:tc>
                  <a:txBody>
                    <a:bodyPr/>
                    <a:lstStyle/>
                    <a:p>
                      <a:r>
                        <a:rPr lang="en-US" sz="1200" b="1">
                          <a:effectLst/>
                          <a:latin typeface="MS PGothic" panose="020B0600070205080204" pitchFamily="34" charset="-128"/>
                          <a:ea typeface="MS PGothic" panose="020B0600070205080204" pitchFamily="34" charset="-128"/>
                        </a:rPr>
                        <a:t>11:50-13:00</a:t>
                      </a:r>
                    </a:p>
                  </a:txBody>
                  <a:tcPr marL="8164" marR="8164" marT="8164" marB="8164" anchor="ctr">
                    <a:lnL>
                      <a:noFill/>
                    </a:lnL>
                    <a:lnR>
                      <a:noFill/>
                    </a:lnR>
                    <a:lnT>
                      <a:noFill/>
                    </a:lnT>
                    <a:lnB>
                      <a:noFill/>
                    </a:lnB>
                    <a:solidFill>
                      <a:srgbClr val="FFFCE0"/>
                    </a:solidFill>
                  </a:tcPr>
                </a:tc>
                <a:tc gridSpan="2">
                  <a:txBody>
                    <a:bodyPr/>
                    <a:lstStyle/>
                    <a:p>
                      <a:r>
                        <a:rPr lang="en-US" sz="1200" b="1">
                          <a:effectLst/>
                          <a:latin typeface="MS PGothic" panose="020B0600070205080204" pitchFamily="34" charset="-128"/>
                          <a:ea typeface="MS PGothic" panose="020B0600070205080204" pitchFamily="34" charset="-128"/>
                        </a:rPr>
                        <a:t>Lunch Break ( 70 min. )</a:t>
                      </a:r>
                    </a:p>
                  </a:txBody>
                  <a:tcPr marL="8164" marR="8164" marT="8164" marB="8164" anchor="ctr">
                    <a:lnL>
                      <a:noFill/>
                    </a:lnL>
                    <a:lnR>
                      <a:noFill/>
                    </a:lnR>
                    <a:lnT>
                      <a:noFill/>
                    </a:lnT>
                    <a:lnB>
                      <a:noFill/>
                    </a:lnB>
                    <a:solidFill>
                      <a:srgbClr val="FFFCE0"/>
                    </a:solidFill>
                  </a:tcPr>
                </a:tc>
                <a:tc hMerge="1">
                  <a:txBody>
                    <a:bodyPr/>
                    <a:lstStyle/>
                    <a:p>
                      <a:endParaRPr lang="en-US"/>
                    </a:p>
                  </a:txBody>
                  <a:tcPr/>
                </a:tc>
                <a:extLst>
                  <a:ext uri="{0D108BD9-81ED-4DB2-BD59-A6C34878D82A}">
                    <a16:rowId xmlns:a16="http://schemas.microsoft.com/office/drawing/2014/main" val="2513456664"/>
                  </a:ext>
                </a:extLst>
              </a:tr>
              <a:tr h="604157">
                <a:tc>
                  <a:txBody>
                    <a:bodyPr/>
                    <a:lstStyle/>
                    <a:p>
                      <a:pPr algn="ctr"/>
                      <a:r>
                        <a:rPr lang="en-US" sz="1200" b="1" dirty="0">
                          <a:effectLst/>
                          <a:latin typeface="MS PGothic" panose="020B0600070205080204" pitchFamily="34" charset="-128"/>
                          <a:ea typeface="MS PGothic" panose="020B0600070205080204" pitchFamily="34" charset="-128"/>
                        </a:rPr>
                        <a:t>(2)</a:t>
                      </a:r>
                    </a:p>
                  </a:txBody>
                  <a:tcPr marL="8164" marR="8164" marT="8164" marB="8164" anchor="ctr">
                    <a:lnL>
                      <a:noFill/>
                    </a:lnL>
                    <a:lnR>
                      <a:noFill/>
                    </a:lnR>
                    <a:lnT>
                      <a:noFill/>
                    </a:lnT>
                    <a:lnB>
                      <a:noFill/>
                    </a:lnB>
                    <a:solidFill>
                      <a:srgbClr val="FFFFFF"/>
                    </a:solidFill>
                  </a:tcPr>
                </a:tc>
                <a:tc>
                  <a:txBody>
                    <a:bodyPr/>
                    <a:lstStyle/>
                    <a:p>
                      <a:r>
                        <a:rPr lang="en-US" sz="1200" b="1" dirty="0">
                          <a:effectLst/>
                          <a:latin typeface="MS PGothic" panose="020B0600070205080204" pitchFamily="34" charset="-128"/>
                          <a:ea typeface="MS PGothic" panose="020B0600070205080204" pitchFamily="34" charset="-128"/>
                        </a:rPr>
                        <a:t>13:00-13:50</a:t>
                      </a:r>
                    </a:p>
                  </a:txBody>
                  <a:tcPr marL="8164" marR="8164" marT="8164" marB="8164" anchor="ctr">
                    <a:lnL>
                      <a:noFill/>
                    </a:lnL>
                    <a:lnR>
                      <a:noFill/>
                    </a:lnR>
                    <a:lnT>
                      <a:noFill/>
                    </a:lnT>
                    <a:lnB>
                      <a:noFill/>
                    </a:lnB>
                    <a:solidFill>
                      <a:srgbClr val="FFFFFF"/>
                    </a:solidFill>
                  </a:tcPr>
                </a:tc>
                <a:tc>
                  <a:txBody>
                    <a:bodyPr/>
                    <a:lstStyle/>
                    <a:p>
                      <a:r>
                        <a:rPr lang="en-US" sz="1200" b="1" dirty="0">
                          <a:effectLst/>
                          <a:latin typeface="MS PGothic" panose="020B0600070205080204" pitchFamily="34" charset="-128"/>
                          <a:ea typeface="MS PGothic" panose="020B0600070205080204" pitchFamily="34" charset="-128"/>
                        </a:rPr>
                        <a:t>[Invited Talk]</a:t>
                      </a:r>
                      <a:br>
                        <a:rPr lang="en-US" sz="1200" b="1" dirty="0">
                          <a:effectLst/>
                          <a:latin typeface="MS PGothic" panose="020B0600070205080204" pitchFamily="34" charset="-128"/>
                          <a:ea typeface="MS PGothic" panose="020B0600070205080204" pitchFamily="34" charset="-128"/>
                        </a:rPr>
                      </a:br>
                      <a:r>
                        <a:rPr lang="en-US" sz="1200" b="1" dirty="0">
                          <a:effectLst/>
                          <a:latin typeface="MS PGothic" panose="020B0600070205080204" pitchFamily="34" charset="-128"/>
                          <a:ea typeface="MS PGothic" panose="020B0600070205080204" pitchFamily="34" charset="-128"/>
                          <a:hlinkClick r:id="rId6"/>
                        </a:rPr>
                        <a:t>Latest Trends in IEEE 802.15 and Wi-SUN Alliance</a:t>
                      </a:r>
                      <a:r>
                        <a:rPr lang="en-US" sz="1200" b="1" dirty="0">
                          <a:effectLst/>
                          <a:latin typeface="MS PGothic" panose="020B0600070205080204" pitchFamily="34" charset="-128"/>
                          <a:ea typeface="MS PGothic" panose="020B0600070205080204" pitchFamily="34" charset="-128"/>
                        </a:rPr>
                        <a:t> </a:t>
                      </a:r>
                    </a:p>
                  </a:txBody>
                  <a:tcPr marL="8164" marR="8164" marT="8164" marB="8164" anchor="ctr">
                    <a:lnL>
                      <a:noFill/>
                    </a:lnL>
                    <a:lnR>
                      <a:noFill/>
                    </a:lnR>
                    <a:lnT>
                      <a:noFill/>
                    </a:lnT>
                    <a:lnB>
                      <a:noFill/>
                    </a:lnB>
                    <a:solidFill>
                      <a:srgbClr val="FFFFFF"/>
                    </a:solidFill>
                  </a:tcPr>
                </a:tc>
                <a:tc>
                  <a:txBody>
                    <a:bodyPr/>
                    <a:lstStyle/>
                    <a:p>
                      <a:r>
                        <a:rPr lang="en-US" sz="1200" b="1">
                          <a:effectLst/>
                          <a:latin typeface="MS PGothic" panose="020B0600070205080204" pitchFamily="34" charset="-128"/>
                          <a:ea typeface="MS PGothic" panose="020B0600070205080204" pitchFamily="34" charset="-128"/>
                          <a:hlinkClick r:id="rId7"/>
                        </a:rPr>
                        <a:t>Phil Beecher</a:t>
                      </a:r>
                      <a:r>
                        <a:rPr lang="en-US" sz="1200" b="1">
                          <a:effectLst/>
                          <a:latin typeface="MS PGothic" panose="020B0600070205080204" pitchFamily="34" charset="-128"/>
                          <a:ea typeface="MS PGothic" panose="020B0600070205080204" pitchFamily="34" charset="-128"/>
                        </a:rPr>
                        <a:t> (</a:t>
                      </a:r>
                      <a:r>
                        <a:rPr lang="en-US" sz="1200" b="1">
                          <a:effectLst/>
                          <a:latin typeface="MS PGothic" panose="020B0600070205080204" pitchFamily="34" charset="-128"/>
                          <a:ea typeface="MS PGothic" panose="020B0600070205080204" pitchFamily="34" charset="-128"/>
                          <a:hlinkClick r:id="rId8"/>
                        </a:rPr>
                        <a:t>Wi-SUN Alliance</a:t>
                      </a:r>
                      <a:r>
                        <a:rPr lang="en-US" sz="1200" b="1">
                          <a:effectLst/>
                          <a:latin typeface="MS PGothic" panose="020B0600070205080204" pitchFamily="34" charset="-128"/>
                          <a:ea typeface="MS PGothic" panose="020B0600070205080204" pitchFamily="34" charset="-128"/>
                        </a:rPr>
                        <a:t>)</a:t>
                      </a:r>
                    </a:p>
                  </a:txBody>
                  <a:tcPr marL="8164" marR="8164" marT="8164" marB="8164" anchor="ctr">
                    <a:lnL>
                      <a:noFill/>
                    </a:lnL>
                    <a:lnR>
                      <a:noFill/>
                    </a:lnR>
                    <a:lnT>
                      <a:noFill/>
                    </a:lnT>
                    <a:lnB>
                      <a:noFill/>
                    </a:lnB>
                    <a:solidFill>
                      <a:srgbClr val="FFFFFF"/>
                    </a:solidFill>
                  </a:tcPr>
                </a:tc>
                <a:extLst>
                  <a:ext uri="{0D108BD9-81ED-4DB2-BD59-A6C34878D82A}">
                    <a16:rowId xmlns:a16="http://schemas.microsoft.com/office/drawing/2014/main" val="250063195"/>
                  </a:ext>
                </a:extLst>
              </a:tr>
              <a:tr h="163286">
                <a:tc>
                  <a:txBody>
                    <a:bodyPr/>
                    <a:lstStyle/>
                    <a:p>
                      <a:r>
                        <a:rPr lang="en-US" sz="1200" b="1">
                          <a:effectLst/>
                          <a:latin typeface="MS PGothic" panose="020B0600070205080204" pitchFamily="34" charset="-128"/>
                          <a:ea typeface="MS PGothic" panose="020B0600070205080204" pitchFamily="34" charset="-128"/>
                        </a:rPr>
                        <a:t> </a:t>
                      </a:r>
                    </a:p>
                  </a:txBody>
                  <a:tcPr marL="8164" marR="8164" marT="8164" marB="8164" anchor="ctr">
                    <a:lnL>
                      <a:noFill/>
                    </a:lnL>
                    <a:lnR>
                      <a:noFill/>
                    </a:lnR>
                    <a:lnT>
                      <a:noFill/>
                    </a:lnT>
                    <a:lnB>
                      <a:noFill/>
                    </a:lnB>
                    <a:solidFill>
                      <a:srgbClr val="FFFCE0"/>
                    </a:solidFill>
                  </a:tcPr>
                </a:tc>
                <a:tc>
                  <a:txBody>
                    <a:bodyPr/>
                    <a:lstStyle/>
                    <a:p>
                      <a:r>
                        <a:rPr lang="en-US" sz="1200" b="1" dirty="0">
                          <a:effectLst/>
                          <a:latin typeface="MS PGothic" panose="020B0600070205080204" pitchFamily="34" charset="-128"/>
                          <a:ea typeface="MS PGothic" panose="020B0600070205080204" pitchFamily="34" charset="-128"/>
                        </a:rPr>
                        <a:t>13:50-13:55</a:t>
                      </a:r>
                    </a:p>
                  </a:txBody>
                  <a:tcPr marL="8164" marR="8164" marT="8164" marB="8164" anchor="ctr">
                    <a:lnL>
                      <a:noFill/>
                    </a:lnL>
                    <a:lnR>
                      <a:noFill/>
                    </a:lnR>
                    <a:lnT>
                      <a:noFill/>
                    </a:lnT>
                    <a:lnB>
                      <a:noFill/>
                    </a:lnB>
                    <a:solidFill>
                      <a:srgbClr val="FFFCE0"/>
                    </a:solidFill>
                  </a:tcPr>
                </a:tc>
                <a:tc gridSpan="2">
                  <a:txBody>
                    <a:bodyPr/>
                    <a:lstStyle/>
                    <a:p>
                      <a:r>
                        <a:rPr lang="en-US" sz="1200" b="1" dirty="0">
                          <a:effectLst/>
                          <a:latin typeface="MS PGothic" panose="020B0600070205080204" pitchFamily="34" charset="-128"/>
                          <a:ea typeface="MS PGothic" panose="020B0600070205080204" pitchFamily="34" charset="-128"/>
                        </a:rPr>
                        <a:t>Break ( 5 min. )</a:t>
                      </a:r>
                    </a:p>
                  </a:txBody>
                  <a:tcPr marL="8164" marR="8164" marT="8164" marB="8164" anchor="ctr">
                    <a:lnL>
                      <a:noFill/>
                    </a:lnL>
                    <a:lnR>
                      <a:noFill/>
                    </a:lnR>
                    <a:lnT>
                      <a:noFill/>
                    </a:lnT>
                    <a:lnB>
                      <a:noFill/>
                    </a:lnB>
                    <a:solidFill>
                      <a:srgbClr val="FFFCE0"/>
                    </a:solidFill>
                  </a:tcPr>
                </a:tc>
                <a:tc hMerge="1">
                  <a:txBody>
                    <a:bodyPr/>
                    <a:lstStyle/>
                    <a:p>
                      <a:endParaRPr lang="en-US"/>
                    </a:p>
                  </a:txBody>
                  <a:tcPr/>
                </a:tc>
                <a:extLst>
                  <a:ext uri="{0D108BD9-81ED-4DB2-BD59-A6C34878D82A}">
                    <a16:rowId xmlns:a16="http://schemas.microsoft.com/office/drawing/2014/main" val="3950733442"/>
                  </a:ext>
                </a:extLst>
              </a:tr>
              <a:tr h="604157">
                <a:tc>
                  <a:txBody>
                    <a:bodyPr/>
                    <a:lstStyle/>
                    <a:p>
                      <a:pPr algn="ctr"/>
                      <a:r>
                        <a:rPr lang="en-US" sz="1200" b="1">
                          <a:effectLst/>
                          <a:latin typeface="MS PGothic" panose="020B0600070205080204" pitchFamily="34" charset="-128"/>
                          <a:ea typeface="MS PGothic" panose="020B0600070205080204" pitchFamily="34" charset="-128"/>
                        </a:rPr>
                        <a:t>(3)</a:t>
                      </a:r>
                    </a:p>
                  </a:txBody>
                  <a:tcPr marL="8164" marR="8164" marT="8164" marB="8164" anchor="ctr">
                    <a:lnL>
                      <a:noFill/>
                    </a:lnL>
                    <a:lnR>
                      <a:noFill/>
                    </a:lnR>
                    <a:lnT>
                      <a:noFill/>
                    </a:lnT>
                    <a:lnB>
                      <a:noFill/>
                    </a:lnB>
                    <a:solidFill>
                      <a:srgbClr val="FFFFFF"/>
                    </a:solidFill>
                  </a:tcPr>
                </a:tc>
                <a:tc>
                  <a:txBody>
                    <a:bodyPr/>
                    <a:lstStyle/>
                    <a:p>
                      <a:r>
                        <a:rPr lang="en-US" sz="1200" b="1" dirty="0">
                          <a:effectLst/>
                          <a:latin typeface="MS PGothic" panose="020B0600070205080204" pitchFamily="34" charset="-128"/>
                          <a:ea typeface="MS PGothic" panose="020B0600070205080204" pitchFamily="34" charset="-128"/>
                        </a:rPr>
                        <a:t>13:55-14:45</a:t>
                      </a:r>
                    </a:p>
                  </a:txBody>
                  <a:tcPr marL="8164" marR="8164" marT="8164" marB="8164" anchor="ctr">
                    <a:lnL>
                      <a:noFill/>
                    </a:lnL>
                    <a:lnR>
                      <a:noFill/>
                    </a:lnR>
                    <a:lnT>
                      <a:noFill/>
                    </a:lnT>
                    <a:lnB>
                      <a:noFill/>
                    </a:lnB>
                    <a:solidFill>
                      <a:srgbClr val="FFFFFF"/>
                    </a:solidFill>
                  </a:tcPr>
                </a:tc>
                <a:tc>
                  <a:txBody>
                    <a:bodyPr/>
                    <a:lstStyle/>
                    <a:p>
                      <a:r>
                        <a:rPr lang="en-US" sz="1200" b="1" dirty="0">
                          <a:effectLst/>
                          <a:latin typeface="MS PGothic" panose="020B0600070205080204" pitchFamily="34" charset="-128"/>
                          <a:ea typeface="MS PGothic" panose="020B0600070205080204" pitchFamily="34" charset="-128"/>
                        </a:rPr>
                        <a:t>[Invited Talk]</a:t>
                      </a:r>
                      <a:br>
                        <a:rPr lang="en-US" sz="1200" b="1" dirty="0">
                          <a:effectLst/>
                          <a:latin typeface="MS PGothic" panose="020B0600070205080204" pitchFamily="34" charset="-128"/>
                          <a:ea typeface="MS PGothic" panose="020B0600070205080204" pitchFamily="34" charset="-128"/>
                        </a:rPr>
                      </a:br>
                      <a:r>
                        <a:rPr lang="en-US" sz="1200" b="1" dirty="0">
                          <a:effectLst/>
                          <a:latin typeface="MS PGothic" panose="020B0600070205080204" pitchFamily="34" charset="-128"/>
                          <a:ea typeface="MS PGothic" panose="020B0600070205080204" pitchFamily="34" charset="-128"/>
                          <a:hlinkClick r:id="rId9"/>
                        </a:rPr>
                        <a:t>Latest Trends in In-Body CA Localization and IEEE 802.15.6ma</a:t>
                      </a:r>
                      <a:r>
                        <a:rPr lang="en-US" sz="1200" b="1" dirty="0">
                          <a:effectLst/>
                          <a:latin typeface="MS PGothic" panose="020B0600070205080204" pitchFamily="34" charset="-128"/>
                          <a:ea typeface="MS PGothic" panose="020B0600070205080204" pitchFamily="34" charset="-128"/>
                        </a:rPr>
                        <a:t> </a:t>
                      </a:r>
                    </a:p>
                  </a:txBody>
                  <a:tcPr marL="8164" marR="8164" marT="8164" marB="8164" anchor="ctr">
                    <a:lnL>
                      <a:noFill/>
                    </a:lnL>
                    <a:lnR>
                      <a:noFill/>
                    </a:lnR>
                    <a:lnT>
                      <a:noFill/>
                    </a:lnT>
                    <a:lnB>
                      <a:noFill/>
                    </a:lnB>
                    <a:solidFill>
                      <a:srgbClr val="FFFFFF"/>
                    </a:solidFill>
                  </a:tcPr>
                </a:tc>
                <a:tc>
                  <a:txBody>
                    <a:bodyPr/>
                    <a:lstStyle/>
                    <a:p>
                      <a:r>
                        <a:rPr lang="en-US" sz="1200" b="1">
                          <a:effectLst/>
                          <a:latin typeface="MS PGothic" panose="020B0600070205080204" pitchFamily="34" charset="-128"/>
                          <a:ea typeface="MS PGothic" panose="020B0600070205080204" pitchFamily="34" charset="-128"/>
                          <a:hlinkClick r:id="rId10"/>
                        </a:rPr>
                        <a:t>Daisuke Anzai</a:t>
                      </a:r>
                      <a:r>
                        <a:rPr lang="en-US" sz="1200" b="1">
                          <a:effectLst/>
                          <a:latin typeface="MS PGothic" panose="020B0600070205080204" pitchFamily="34" charset="-128"/>
                          <a:ea typeface="MS PGothic" panose="020B0600070205080204" pitchFamily="34" charset="-128"/>
                        </a:rPr>
                        <a:t> (</a:t>
                      </a:r>
                      <a:r>
                        <a:rPr lang="en-US" sz="1200" b="1">
                          <a:effectLst/>
                          <a:latin typeface="MS PGothic" panose="020B0600070205080204" pitchFamily="34" charset="-128"/>
                          <a:ea typeface="MS PGothic" panose="020B0600070205080204" pitchFamily="34" charset="-128"/>
                          <a:hlinkClick r:id="rId11"/>
                        </a:rPr>
                        <a:t>Nagoya Inst. of Tech.</a:t>
                      </a:r>
                      <a:r>
                        <a:rPr lang="en-US" sz="1200" b="1">
                          <a:effectLst/>
                          <a:latin typeface="MS PGothic" panose="020B0600070205080204" pitchFamily="34" charset="-128"/>
                          <a:ea typeface="MS PGothic" panose="020B0600070205080204" pitchFamily="34" charset="-128"/>
                        </a:rPr>
                        <a:t>)</a:t>
                      </a:r>
                    </a:p>
                  </a:txBody>
                  <a:tcPr marL="8164" marR="8164" marT="8164" marB="8164" anchor="ctr">
                    <a:lnL>
                      <a:noFill/>
                    </a:lnL>
                    <a:lnR>
                      <a:noFill/>
                    </a:lnR>
                    <a:lnT>
                      <a:noFill/>
                    </a:lnT>
                    <a:lnB>
                      <a:noFill/>
                    </a:lnB>
                    <a:solidFill>
                      <a:srgbClr val="FFFFFF"/>
                    </a:solidFill>
                  </a:tcPr>
                </a:tc>
                <a:extLst>
                  <a:ext uri="{0D108BD9-81ED-4DB2-BD59-A6C34878D82A}">
                    <a16:rowId xmlns:a16="http://schemas.microsoft.com/office/drawing/2014/main" val="2969089815"/>
                  </a:ext>
                </a:extLst>
              </a:tr>
              <a:tr h="163286">
                <a:tc>
                  <a:txBody>
                    <a:bodyPr/>
                    <a:lstStyle/>
                    <a:p>
                      <a:r>
                        <a:rPr lang="en-US" sz="1200" b="1">
                          <a:effectLst/>
                          <a:latin typeface="MS PGothic" panose="020B0600070205080204" pitchFamily="34" charset="-128"/>
                          <a:ea typeface="MS PGothic" panose="020B0600070205080204" pitchFamily="34" charset="-128"/>
                        </a:rPr>
                        <a:t> </a:t>
                      </a:r>
                    </a:p>
                  </a:txBody>
                  <a:tcPr marL="8164" marR="8164" marT="8164" marB="8164" anchor="ctr">
                    <a:lnL>
                      <a:noFill/>
                    </a:lnL>
                    <a:lnR>
                      <a:noFill/>
                    </a:lnR>
                    <a:lnT>
                      <a:noFill/>
                    </a:lnT>
                    <a:lnB>
                      <a:noFill/>
                    </a:lnB>
                    <a:solidFill>
                      <a:srgbClr val="FFFCE0"/>
                    </a:solidFill>
                  </a:tcPr>
                </a:tc>
                <a:tc>
                  <a:txBody>
                    <a:bodyPr/>
                    <a:lstStyle/>
                    <a:p>
                      <a:r>
                        <a:rPr lang="en-US" sz="1200" b="1" dirty="0">
                          <a:effectLst/>
                          <a:latin typeface="MS PGothic" panose="020B0600070205080204" pitchFamily="34" charset="-128"/>
                          <a:ea typeface="MS PGothic" panose="020B0600070205080204" pitchFamily="34" charset="-128"/>
                        </a:rPr>
                        <a:t>14:45-15:00</a:t>
                      </a:r>
                    </a:p>
                  </a:txBody>
                  <a:tcPr marL="8164" marR="8164" marT="8164" marB="8164" anchor="ctr">
                    <a:lnL>
                      <a:noFill/>
                    </a:lnL>
                    <a:lnR>
                      <a:noFill/>
                    </a:lnR>
                    <a:lnT>
                      <a:noFill/>
                    </a:lnT>
                    <a:lnB>
                      <a:noFill/>
                    </a:lnB>
                    <a:solidFill>
                      <a:srgbClr val="FFFCE0"/>
                    </a:solidFill>
                  </a:tcPr>
                </a:tc>
                <a:tc gridSpan="2">
                  <a:txBody>
                    <a:bodyPr/>
                    <a:lstStyle/>
                    <a:p>
                      <a:r>
                        <a:rPr lang="en-US" sz="1200" b="1">
                          <a:effectLst/>
                          <a:latin typeface="MS PGothic" panose="020B0600070205080204" pitchFamily="34" charset="-128"/>
                          <a:ea typeface="MS PGothic" panose="020B0600070205080204" pitchFamily="34" charset="-128"/>
                        </a:rPr>
                        <a:t>Break ( 15 min. )</a:t>
                      </a:r>
                    </a:p>
                  </a:txBody>
                  <a:tcPr marL="8164" marR="8164" marT="8164" marB="8164" anchor="ctr">
                    <a:lnL>
                      <a:noFill/>
                    </a:lnL>
                    <a:lnR>
                      <a:noFill/>
                    </a:lnR>
                    <a:lnT>
                      <a:noFill/>
                    </a:lnT>
                    <a:lnB>
                      <a:noFill/>
                    </a:lnB>
                    <a:solidFill>
                      <a:srgbClr val="FFFCE0"/>
                    </a:solidFill>
                  </a:tcPr>
                </a:tc>
                <a:tc hMerge="1">
                  <a:txBody>
                    <a:bodyPr/>
                    <a:lstStyle/>
                    <a:p>
                      <a:endParaRPr lang="en-US"/>
                    </a:p>
                  </a:txBody>
                  <a:tcPr/>
                </a:tc>
                <a:extLst>
                  <a:ext uri="{0D108BD9-81ED-4DB2-BD59-A6C34878D82A}">
                    <a16:rowId xmlns:a16="http://schemas.microsoft.com/office/drawing/2014/main" val="1987728312"/>
                  </a:ext>
                </a:extLst>
              </a:tr>
              <a:tr h="1214144">
                <a:tc>
                  <a:txBody>
                    <a:bodyPr/>
                    <a:lstStyle/>
                    <a:p>
                      <a:pPr algn="ctr"/>
                      <a:r>
                        <a:rPr lang="en-US" sz="1200" b="1">
                          <a:effectLst/>
                          <a:latin typeface="MS PGothic" panose="020B0600070205080204" pitchFamily="34" charset="-128"/>
                          <a:ea typeface="MS PGothic" panose="020B0600070205080204" pitchFamily="34" charset="-128"/>
                        </a:rPr>
                        <a:t>(4)</a:t>
                      </a:r>
                    </a:p>
                  </a:txBody>
                  <a:tcPr marL="8164" marR="8164" marT="8164" marB="8164" anchor="ctr">
                    <a:lnL>
                      <a:noFill/>
                    </a:lnL>
                    <a:lnR>
                      <a:noFill/>
                    </a:lnR>
                    <a:lnT>
                      <a:noFill/>
                    </a:lnT>
                    <a:lnB>
                      <a:noFill/>
                    </a:lnB>
                    <a:solidFill>
                      <a:srgbClr val="FFFFFF"/>
                    </a:solidFill>
                  </a:tcPr>
                </a:tc>
                <a:tc>
                  <a:txBody>
                    <a:bodyPr/>
                    <a:lstStyle/>
                    <a:p>
                      <a:r>
                        <a:rPr lang="en-US" sz="1200" b="1">
                          <a:effectLst/>
                          <a:latin typeface="MS PGothic" panose="020B0600070205080204" pitchFamily="34" charset="-128"/>
                          <a:ea typeface="MS PGothic" panose="020B0600070205080204" pitchFamily="34" charset="-128"/>
                        </a:rPr>
                        <a:t>15:00-15:50</a:t>
                      </a:r>
                    </a:p>
                  </a:txBody>
                  <a:tcPr marL="8164" marR="8164" marT="8164" marB="8164" anchor="ctr">
                    <a:lnL>
                      <a:noFill/>
                    </a:lnL>
                    <a:lnR>
                      <a:noFill/>
                    </a:lnR>
                    <a:lnT>
                      <a:noFill/>
                    </a:lnT>
                    <a:lnB>
                      <a:noFill/>
                    </a:lnB>
                    <a:solidFill>
                      <a:srgbClr val="FFFFFF"/>
                    </a:solidFill>
                  </a:tcPr>
                </a:tc>
                <a:tc>
                  <a:txBody>
                    <a:bodyPr/>
                    <a:lstStyle/>
                    <a:p>
                      <a:r>
                        <a:rPr lang="en-US" sz="1200" b="1" dirty="0">
                          <a:effectLst/>
                          <a:latin typeface="MS PGothic" panose="020B0600070205080204" pitchFamily="34" charset="-128"/>
                          <a:ea typeface="MS PGothic" panose="020B0600070205080204" pitchFamily="34" charset="-128"/>
                        </a:rPr>
                        <a:t>[Invited Talk]</a:t>
                      </a:r>
                      <a:br>
                        <a:rPr lang="en-US" sz="1200" b="1" dirty="0">
                          <a:effectLst/>
                          <a:latin typeface="MS PGothic" panose="020B0600070205080204" pitchFamily="34" charset="-128"/>
                          <a:ea typeface="MS PGothic" panose="020B0600070205080204" pitchFamily="34" charset="-128"/>
                        </a:rPr>
                      </a:br>
                      <a:r>
                        <a:rPr lang="en-US" sz="1200" b="1" dirty="0">
                          <a:effectLst/>
                          <a:latin typeface="MS PGothic" panose="020B0600070205080204" pitchFamily="34" charset="-128"/>
                          <a:ea typeface="MS PGothic" panose="020B0600070205080204" pitchFamily="34" charset="-128"/>
                          <a:hlinkClick r:id="rId12"/>
                        </a:rPr>
                        <a:t>Latest trend of wireless LAN standardization in IEEE 802.11, and development of system-level simulator for evaluating reliability of cybernetic avatar operation</a:t>
                      </a:r>
                      <a:r>
                        <a:rPr lang="en-US" sz="1200" b="1" dirty="0">
                          <a:effectLst/>
                          <a:latin typeface="MS PGothic" panose="020B0600070205080204" pitchFamily="34" charset="-128"/>
                          <a:ea typeface="MS PGothic" panose="020B0600070205080204" pitchFamily="34" charset="-128"/>
                        </a:rPr>
                        <a:t> </a:t>
                      </a:r>
                    </a:p>
                  </a:txBody>
                  <a:tcPr marL="8164" marR="8164" marT="8164" marB="8164" anchor="ctr">
                    <a:lnL>
                      <a:noFill/>
                    </a:lnL>
                    <a:lnR>
                      <a:noFill/>
                    </a:lnR>
                    <a:lnT>
                      <a:noFill/>
                    </a:lnT>
                    <a:lnB>
                      <a:noFill/>
                    </a:lnB>
                    <a:solidFill>
                      <a:srgbClr val="FFFFFF"/>
                    </a:solidFill>
                  </a:tcPr>
                </a:tc>
                <a:tc>
                  <a:txBody>
                    <a:bodyPr/>
                    <a:lstStyle/>
                    <a:p>
                      <a:r>
                        <a:rPr lang="en-US" sz="1200" b="1" dirty="0">
                          <a:effectLst/>
                          <a:latin typeface="MS PGothic" panose="020B0600070205080204" pitchFamily="34" charset="-128"/>
                          <a:ea typeface="MS PGothic" panose="020B0600070205080204" pitchFamily="34" charset="-128"/>
                          <a:hlinkClick r:id="rId13"/>
                        </a:rPr>
                        <a:t>Kazuto Yano</a:t>
                      </a:r>
                      <a:r>
                        <a:rPr lang="en-US" sz="1200" b="1" dirty="0">
                          <a:effectLst/>
                          <a:latin typeface="MS PGothic" panose="020B0600070205080204" pitchFamily="34" charset="-128"/>
                          <a:ea typeface="MS PGothic" panose="020B0600070205080204" pitchFamily="34" charset="-128"/>
                        </a:rPr>
                        <a:t> (</a:t>
                      </a:r>
                      <a:r>
                        <a:rPr lang="en-US" sz="1200" b="1" dirty="0">
                          <a:effectLst/>
                          <a:latin typeface="MS PGothic" panose="020B0600070205080204" pitchFamily="34" charset="-128"/>
                          <a:ea typeface="MS PGothic" panose="020B0600070205080204" pitchFamily="34" charset="-128"/>
                          <a:hlinkClick r:id="rId14"/>
                        </a:rPr>
                        <a:t>ATR</a:t>
                      </a:r>
                      <a:r>
                        <a:rPr lang="en-US" sz="1200" b="1" dirty="0">
                          <a:effectLst/>
                          <a:latin typeface="MS PGothic" panose="020B0600070205080204" pitchFamily="34" charset="-128"/>
                          <a:ea typeface="MS PGothic" panose="020B0600070205080204" pitchFamily="34" charset="-128"/>
                        </a:rPr>
                        <a:t>)</a:t>
                      </a:r>
                    </a:p>
                  </a:txBody>
                  <a:tcPr marL="8164" marR="8164" marT="8164" marB="8164" anchor="ctr">
                    <a:lnL>
                      <a:noFill/>
                    </a:lnL>
                    <a:lnR>
                      <a:noFill/>
                    </a:lnR>
                    <a:lnT>
                      <a:noFill/>
                    </a:lnT>
                    <a:lnB>
                      <a:noFill/>
                    </a:lnB>
                    <a:solidFill>
                      <a:srgbClr val="FFFFFF"/>
                    </a:solidFill>
                  </a:tcPr>
                </a:tc>
                <a:extLst>
                  <a:ext uri="{0D108BD9-81ED-4DB2-BD59-A6C34878D82A}">
                    <a16:rowId xmlns:a16="http://schemas.microsoft.com/office/drawing/2014/main" val="394484192"/>
                  </a:ext>
                </a:extLst>
              </a:tr>
              <a:tr h="163286">
                <a:tc>
                  <a:txBody>
                    <a:bodyPr/>
                    <a:lstStyle/>
                    <a:p>
                      <a:pPr algn="ctr"/>
                      <a:r>
                        <a:rPr lang="en-US" sz="1200" b="1">
                          <a:effectLst/>
                          <a:latin typeface="MS PGothic" panose="020B0600070205080204" pitchFamily="34" charset="-128"/>
                          <a:ea typeface="MS PGothic" panose="020B0600070205080204" pitchFamily="34" charset="-128"/>
                        </a:rPr>
                        <a:t>(5)</a:t>
                      </a:r>
                    </a:p>
                  </a:txBody>
                  <a:tcPr marL="8164" marR="8164" marT="8164" marB="8164" anchor="ctr">
                    <a:lnL>
                      <a:noFill/>
                    </a:lnL>
                    <a:lnR>
                      <a:noFill/>
                    </a:lnR>
                    <a:lnT>
                      <a:noFill/>
                    </a:lnT>
                    <a:lnB>
                      <a:noFill/>
                    </a:lnB>
                    <a:solidFill>
                      <a:srgbClr val="FFFFFF"/>
                    </a:solidFill>
                  </a:tcPr>
                </a:tc>
                <a:tc>
                  <a:txBody>
                    <a:bodyPr/>
                    <a:lstStyle/>
                    <a:p>
                      <a:r>
                        <a:rPr lang="en-US" sz="1200" b="1">
                          <a:effectLst/>
                          <a:latin typeface="MS PGothic" panose="020B0600070205080204" pitchFamily="34" charset="-128"/>
                          <a:ea typeface="MS PGothic" panose="020B0600070205080204" pitchFamily="34" charset="-128"/>
                        </a:rPr>
                        <a:t>16:00-17:30</a:t>
                      </a:r>
                    </a:p>
                  </a:txBody>
                  <a:tcPr marL="8164" marR="8164" marT="8164" marB="8164" anchor="ctr">
                    <a:lnL>
                      <a:noFill/>
                    </a:lnL>
                    <a:lnR>
                      <a:noFill/>
                    </a:lnR>
                    <a:lnT>
                      <a:noFill/>
                    </a:lnT>
                    <a:lnB>
                      <a:noFill/>
                    </a:lnB>
                    <a:solidFill>
                      <a:srgbClr val="FFFFFF"/>
                    </a:solidFill>
                  </a:tcPr>
                </a:tc>
                <a:tc gridSpan="2">
                  <a:txBody>
                    <a:bodyPr/>
                    <a:lstStyle/>
                    <a:p>
                      <a:r>
                        <a:rPr lang="en-US" sz="1200" b="1" dirty="0">
                          <a:effectLst/>
                          <a:latin typeface="MS PGothic" panose="020B0600070205080204" pitchFamily="34" charset="-128"/>
                          <a:ea typeface="MS PGothic" panose="020B0600070205080204" pitchFamily="34" charset="-128"/>
                        </a:rPr>
                        <a:t>Discussion session</a:t>
                      </a:r>
                    </a:p>
                  </a:txBody>
                  <a:tcPr marL="8164" marR="8164" marT="8164" marB="8164" anchor="ctr">
                    <a:lnL>
                      <a:noFill/>
                    </a:lnL>
                    <a:lnR>
                      <a:noFill/>
                    </a:lnR>
                    <a:lnT>
                      <a:noFill/>
                    </a:lnT>
                    <a:lnB>
                      <a:noFill/>
                    </a:lnB>
                    <a:solidFill>
                      <a:srgbClr val="FFFFFF"/>
                    </a:solidFill>
                  </a:tcPr>
                </a:tc>
                <a:tc hMerge="1">
                  <a:txBody>
                    <a:bodyPr/>
                    <a:lstStyle/>
                    <a:p>
                      <a:endParaRPr lang="en-US"/>
                    </a:p>
                  </a:txBody>
                  <a:tcPr/>
                </a:tc>
                <a:extLst>
                  <a:ext uri="{0D108BD9-81ED-4DB2-BD59-A6C34878D82A}">
                    <a16:rowId xmlns:a16="http://schemas.microsoft.com/office/drawing/2014/main" val="2802032223"/>
                  </a:ext>
                </a:extLst>
              </a:tr>
            </a:tbl>
          </a:graphicData>
        </a:graphic>
      </p:graphicFrame>
      <p:sp>
        <p:nvSpPr>
          <p:cNvPr id="10" name="TextBox 9">
            <a:extLst>
              <a:ext uri="{FF2B5EF4-FFF2-40B4-BE49-F238E27FC236}">
                <a16:creationId xmlns:a16="http://schemas.microsoft.com/office/drawing/2014/main" id="{50870C45-1A94-274E-704B-2D0C358A8AE3}"/>
              </a:ext>
            </a:extLst>
          </p:cNvPr>
          <p:cNvSpPr txBox="1"/>
          <p:nvPr/>
        </p:nvSpPr>
        <p:spPr>
          <a:xfrm>
            <a:off x="1168400" y="5454991"/>
            <a:ext cx="10312400" cy="1077218"/>
          </a:xfrm>
          <a:prstGeom prst="rect">
            <a:avLst/>
          </a:prstGeom>
          <a:noFill/>
        </p:spPr>
        <p:txBody>
          <a:bodyPr wrap="square">
            <a:spAutoFit/>
          </a:bodyPr>
          <a:lstStyle/>
          <a:p>
            <a:r>
              <a:rPr lang="en-US" dirty="0"/>
              <a:t>For more info: </a:t>
            </a:r>
            <a:r>
              <a:rPr lang="en-US" sz="2000" dirty="0">
                <a:hlinkClick r:id="rId15"/>
              </a:rPr>
              <a:t>https://ken.ieice.org/ken/program/index.php?tgs_regid=58056984cfac617843301b8c7cd5c46dd6c281f7addbd8c4f4245a7de3ec65e9&amp;tgid=IEICE-SRW&amp;lang=eng</a:t>
            </a:r>
            <a:endParaRPr lang="en-US" dirty="0"/>
          </a:p>
        </p:txBody>
      </p:sp>
      <p:pic>
        <p:nvPicPr>
          <p:cNvPr id="1025" name="Picture 1">
            <a:extLst>
              <a:ext uri="{FF2B5EF4-FFF2-40B4-BE49-F238E27FC236}">
                <a16:creationId xmlns:a16="http://schemas.microsoft.com/office/drawing/2014/main" id="{0A0E900E-B85B-8BD4-9A8C-99A0DCA5E936}"/>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190500" cy="1905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AD9033DF-346E-A2D5-8B6B-D7652596B3FE}"/>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190500" cy="1905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a:extLst>
              <a:ext uri="{FF2B5EF4-FFF2-40B4-BE49-F238E27FC236}">
                <a16:creationId xmlns:a16="http://schemas.microsoft.com/office/drawing/2014/main" id="{DA5568EB-B3D0-BDE5-8236-C88128413342}"/>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190500" cy="1905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192BE9B3-C850-48EA-E852-2DD0C8F85DD5}"/>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190500" cy="190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5663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E587763-D59E-2054-E97C-FD8C35A19ADA}"/>
              </a:ext>
            </a:extLst>
          </p:cNvPr>
          <p:cNvSpPr>
            <a:spLocks noGrp="1"/>
          </p:cNvSpPr>
          <p:nvPr>
            <p:ph idx="1"/>
          </p:nvPr>
        </p:nvSpPr>
        <p:spPr>
          <a:xfrm>
            <a:off x="914400" y="1981200"/>
            <a:ext cx="10363200" cy="4343400"/>
          </a:xfrm>
        </p:spPr>
        <p:txBody>
          <a:bodyPr/>
          <a:lstStyle/>
          <a:p>
            <a:r>
              <a:rPr lang="en-US" dirty="0"/>
              <a:t>802.11 has reciprocal credit relationship with</a:t>
            </a:r>
          </a:p>
          <a:p>
            <a:pPr lvl="1"/>
            <a:r>
              <a:rPr lang="en-US" dirty="0"/>
              <a:t>802.1, 802.18, 802.19, 802.24 and 802 JTC1</a:t>
            </a:r>
          </a:p>
          <a:p>
            <a:r>
              <a:rPr lang="en-US" dirty="0"/>
              <a:t>Reciprocal credit allows attendees to receive credit towards maintaining voting rights in a group by attending another group’s meetings.</a:t>
            </a:r>
          </a:p>
          <a:p>
            <a:r>
              <a:rPr lang="en-US" dirty="0"/>
              <a:t>This is only available to Voting members of the other group</a:t>
            </a:r>
          </a:p>
          <a:p>
            <a:pPr lvl="1"/>
            <a:r>
              <a:rPr lang="en-US" dirty="0"/>
              <a:t>E.g., if you are a voting member of 802.19 and attend an 802.11 meeting, then you get attendance credit for 802.11 and 802.19</a:t>
            </a:r>
          </a:p>
          <a:p>
            <a:pPr lvl="1"/>
            <a:r>
              <a:rPr lang="en-US" dirty="0"/>
              <a:t>And vice versa; if you are a voting member of 802.11 and attend an 802.19 meeting, then you get attendance credit for 802.19 and 802.11</a:t>
            </a:r>
          </a:p>
          <a:p>
            <a:r>
              <a:rPr lang="en-US" dirty="0"/>
              <a:t>For 802.18, credit is limited to the slots where 802.18 meets</a:t>
            </a:r>
          </a:p>
          <a:p>
            <a:r>
              <a:rPr lang="en-US" dirty="0"/>
              <a:t>For the other groups, any 802.11 credit applies</a:t>
            </a:r>
          </a:p>
        </p:txBody>
      </p:sp>
      <p:sp>
        <p:nvSpPr>
          <p:cNvPr id="3" name="Title 2">
            <a:extLst>
              <a:ext uri="{FF2B5EF4-FFF2-40B4-BE49-F238E27FC236}">
                <a16:creationId xmlns:a16="http://schemas.microsoft.com/office/drawing/2014/main" id="{F3B8D784-4591-5F85-856F-9BB7AFE92D9B}"/>
              </a:ext>
            </a:extLst>
          </p:cNvPr>
          <p:cNvSpPr>
            <a:spLocks noGrp="1"/>
          </p:cNvSpPr>
          <p:nvPr>
            <p:ph type="title"/>
          </p:nvPr>
        </p:nvSpPr>
        <p:spPr/>
        <p:txBody>
          <a:bodyPr/>
          <a:lstStyle/>
          <a:p>
            <a:r>
              <a:rPr lang="en-US" dirty="0"/>
              <a:t>W2.5 – Attendance: Reciprocal Credit</a:t>
            </a:r>
          </a:p>
        </p:txBody>
      </p:sp>
      <p:sp>
        <p:nvSpPr>
          <p:cNvPr id="4" name="Date Placeholder 3">
            <a:extLst>
              <a:ext uri="{FF2B5EF4-FFF2-40B4-BE49-F238E27FC236}">
                <a16:creationId xmlns:a16="http://schemas.microsoft.com/office/drawing/2014/main" id="{D934E6BB-1BB4-66E9-5342-FB1B52C835A0}"/>
              </a:ext>
            </a:extLst>
          </p:cNvPr>
          <p:cNvSpPr>
            <a:spLocks noGrp="1"/>
          </p:cNvSpPr>
          <p:nvPr>
            <p:ph type="dt" sz="half" idx="10"/>
          </p:nvPr>
        </p:nvSpPr>
        <p:spPr/>
        <p:txBody>
          <a:bodyPr/>
          <a:lstStyle/>
          <a:p>
            <a:pPr>
              <a:defRPr/>
            </a:pPr>
            <a:r>
              <a:rPr lang="en-US"/>
              <a:t>January 2025</a:t>
            </a:r>
            <a:endParaRPr lang="en-US" dirty="0"/>
          </a:p>
        </p:txBody>
      </p:sp>
      <p:sp>
        <p:nvSpPr>
          <p:cNvPr id="5" name="Footer Placeholder 4">
            <a:extLst>
              <a:ext uri="{FF2B5EF4-FFF2-40B4-BE49-F238E27FC236}">
                <a16:creationId xmlns:a16="http://schemas.microsoft.com/office/drawing/2014/main" id="{4C4E59AC-019D-BB6D-72EE-264F1869F094}"/>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017434C2-75D3-6CBC-7ED0-51BA2EFF7A39}"/>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13</a:t>
            </a:fld>
            <a:endParaRPr lang="en-US" altLang="en-US"/>
          </a:p>
        </p:txBody>
      </p:sp>
    </p:spTree>
    <p:extLst>
      <p:ext uri="{BB962C8B-B14F-4D97-AF65-F5344CB8AC3E}">
        <p14:creationId xmlns:p14="http://schemas.microsoft.com/office/powerpoint/2010/main" val="20987356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14</a:t>
            </a:fld>
            <a:endParaRPr lang="en-US" altLang="en-US" sz="1200" b="0"/>
          </a:p>
        </p:txBody>
      </p:sp>
    </p:spTree>
    <p:extLst>
      <p:ext uri="{BB962C8B-B14F-4D97-AF65-F5344CB8AC3E}">
        <p14:creationId xmlns:p14="http://schemas.microsoft.com/office/powerpoint/2010/main" val="2863545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F2.1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15</a:t>
            </a:fld>
            <a:endParaRPr lang="en-US" altLang="en-US" sz="1200" b="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F2.1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16</a:t>
            </a:fld>
            <a:endParaRPr lang="en-US" altLang="en-US" sz="1200" b="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F2.1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17</a:t>
            </a:fld>
            <a:endParaRPr lang="en-US" altLang="en-US" sz="1200" b="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18</a:t>
            </a:fld>
            <a:endParaRPr lang="en-US" altLang="en-US" sz="1200" b="0"/>
          </a:p>
        </p:txBody>
      </p:sp>
    </p:spTree>
    <p:extLst>
      <p:ext uri="{BB962C8B-B14F-4D97-AF65-F5344CB8AC3E}">
        <p14:creationId xmlns:p14="http://schemas.microsoft.com/office/powerpoint/2010/main" val="20797844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F2.3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January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032249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a:t>This report provides the WG chair’s supplementary material for the January 2025 802.11 WG session.</a:t>
            </a:r>
          </a:p>
          <a:p>
            <a:endParaRPr lang="en-GB" altLang="en-US" sz="2800" b="0" dirty="0"/>
          </a:p>
          <a:p>
            <a:r>
              <a:rPr lang="en-GB" altLang="en-US" sz="2800" b="0" dirty="0"/>
              <a:t>Topics in this report are referenced in the agenda: </a:t>
            </a:r>
            <a:r>
              <a:rPr lang="en-GB" altLang="en-US" sz="2800" b="0" dirty="0">
                <a:hlinkClick r:id="rId3"/>
              </a:rPr>
              <a:t>11-24/2105</a:t>
            </a:r>
            <a:endParaRPr lang="en-GB" altLang="en-US" sz="2800" b="0" dirty="0"/>
          </a:p>
          <a:p>
            <a:endParaRPr lang="en-US" altLang="en-US" sz="2800" b="0" dirty="0"/>
          </a:p>
          <a:p>
            <a:endParaRPr lang="en-US" altLang="en-US" sz="2800" b="0" dirty="0"/>
          </a:p>
          <a:p>
            <a:pPr lvl="1"/>
            <a:endParaRPr lang="en-GB" altLang="en-US" dirty="0"/>
          </a:p>
        </p:txBody>
      </p:sp>
      <p:sp>
        <p:nvSpPr>
          <p:cNvPr id="8195" name="Title 1"/>
          <p:cNvSpPr>
            <a:spLocks noGrp="1"/>
          </p:cNvSpPr>
          <p:nvPr>
            <p:ph type="title"/>
          </p:nvPr>
        </p:nvSpPr>
        <p:spPr/>
        <p:txBody>
          <a:bodyPr/>
          <a:lstStyle/>
          <a:p>
            <a:r>
              <a:rPr lang="en-GB" altLang="en-US"/>
              <a:t>Introduction</a:t>
            </a:r>
            <a:endParaRPr lang="en-US" altLang="en-US"/>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7E32FA-55A0-4C44-9A4E-56B54D55D8DE}" type="slidenum">
              <a:rPr lang="en-US" altLang="en-US" sz="1200" b="0" smtClean="0"/>
              <a:pPr>
                <a:spcBef>
                  <a:spcPct val="0"/>
                </a:spcBef>
                <a:buFontTx/>
                <a:buNone/>
              </a:pPr>
              <a:t>2</a:t>
            </a:fld>
            <a:endParaRPr lang="en-US" altLang="en-US" sz="12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a:t>Next WG11 Session: January 12-17, 2024, Kobe, Japan</a:t>
            </a:r>
          </a:p>
          <a:p>
            <a:pPr marL="0" indent="0">
              <a:buFontTx/>
              <a:buNone/>
              <a:defRPr/>
            </a:pPr>
            <a:r>
              <a:rPr lang="en-GB" altLang="en-US" dirty="0"/>
              <a:t>Upcoming Chair Advisory Committee (CAC) meetings</a:t>
            </a:r>
          </a:p>
          <a:p>
            <a:pPr marL="457200" lvl="1" indent="0">
              <a:buFontTx/>
              <a:buNone/>
              <a:defRPr/>
            </a:pPr>
            <a:r>
              <a:rPr lang="en-GB" altLang="en-US" dirty="0"/>
              <a:t>CAC teleconference:  </a:t>
            </a:r>
            <a:r>
              <a:rPr lang="en-GB" altLang="en-US" b="1" dirty="0"/>
              <a:t>Monday 2024-12-16 at 09:00 ET</a:t>
            </a:r>
          </a:p>
          <a:p>
            <a:pPr lvl="1">
              <a:defRPr/>
            </a:pPr>
            <a:r>
              <a:rPr lang="en-GB" altLang="en-US" sz="1600" dirty="0"/>
              <a:t>Initial objectives/agendas should be uploaded as mentor documents (.ppt format) or send to chair (.</a:t>
            </a:r>
            <a:r>
              <a:rPr lang="en-GB" altLang="en-US" sz="1600" dirty="0" err="1"/>
              <a:t>xls</a:t>
            </a:r>
            <a:r>
              <a:rPr lang="en-GB" altLang="en-US" sz="1600" dirty="0"/>
              <a:t> tab format) before this call to meet 30-day agenda submission deadline.</a:t>
            </a:r>
          </a:p>
          <a:p>
            <a:pPr marL="457200" lvl="1" indent="0">
              <a:buFontTx/>
              <a:buNone/>
              <a:defRPr/>
            </a:pPr>
            <a:r>
              <a:rPr lang="en-GB" altLang="en-US" dirty="0"/>
              <a:t>CAC teleconference: </a:t>
            </a:r>
            <a:r>
              <a:rPr lang="en-GB" altLang="en-US" b="1" dirty="0"/>
              <a:t>Monday 2025-01-06 at 09:00 ET</a:t>
            </a:r>
          </a:p>
          <a:p>
            <a:pPr marL="457200" lvl="1" indent="0">
              <a:buNone/>
              <a:defRPr/>
            </a:pPr>
            <a:r>
              <a:rPr lang="en-GB" altLang="en-US" dirty="0"/>
              <a:t>CAC in-person/remote: </a:t>
            </a:r>
            <a:r>
              <a:rPr lang="en-GB" altLang="en-US" b="1" dirty="0"/>
              <a:t>Sunday 2025-01-12 at </a:t>
            </a:r>
            <a:r>
              <a:rPr lang="en-GB" altLang="en-US" b="1"/>
              <a:t>18:00 Kobe, Japan</a:t>
            </a:r>
            <a:endParaRPr lang="en-GB" altLang="en-US" dirty="0"/>
          </a:p>
          <a:p>
            <a:pPr lvl="1">
              <a:defRPr/>
            </a:pPr>
            <a:r>
              <a:rPr lang="en-GB" altLang="en-US" sz="1600" dirty="0"/>
              <a:t>Send snapshots before this meeting.</a:t>
            </a:r>
          </a:p>
          <a:p>
            <a:pPr marL="0" indent="0">
              <a:buFontTx/>
              <a:buNone/>
              <a:defRPr/>
            </a:pPr>
            <a:endParaRPr lang="en-GB" altLang="en-US" sz="2000" dirty="0"/>
          </a:p>
          <a:p>
            <a:pPr marL="0" indent="0">
              <a:buFontTx/>
              <a:buNone/>
              <a:defRPr/>
            </a:pPr>
            <a:r>
              <a:rPr lang="en-GB" altLang="en-US" sz="2000" dirty="0"/>
              <a:t>The purpose of the CAC is to prepare session agendas, room requests/meeting times, and advise and support the chair re: responsibilities as an EC member.</a:t>
            </a:r>
          </a:p>
          <a:p>
            <a:pPr marL="0" indent="0">
              <a:buFontTx/>
              <a:buNone/>
              <a:defRPr/>
            </a:pPr>
            <a:r>
              <a:rPr lang="en-GB" altLang="en-US" sz="2000" dirty="0"/>
              <a:t>Leaders of 802.11 subgroups (or their nominee) should attend CAC meetings </a:t>
            </a:r>
          </a:p>
        </p:txBody>
      </p:sp>
      <p:sp>
        <p:nvSpPr>
          <p:cNvPr id="20483" name="Title 1"/>
          <p:cNvSpPr>
            <a:spLocks noGrp="1"/>
          </p:cNvSpPr>
          <p:nvPr>
            <p:ph type="title"/>
          </p:nvPr>
        </p:nvSpPr>
        <p:spPr/>
        <p:txBody>
          <a:bodyPr/>
          <a:lstStyle/>
          <a:p>
            <a:r>
              <a:rPr lang="en-GB" altLang="en-US" dirty="0"/>
              <a:t>F2.4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20</a:t>
            </a:fld>
            <a:endParaRPr lang="en-US" altLang="en-US" sz="1200" b="0"/>
          </a:p>
        </p:txBody>
      </p:sp>
    </p:spTree>
    <p:extLst>
      <p:ext uri="{BB962C8B-B14F-4D97-AF65-F5344CB8AC3E}">
        <p14:creationId xmlns:p14="http://schemas.microsoft.com/office/powerpoint/2010/main" val="893882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Emily Qi, Self, Editors (Tue AM0)</a:t>
            </a:r>
          </a:p>
          <a:p>
            <a:pPr lvl="1"/>
            <a:r>
              <a:rPr lang="nn-NO" sz="1600" dirty="0"/>
              <a:t>Mr. Fujita, </a:t>
            </a:r>
            <a:r>
              <a:rPr lang="en-US" sz="1600" dirty="0"/>
              <a:t>Director-General of the Kinki Telecommunications Bureau MIC, Mid-Week Plenary </a:t>
            </a:r>
            <a:r>
              <a:rPr lang="nn-NO" sz="1600" dirty="0"/>
              <a:t>(Wed PM1)</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F2.5 Announcements: 2025 January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21</a:t>
            </a:fld>
            <a:endParaRPr lang="en-US" altLang="en-US" sz="1200" b="0"/>
          </a:p>
        </p:txBody>
      </p:sp>
    </p:spTree>
    <p:extLst>
      <p:ext uri="{BB962C8B-B14F-4D97-AF65-F5344CB8AC3E}">
        <p14:creationId xmlns:p14="http://schemas.microsoft.com/office/powerpoint/2010/main" val="37641127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676400"/>
            <a:ext cx="10363200" cy="4799013"/>
          </a:xfrm>
        </p:spPr>
        <p:txBody>
          <a:bodyPr/>
          <a:lstStyle/>
          <a:p>
            <a:pPr marL="0" indent="0">
              <a:buFontTx/>
              <a:buNone/>
              <a:defRPr/>
            </a:pPr>
            <a:r>
              <a:rPr lang="en-GB" altLang="en-US" dirty="0"/>
              <a:t>IEEE </a:t>
            </a:r>
            <a:r>
              <a:rPr lang="en-GB" altLang="en-US" dirty="0" err="1"/>
              <a:t>PatCom</a:t>
            </a:r>
            <a:r>
              <a:rPr lang="en-GB" altLang="en-US" dirty="0"/>
              <a:t> LOA Listing for 802.11 is here: </a:t>
            </a:r>
            <a:r>
              <a:rPr lang="en-GB" altLang="en-US" dirty="0">
                <a:hlinkClick r:id="rId3"/>
              </a:rPr>
              <a:t>https://standards.ieee.org/about/sasb/patcom/patents.html</a:t>
            </a:r>
            <a:r>
              <a:rPr lang="en-GB" altLang="en-US" dirty="0"/>
              <a:t> </a:t>
            </a:r>
          </a:p>
          <a:p>
            <a:pPr marL="0" indent="0">
              <a:buFontTx/>
              <a:buNone/>
              <a:defRPr/>
            </a:pPr>
            <a:endParaRPr lang="en-GB" altLang="en-US" dirty="0"/>
          </a:p>
          <a:p>
            <a:pPr marL="0" indent="0">
              <a:buFontTx/>
              <a:buNone/>
              <a:defRPr/>
            </a:pPr>
            <a:r>
              <a:rPr lang="en-GB" altLang="en-US" dirty="0"/>
              <a:t>Open </a:t>
            </a:r>
            <a:r>
              <a:rPr lang="en-GB" altLang="en-US" dirty="0" err="1"/>
              <a:t>LoA</a:t>
            </a:r>
            <a:r>
              <a:rPr lang="en-GB" altLang="en-US" dirty="0"/>
              <a:t> requests (i.e., those that the WG chair is pursuing) : </a:t>
            </a:r>
            <a:br>
              <a:rPr lang="en-GB" altLang="en-US" dirty="0"/>
            </a:br>
            <a:r>
              <a:rPr lang="en-GB" altLang="en-US" dirty="0"/>
              <a:t>	</a:t>
            </a:r>
            <a:r>
              <a:rPr lang="en-GB" dirty="0"/>
              <a:t>Communication Systems LLC (x3)</a:t>
            </a:r>
          </a:p>
          <a:p>
            <a:pPr marL="0" indent="0">
              <a:buFontTx/>
              <a:buNone/>
              <a:defRPr/>
            </a:pPr>
            <a:r>
              <a:rPr lang="en-GB" altLang="en-US" dirty="0"/>
              <a:t>	Mitsubishi Electric Corporation (2023)</a:t>
            </a:r>
            <a:endParaRPr lang="en-US" altLang="en-US" dirty="0"/>
          </a:p>
          <a:p>
            <a:pPr marL="0" indent="0">
              <a:buFontTx/>
              <a:buNone/>
              <a:defRPr/>
            </a:pPr>
            <a:r>
              <a:rPr lang="en-US" altLang="en-US" dirty="0"/>
              <a:t>Detailed status is here (updated 2024-08-22):</a:t>
            </a:r>
          </a:p>
          <a:p>
            <a:pPr marL="0" indent="0">
              <a:buFontTx/>
              <a:buNone/>
              <a:defRPr/>
            </a:pPr>
            <a:r>
              <a:rPr lang="en-GB" altLang="en-US" dirty="0">
                <a:hlinkClick r:id="rId4"/>
              </a:rPr>
              <a:t>https://mentor.ieee.org/802.11/dcn/15/11-15-1489-23-0000-register-of-loa-requests.docx</a:t>
            </a:r>
            <a:r>
              <a:rPr lang="en-GB" altLang="en-US" dirty="0"/>
              <a:t> </a:t>
            </a:r>
            <a:br>
              <a:rPr lang="en-GB" altLang="en-US" dirty="0"/>
            </a:br>
            <a:r>
              <a:rPr lang="en-GB" altLang="en-US" dirty="0"/>
              <a:t>Recent changes:  Request and response from Hedwig Wireless Technologies affiliates</a:t>
            </a:r>
          </a:p>
          <a:p>
            <a:pPr marL="0" indent="0">
              <a:buFontTx/>
              <a:buNone/>
              <a:defRPr/>
            </a:pPr>
            <a:endParaRPr lang="en-GB" altLang="en-US" dirty="0"/>
          </a:p>
          <a:p>
            <a:pPr marL="0" indent="0">
              <a:buFontTx/>
              <a:buNone/>
              <a:defRPr/>
            </a:pPr>
            <a:endParaRPr lang="en-US" altLang="en-US" dirty="0"/>
          </a:p>
          <a:p>
            <a:pPr>
              <a:defRPr/>
            </a:pPr>
            <a:endParaRPr lang="en-US" altLang="en-US" dirty="0"/>
          </a:p>
          <a:p>
            <a:pPr>
              <a:defRPr/>
            </a:pPr>
            <a:endParaRPr lang="en-GB" altLang="en-US" dirty="0"/>
          </a:p>
        </p:txBody>
      </p:sp>
      <p:sp>
        <p:nvSpPr>
          <p:cNvPr id="2" name="Title 1"/>
          <p:cNvSpPr>
            <a:spLocks noGrp="1"/>
          </p:cNvSpPr>
          <p:nvPr>
            <p:ph type="title"/>
          </p:nvPr>
        </p:nvSpPr>
        <p:spPr/>
        <p:txBody>
          <a:bodyPr/>
          <a:lstStyle/>
          <a:p>
            <a:r>
              <a:rPr lang="en-GB" altLang="en-US" dirty="0"/>
              <a:t>F2.7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E48A2CBB-EAFC-4AF2-B466-6188D5A64AA2}" type="slidenum">
              <a:rPr lang="en-US" altLang="en-US" sz="1200" b="0" smtClean="0"/>
              <a:pPr>
                <a:spcBef>
                  <a:spcPct val="0"/>
                </a:spcBef>
                <a:buFontTx/>
                <a:buNone/>
              </a:pPr>
              <a:t>22</a:t>
            </a:fld>
            <a:endParaRPr lang="en-US" altLang="en-US" sz="1200" b="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A92838-553F-49FF-853F-6642DE0950DA}" type="slidenum">
              <a:rPr lang="en-US" altLang="en-US" sz="1200" b="0" smtClean="0"/>
              <a:pPr>
                <a:spcBef>
                  <a:spcPct val="0"/>
                </a:spcBef>
                <a:buFontTx/>
                <a:buNone/>
              </a:pPr>
              <a:t>23</a:t>
            </a:fld>
            <a:endParaRPr lang="en-US" altLang="en-US" sz="1200" b="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F2.8 Drafts for Sale by IEEE– as of 2024-11-01</a:t>
            </a:r>
          </a:p>
        </p:txBody>
      </p:sp>
      <p:graphicFrame>
        <p:nvGraphicFramePr>
          <p:cNvPr id="77901" name="Group 77"/>
          <p:cNvGraphicFramePr>
            <a:graphicFrameLocks noGrp="1"/>
          </p:cNvGraphicFramePr>
          <p:nvPr>
            <p:ph idx="1"/>
            <p:extLst>
              <p:ext uri="{D42A27DB-BD31-4B8C-83A1-F6EECF244321}">
                <p14:modId xmlns:p14="http://schemas.microsoft.com/office/powerpoint/2010/main" val="646842579"/>
              </p:ext>
            </p:extLst>
          </p:nvPr>
        </p:nvGraphicFramePr>
        <p:xfrm>
          <a:off x="1316038" y="1341438"/>
          <a:ext cx="9661525" cy="4595561"/>
        </p:xfrm>
        <a:graphic>
          <a:graphicData uri="http://schemas.openxmlformats.org/drawingml/2006/table">
            <a:tbl>
              <a:tblPr/>
              <a:tblGrid>
                <a:gridCol w="2880839">
                  <a:extLst>
                    <a:ext uri="{9D8B030D-6E8A-4147-A177-3AD203B41FA5}">
                      <a16:colId xmlns:a16="http://schemas.microsoft.com/office/drawing/2014/main" val="20000"/>
                    </a:ext>
                  </a:extLst>
                </a:gridCol>
                <a:gridCol w="1752312">
                  <a:extLst>
                    <a:ext uri="{9D8B030D-6E8A-4147-A177-3AD203B41FA5}">
                      <a16:colId xmlns:a16="http://schemas.microsoft.com/office/drawing/2014/main" val="20001"/>
                    </a:ext>
                  </a:extLst>
                </a:gridCol>
                <a:gridCol w="1599937">
                  <a:extLst>
                    <a:ext uri="{9D8B030D-6E8A-4147-A177-3AD203B41FA5}">
                      <a16:colId xmlns:a16="http://schemas.microsoft.com/office/drawing/2014/main" val="20002"/>
                    </a:ext>
                  </a:extLst>
                </a:gridCol>
                <a:gridCol w="1828500">
                  <a:extLst>
                    <a:ext uri="{9D8B030D-6E8A-4147-A177-3AD203B41FA5}">
                      <a16:colId xmlns:a16="http://schemas.microsoft.com/office/drawing/2014/main" val="20003"/>
                    </a:ext>
                  </a:extLst>
                </a:gridCol>
                <a:gridCol w="1599937">
                  <a:extLst>
                    <a:ext uri="{9D8B030D-6E8A-4147-A177-3AD203B41FA5}">
                      <a16:colId xmlns:a16="http://schemas.microsoft.com/office/drawing/2014/main" val="20004"/>
                    </a:ext>
                  </a:extLst>
                </a:gridCol>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hlinkClick r:id="rId3"/>
                        </a:rPr>
                        <a:t>TechStreet</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4"/>
                        </a:rPr>
                        <a:t>Get 802</a:t>
                      </a:r>
                      <a:r>
                        <a:rPr kumimoji="0" lang="en-US" sz="1600" b="1" i="0" u="none" strike="noStrike" cap="none" normalizeH="0" baseline="0" dirty="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5"/>
                        </a:rPr>
                        <a:t>IEEE </a:t>
                      </a:r>
                      <a:r>
                        <a:rPr kumimoji="0" lang="en-US" sz="1600" b="1" i="0" u="none" strike="noStrike" cap="none" normalizeH="0" baseline="0" dirty="0" err="1">
                          <a:ln>
                            <a:noFill/>
                          </a:ln>
                          <a:solidFill>
                            <a:schemeClr val="tx1"/>
                          </a:solidFill>
                          <a:effectLst/>
                          <a:latin typeface="Times New Roman" pitchFamily="18" charset="0"/>
                          <a:hlinkClick r:id="rId5"/>
                        </a:rPr>
                        <a:t>Std</a:t>
                      </a:r>
                      <a:r>
                        <a:rPr kumimoji="0" lang="en-US" sz="1600" b="1" i="0" u="none" strike="noStrike" cap="none" normalizeH="0" baseline="0" dirty="0">
                          <a:ln>
                            <a:noFill/>
                          </a:ln>
                          <a:solidFill>
                            <a:schemeClr val="tx1"/>
                          </a:solidFill>
                          <a:effectLst/>
                          <a:latin typeface="Times New Roman" pitchFamily="18" charset="0"/>
                          <a:hlinkClick r:id="rId5"/>
                        </a:rPr>
                        <a:t> 802.11-2020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$844 printed</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6"/>
                        </a:rPr>
                        <a:t>IEEE </a:t>
                      </a:r>
                      <a:r>
                        <a:rPr kumimoji="0" lang="en-US" sz="1600" b="1" i="0" u="none" strike="noStrike" cap="none" normalizeH="0" baseline="0" dirty="0" err="1">
                          <a:ln>
                            <a:noFill/>
                          </a:ln>
                          <a:solidFill>
                            <a:schemeClr val="tx1"/>
                          </a:solidFill>
                          <a:effectLst/>
                          <a:latin typeface="Times New Roman" pitchFamily="18" charset="0"/>
                          <a:hlinkClick r:id="rId6"/>
                        </a:rPr>
                        <a:t>Std</a:t>
                      </a:r>
                      <a:r>
                        <a:rPr kumimoji="0" lang="en-US" sz="1600" b="1" i="0" u="none" strike="noStrike" cap="none" normalizeH="0" baseline="0" dirty="0">
                          <a:ln>
                            <a:noFill/>
                          </a:ln>
                          <a:solidFill>
                            <a:schemeClr val="tx1"/>
                          </a:solidFill>
                          <a:effectLst/>
                          <a:latin typeface="Times New Roman" pitchFamily="18" charset="0"/>
                          <a:hlinkClick r:id="rId6"/>
                        </a:rPr>
                        <a:t> 802.11ax-2021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7"/>
                        </a:rPr>
                        <a:t>IEEE </a:t>
                      </a:r>
                      <a:r>
                        <a:rPr kumimoji="0" lang="en-US" sz="1600" b="1" i="0" u="none" strike="noStrike" cap="none" normalizeH="0" baseline="0" dirty="0" err="1">
                          <a:ln>
                            <a:noFill/>
                          </a:ln>
                          <a:solidFill>
                            <a:schemeClr val="tx1"/>
                          </a:solidFill>
                          <a:effectLst/>
                          <a:latin typeface="Times New Roman" pitchFamily="18" charset="0"/>
                          <a:hlinkClick r:id="rId7"/>
                        </a:rPr>
                        <a:t>Std</a:t>
                      </a:r>
                      <a:r>
                        <a:rPr kumimoji="0" lang="en-US" sz="1600" b="1" i="0" u="none" strike="noStrike" cap="none" normalizeH="0" baseline="0" dirty="0">
                          <a:ln>
                            <a:noFill/>
                          </a:ln>
                          <a:solidFill>
                            <a:schemeClr val="tx1"/>
                          </a:solidFill>
                          <a:effectLst/>
                          <a:latin typeface="Times New Roman" pitchFamily="18" charset="0"/>
                          <a:hlinkClick r:id="rId7"/>
                        </a:rPr>
                        <a:t> 802.11ay-2021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8"/>
                        </a:rPr>
                        <a:t>IEEE Std 802.11az-2022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$227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9"/>
                        </a:rPr>
                        <a:t>IEEE Std 802.11ba-2021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$208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0"/>
                        </a:rPr>
                        <a:t>IEEE Std 802.11bb-2023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$77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6"/>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1"/>
                        </a:rPr>
                        <a:t>IEEE Std 802.11bc-2023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$150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7"/>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2"/>
                        </a:rPr>
                        <a:t>IEEE Std 802.11bd-2022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$198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4922303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3"/>
                        </a:rPr>
                        <a:t>IEEE P802.11be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$365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33237875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4"/>
                        </a:rPr>
                        <a:t>IEEE P802.11bf D6.0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$178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D6.0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76328667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5"/>
                        </a:rPr>
                        <a:t>IEEE P802.11bh D6.0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D6.0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24053073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6"/>
                        </a:rPr>
                        <a:t>IEEE P802.11REVme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$676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504625113"/>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5"/>
          <p:cNvSpPr>
            <a:spLocks noGrp="1"/>
          </p:cNvSpPr>
          <p:nvPr>
            <p:ph idx="1"/>
          </p:nvPr>
        </p:nvSpPr>
        <p:spPr>
          <a:xfrm>
            <a:off x="762000" y="1828800"/>
            <a:ext cx="10363200" cy="4646612"/>
          </a:xfrm>
        </p:spPr>
        <p:txBody>
          <a:bodyPr/>
          <a:lstStyle/>
          <a:p>
            <a:pPr>
              <a:defRPr/>
            </a:pPr>
            <a:r>
              <a:rPr lang="en-GB" altLang="en-US" sz="2200" dirty="0"/>
              <a:t>Published 2022 July: IEEE Std 802.11-2020 as ISO/IEC/IEEE 8802-11:2022</a:t>
            </a:r>
            <a:endParaRPr lang="en-US" altLang="en-US" dirty="0"/>
          </a:p>
          <a:p>
            <a:pPr>
              <a:defRPr/>
            </a:pPr>
            <a:endParaRPr lang="en-US" altLang="en-US" sz="2200" dirty="0"/>
          </a:p>
          <a:p>
            <a:pPr>
              <a:defRPr/>
            </a:pPr>
            <a:r>
              <a:rPr lang="en-US" altLang="en-US" sz="2200" dirty="0"/>
              <a:t>Since 2021, 14 drafts have been submitted, but all are currently stalled due to IPR concerns</a:t>
            </a:r>
          </a:p>
          <a:p>
            <a:pPr>
              <a:defRPr/>
            </a:pPr>
            <a:endParaRPr lang="en-GB" altLang="en-US" sz="2200" dirty="0"/>
          </a:p>
          <a:p>
            <a:pPr>
              <a:defRPr/>
            </a:pPr>
            <a:r>
              <a:rPr lang="en-GB" altLang="en-US" sz="2200" dirty="0"/>
              <a:t>Drafts are sent to JTC1/SC6 during SA ballot to solicit comments.  Approved drafts may also be sent during working group ballot. Any comments received from ISO are processed by the comment resolution committee. All drafts are liaised subject to EC approval</a:t>
            </a:r>
            <a:endParaRPr lang="en-US" altLang="en-US" dirty="0"/>
          </a:p>
          <a:p>
            <a:pPr lvl="1">
              <a:defRPr/>
            </a:pPr>
            <a:endParaRPr lang="en-US" altLang="en-US" dirty="0"/>
          </a:p>
          <a:p>
            <a:pPr lvl="1">
              <a:defRPr/>
            </a:pPr>
            <a:endParaRPr lang="en-GB" altLang="en-US" dirty="0"/>
          </a:p>
        </p:txBody>
      </p:sp>
      <p:sp>
        <p:nvSpPr>
          <p:cNvPr id="25603" name="Rectangle 2"/>
          <p:cNvSpPr>
            <a:spLocks noGrp="1" noChangeArrowheads="1"/>
          </p:cNvSpPr>
          <p:nvPr>
            <p:ph type="title"/>
          </p:nvPr>
        </p:nvSpPr>
        <p:spPr/>
        <p:txBody>
          <a:bodyPr/>
          <a:lstStyle/>
          <a:p>
            <a:r>
              <a:rPr lang="en-AU" altLang="en-US" dirty="0"/>
              <a:t>F2.9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571E5E6-EE1D-4426-BF90-533615C0F26F}" type="slidenum">
              <a:rPr lang="en-US" altLang="en-US" sz="1200" b="0" smtClean="0"/>
              <a:pPr>
                <a:spcBef>
                  <a:spcPct val="0"/>
                </a:spcBef>
                <a:buFontTx/>
                <a:buNone/>
              </a:pPr>
              <a:t>24</a:t>
            </a:fld>
            <a:endParaRPr lang="en-US" altLang="en-US" sz="1200" b="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F2.10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graphicFrame>
        <p:nvGraphicFramePr>
          <p:cNvPr id="2" name="Table 1"/>
          <p:cNvGraphicFramePr>
            <a:graphicFrameLocks noGrp="1"/>
          </p:cNvGraphicFramePr>
          <p:nvPr>
            <p:extLst>
              <p:ext uri="{D42A27DB-BD31-4B8C-83A1-F6EECF244321}">
                <p14:modId xmlns:p14="http://schemas.microsoft.com/office/powerpoint/2010/main" val="1487403678"/>
              </p:ext>
            </p:extLst>
          </p:nvPr>
        </p:nvGraphicFramePr>
        <p:xfrm>
          <a:off x="462756" y="1596515"/>
          <a:ext cx="11266487" cy="2285553"/>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 completed info</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802.11ah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IEEE Livestream</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April 2024</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25</a:t>
            </a:fld>
            <a:endParaRPr lang="en-US" altLang="en-US" sz="1200" b="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86B78F1-4FFE-0145-2F68-E4F9EDB898FC}"/>
              </a:ext>
            </a:extLst>
          </p:cNvPr>
          <p:cNvSpPr>
            <a:spLocks noGrp="1"/>
          </p:cNvSpPr>
          <p:nvPr>
            <p:ph type="title"/>
          </p:nvPr>
        </p:nvSpPr>
        <p:spPr/>
        <p:txBody>
          <a:bodyPr/>
          <a:lstStyle/>
          <a:p>
            <a:r>
              <a:rPr lang="en-US" altLang="en-US" sz="3200" dirty="0"/>
              <a:t>F2.11 IEEE 802 Public Visibility Standing Committee</a:t>
            </a:r>
            <a:endParaRPr lang="en-US" dirty="0"/>
          </a:p>
        </p:txBody>
      </p:sp>
      <p:sp>
        <p:nvSpPr>
          <p:cNvPr id="4" name="Date Placeholder 3">
            <a:extLst>
              <a:ext uri="{FF2B5EF4-FFF2-40B4-BE49-F238E27FC236}">
                <a16:creationId xmlns:a16="http://schemas.microsoft.com/office/drawing/2014/main" id="{4F9F1EF3-EF02-3502-572A-B6137B7B098E}"/>
              </a:ext>
            </a:extLst>
          </p:cNvPr>
          <p:cNvSpPr>
            <a:spLocks noGrp="1"/>
          </p:cNvSpPr>
          <p:nvPr>
            <p:ph type="dt" sz="half" idx="10"/>
          </p:nvPr>
        </p:nvSpPr>
        <p:spPr/>
        <p:txBody>
          <a:bodyPr/>
          <a:lstStyle/>
          <a:p>
            <a:pPr>
              <a:defRPr/>
            </a:pPr>
            <a:r>
              <a:rPr lang="en-US"/>
              <a:t>January 2025</a:t>
            </a:r>
            <a:endParaRPr lang="en-US" dirty="0"/>
          </a:p>
        </p:txBody>
      </p:sp>
      <p:sp>
        <p:nvSpPr>
          <p:cNvPr id="5" name="Footer Placeholder 4">
            <a:extLst>
              <a:ext uri="{FF2B5EF4-FFF2-40B4-BE49-F238E27FC236}">
                <a16:creationId xmlns:a16="http://schemas.microsoft.com/office/drawing/2014/main" id="{2E4B1BF3-87D1-457C-B75D-6318D9AB498F}"/>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4152E1B8-A4F7-BF96-BEFB-9D3473982E27}"/>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26</a:t>
            </a:fld>
            <a:endParaRPr lang="en-US" altLang="en-US"/>
          </a:p>
        </p:txBody>
      </p:sp>
      <p:sp>
        <p:nvSpPr>
          <p:cNvPr id="7" name="Content Placeholder 4">
            <a:extLst>
              <a:ext uri="{FF2B5EF4-FFF2-40B4-BE49-F238E27FC236}">
                <a16:creationId xmlns:a16="http://schemas.microsoft.com/office/drawing/2014/main" id="{711C88C2-7B5D-44C3-B28E-365D5B792DA9}"/>
              </a:ext>
            </a:extLst>
          </p:cNvPr>
          <p:cNvSpPr>
            <a:spLocks noGrp="1" noChangeArrowheads="1"/>
          </p:cNvSpPr>
          <p:nvPr>
            <p:ph idx="1"/>
          </p:nvPr>
        </p:nvSpPr>
        <p:spPr bwMode="auto">
          <a:xfrm>
            <a:off x="914400" y="1981199"/>
            <a:ext cx="10363200" cy="449421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lr>
                <a:schemeClr val="bg2"/>
              </a:buClr>
              <a:buSzPct val="80000"/>
              <a:buFontTx/>
              <a:buBlip>
                <a:blip r:embed="rId2"/>
              </a:buBlip>
              <a:defRPr sz="2800">
                <a:solidFill>
                  <a:schemeClr val="tx1"/>
                </a:solidFill>
                <a:latin typeface="+mn-lt"/>
                <a:ea typeface="ＭＳ Ｐゴシック" pitchFamily="-112" charset="-128"/>
                <a:cs typeface="ＭＳ Ｐゴシック" pitchFamily="-112" charset="-128"/>
              </a:defRPr>
            </a:lvl1pPr>
            <a:lvl2pPr marL="742950" indent="-285750" algn="l" rtl="0" eaLnBrk="0" fontAlgn="base" hangingPunct="0">
              <a:spcBef>
                <a:spcPct val="20000"/>
              </a:spcBef>
              <a:spcAft>
                <a:spcPct val="0"/>
              </a:spcAft>
              <a:buClr>
                <a:schemeClr val="tx1">
                  <a:lumMod val="65000"/>
                  <a:lumOff val="35000"/>
                </a:schemeClr>
              </a:buClr>
              <a:buChar char="–"/>
              <a:defRPr sz="2600">
                <a:solidFill>
                  <a:schemeClr val="tx1"/>
                </a:solidFill>
                <a:latin typeface="+mn-lt"/>
                <a:ea typeface="ＭＳ Ｐゴシック" pitchFamily="-112" charset="-128"/>
              </a:defRPr>
            </a:lvl2pPr>
            <a:lvl3pPr marL="1143000" indent="-228600" algn="l" rtl="0" eaLnBrk="0" fontAlgn="base" hangingPunct="0">
              <a:spcBef>
                <a:spcPct val="20000"/>
              </a:spcBef>
              <a:spcAft>
                <a:spcPct val="0"/>
              </a:spcAft>
              <a:buClr>
                <a:schemeClr val="tx1">
                  <a:lumMod val="65000"/>
                  <a:lumOff val="35000"/>
                </a:schemeClr>
              </a:buClr>
              <a:buFont typeface="Wingdings" panose="05000000000000000000" pitchFamily="2" charset="2"/>
              <a:buChar char="§"/>
              <a:defRPr sz="2200">
                <a:solidFill>
                  <a:schemeClr val="tx1"/>
                </a:solidFill>
                <a:latin typeface="+mn-lt"/>
                <a:ea typeface="ＭＳ Ｐゴシック" pitchFamily="-112" charset="-128"/>
              </a:defRPr>
            </a:lvl3pPr>
            <a:lvl4pPr marL="1600200" indent="-228600" algn="l" rtl="0" eaLnBrk="0" fontAlgn="base" hangingPunct="0">
              <a:spcBef>
                <a:spcPct val="20000"/>
              </a:spcBef>
              <a:spcAft>
                <a:spcPct val="0"/>
              </a:spcAft>
              <a:buClr>
                <a:schemeClr val="tx1">
                  <a:lumMod val="65000"/>
                  <a:lumOff val="35000"/>
                </a:schemeClr>
              </a:buClr>
              <a:buChar char="–"/>
              <a:defRPr sz="2000">
                <a:solidFill>
                  <a:schemeClr val="tx1"/>
                </a:solidFill>
                <a:latin typeface="+mn-lt"/>
                <a:ea typeface="ＭＳ Ｐゴシック" pitchFamily="-112" charset="-128"/>
              </a:defRPr>
            </a:lvl4pPr>
            <a:lvl5pPr marL="2057400" indent="-228600" algn="l" rtl="0" eaLnBrk="0" fontAlgn="base" hangingPunct="0">
              <a:spcBef>
                <a:spcPct val="20000"/>
              </a:spcBef>
              <a:spcAft>
                <a:spcPct val="0"/>
              </a:spcAft>
              <a:buClr>
                <a:schemeClr val="tx1">
                  <a:lumMod val="65000"/>
                  <a:lumOff val="35000"/>
                </a:schemeClr>
              </a:buClr>
              <a:buFont typeface="Wingdings" panose="05000000000000000000" pitchFamily="2" charset="2"/>
              <a:buChar char="§"/>
              <a:defRPr>
                <a:solidFill>
                  <a:schemeClr val="tx1"/>
                </a:solidFill>
                <a:latin typeface="+mn-lt"/>
                <a:ea typeface="ＭＳ Ｐゴシック" pitchFamily="-112" charset="-128"/>
              </a:defRPr>
            </a:lvl5pPr>
            <a:lvl6pPr marL="25146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6pPr>
            <a:lvl7pPr marL="29718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7pPr>
            <a:lvl8pPr marL="34290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8pPr>
            <a:lvl9pPr marL="38862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9pPr>
          </a:lstStyle>
          <a:p>
            <a:pPr marL="1588" marR="0" lvl="1" indent="0" algn="l" defTabSz="914400" rtl="0" eaLnBrk="0" fontAlgn="base" latinLnBrk="0" hangingPunct="0">
              <a:lnSpc>
                <a:spcPct val="100000"/>
              </a:lnSpc>
              <a:spcBef>
                <a:spcPct val="50000"/>
              </a:spcBef>
              <a:spcAft>
                <a:spcPct val="0"/>
              </a:spcAft>
              <a:buClrTx/>
              <a:buSzTx/>
              <a:buNone/>
              <a:tabLst/>
              <a:defRPr/>
            </a:pPr>
            <a:r>
              <a:rPr kumimoji="0" lang="en-AU" sz="1600" b="1" i="1" u="none" strike="noStrike" kern="0" cap="none" spc="0" normalizeH="0" baseline="0" noProof="0" dirty="0">
                <a:ln>
                  <a:noFill/>
                </a:ln>
                <a:solidFill>
                  <a:srgbClr val="000000"/>
                </a:solidFill>
                <a:effectLst/>
                <a:uLnTx/>
                <a:uFillTx/>
                <a:latin typeface="Arial"/>
              </a:rPr>
              <a:t>Scope and Duties</a:t>
            </a:r>
          </a:p>
          <a:p>
            <a:pPr marL="457200" lvl="1"/>
            <a:r>
              <a:rPr lang="en-AU" sz="1600" dirty="0">
                <a:solidFill>
                  <a:srgbClr val="000000"/>
                </a:solidFill>
                <a:latin typeface="Arial"/>
              </a:rPr>
              <a:t>To raise public visibility and industry awareness in timely fashion of IEEE 802 WG / TAG activities </a:t>
            </a:r>
          </a:p>
          <a:p>
            <a:pPr marL="457200" lvl="1"/>
            <a:r>
              <a:rPr lang="en-AU" sz="1600" dirty="0">
                <a:solidFill>
                  <a:srgbClr val="000000"/>
                </a:solidFill>
                <a:latin typeface="Arial"/>
              </a:rPr>
              <a:t>Develop social media content based on IEEE 802 WG / TAG activities </a:t>
            </a:r>
          </a:p>
          <a:p>
            <a:pPr marL="639762" lvl="2"/>
            <a:r>
              <a:rPr lang="en-AU" sz="1600" dirty="0">
                <a:solidFill>
                  <a:srgbClr val="000000"/>
                </a:solidFill>
                <a:latin typeface="Arial"/>
              </a:rPr>
              <a:t>LinkedIn – </a:t>
            </a:r>
            <a:r>
              <a:rPr lang="en-AU" sz="1600" dirty="0">
                <a:solidFill>
                  <a:srgbClr val="000000"/>
                </a:solidFill>
                <a:latin typeface="Arial"/>
                <a:hlinkClick r:id="rId3"/>
              </a:rPr>
              <a:t>https://www.linkedin.com/company/ieee802</a:t>
            </a:r>
            <a:r>
              <a:rPr lang="en-AU" sz="1600" dirty="0">
                <a:solidFill>
                  <a:srgbClr val="000000"/>
                </a:solidFill>
                <a:latin typeface="Arial"/>
              </a:rPr>
              <a:t> </a:t>
            </a:r>
          </a:p>
          <a:p>
            <a:pPr marL="639762" lvl="2"/>
            <a:r>
              <a:rPr lang="en-AU" sz="1600" dirty="0">
                <a:solidFill>
                  <a:srgbClr val="000000"/>
                </a:solidFill>
                <a:latin typeface="Arial"/>
              </a:rPr>
              <a:t>IEEE-SA 802  - </a:t>
            </a:r>
            <a:r>
              <a:rPr lang="en-AU" sz="1600" dirty="0">
                <a:solidFill>
                  <a:srgbClr val="000000"/>
                </a:solidFill>
                <a:latin typeface="Arial"/>
                <a:hlinkClick r:id="rId4"/>
              </a:rPr>
              <a:t>https://standards.ieee.org/featured/802/index.html</a:t>
            </a:r>
            <a:r>
              <a:rPr lang="en-AU" sz="1600" dirty="0">
                <a:solidFill>
                  <a:srgbClr val="000000"/>
                </a:solidFill>
                <a:latin typeface="Arial"/>
              </a:rPr>
              <a:t> </a:t>
            </a:r>
          </a:p>
          <a:p>
            <a:pPr marL="463550" lvl="1"/>
            <a:r>
              <a:rPr kumimoji="0" lang="en-AU" sz="1600" b="1" i="1" u="sng" strike="noStrike" kern="0" cap="none" spc="0" normalizeH="0" baseline="0" noProof="0" dirty="0">
                <a:ln>
                  <a:noFill/>
                </a:ln>
                <a:effectLst/>
                <a:uLnTx/>
                <a:uFillTx/>
                <a:latin typeface="Arial"/>
              </a:rPr>
              <a:t>Content </a:t>
            </a:r>
          </a:p>
          <a:p>
            <a:pPr marL="631825" lvl="2" indent="-177800"/>
            <a:r>
              <a:rPr lang="en-US" sz="1600" b="0" dirty="0">
                <a:latin typeface="Arial" panose="020B0604020202020204" pitchFamily="34" charset="0"/>
                <a:cs typeface="Arial" panose="020B0604020202020204" pitchFamily="34" charset="0"/>
              </a:rPr>
              <a:t>Review Pre 802 Plenary meetings for social media messaging: PARs to be considered, Tutorials, [802.3] Call-for-Interests, New Task Force formations</a:t>
            </a:r>
          </a:p>
          <a:p>
            <a:pPr marL="631825" lvl="2" indent="-177800"/>
            <a:r>
              <a:rPr lang="en-US" sz="1600" b="0" dirty="0">
                <a:latin typeface="Arial" panose="020B0604020202020204" pitchFamily="34" charset="0"/>
                <a:cs typeface="Arial" panose="020B0604020202020204" pitchFamily="34" charset="0"/>
              </a:rPr>
              <a:t>Review Post 802 Plenary meetings for social media messaging: Study Group formations, IEEE 802 Position Approvals</a:t>
            </a:r>
          </a:p>
          <a:p>
            <a:pPr marL="631825" lvl="2" indent="-177800"/>
            <a:r>
              <a:rPr lang="en-US" sz="1600" b="0" dirty="0">
                <a:latin typeface="Arial" panose="020B0604020202020204" pitchFamily="34" charset="0"/>
                <a:cs typeface="Arial" panose="020B0604020202020204" pitchFamily="34" charset="0"/>
              </a:rPr>
              <a:t>Other 802 related material for social media messaging: Press Releases, White Paper publications, Other 802 approved news, </a:t>
            </a:r>
            <a:r>
              <a:rPr lang="en-US" sz="1600" b="0" u="sng" dirty="0">
                <a:latin typeface="Arial" panose="020B0604020202020204" pitchFamily="34" charset="0"/>
                <a:cs typeface="Arial" panose="020B0604020202020204" pitchFamily="34" charset="0"/>
              </a:rPr>
              <a:t>802 WG / TAG Activities with IEEE-SA</a:t>
            </a:r>
          </a:p>
          <a:p>
            <a:pPr marL="631825" lvl="2" indent="-177800"/>
            <a:r>
              <a:rPr lang="en-US" sz="1600" b="0" u="sng" dirty="0">
                <a:latin typeface="Arial" panose="020B0604020202020204" pitchFamily="34" charset="0"/>
                <a:cs typeface="Arial" panose="020B0604020202020204" pitchFamily="34" charset="0"/>
              </a:rPr>
              <a:t>IEEE-SA Standards Board Related </a:t>
            </a:r>
            <a:r>
              <a:rPr lang="en-US" sz="1600" b="0" dirty="0">
                <a:latin typeface="Arial" panose="020B0604020202020204" pitchFamily="34" charset="0"/>
                <a:cs typeface="Arial" panose="020B0604020202020204" pitchFamily="34" charset="0"/>
              </a:rPr>
              <a:t>- PAR Approvals, Standards Approval, Standards Publication</a:t>
            </a:r>
            <a:endParaRPr lang="en-US" sz="1600" dirty="0">
              <a:latin typeface="Arial" panose="020B0604020202020204" pitchFamily="34" charset="0"/>
              <a:cs typeface="Arial" panose="020B0604020202020204" pitchFamily="34" charset="0"/>
            </a:endParaRPr>
          </a:p>
          <a:p>
            <a:pPr marL="1588" lvl="1" indent="0">
              <a:buNone/>
            </a:pPr>
            <a:r>
              <a:rPr lang="en-AU" sz="1600" b="1" dirty="0">
                <a:latin typeface="Arial"/>
              </a:rPr>
              <a:t>Membership</a:t>
            </a:r>
          </a:p>
          <a:p>
            <a:pPr marL="566738" lvl="1" indent="-285750">
              <a:buFont typeface="Arial" panose="020B0604020202020204" pitchFamily="34" charset="0"/>
              <a:buChar char="•"/>
            </a:pPr>
            <a:r>
              <a:rPr lang="en-AU" sz="1600" dirty="0">
                <a:latin typeface="Arial"/>
              </a:rPr>
              <a:t>Membership in the Standing Committee is open to anyone that wishes to participate (ideally at least one participant from each 802 WG and TAG)</a:t>
            </a:r>
            <a:endParaRPr kumimoji="0" lang="en-AU" sz="1600" i="0" u="none" strike="noStrike" kern="0" cap="none" spc="0" normalizeH="0" baseline="0" noProof="0" dirty="0">
              <a:ln>
                <a:noFill/>
              </a:ln>
              <a:effectLst/>
              <a:uLnTx/>
              <a:uFillTx/>
              <a:latin typeface="Arial"/>
            </a:endParaRPr>
          </a:p>
        </p:txBody>
      </p:sp>
    </p:spTree>
    <p:extLst>
      <p:ext uri="{BB962C8B-B14F-4D97-AF65-F5344CB8AC3E}">
        <p14:creationId xmlns:p14="http://schemas.microsoft.com/office/powerpoint/2010/main" val="37153052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F6.1 802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a:t>The wireless chairs meeting makes decisions related to the operation of the wireless interim meetings, such as location and cost.</a:t>
            </a:r>
          </a:p>
          <a:p>
            <a:r>
              <a:rPr lang="en-GB" altLang="en-US" sz="2800" dirty="0"/>
              <a:t>The meeting is open to all. If you are interested in these topics,  please attend.</a:t>
            </a:r>
          </a:p>
          <a:p>
            <a:r>
              <a:rPr lang="en-GB" altLang="en-US" sz="2800" dirty="0"/>
              <a:t>The wireless chairs meeting  </a:t>
            </a:r>
          </a:p>
          <a:p>
            <a:pPr lvl="1"/>
            <a:r>
              <a:rPr lang="en-GB" altLang="en-US" dirty="0"/>
              <a:t>At 4:00pm local time on the Sunday of 802 Plenary and Wireless Interim in-person sessions</a:t>
            </a:r>
          </a:p>
          <a:p>
            <a:pPr lvl="1"/>
            <a:r>
              <a:rPr lang="en-GB" altLang="en-US" dirty="0"/>
              <a:t>As scheduled via teleconference for electronic sessions; </a:t>
            </a:r>
          </a:p>
          <a:p>
            <a:pPr lvl="1"/>
            <a:r>
              <a:rPr lang="en-GB" altLang="en-US" dirty="0"/>
              <a:t>Upcoming telecons: </a:t>
            </a:r>
          </a:p>
          <a:p>
            <a:pPr lvl="2"/>
            <a:r>
              <a:rPr lang="en-US" altLang="en-US" dirty="0"/>
              <a:t>Wednesday February 12, 2025, 3PM ET</a:t>
            </a:r>
          </a:p>
          <a:p>
            <a:pPr lvl="2"/>
            <a:r>
              <a:rPr lang="en-US" altLang="en-US" dirty="0"/>
              <a:t>C</a:t>
            </a:r>
            <a:r>
              <a:rPr lang="en-GB" altLang="en-US" dirty="0"/>
              <a:t>all details will be posted here: </a:t>
            </a:r>
            <a:r>
              <a:rPr lang="en-GB" altLang="en-US" dirty="0">
                <a:hlinkClick r:id="rId3"/>
              </a:rPr>
              <a:t>http://ieee802.org/802tele_calendar.html</a:t>
            </a:r>
            <a:r>
              <a:rPr lang="en-GB" altLang="en-US" dirty="0"/>
              <a:t>.</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8AAF72E-2640-4CB3-9C19-58B68B0D1C4C}" type="slidenum">
              <a:rPr lang="en-US" altLang="en-US" sz="1200" b="0" smtClean="0"/>
              <a:pPr>
                <a:spcBef>
                  <a:spcPct val="0"/>
                </a:spcBef>
                <a:buFontTx/>
                <a:buNone/>
              </a:pPr>
              <a:t>27</a:t>
            </a:fld>
            <a:endParaRPr lang="en-US" altLang="en-US" sz="1200" b="0"/>
          </a:p>
        </p:txBody>
      </p:sp>
    </p:spTree>
    <p:extLst>
      <p:ext uri="{BB962C8B-B14F-4D97-AF65-F5344CB8AC3E}">
        <p14:creationId xmlns:p14="http://schemas.microsoft.com/office/powerpoint/2010/main" val="1888610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81200"/>
            <a:ext cx="10972800" cy="4114800"/>
          </a:xfrm>
        </p:spPr>
        <p:txBody>
          <a:bodyPr/>
          <a:lstStyle/>
          <a:p>
            <a:pPr>
              <a:defRPr/>
            </a:pPr>
            <a:r>
              <a:rPr lang="en-US" sz="3200" dirty="0"/>
              <a:t>March 9-14, 2025, </a:t>
            </a:r>
            <a:r>
              <a:rPr lang="sv-SE" sz="3200" dirty="0"/>
              <a:t>Hilton Atlanta, Atlanta GA, USA</a:t>
            </a:r>
          </a:p>
          <a:p>
            <a:pPr>
              <a:defRPr/>
            </a:pPr>
            <a:r>
              <a:rPr lang="sv-SE" sz="3200" dirty="0"/>
              <a:t>May 11-16, 2025, </a:t>
            </a:r>
            <a:r>
              <a:rPr lang="en-US" sz="3200" dirty="0"/>
              <a:t>Warsaw Presidential Hotel, Warsaw, Poland</a:t>
            </a:r>
          </a:p>
          <a:p>
            <a:pPr>
              <a:defRPr/>
            </a:pPr>
            <a:r>
              <a:rPr lang="en-US" sz="3200" dirty="0"/>
              <a:t>These sessions will count towards voting rights. </a:t>
            </a:r>
          </a:p>
          <a:p>
            <a:pPr>
              <a:defRPr/>
            </a:pPr>
            <a:r>
              <a:rPr lang="en-US" sz="3200" dirty="0"/>
              <a:t>Paid registration is required.</a:t>
            </a:r>
          </a:p>
          <a:p>
            <a:pPr>
              <a:defRPr/>
            </a:pPr>
            <a:endParaRPr lang="en-GB" dirty="0"/>
          </a:p>
          <a:p>
            <a:pPr marL="0" indent="0">
              <a:buFontTx/>
              <a:buNone/>
              <a:defRPr/>
            </a:pPr>
            <a:r>
              <a:rPr lang="en-GB" dirty="0"/>
              <a:t>For meeting information and registration links, see </a:t>
            </a:r>
            <a:r>
              <a:rPr lang="en-US" dirty="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F6.2 Upcoming Sessions </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A8AC403-5BB0-4208-9DED-1450C6BBFC6C}" type="slidenum">
              <a:rPr lang="en-US" altLang="en-US" sz="1200" b="0" smtClean="0"/>
              <a:pPr>
                <a:spcBef>
                  <a:spcPct val="0"/>
                </a:spcBef>
                <a:buFontTx/>
                <a:buNone/>
              </a:pPr>
              <a:t>28</a:t>
            </a:fld>
            <a:endParaRPr lang="en-US" altLang="en-US" sz="1200" b="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Title 2"/>
          <p:cNvSpPr>
            <a:spLocks noGrp="1"/>
          </p:cNvSpPr>
          <p:nvPr>
            <p:ph type="title"/>
          </p:nvPr>
        </p:nvSpPr>
        <p:spPr/>
        <p:txBody>
          <a:bodyPr/>
          <a:lstStyle/>
          <a:p>
            <a:r>
              <a:rPr lang="en-US" altLang="en-US" dirty="0"/>
              <a:t>References and additional material</a:t>
            </a:r>
            <a:endParaRPr lang="en-GB" altLang="en-US" dirty="0"/>
          </a:p>
        </p:txBody>
      </p:sp>
      <p:sp>
        <p:nvSpPr>
          <p:cNvPr id="2" name="Text Placeholder 1">
            <a:extLst>
              <a:ext uri="{FF2B5EF4-FFF2-40B4-BE49-F238E27FC236}">
                <a16:creationId xmlns:a16="http://schemas.microsoft.com/office/drawing/2014/main" id="{73817761-F071-D28A-972A-B017DB526E2F}"/>
              </a:ext>
            </a:extLst>
          </p:cNvPr>
          <p:cNvSpPr>
            <a:spLocks noGrp="1"/>
          </p:cNvSpPr>
          <p:nvPr>
            <p:ph type="body" idx="1"/>
          </p:nvPr>
        </p:nvSpPr>
        <p:spPr/>
        <p:txBody>
          <a:bodyPr/>
          <a:lstStyle/>
          <a:p>
            <a:endParaRPr lang="en-US" dirty="0"/>
          </a:p>
        </p:txBody>
      </p:sp>
      <p:sp>
        <p:nvSpPr>
          <p:cNvPr id="3789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890EC1-9541-4B94-AA7F-585D47D0A6EC}" type="slidenum">
              <a:rPr lang="en-US" altLang="en-US" sz="1200" b="0" smtClean="0"/>
              <a:pPr>
                <a:spcBef>
                  <a:spcPct val="0"/>
                </a:spcBef>
                <a:buFontTx/>
                <a:buNone/>
              </a:pPr>
              <a:t>29</a:t>
            </a:fld>
            <a:endParaRPr lang="en-US" altLang="en-US" sz="12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a:t>Wednesday</a:t>
            </a:r>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3</a:t>
            </a:fld>
            <a:endParaRPr lang="en-US" altLang="en-US" sz="1200"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a:t>Comment resolution resources </a:t>
            </a:r>
          </a:p>
          <a:p>
            <a:pPr lvl="1">
              <a:defRPr/>
            </a:pPr>
            <a:r>
              <a:rPr lang="en-GB" altLang="en-US" dirty="0"/>
              <a:t>See </a:t>
            </a:r>
            <a:r>
              <a:rPr lang="en-GB" altLang="en-US" dirty="0">
                <a:hlinkClick r:id="rId3"/>
              </a:rPr>
              <a:t>https://mentor.ieee.org/802.11/dcn/13/11-13-0230-05-0000-comment-resolution-tutorial.ppt</a:t>
            </a:r>
            <a:r>
              <a:rPr lang="en-GB" altLang="en-US" dirty="0"/>
              <a:t> </a:t>
            </a:r>
          </a:p>
          <a:p>
            <a:pPr lvl="1">
              <a:defRPr/>
            </a:pPr>
            <a:r>
              <a:rPr lang="en-US" altLang="en-US" dirty="0"/>
              <a:t>See </a:t>
            </a:r>
            <a:r>
              <a:rPr lang="en-US" altLang="en-US" dirty="0">
                <a:hlinkClick r:id="rId4"/>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5"/>
              </a:rPr>
              <a:t>https://mentor.ieee.org/802.11/dcn/18/11-18-0669-04-000m-revmd-mac-comments-assigned-to-hamilton.docx</a:t>
            </a:r>
            <a:endParaRPr lang="en-GB" altLang="en-US" dirty="0"/>
          </a:p>
          <a:p>
            <a:pPr lvl="1">
              <a:defRPr/>
            </a:pPr>
            <a:r>
              <a:rPr lang="en-GB" altLang="en-US" dirty="0">
                <a:hlinkClick r:id="rId6"/>
              </a:rPr>
              <a:t>https://mentor.ieee.org/802.11/dcn/18/11-18-1410-00-00ax-lb233-cr-spatial-reuse.docx</a:t>
            </a:r>
            <a:r>
              <a:rPr lang="en-GB" altLang="en-US" dirty="0"/>
              <a:t> </a:t>
            </a:r>
          </a:p>
          <a:p>
            <a:pPr>
              <a:defRPr/>
            </a:pPr>
            <a:r>
              <a:rPr lang="en-US" altLang="en-US" sz="2800" dirty="0"/>
              <a:t>Motion templates (updated 2018): </a:t>
            </a:r>
          </a:p>
          <a:p>
            <a:pPr lvl="1">
              <a:defRPr/>
            </a:pPr>
            <a:r>
              <a:rPr lang="en-US" altLang="en-US" dirty="0">
                <a:hlinkClick r:id="rId7"/>
              </a:rPr>
              <a:t>https://mentor.ieee.org/802.11/dcn/08/11-08-0762-12-0000-motion-templates.doc</a:t>
            </a:r>
            <a:r>
              <a:rPr lang="en-US" altLang="en-US" dirty="0"/>
              <a:t> </a:t>
            </a:r>
            <a:endParaRPr lang="en-GB" altLang="en-US" dirty="0"/>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8915" name="Title 2"/>
          <p:cNvSpPr>
            <a:spLocks noGrp="1"/>
          </p:cNvSpPr>
          <p:nvPr>
            <p:ph type="title"/>
          </p:nvPr>
        </p:nvSpPr>
        <p:spPr/>
        <p:txBody>
          <a:bodyPr/>
          <a:lstStyle/>
          <a:p>
            <a:r>
              <a:rPr lang="en-GB" altLang="en-US"/>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2A1321-B493-4544-92F5-961C6810A9D7}" type="slidenum">
              <a:rPr lang="en-US" altLang="en-US" sz="1200" b="0" smtClean="0"/>
              <a:pPr>
                <a:spcBef>
                  <a:spcPct val="0"/>
                </a:spcBef>
                <a:buFontTx/>
                <a:buNone/>
              </a:pPr>
              <a:t>30</a:t>
            </a:fld>
            <a:endParaRPr lang="en-US" altLang="en-US" sz="1200" b="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a:t>MIB development</a:t>
            </a:r>
          </a:p>
          <a:p>
            <a:pPr lvl="1">
              <a:defRPr/>
            </a:pPr>
            <a:r>
              <a:rPr lang="en-GB" altLang="en-US" sz="2400" dirty="0"/>
              <a:t>See ARC MIB usage patterns: </a:t>
            </a:r>
            <a:r>
              <a:rPr lang="en-US" altLang="en-US" sz="2400" dirty="0">
                <a:hlinkClick r:id="rId3"/>
              </a:rPr>
              <a:t>https://mentor.ieee.org/802.11/dcn/15/11-15-0355</a:t>
            </a:r>
            <a:r>
              <a:rPr lang="en-US" altLang="en-US" sz="2400" dirty="0"/>
              <a:t> </a:t>
            </a:r>
          </a:p>
          <a:p>
            <a:pPr lvl="1">
              <a:defRPr/>
            </a:pPr>
            <a:r>
              <a:rPr lang="en-GB" altLang="en-US" sz="2400" dirty="0"/>
              <a:t>See ARC recommendations on MIB types and usage:  </a:t>
            </a:r>
            <a:r>
              <a:rPr lang="en-US" altLang="en-US" sz="2400" dirty="0">
                <a:hlinkClick r:id="rId4"/>
              </a:rPr>
              <a:t>https://mentor.ieee.org/802.11/dcn/09/11-09-0533</a:t>
            </a:r>
            <a:r>
              <a:rPr lang="en-US" altLang="en-US" sz="2400" dirty="0"/>
              <a:t> </a:t>
            </a:r>
          </a:p>
          <a:p>
            <a:pPr>
              <a:defRPr/>
            </a:pPr>
            <a:r>
              <a:rPr lang="en-US" altLang="en-US" sz="2800" dirty="0"/>
              <a:t>Style Guide</a:t>
            </a:r>
          </a:p>
          <a:p>
            <a:pPr lvl="1">
              <a:defRPr/>
            </a:pPr>
            <a:r>
              <a:rPr lang="en-US" altLang="en-US" sz="2400" dirty="0"/>
              <a:t>See Editorial Style Guide: </a:t>
            </a:r>
            <a:r>
              <a:rPr lang="en-US" altLang="en-US" sz="2400" dirty="0">
                <a:hlinkClick r:id="rId5"/>
              </a:rPr>
              <a:t>https://mentor.ieee.org/802.11/dcn/09/11-09-1034</a:t>
            </a:r>
            <a:r>
              <a:rPr lang="en-US" altLang="en-US" sz="2400" dirty="0"/>
              <a:t> </a:t>
            </a:r>
          </a:p>
          <a:p>
            <a:pPr>
              <a:defRPr/>
            </a:pPr>
            <a:r>
              <a:rPr lang="en-US" altLang="en-US" sz="2800" dirty="0"/>
              <a:t>ANA Database</a:t>
            </a:r>
          </a:p>
          <a:p>
            <a:pPr lvl="1">
              <a:defRPr/>
            </a:pPr>
            <a:r>
              <a:rPr lang="en-US" altLang="en-US" sz="2400" dirty="0"/>
              <a:t>See </a:t>
            </a:r>
            <a:r>
              <a:rPr lang="en-US" altLang="en-US" sz="2400" dirty="0">
                <a:hlinkClick r:id="rId6"/>
              </a:rPr>
              <a:t>https://mentor.ieee.org/802.11/dcn/11/11-11-0270 </a:t>
            </a:r>
            <a:endParaRPr lang="en-GB" altLang="en-US" sz="2400"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9939" name="Title 2"/>
          <p:cNvSpPr>
            <a:spLocks noGrp="1"/>
          </p:cNvSpPr>
          <p:nvPr>
            <p:ph type="title"/>
          </p:nvPr>
        </p:nvSpPr>
        <p:spPr/>
        <p:txBody>
          <a:bodyPr/>
          <a:lstStyle/>
          <a:p>
            <a:r>
              <a:rPr lang="en-GB" altLang="en-US"/>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D35DA0-4829-45D9-89D0-BBCF94EA83E7}" type="slidenum">
              <a:rPr lang="en-US" altLang="en-US" sz="1200" b="0" smtClean="0"/>
              <a:pPr>
                <a:spcBef>
                  <a:spcPct val="0"/>
                </a:spcBef>
                <a:buFontTx/>
                <a:buNone/>
              </a:pPr>
              <a:t>31</a:t>
            </a:fld>
            <a:endParaRPr lang="en-US" altLang="en-US" sz="1200" b="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Completed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A482C05-BFE9-45F6-BCA0-2DA4444FEF78}" type="slidenum">
              <a:rPr lang="en-US" altLang="en-US" sz="1200" b="0" smtClean="0"/>
              <a:pPr>
                <a:spcBef>
                  <a:spcPct val="0"/>
                </a:spcBef>
                <a:buFontTx/>
                <a:buNone/>
              </a:pPr>
              <a:t>32</a:t>
            </a:fld>
            <a:endParaRPr lang="en-US" altLang="en-US" sz="1200" b="0"/>
          </a:p>
        </p:txBody>
      </p:sp>
      <p:sp>
        <p:nvSpPr>
          <p:cNvPr id="7" name="Content Placeholder 1"/>
          <p:cNvSpPr>
            <a:spLocks noGrp="1"/>
          </p:cNvSpPr>
          <p:nvPr>
            <p:ph idx="1"/>
          </p:nvPr>
        </p:nvSpPr>
        <p:spPr>
          <a:xfrm>
            <a:off x="533400" y="1600200"/>
            <a:ext cx="11125200" cy="4724400"/>
          </a:xfrm>
        </p:spPr>
        <p:txBody>
          <a:bodyPr/>
          <a:lstStyle/>
          <a:p>
            <a:pPr>
              <a:defRPr/>
            </a:pPr>
            <a:r>
              <a:rPr lang="en-US" dirty="0"/>
              <a:t>Tech Talks: </a:t>
            </a:r>
            <a:r>
              <a:rPr lang="en-US" dirty="0">
                <a:hlinkClick r:id="rId3"/>
              </a:rPr>
              <a:t>https://innovationatwork.ieee.org/events/techtalk-panel-802/</a:t>
            </a:r>
            <a:endParaRPr lang="en-US" dirty="0"/>
          </a:p>
          <a:p>
            <a:pPr lvl="1">
              <a:defRPr/>
            </a:pPr>
            <a:r>
              <a:rPr lang="en-US" altLang="en-US" dirty="0">
                <a:hlinkClick r:id="rId4"/>
              </a:rPr>
              <a:t>2020-11-04 Tech talk on 802.11bf and WLAN Sensing </a:t>
            </a:r>
            <a:r>
              <a:rPr lang="en-US" altLang="en-US" dirty="0"/>
              <a:t>, Tony Han, Claudio Da Silva</a:t>
            </a:r>
            <a:r>
              <a:rPr lang="en-US" dirty="0"/>
              <a:t>  </a:t>
            </a:r>
          </a:p>
          <a:p>
            <a:pPr lvl="1">
              <a:defRPr/>
            </a:pPr>
            <a:r>
              <a:rPr lang="en-US" dirty="0">
                <a:hlinkClick r:id="rId5"/>
              </a:rPr>
              <a:t>2021-05-26  Tech talk on 802.11</a:t>
            </a:r>
            <a:r>
              <a:rPr lang="en-US" dirty="0"/>
              <a:t>, D. Stanley, P. Nikolich</a:t>
            </a:r>
          </a:p>
          <a:p>
            <a:pPr lvl="1">
              <a:defRPr/>
            </a:pPr>
            <a:r>
              <a:rPr lang="en-US" dirty="0">
                <a:hlinkClick r:id="rId6"/>
              </a:rPr>
              <a:t>2022 June Tech talk on Coexistence</a:t>
            </a:r>
            <a:r>
              <a:rPr lang="en-US" dirty="0"/>
              <a:t>, see </a:t>
            </a:r>
            <a:r>
              <a:rPr lang="en-US" dirty="0">
                <a:hlinkClick r:id="rId7"/>
              </a:rPr>
              <a:t>11-22-0921</a:t>
            </a:r>
            <a:r>
              <a:rPr lang="en-US" dirty="0"/>
              <a:t>, A. Myles</a:t>
            </a:r>
          </a:p>
          <a:p>
            <a:pPr>
              <a:defRPr/>
            </a:pPr>
            <a:r>
              <a:rPr lang="en-US" sz="2200" dirty="0">
                <a:hlinkClick r:id="rId8"/>
              </a:rPr>
              <a:t>2021-01-20 January Computer Society Standards Activities Board Webinar Series </a:t>
            </a:r>
            <a:r>
              <a:rPr lang="en-US" sz="2200" dirty="0"/>
              <a:t> 802 Wireless Standards: D. Stanley, P. Kinney, P. Nikolich</a:t>
            </a:r>
          </a:p>
          <a:p>
            <a:pPr>
              <a:defRPr/>
            </a:pPr>
            <a:r>
              <a:rPr lang="en-US" sz="2200" dirty="0"/>
              <a:t>2023-04-04 </a:t>
            </a:r>
            <a:r>
              <a:rPr lang="en-US" sz="2200" dirty="0">
                <a:hlinkClick r:id="rId9"/>
              </a:rPr>
              <a:t>Computer Society hosted 2023 webinar</a:t>
            </a:r>
            <a:r>
              <a:rPr lang="en-US" sz="2200" dirty="0"/>
              <a:t> on 802.11bb and 802.11bc</a:t>
            </a:r>
          </a:p>
          <a:p>
            <a:pPr>
              <a:defRPr/>
            </a:pPr>
            <a:r>
              <a:rPr lang="en-US" sz="2200" dirty="0"/>
              <a:t>2023-05-22 </a:t>
            </a:r>
            <a:r>
              <a:rPr lang="en-US" sz="2200" dirty="0">
                <a:hlinkClick r:id="rId10"/>
              </a:rPr>
              <a:t>Wi-Fi Now tutorial on 802.11az</a:t>
            </a:r>
            <a:r>
              <a:rPr lang="en-US" sz="2200" dirty="0"/>
              <a:t> technology: J. </a:t>
            </a:r>
            <a:r>
              <a:rPr lang="en-US" sz="2200" dirty="0" err="1"/>
              <a:t>Segev</a:t>
            </a:r>
            <a:r>
              <a:rPr lang="en-US" sz="2200" dirty="0"/>
              <a:t>, R. Want</a:t>
            </a:r>
          </a:p>
          <a:p>
            <a:pPr>
              <a:defRPr/>
            </a:pPr>
            <a:r>
              <a:rPr lang="en-US" sz="2200" dirty="0"/>
              <a:t>2023-11-07 IEEE Computer Society webinar on 802.11az: J. </a:t>
            </a:r>
            <a:r>
              <a:rPr lang="en-US" sz="2200" dirty="0" err="1"/>
              <a:t>Segev</a:t>
            </a:r>
            <a:r>
              <a:rPr lang="en-US" sz="2200" dirty="0"/>
              <a:t>, C. Berger</a:t>
            </a:r>
          </a:p>
          <a:p>
            <a:pPr>
              <a:defRPr/>
            </a:pPr>
            <a:r>
              <a:rPr lang="en-US" sz="2200" dirty="0"/>
              <a:t>2023-11-09 IEEE SA Webinar on 802.11az: R. Want, A, Raissinia</a:t>
            </a:r>
          </a:p>
          <a:p>
            <a:pPr>
              <a:defRPr/>
            </a:pPr>
            <a:r>
              <a:rPr lang="en-US" sz="2200" dirty="0"/>
              <a:t>2023-11-16 IEEE SA Livestream on 802.11bb: N. </a:t>
            </a:r>
            <a:r>
              <a:rPr lang="en-US" sz="2200" dirty="0" err="1"/>
              <a:t>Serafimovski</a:t>
            </a:r>
            <a:r>
              <a:rPr lang="en-US" sz="2200" dirty="0"/>
              <a:t>, T. Baykas</a:t>
            </a:r>
          </a:p>
          <a:p>
            <a:pPr>
              <a:defRPr/>
            </a:pPr>
            <a:r>
              <a:rPr lang="en-US" sz="2200" dirty="0"/>
              <a:t>2024-01-24 IEEE GEPS Webinar on 802.11: D. Stanley, H. Yaghoobi, R. </a:t>
            </a:r>
            <a:r>
              <a:rPr lang="en-US" sz="2200" dirty="0" err="1"/>
              <a:t>DeVegt</a:t>
            </a:r>
            <a:r>
              <a:rPr lang="en-US" sz="2200" dirty="0"/>
              <a:t>, E. Au</a:t>
            </a:r>
            <a:br>
              <a:rPr lang="en-US" dirty="0"/>
            </a:br>
            <a:r>
              <a:rPr lang="en-US" dirty="0"/>
              <a:t> </a:t>
            </a:r>
          </a:p>
          <a:p>
            <a:pPr marL="0" indent="0">
              <a:buFontTx/>
              <a:buNone/>
              <a:defRPr/>
            </a:pPr>
            <a:r>
              <a:rPr lang="en-US" dirty="0"/>
              <a:t> </a:t>
            </a:r>
            <a:endParaRPr lang="en-GB" dirty="0"/>
          </a:p>
          <a:p>
            <a:pPr marL="457200" lvl="1" indent="0">
              <a:buNone/>
              <a:defRPr/>
            </a:pPr>
            <a:endParaRPr lang="en-US"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Tree>
    <p:extLst>
      <p:ext uri="{BB962C8B-B14F-4D97-AF65-F5344CB8AC3E}">
        <p14:creationId xmlns:p14="http://schemas.microsoft.com/office/powerpoint/2010/main" val="22332753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Completed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graphicFrame>
        <p:nvGraphicFramePr>
          <p:cNvPr id="2" name="Table 1"/>
          <p:cNvGraphicFramePr>
            <a:graphicFrameLocks noGrp="1"/>
          </p:cNvGraphicFramePr>
          <p:nvPr/>
        </p:nvGraphicFramePr>
        <p:xfrm>
          <a:off x="462756" y="1596515"/>
          <a:ext cx="11266487" cy="4575685"/>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social media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post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6"/>
                        </a:rPr>
                        <a:t>social media post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r h="389385">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 11bd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7"/>
                        </a:rPr>
                        <a:t>June 2023 Blog completed </a:t>
                      </a:r>
                      <a:endPar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3846571"/>
                  </a:ext>
                </a:extLst>
              </a:tr>
              <a:tr h="413027">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Nov 23: IEEE SA Webinar, IEEE Computer Society Webinar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94456783"/>
                  </a:ext>
                </a:extLst>
              </a:tr>
              <a:tr h="58443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Livestream 2023-11-16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93081236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33</a:t>
            </a:fld>
            <a:endParaRPr lang="en-US" altLang="en-US" sz="1200" b="0"/>
          </a:p>
        </p:txBody>
      </p:sp>
    </p:spTree>
    <p:extLst>
      <p:ext uri="{BB962C8B-B14F-4D97-AF65-F5344CB8AC3E}">
        <p14:creationId xmlns:p14="http://schemas.microsoft.com/office/powerpoint/2010/main" val="4521248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extLst>
                    <a:ext uri="{9D8B030D-6E8A-4147-A177-3AD203B41FA5}">
                      <a16:colId xmlns:a16="http://schemas.microsoft.com/office/drawing/2014/main" val="20000"/>
                    </a:ext>
                  </a:extLst>
                </a:gridCol>
                <a:gridCol w="1741488">
                  <a:extLst>
                    <a:ext uri="{9D8B030D-6E8A-4147-A177-3AD203B41FA5}">
                      <a16:colId xmlns:a16="http://schemas.microsoft.com/office/drawing/2014/main" val="20001"/>
                    </a:ext>
                  </a:extLst>
                </a:gridCol>
                <a:gridCol w="7837487">
                  <a:extLst>
                    <a:ext uri="{9D8B030D-6E8A-4147-A177-3AD203B41FA5}">
                      <a16:colId xmlns:a16="http://schemas.microsoft.com/office/drawing/2014/main" val="20002"/>
                    </a:ext>
                  </a:extLst>
                </a:gridCol>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1"/>
                  </a:ext>
                </a:extLst>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2"/>
                  </a:ext>
                </a:extLst>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3"/>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4"/>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5"/>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6"/>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7"/>
                  </a:ext>
                </a:extLst>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8"/>
                  </a:ext>
                </a:extLst>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EED8B1E-FD9D-42BD-AC78-409F4C0FB5B0}" type="slidenum">
              <a:rPr lang="en-US" altLang="en-US" sz="1200" b="0" smtClean="0"/>
              <a:pPr>
                <a:spcBef>
                  <a:spcPct val="0"/>
                </a:spcBef>
                <a:buFontTx/>
                <a:buNone/>
              </a:pPr>
              <a:t>34</a:t>
            </a:fld>
            <a:endParaRPr lang="en-US" altLang="en-US" sz="1200" b="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D5B9B0A-E50D-477D-B716-7E91ECBE6FAD}" type="slidenum">
              <a:rPr lang="en-US" altLang="en-US" sz="1200" b="0" smtClean="0"/>
              <a:pPr>
                <a:spcBef>
                  <a:spcPct val="0"/>
                </a:spcBef>
                <a:buFontTx/>
                <a:buNone/>
              </a:pPr>
              <a:t>35</a:t>
            </a:fld>
            <a:endParaRPr lang="en-US" altLang="en-US" sz="1200" b="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36</a:t>
            </a:fld>
            <a:endParaRPr lang="en-US" altLang="en-US" sz="1200" b="0"/>
          </a:p>
        </p:txBody>
      </p:sp>
    </p:spTree>
    <p:extLst>
      <p:ext uri="{BB962C8B-B14F-4D97-AF65-F5344CB8AC3E}">
        <p14:creationId xmlns:p14="http://schemas.microsoft.com/office/powerpoint/2010/main" val="1614409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W2.1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4</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5</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W2.1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6</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altLang="en-US" dirty="0"/>
              <a:t>W2.1 </a:t>
            </a:r>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2025</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altLang="en-US" dirty="0"/>
              <a:t>W2.1 </a:t>
            </a:r>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2025</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2025</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9</a:t>
            </a:fld>
            <a:endParaRPr lang="en-US" altLang="en-US" sz="1200" b="0"/>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171048</TotalTime>
  <Words>4548</Words>
  <Application>Microsoft Office PowerPoint</Application>
  <PresentationFormat>Widescreen</PresentationFormat>
  <Paragraphs>615</Paragraphs>
  <Slides>36</Slides>
  <Notes>30</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36</vt:i4>
      </vt:variant>
    </vt:vector>
  </HeadingPairs>
  <TitlesOfParts>
    <vt:vector size="43" baseType="lpstr">
      <vt:lpstr>MS PGothic</vt:lpstr>
      <vt:lpstr>Arial</vt:lpstr>
      <vt:lpstr>Calibri</vt:lpstr>
      <vt:lpstr>Times New Roman</vt:lpstr>
      <vt:lpstr>Default Design</vt:lpstr>
      <vt:lpstr>Custom Design</vt:lpstr>
      <vt:lpstr>Document</vt:lpstr>
      <vt:lpstr>January 2025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W2.1 IEEE Event Conduct and Safety Statement </vt:lpstr>
      <vt:lpstr>W2.1 IEEE Event Conduct and Safety Statement</vt:lpstr>
      <vt:lpstr>W2.2 – Call for potentially essential patents</vt:lpstr>
      <vt:lpstr>W2.3 Meeting Decorum</vt:lpstr>
      <vt:lpstr>W2.4 2024 January Designation of Individual experts</vt:lpstr>
      <vt:lpstr>W2.5 - IEICE Conference in Kyoto</vt:lpstr>
      <vt:lpstr>W2.5 – Attendance: Reciprocal Credit</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F2.5 Announcements: 2025 January Designation of Individual experts</vt:lpstr>
      <vt:lpstr>F2.7 Requests for Letters of Assurance</vt:lpstr>
      <vt:lpstr>F2.8 Drafts for Sale by IEEE– as of 2024-11-01</vt:lpstr>
      <vt:lpstr>F2.9 ISO/IEC JTC1/SC6</vt:lpstr>
      <vt:lpstr>F2.10 Social media, blog posts and similar</vt:lpstr>
      <vt:lpstr>F2.11 IEEE 802 Public Visibility Standing Committee</vt:lpstr>
      <vt:lpstr>F6.1 802 Wireless Chairs meeting</vt:lpstr>
      <vt:lpstr>F6.2 Upcoming Sessions </vt:lpstr>
      <vt:lpstr>References and additional material</vt:lpstr>
      <vt:lpstr>Comment Resolution Resources</vt:lpstr>
      <vt:lpstr>Amendment Development Resources</vt:lpstr>
      <vt:lpstr>Completed 802.11 Public Visibility Events</vt:lpstr>
      <vt:lpstr>Completed Social media, blog posts and similar</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 September Supplementary Material</dc:title>
  <dc:creator/>
  <cp:keywords>11-24-0708r0</cp:keywords>
  <cp:lastModifiedBy>Stacey, Robert</cp:lastModifiedBy>
  <cp:revision>2490</cp:revision>
  <cp:lastPrinted>1998-02-10T13:28:06Z</cp:lastPrinted>
  <dcterms:created xsi:type="dcterms:W3CDTF">1998-02-10T13:07:52Z</dcterms:created>
  <dcterms:modified xsi:type="dcterms:W3CDTF">2025-01-15T04:22:36Z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