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573"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08F8E9-C114-4270-B264-999388626A64}" v="36" dt="2024-12-18T20:11:23.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January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January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802.11-24/2106r1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2024-11-15%20response%20to%20WBA%20liaison%20on%20implementation%20guidelines%20for%20L4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4/11-24-2099" TargetMode="External"/><Relationship Id="rId3" Type="http://schemas.openxmlformats.org/officeDocument/2006/relationships/hyperlink" Target="https://mentor.ieee.org/802.11/dcn/24/11-24-2105" TargetMode="External"/><Relationship Id="rId7" Type="http://schemas.openxmlformats.org/officeDocument/2006/relationships/hyperlink" Target="https://mentor.ieee.org/802.11/dcn/25/11-24-210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2100" TargetMode="External"/><Relationship Id="rId5" Type="http://schemas.openxmlformats.org/officeDocument/2006/relationships/hyperlink" Target="https://mentor.ieee.org/802.11/dcn/24/11-24-2097" TargetMode="External"/><Relationship Id="rId10" Type="http://schemas.openxmlformats.org/officeDocument/2006/relationships/hyperlink" Target="https://mentor.ieee.org/802.11/dcn/24/11-24-1680" TargetMode="External"/><Relationship Id="rId4" Type="http://schemas.openxmlformats.org/officeDocument/2006/relationships/hyperlink" Target="https://mentor.ieee.org/802.11/dcn/24/11-24-2106" TargetMode="External"/><Relationship Id="rId9" Type="http://schemas.openxmlformats.org/officeDocument/2006/relationships/hyperlink" Target="https://mentor.ieee.org/802.11/dcn/24/11-24-209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4" Type="http://schemas.openxmlformats.org/officeDocument/2006/relationships/hyperlink" Target="https://www.ofcom.org.uk/about-ofcom/annual-reports-and-plans/consultation-ofcoms-plan-of-work-2025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January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2025-01-12</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January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025037535"/>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137485823"/>
              </p:ext>
            </p:extLst>
          </p:nvPr>
        </p:nvGraphicFramePr>
        <p:xfrm>
          <a:off x="6248400" y="1719575"/>
          <a:ext cx="5744499" cy="259175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521948119"/>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January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January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150498919"/>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Mark HAMILTON, Mark RISON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Po-Kai HUANG, 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BQ</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January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rot="5400000">
            <a:off x="10884397" y="35564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55714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0480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079625"/>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09562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January 2025</a:t>
            </a:r>
            <a:endParaRPr lang="en-US" dirty="0"/>
          </a:p>
        </p:txBody>
      </p:sp>
      <p:sp>
        <p:nvSpPr>
          <p:cNvPr id="48" name="AutoShape 46"/>
          <p:cNvSpPr>
            <a:spLocks noChangeArrowheads="1"/>
          </p:cNvSpPr>
          <p:nvPr/>
        </p:nvSpPr>
        <p:spPr bwMode="auto">
          <a:xfrm>
            <a:off x="9000233" y="3138166"/>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5345186" y="2369820"/>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817817"/>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14385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3810000"/>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14867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360167"/>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31686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39753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34000" y="4459645"/>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750249892"/>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267068175"/>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bl>
          </a:graphicData>
        </a:graphic>
      </p:graphicFrame>
      <p:sp>
        <p:nvSpPr>
          <p:cNvPr id="6" name="Date Placeholder 5"/>
          <p:cNvSpPr>
            <a:spLocks noGrp="1"/>
          </p:cNvSpPr>
          <p:nvPr>
            <p:ph type="dt" sz="half" idx="10"/>
          </p:nvPr>
        </p:nvSpPr>
        <p:spPr/>
        <p:txBody>
          <a:bodyPr/>
          <a:lstStyle/>
          <a:p>
            <a:pPr>
              <a:defRPr/>
            </a:pPr>
            <a:r>
              <a:rPr lang="en-US"/>
              <a:t>January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November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284147671"/>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132</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37</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633</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January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January 2025</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January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8" name="Content Placeholder 7">
            <a:extLst>
              <a:ext uri="{FF2B5EF4-FFF2-40B4-BE49-F238E27FC236}">
                <a16:creationId xmlns:a16="http://schemas.microsoft.com/office/drawing/2014/main" id="{6A35273D-3020-8507-BB05-1C68ABB2AB10}"/>
              </a:ext>
            </a:extLst>
          </p:cNvPr>
          <p:cNvPicPr>
            <a:picLocks noGrp="1" noChangeAspect="1"/>
          </p:cNvPicPr>
          <p:nvPr>
            <p:ph idx="1"/>
          </p:nvPr>
        </p:nvPicPr>
        <p:blipFill>
          <a:blip r:embed="rId2"/>
          <a:stretch>
            <a:fillRect/>
          </a:stretch>
        </p:blipFill>
        <p:spPr>
          <a:xfrm>
            <a:off x="914400" y="761999"/>
            <a:ext cx="10455490" cy="5713413"/>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8" name="Content Placeholder 7">
            <a:extLst>
              <a:ext uri="{FF2B5EF4-FFF2-40B4-BE49-F238E27FC236}">
                <a16:creationId xmlns:a16="http://schemas.microsoft.com/office/drawing/2014/main" id="{0716ABDE-3418-D7D9-B25B-D11F3C6FE7D0}"/>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52914" y="1981199"/>
            <a:ext cx="8194381" cy="4494213"/>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A09ADF64-DF69-4FB7-EEED-DA739C45E7D8}"/>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66849"/>
            <a:ext cx="8915400" cy="501491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Mr. Fujita, </a:t>
            </a:r>
            <a:r>
              <a:rPr lang="en-US" sz="1600" dirty="0"/>
              <a:t>Director-General of the Kinki Telecommunications Bureau MIC, Mid-Week Plenary </a:t>
            </a:r>
            <a:r>
              <a:rPr lang="nn-NO" sz="1600" dirty="0"/>
              <a:t>(Wed PM1)</a:t>
            </a:r>
          </a:p>
          <a:p>
            <a:pPr lvl="1"/>
            <a:r>
              <a:rPr lang="en-US" sz="1600" dirty="0"/>
              <a:t>Steve Arendt, Cable Labs, AUTO TIG (Mon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 </a:t>
            </a:r>
            <a:r>
              <a:rPr lang="en-GB" altLang="en-US" dirty="0" err="1"/>
              <a:t>TGbq</a:t>
            </a:r>
            <a:r>
              <a:rPr lang="en-GB" altLang="en-US" dirty="0"/>
              <a:t> Chair</a:t>
            </a:r>
            <a:endParaRPr lang="en-US" dirty="0"/>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828797"/>
            <a:ext cx="10363200" cy="4572003"/>
          </a:xfrm>
        </p:spPr>
        <p:txBody>
          <a:bodyPr/>
          <a:lstStyle/>
          <a:p>
            <a:r>
              <a:rPr lang="en-US" dirty="0"/>
              <a:t>As announced last week, Edward Au is appointed </a:t>
            </a:r>
            <a:r>
              <a:rPr lang="en-US" dirty="0" err="1"/>
              <a:t>TGbq</a:t>
            </a:r>
            <a:r>
              <a:rPr lang="en-US" dirty="0"/>
              <a:t> Chair</a:t>
            </a:r>
          </a:p>
          <a:p>
            <a:r>
              <a:rPr lang="en-US" dirty="0"/>
              <a:t>Edward is unable to attend (most of) the January session and will hold the first </a:t>
            </a:r>
            <a:r>
              <a:rPr lang="en-US" dirty="0" err="1"/>
              <a:t>TGbq</a:t>
            </a:r>
            <a:r>
              <a:rPr lang="en-US" dirty="0"/>
              <a:t> meeting in February (to be announced)</a:t>
            </a:r>
          </a:p>
          <a:p>
            <a:endParaRPr lang="en-US" dirty="0"/>
          </a:p>
          <a:p>
            <a:pPr lvl="1"/>
            <a:endParaRPr lang="en-US" sz="1800" dirty="0"/>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206CE-B0D0-487A-33F0-A40BE2449B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48D306-AEF2-15D2-9C3E-BC8854764B1E}"/>
              </a:ext>
            </a:extLst>
          </p:cNvPr>
          <p:cNvSpPr>
            <a:spLocks noGrp="1"/>
          </p:cNvSpPr>
          <p:nvPr>
            <p:ph type="title"/>
          </p:nvPr>
        </p:nvSpPr>
        <p:spPr/>
        <p:txBody>
          <a:bodyPr/>
          <a:lstStyle/>
          <a:p>
            <a:r>
              <a:rPr lang="en-GB" altLang="en-US" dirty="0"/>
              <a:t>M6.1 Announcements</a:t>
            </a:r>
            <a:endParaRPr lang="en-US" dirty="0"/>
          </a:p>
        </p:txBody>
      </p:sp>
      <p:sp>
        <p:nvSpPr>
          <p:cNvPr id="3" name="Content Placeholder 2">
            <a:extLst>
              <a:ext uri="{FF2B5EF4-FFF2-40B4-BE49-F238E27FC236}">
                <a16:creationId xmlns:a16="http://schemas.microsoft.com/office/drawing/2014/main" id="{D3D90EE9-FC7D-D77C-4637-7A4F9CBE43B7}"/>
              </a:ext>
            </a:extLst>
          </p:cNvPr>
          <p:cNvSpPr>
            <a:spLocks noGrp="1"/>
          </p:cNvSpPr>
          <p:nvPr>
            <p:ph idx="1"/>
          </p:nvPr>
        </p:nvSpPr>
        <p:spPr>
          <a:xfrm>
            <a:off x="914400" y="1828797"/>
            <a:ext cx="10363200" cy="4572003"/>
          </a:xfrm>
        </p:spPr>
        <p:txBody>
          <a:bodyPr/>
          <a:lstStyle/>
          <a:p>
            <a:r>
              <a:rPr lang="en-US" sz="2000" dirty="0"/>
              <a:t>There will be several Terahertz demonstrations occurring Wednesday in the hallway:</a:t>
            </a:r>
          </a:p>
          <a:p>
            <a:pPr lvl="1"/>
            <a:r>
              <a:rPr lang="en-US" sz="1600" dirty="0"/>
              <a:t>THz Demo 1 – “THz wave (3d) + MMW (3e) Hybrid Wireless Communication System”</a:t>
            </a:r>
          </a:p>
          <a:p>
            <a:pPr lvl="2"/>
            <a:r>
              <a:rPr lang="en-US" sz="1400" dirty="0"/>
              <a:t>Dr. </a:t>
            </a:r>
            <a:r>
              <a:rPr lang="en-US" sz="1400" dirty="0" err="1"/>
              <a:t>Shinsuke</a:t>
            </a:r>
            <a:r>
              <a:rPr lang="en-US" sz="1400" dirty="0"/>
              <a:t> Hara (NICT)</a:t>
            </a:r>
          </a:p>
          <a:p>
            <a:pPr lvl="2"/>
            <a:r>
              <a:rPr lang="en-US" sz="1400" dirty="0"/>
              <a:t>Dr. </a:t>
            </a:r>
            <a:r>
              <a:rPr lang="en-US" sz="1400" dirty="0" err="1"/>
              <a:t>Keizo</a:t>
            </a:r>
            <a:r>
              <a:rPr lang="en-US" sz="1400" dirty="0"/>
              <a:t> Inagaki (NICT)</a:t>
            </a:r>
          </a:p>
          <a:p>
            <a:pPr lvl="1"/>
            <a:r>
              <a:rPr lang="en-US" sz="1600" dirty="0"/>
              <a:t>THz Demo 2 – “New Use Case (3e/3d)”</a:t>
            </a:r>
          </a:p>
          <a:p>
            <a:pPr lvl="2"/>
            <a:r>
              <a:rPr lang="en-US" sz="1400" dirty="0"/>
              <a:t>Dr. Nguyen Duc Phuc (NICT)</a:t>
            </a:r>
          </a:p>
          <a:p>
            <a:pPr lvl="2"/>
            <a:r>
              <a:rPr lang="en-US" sz="1400" dirty="0"/>
              <a:t>Mr. Aire Suzuki (NICT)</a:t>
            </a:r>
          </a:p>
          <a:p>
            <a:pPr lvl="1"/>
            <a:r>
              <a:rPr lang="en-US" sz="1600" dirty="0"/>
              <a:t>THz Demo 3 – “Uncompressed 4K Video Transmission at 300GHz”</a:t>
            </a:r>
          </a:p>
          <a:p>
            <a:pPr lvl="2"/>
            <a:r>
              <a:rPr lang="en-US" sz="1400" dirty="0"/>
              <a:t>Dr. Isao </a:t>
            </a:r>
            <a:r>
              <a:rPr lang="en-US" sz="1400" dirty="0" err="1"/>
              <a:t>Morohashi</a:t>
            </a:r>
            <a:r>
              <a:rPr lang="en-US" sz="1400" dirty="0"/>
              <a:t> (NICT)</a:t>
            </a:r>
          </a:p>
          <a:p>
            <a:pPr lvl="2"/>
            <a:r>
              <a:rPr lang="en-US" sz="1400" dirty="0"/>
              <a:t>Dr. Tadashi </a:t>
            </a:r>
            <a:r>
              <a:rPr lang="en-US" sz="1400" dirty="0" err="1"/>
              <a:t>Kishimoto</a:t>
            </a:r>
            <a:r>
              <a:rPr lang="en-US" sz="1400" dirty="0"/>
              <a:t> (NICT)</a:t>
            </a:r>
          </a:p>
          <a:p>
            <a:r>
              <a:rPr lang="en-US" sz="2000" dirty="0"/>
              <a:t>In addition, 802.15 WNG will have the following presentations:</a:t>
            </a:r>
          </a:p>
          <a:p>
            <a:pPr lvl="1"/>
            <a:r>
              <a:rPr lang="en-US" sz="1600" dirty="0"/>
              <a:t>Current Status of 3e Device, Mr. </a:t>
            </a:r>
            <a:r>
              <a:rPr lang="en-US" sz="1600" dirty="0" err="1"/>
              <a:t>Keitarou</a:t>
            </a:r>
            <a:r>
              <a:rPr lang="en-US" sz="1600" dirty="0"/>
              <a:t> </a:t>
            </a:r>
            <a:r>
              <a:rPr lang="en-US" sz="1600" dirty="0" err="1"/>
              <a:t>Kondou</a:t>
            </a:r>
            <a:r>
              <a:rPr lang="en-US" sz="1600" dirty="0"/>
              <a:t> (NICT)</a:t>
            </a:r>
          </a:p>
          <a:p>
            <a:pPr lvl="1"/>
            <a:r>
              <a:rPr lang="en-US" sz="1600" dirty="0"/>
              <a:t>Progress of 3d; Results of the </a:t>
            </a:r>
            <a:r>
              <a:rPr lang="en-US" sz="1600" dirty="0" err="1"/>
              <a:t>ThoR</a:t>
            </a:r>
            <a:r>
              <a:rPr lang="en-US" sz="1600" dirty="0"/>
              <a:t> Project, Dr. Tetsuya </a:t>
            </a:r>
            <a:r>
              <a:rPr lang="en-US" sz="1600" dirty="0" err="1"/>
              <a:t>Kawanishi</a:t>
            </a:r>
            <a:r>
              <a:rPr lang="en-US" sz="1600" dirty="0"/>
              <a:t> (</a:t>
            </a:r>
            <a:r>
              <a:rPr lang="en-US" sz="1600" dirty="0" err="1"/>
              <a:t>Waseda</a:t>
            </a:r>
            <a:r>
              <a:rPr lang="en-US" sz="1600" dirty="0"/>
              <a:t> Univ.)</a:t>
            </a:r>
          </a:p>
          <a:p>
            <a:pPr lvl="1"/>
            <a:r>
              <a:rPr lang="en-US" sz="1600" dirty="0"/>
              <a:t>Progress of 3d; New Use Case, Dr. </a:t>
            </a:r>
            <a:r>
              <a:rPr lang="en-US" sz="1600" dirty="0" err="1"/>
              <a:t>Yozo</a:t>
            </a:r>
            <a:r>
              <a:rPr lang="en-US" sz="1600" dirty="0"/>
              <a:t> Shoji (NICT)</a:t>
            </a:r>
          </a:p>
          <a:p>
            <a:pPr lvl="1"/>
            <a:endParaRPr lang="en-US" sz="1600" dirty="0"/>
          </a:p>
          <a:p>
            <a:pPr lvl="1"/>
            <a:endParaRPr lang="en-US" sz="1600" dirty="0"/>
          </a:p>
          <a:p>
            <a:endParaRPr lang="en-US" sz="2000" dirty="0"/>
          </a:p>
        </p:txBody>
      </p:sp>
      <p:sp>
        <p:nvSpPr>
          <p:cNvPr id="4" name="Date Placeholder 3">
            <a:extLst>
              <a:ext uri="{FF2B5EF4-FFF2-40B4-BE49-F238E27FC236}">
                <a16:creationId xmlns:a16="http://schemas.microsoft.com/office/drawing/2014/main" id="{41EBE943-885A-EAC9-B70C-0834E4100697}"/>
              </a:ext>
            </a:extLst>
          </p:cNvPr>
          <p:cNvSpPr>
            <a:spLocks noGrp="1"/>
          </p:cNvSpPr>
          <p:nvPr>
            <p:ph type="dt" sz="half" idx="10"/>
          </p:nvPr>
        </p:nvSpPr>
        <p:spPr/>
        <p:txBody>
          <a:bodyPr/>
          <a:lstStyle/>
          <a:p>
            <a:pPr>
              <a:defRPr/>
            </a:pPr>
            <a:r>
              <a:rPr lang="en-US"/>
              <a:t>January 2025</a:t>
            </a:r>
          </a:p>
        </p:txBody>
      </p:sp>
      <p:sp>
        <p:nvSpPr>
          <p:cNvPr id="5" name="Footer Placeholder 4">
            <a:extLst>
              <a:ext uri="{FF2B5EF4-FFF2-40B4-BE49-F238E27FC236}">
                <a16:creationId xmlns:a16="http://schemas.microsoft.com/office/drawing/2014/main" id="{D8FDDDFE-13DD-4B03-DE67-49AD5F6AFF8D}"/>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6345071E-DCDC-B722-73CE-DA9658CE4FE6}"/>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1527660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January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November 2024:</a:t>
            </a:r>
          </a:p>
          <a:p>
            <a:pPr marL="0" indent="0">
              <a:buNone/>
            </a:pPr>
            <a:endParaRPr lang="en-US" dirty="0"/>
          </a:p>
          <a:p>
            <a:pPr marL="0" indent="0">
              <a:buNone/>
            </a:pPr>
            <a:r>
              <a:rPr lang="en-US" dirty="0">
                <a:hlinkClick r:id="rId3"/>
              </a:rPr>
              <a:t>Response</a:t>
            </a:r>
            <a:r>
              <a:rPr lang="en-US" dirty="0"/>
              <a:t> to WBA liaison on implementation guidelines for L4S:</a:t>
            </a:r>
          </a:p>
          <a:p>
            <a:pPr>
              <a:buFontTx/>
              <a:buChar char="-"/>
            </a:pPr>
            <a:r>
              <a:rPr lang="en-US" dirty="0"/>
              <a:t>Work being done in 802.11</a:t>
            </a:r>
          </a:p>
          <a:p>
            <a:pPr>
              <a:buFontTx/>
              <a:buChar char="-"/>
            </a:pPr>
            <a:r>
              <a:rPr lang="en-US" dirty="0"/>
              <a:t>Invitation to present at future 802.11 session</a:t>
            </a:r>
          </a:p>
          <a:p>
            <a:pPr marL="0" indent="0">
              <a:buNone/>
            </a:pPr>
            <a:endParaRPr lang="en-US" dirty="0"/>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November 2024</a:t>
            </a:r>
            <a:endParaRPr lang="en-US" altLang="en-US" sz="2400" b="0" dirty="0"/>
          </a:p>
          <a:p>
            <a:pPr marL="0" indent="0">
              <a:buNone/>
            </a:pPr>
            <a:r>
              <a:rPr lang="en-US" altLang="en-US" sz="2400" b="0" dirty="0"/>
              <a:t>P802.11bq (Integrated </a:t>
            </a:r>
            <a:r>
              <a:rPr lang="en-US" altLang="en-US" sz="2400" b="0" dirty="0" err="1"/>
              <a:t>mmWave</a:t>
            </a:r>
            <a:r>
              <a:rPr lang="en-US" altLang="en-US" sz="2400" b="0" dirty="0"/>
              <a:t>) PAR</a:t>
            </a:r>
          </a:p>
          <a:p>
            <a:pPr marL="0" indent="0">
              <a:buNone/>
            </a:pPr>
            <a:endParaRPr lang="en-US" altLang="en-US" sz="2400" dirty="0"/>
          </a:p>
          <a:p>
            <a:pPr marL="0" indent="0">
              <a:buNone/>
            </a:pPr>
            <a:r>
              <a:rPr lang="en-US" altLang="en-US" sz="2400" dirty="0"/>
              <a:t>March 2025</a:t>
            </a:r>
          </a:p>
          <a:p>
            <a:pPr marL="0" indent="0">
              <a:buNone/>
            </a:pPr>
            <a:r>
              <a:rPr lang="en-US" altLang="en-US" sz="2400" b="0" dirty="0"/>
              <a:t>P802.11bf and P802.11bk to RevCom</a:t>
            </a:r>
          </a:p>
          <a:p>
            <a:pPr marL="0" indent="0">
              <a:buNone/>
            </a:pPr>
            <a:endParaRPr lang="en-US" altLang="en-US" sz="2400" b="0" dirty="0"/>
          </a:p>
          <a:p>
            <a:pPr marL="0" indent="0">
              <a:buNone/>
            </a:pPr>
            <a:r>
              <a:rPr lang="en-US" altLang="en-US" sz="2400" dirty="0"/>
              <a:t>July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 21, 2024, submission deadline)</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000" b="0" dirty="0"/>
          </a:p>
          <a:p>
            <a:pPr marL="0" indent="0">
              <a:buNone/>
            </a:pPr>
            <a:r>
              <a:rPr lang="en-US" altLang="en-US" sz="2000" dirty="0"/>
              <a:t>January 29, 2025 – </a:t>
            </a:r>
            <a:r>
              <a:rPr lang="en-US" altLang="en-US" sz="2000" dirty="0" err="1"/>
              <a:t>NesCom</a:t>
            </a:r>
            <a:r>
              <a:rPr lang="en-US" altLang="en-US" sz="2000" dirty="0"/>
              <a:t>/RevCom telecon</a:t>
            </a:r>
          </a:p>
          <a:p>
            <a:pPr marL="0" indent="0">
              <a:buNone/>
            </a:pPr>
            <a:r>
              <a:rPr lang="en-US" altLang="en-US" sz="2000" dirty="0"/>
              <a:t>(Dec 20, 2024, submission deadline)</a:t>
            </a:r>
          </a:p>
          <a:p>
            <a:pPr marL="0" indent="0">
              <a:buNone/>
            </a:pPr>
            <a:r>
              <a:rPr lang="en-US" altLang="en-US" sz="2000" b="0" dirty="0"/>
              <a:t>Nothing</a:t>
            </a:r>
          </a:p>
          <a:p>
            <a:pPr marL="0" indent="0">
              <a:buNone/>
            </a:pPr>
            <a:endParaRPr lang="en-US" altLang="en-US" sz="2000" dirty="0"/>
          </a:p>
          <a:p>
            <a:pPr marL="0" indent="0">
              <a:buNone/>
            </a:pPr>
            <a:r>
              <a:rPr lang="en-US" altLang="en-US" sz="2000" dirty="0"/>
              <a:t>March 24-28, 2025 – </a:t>
            </a:r>
            <a:r>
              <a:rPr lang="en-US" altLang="en-US" sz="2000" dirty="0" err="1"/>
              <a:t>NesCom</a:t>
            </a:r>
            <a:r>
              <a:rPr lang="en-US" altLang="en-US" sz="2000" dirty="0"/>
              <a:t>/RevCom/SASB</a:t>
            </a:r>
          </a:p>
          <a:p>
            <a:pPr marL="0" indent="0">
              <a:buNone/>
            </a:pPr>
            <a:r>
              <a:rPr lang="en-US" altLang="en-US" sz="2000" dirty="0"/>
              <a:t>(Feb 15, 2025, submission deadline)</a:t>
            </a:r>
          </a:p>
          <a:p>
            <a:pPr marL="0" indent="0">
              <a:buNone/>
            </a:pPr>
            <a:r>
              <a:rPr lang="en-US" altLang="en-US" sz="2000" b="0" dirty="0"/>
              <a:t>P802.11bk and P802.11bf</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January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07CE5F1C-4DB5-A3DC-7CA4-A6178201AEA5}"/>
              </a:ext>
            </a:extLst>
          </p:cNvPr>
          <p:cNvGraphicFramePr>
            <a:graphicFrameLocks noGrp="1"/>
          </p:cNvGraphicFramePr>
          <p:nvPr>
            <p:extLst>
              <p:ext uri="{D42A27DB-BD31-4B8C-83A1-F6EECF244321}">
                <p14:modId xmlns:p14="http://schemas.microsoft.com/office/powerpoint/2010/main" val="4118812991"/>
              </p:ext>
            </p:extLst>
          </p:nvPr>
        </p:nvGraphicFramePr>
        <p:xfrm>
          <a:off x="2456491" y="2362201"/>
          <a:ext cx="7562850" cy="2743200"/>
        </p:xfrm>
        <a:graphic>
          <a:graphicData uri="http://schemas.openxmlformats.org/drawingml/2006/table">
            <a:tbl>
              <a:tblPr>
                <a:tableStyleId>{5C22544A-7EE6-4342-B048-85BDC9FD1C3A}</a:tableStyleId>
              </a:tblPr>
              <a:tblGrid>
                <a:gridCol w="3183291">
                  <a:extLst>
                    <a:ext uri="{9D8B030D-6E8A-4147-A177-3AD203B41FA5}">
                      <a16:colId xmlns:a16="http://schemas.microsoft.com/office/drawing/2014/main" val="1266912435"/>
                    </a:ext>
                  </a:extLst>
                </a:gridCol>
                <a:gridCol w="4379559">
                  <a:extLst>
                    <a:ext uri="{9D8B030D-6E8A-4147-A177-3AD203B41FA5}">
                      <a16:colId xmlns:a16="http://schemas.microsoft.com/office/drawing/2014/main" val="2034704210"/>
                    </a:ext>
                  </a:extLst>
                </a:gridCol>
              </a:tblGrid>
              <a:tr h="165100">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chemeClr val="bg1">
                        <a:lumMod val="75000"/>
                      </a:schemeClr>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chemeClr val="bg1">
                        <a:lumMod val="75000"/>
                      </a:schemeClr>
                    </a:solidFill>
                  </a:tcPr>
                </a:tc>
                <a:extLst>
                  <a:ext uri="{0D108BD9-81ED-4DB2-BD59-A6C34878D82A}">
                    <a16:rowId xmlns:a16="http://schemas.microsoft.com/office/drawing/2014/main" val="3214842600"/>
                  </a:ext>
                </a:extLst>
              </a:tr>
              <a:tr h="158750">
                <a:tc>
                  <a:txBody>
                    <a:bodyPr/>
                    <a:lstStyle/>
                    <a:p>
                      <a:pPr algn="l" fontAlgn="b"/>
                      <a:r>
                        <a:rPr lang="en-US" sz="1600" u="none" strike="noStrike">
                          <a:effectLst/>
                        </a:rPr>
                        <a:t>WG Agenda</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3"/>
                        </a:rPr>
                        <a:t>https://mentor.ieee.org/802.11/dcn/24/11-24-2105</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17695428"/>
                  </a:ext>
                </a:extLst>
              </a:tr>
              <a:tr h="158750">
                <a:tc>
                  <a:txBody>
                    <a:bodyPr/>
                    <a:lstStyle/>
                    <a:p>
                      <a:pPr algn="l" fontAlgn="b"/>
                      <a:r>
                        <a:rPr lang="en-US" sz="1600" u="none" strike="noStrike">
                          <a:effectLst/>
                        </a:rPr>
                        <a:t>Opening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4"/>
                        </a:rPr>
                        <a:t>https://mentor.ieee.org/802.11/dcn/24/11-24-2106</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11312389"/>
                  </a:ext>
                </a:extLst>
              </a:tr>
              <a:tr h="158750">
                <a:tc>
                  <a:txBody>
                    <a:bodyPr/>
                    <a:lstStyle/>
                    <a:p>
                      <a:pPr algn="l" fontAlgn="b"/>
                      <a:r>
                        <a:rPr lang="en-US" sz="1600" u="none" strike="noStrike">
                          <a:effectLst/>
                        </a:rPr>
                        <a:t>Snapshot slides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5"/>
                        </a:rPr>
                        <a:t>https://mentor.ieee.org/802.11/dcn/24/11-24-2097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83506135"/>
                  </a:ext>
                </a:extLst>
              </a:tr>
              <a:tr h="184150">
                <a:tc>
                  <a:txBody>
                    <a:bodyPr/>
                    <a:lstStyle/>
                    <a:p>
                      <a:pPr algn="l" fontAlgn="b"/>
                      <a:r>
                        <a:rPr lang="en-US" sz="1600" u="none" strike="noStrike" dirty="0">
                          <a:effectLst/>
                        </a:rPr>
                        <a:t>1</a:t>
                      </a:r>
                      <a:r>
                        <a:rPr lang="en-US" sz="1600" u="none" strike="noStrike" baseline="30000" dirty="0">
                          <a:effectLst/>
                        </a:rPr>
                        <a:t>st</a:t>
                      </a:r>
                      <a:r>
                        <a:rPr lang="en-US" sz="1600" u="none" strike="noStrike" dirty="0">
                          <a:effectLst/>
                        </a:rPr>
                        <a:t> vice chair</a:t>
                      </a:r>
                      <a:endParaRPr lang="en-US" sz="16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rPr>
                        <a:t>https://mentor.ieee.org/802.11/dcn/25/11-25-0006</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16608163"/>
                  </a:ext>
                </a:extLst>
              </a:tr>
              <a:tr h="184150">
                <a:tc>
                  <a:txBody>
                    <a:bodyPr/>
                    <a:lstStyle/>
                    <a:p>
                      <a:pPr algn="l" fontAlgn="b"/>
                      <a:r>
                        <a:rPr lang="en-US" sz="1600" u="none" strike="noStrike">
                          <a:effectLst/>
                        </a:rPr>
                        <a:t>2</a:t>
                      </a:r>
                      <a:r>
                        <a:rPr lang="en-US" sz="1600" u="none" strike="noStrike" baseline="30000">
                          <a:effectLst/>
                        </a:rPr>
                        <a:t>nd</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6"/>
                        </a:rPr>
                        <a:t>https://mentor.ieee.org/802.11/dcn/24/11-24-2100</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411938"/>
                  </a:ext>
                </a:extLst>
              </a:tr>
              <a:tr h="158750">
                <a:tc>
                  <a:txBody>
                    <a:bodyPr/>
                    <a:lstStyle/>
                    <a:p>
                      <a:pPr algn="l" fontAlgn="b"/>
                      <a:r>
                        <a:rPr lang="en-US" sz="1600" u="none" strike="noStrike">
                          <a:effectLst/>
                        </a:rPr>
                        <a:t>Treasurer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rPr>
                        <a:t>https://mentor.ieee.org/802-ec/dcn/25/ec-25-0001</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45130259"/>
                  </a:ext>
                </a:extLst>
              </a:tr>
              <a:tr h="158750">
                <a:tc>
                  <a:txBody>
                    <a:bodyPr/>
                    <a:lstStyle/>
                    <a:p>
                      <a:pPr algn="l" fontAlgn="b"/>
                      <a:r>
                        <a:rPr lang="en-US" sz="1600" u="none" strike="noStrike">
                          <a:effectLst/>
                        </a:rPr>
                        <a:t>Chair's Supplementary Material</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7"/>
                        </a:rPr>
                        <a:t>https://mentor.ieee.org/802.11/dcn/25/11-25-2107</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509256357"/>
                  </a:ext>
                </a:extLst>
              </a:tr>
              <a:tr h="158750">
                <a:tc>
                  <a:txBody>
                    <a:bodyPr/>
                    <a:lstStyle/>
                    <a:p>
                      <a:pPr algn="l" fontAlgn="b"/>
                      <a:r>
                        <a:rPr lang="en-US" sz="1600" u="none" strike="noStrike">
                          <a:effectLst/>
                        </a:rPr>
                        <a:t>Motions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8"/>
                        </a:rPr>
                        <a:t>https://mentor.ieee.org/802.11/dcn/24/11-24-2099</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1696598"/>
                  </a:ext>
                </a:extLst>
              </a:tr>
              <a:tr h="158750">
                <a:tc>
                  <a:txBody>
                    <a:bodyPr/>
                    <a:lstStyle/>
                    <a:p>
                      <a:pPr algn="l" fontAlgn="b"/>
                      <a:r>
                        <a:rPr lang="en-US" sz="1600" u="none" strike="noStrike">
                          <a:effectLst/>
                        </a:rPr>
                        <a:t>Session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9"/>
                        </a:rPr>
                        <a:t>https://mentor.ieee.org/802.11/dcn/24/11-24-2098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50717248"/>
                  </a:ext>
                </a:extLst>
              </a:tr>
              <a:tr h="158750">
                <a:tc>
                  <a:txBody>
                    <a:bodyPr/>
                    <a:lstStyle/>
                    <a:p>
                      <a:pPr algn="l" fontAlgn="b"/>
                      <a:r>
                        <a:rPr lang="en-US" sz="1600" u="none" strike="noStrike">
                          <a:effectLst/>
                        </a:rPr>
                        <a:t>Previous Session Minutes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10"/>
                        </a:rPr>
                        <a:t>https://mentor.ieee.org/802.11/dcn/24/11-24-1680</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73178658"/>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GB" altLang="en-US" dirty="0"/>
              <a:t>Reciprocal credit is given to 802.11 voters for attendance at:</a:t>
            </a:r>
          </a:p>
          <a:p>
            <a:pPr lvl="1"/>
            <a:r>
              <a:rPr lang="en-GB" altLang="en-US" dirty="0"/>
              <a:t>802.18 (.11 credit for attending .18 and .18 credit for the attending .11 during the .18 timeslots)</a:t>
            </a:r>
          </a:p>
          <a:p>
            <a:pPr lvl="1"/>
            <a:r>
              <a:rPr lang="en-GB" altLang="en-US" dirty="0"/>
              <a:t>802.19, 802.24, 802.1, and the 802 JTC1 SC.</a:t>
            </a:r>
          </a:p>
          <a:p>
            <a:pPr marL="457200" lvl="1" indent="0">
              <a:buNone/>
            </a:pPr>
            <a:endParaRPr lang="en-GB" altLang="en-US" dirty="0"/>
          </a:p>
          <a:p>
            <a:r>
              <a:rPr lang="en-US" altLang="en-US" dirty="0"/>
              <a:t>January 2025 session attendance DOES count toward voting credit.</a:t>
            </a:r>
            <a:br>
              <a:rPr lang="en-US" altLang="en-US" dirty="0"/>
            </a:br>
            <a:r>
              <a:rPr lang="en-US" altLang="en-US" dirty="0"/>
              <a:t>NOTE: 13 timeslots required for 75% attendance.</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Friday AM1</a:t>
            </a:r>
            <a:endParaRPr lang="en-US" altLang="en-US" sz="2400" dirty="0"/>
          </a:p>
          <a:p>
            <a:pPr>
              <a:spcBef>
                <a:spcPts val="0"/>
              </a:spcBef>
              <a:buFont typeface="Arial" panose="020B0604020202020204" pitchFamily="34" charset="0"/>
              <a:buChar char="•"/>
            </a:pPr>
            <a:r>
              <a:rPr lang="en-US" altLang="en-US" dirty="0"/>
              <a:t>Agenda</a:t>
            </a: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
        <p:nvSpPr>
          <p:cNvPr id="3" name="Content Placeholder 2">
            <a:extLst>
              <a:ext uri="{FF2B5EF4-FFF2-40B4-BE49-F238E27FC236}">
                <a16:creationId xmlns:a16="http://schemas.microsoft.com/office/drawing/2014/main" id="{B8413345-DD63-8134-2505-528B8D010486}"/>
              </a:ext>
            </a:extLst>
          </p:cNvPr>
          <p:cNvSpPr txBox="1">
            <a:spLocks/>
          </p:cNvSpPr>
          <p:nvPr/>
        </p:nvSpPr>
        <p:spPr bwMode="auto">
          <a:xfrm>
            <a:off x="1295400" y="2895600"/>
            <a:ext cx="9601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1800"/>
              </a:spcBef>
              <a:buFont typeface="Arial" panose="020B0604020202020204" pitchFamily="34" charset="0"/>
              <a:buChar char="•"/>
            </a:pPr>
            <a:r>
              <a:rPr lang="en-US" altLang="en-US" sz="1600" dirty="0">
                <a:cs typeface="Arial" panose="020B0604020202020204" pitchFamily="34" charset="0"/>
              </a:rPr>
              <a:t>Review and approve draft responses to the following consultations:</a:t>
            </a:r>
          </a:p>
          <a:p>
            <a:pPr lvl="1" algn="just">
              <a:spcBef>
                <a:spcPts val="600"/>
              </a:spcBef>
              <a:buFont typeface="Arial" panose="020B0604020202020204" pitchFamily="34" charset="0"/>
              <a:buChar char="•"/>
            </a:pPr>
            <a:r>
              <a:rPr lang="en-US" sz="1100" dirty="0"/>
              <a:t>France ARCEP:  </a:t>
            </a:r>
            <a:r>
              <a:rPr lang="en-US" sz="1100" dirty="0">
                <a:hlinkClick r:id="rId3"/>
              </a:rPr>
              <a:t>Draft decision repealing decision no. 2007-0683 of 24 July 2007 as amended and setting the conditions for use of radio frequencies for equipment operating using ultra-wideband technology</a:t>
            </a:r>
            <a:endParaRPr lang="en-US" sz="1100" dirty="0"/>
          </a:p>
          <a:p>
            <a:pPr lvl="1" algn="just">
              <a:spcBef>
                <a:spcPts val="600"/>
              </a:spcBef>
              <a:buFont typeface="Arial" panose="020B0604020202020204" pitchFamily="34" charset="0"/>
              <a:buChar char="•"/>
            </a:pPr>
            <a:r>
              <a:rPr lang="en-US" sz="1100" dirty="0"/>
              <a:t>UK Ofcom:  </a:t>
            </a:r>
            <a:r>
              <a:rPr lang="en-US" sz="1100" dirty="0">
                <a:hlinkClick r:id="rId4"/>
              </a:rPr>
              <a:t>Ofcom’s Plan of Work 2025/26</a:t>
            </a:r>
            <a:endParaRPr lang="en-US" sz="1100" spc="-5" dirty="0">
              <a:solidFill>
                <a:schemeClr val="tx1"/>
              </a:solidFill>
              <a:cs typeface="Arial"/>
            </a:endParaRPr>
          </a:p>
          <a:p>
            <a:pPr algn="just">
              <a:spcBef>
                <a:spcPts val="1800"/>
              </a:spcBef>
              <a:buFont typeface="Arial" panose="020B0604020202020204" pitchFamily="34" charset="0"/>
              <a:buChar char="•"/>
            </a:pPr>
            <a:r>
              <a:rPr lang="en-US" altLang="en-US" sz="1600" dirty="0">
                <a:cs typeface="Arial" panose="020B0604020202020204" pitchFamily="34" charset="0"/>
              </a:rPr>
              <a:t>Review draft responses to the following external liaisons:</a:t>
            </a:r>
          </a:p>
          <a:p>
            <a:pPr lvl="1" algn="just">
              <a:spcBef>
                <a:spcPts val="600"/>
              </a:spcBef>
              <a:buFont typeface="Arial" panose="020B0604020202020204" pitchFamily="34" charset="0"/>
              <a:buChar char="•"/>
            </a:pPr>
            <a:r>
              <a:rPr lang="en-US" altLang="en-US" sz="1100" dirty="0">
                <a:cs typeface="Arial" panose="020B0604020202020204" pitchFamily="34" charset="0"/>
              </a:rPr>
              <a:t>Response to ITU-R Working Party 5C liaison re 450 GHz to 1000 GHz</a:t>
            </a:r>
          </a:p>
          <a:p>
            <a:pPr lvl="1" algn="just">
              <a:spcBef>
                <a:spcPts val="600"/>
              </a:spcBef>
              <a:buFont typeface="Arial" panose="020B0604020202020204" pitchFamily="34" charset="0"/>
              <a:buChar char="•"/>
            </a:pPr>
            <a:r>
              <a:rPr lang="en-US" altLang="en-US" sz="1100" dirty="0">
                <a:cs typeface="Arial" panose="020B0604020202020204" pitchFamily="34" charset="0"/>
              </a:rPr>
              <a:t>Liaison to ITU-R Working Party 5A and 5C re </a:t>
            </a:r>
            <a:r>
              <a:rPr lang="en-US" sz="1100" dirty="0"/>
              <a:t>IEEE Std 802.15.3-2023</a:t>
            </a:r>
            <a:endParaRPr lang="en-US" altLang="en-US" sz="1100" dirty="0">
              <a:cs typeface="Arial" panose="020B0604020202020204" pitchFamily="34" charset="0"/>
            </a:endParaRPr>
          </a:p>
          <a:p>
            <a:pPr algn="just">
              <a:spcBef>
                <a:spcPts val="1800"/>
              </a:spcBef>
              <a:buFont typeface="Arial" panose="020B0604020202020204" pitchFamily="34" charset="0"/>
              <a:buChar char="•"/>
            </a:pPr>
            <a:r>
              <a:rPr lang="en-US" altLang="en-US" sz="1600" dirty="0">
                <a:cs typeface="Arial" panose="020B0604020202020204" pitchFamily="34" charset="0"/>
              </a:rPr>
              <a:t>Discuss the latest topics related to spectrum and regulation in Europe, North America, and Asia Pacific, including</a:t>
            </a:r>
          </a:p>
          <a:p>
            <a:pPr lvl="1" algn="just">
              <a:spcBef>
                <a:spcPts val="600"/>
              </a:spcBef>
              <a:buFont typeface="Arial" panose="020B0604020202020204" pitchFamily="34" charset="0"/>
              <a:buChar char="•"/>
            </a:pPr>
            <a:r>
              <a:rPr lang="en-US" altLang="en-US" sz="1100" dirty="0">
                <a:cs typeface="Arial" panose="020B0604020202020204" pitchFamily="34" charset="0"/>
              </a:rPr>
              <a:t>ETSI BRAN update</a:t>
            </a:r>
          </a:p>
          <a:p>
            <a:pPr lvl="1" algn="just">
              <a:spcBef>
                <a:spcPts val="600"/>
              </a:spcBef>
              <a:buFont typeface="Arial" panose="020B0604020202020204" pitchFamily="34" charset="0"/>
              <a:buChar char="•"/>
            </a:pPr>
            <a:r>
              <a:rPr lang="en-US" altLang="en-US" sz="1100" dirty="0">
                <a:cs typeface="Arial" panose="020B0604020202020204" pitchFamily="34" charset="0"/>
              </a:rPr>
              <a:t>Third Liaison Statement from the ETSI ISG THz</a:t>
            </a:r>
          </a:p>
          <a:p>
            <a:pPr marL="230188" marR="117475" indent="-230188" algn="just">
              <a:buFont typeface="Times New Roman" pitchFamily="16" charset="0"/>
              <a:buChar char="•"/>
              <a:tabLst>
                <a:tab pos="230188" algn="l"/>
              </a:tabLst>
            </a:pPr>
            <a:r>
              <a:rPr lang="en-US" sz="1400" dirty="0"/>
              <a:t>Invited presentation from Australia ACMA </a:t>
            </a:r>
          </a:p>
          <a:p>
            <a:pPr marL="630238" marR="117475" lvl="1" indent="-230188" algn="just">
              <a:buFont typeface="Times New Roman" pitchFamily="16" charset="0"/>
              <a:buChar char="•"/>
              <a:tabLst>
                <a:tab pos="230188" algn="l"/>
              </a:tabLst>
            </a:pPr>
            <a:r>
              <a:rPr lang="en-US" sz="1200" dirty="0"/>
              <a:t>Author:  Andrew Stewart (Senior Manager, Spectrum Planning Section, Australian Communications and Media Authority)</a:t>
            </a:r>
          </a:p>
          <a:p>
            <a:pPr algn="just">
              <a:spcBef>
                <a:spcPts val="600"/>
              </a:spcBef>
              <a:buFont typeface="Arial" panose="020B0604020202020204" pitchFamily="34" charset="0"/>
              <a:buChar char="•"/>
            </a:pPr>
            <a:endParaRPr lang="en-US" altLang="en-US" sz="1500" dirty="0">
              <a:cs typeface="Arial" panose="020B0604020202020204" pitchFamily="34" charset="0"/>
            </a:endParaRPr>
          </a:p>
          <a:p>
            <a:pPr marL="0" indent="0" algn="just"/>
            <a:endParaRPr lang="en-US" altLang="en-US" sz="1050" kern="0" dirty="0"/>
          </a:p>
          <a:p>
            <a:pPr algn="just"/>
            <a:endParaRPr lang="en-US" altLang="en-US" sz="1100" kern="0" dirty="0"/>
          </a:p>
          <a:p>
            <a:pPr marL="630238" marR="117475" lvl="1" indent="-230188" algn="just">
              <a:buFontTx/>
              <a:buChar char="•"/>
              <a:tabLst>
                <a:tab pos="230188" algn="l"/>
              </a:tabLst>
            </a:pPr>
            <a:endParaRPr lang="en-US" sz="900" b="0" kern="0" spc="-5" dirty="0">
              <a:latin typeface="Arial"/>
              <a:cs typeface="Arial"/>
            </a:endParaRPr>
          </a:p>
          <a:p>
            <a:pPr marL="400050" marR="117475" lvl="1" indent="0" algn="just">
              <a:tabLst>
                <a:tab pos="230188" algn="l"/>
              </a:tabLst>
            </a:pPr>
            <a:endParaRPr lang="en-US" sz="800" b="0" kern="0" spc="-5" dirty="0">
              <a:latin typeface="Arial"/>
              <a:cs typeface="Arial"/>
            </a:endParaRPr>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259028</TotalTime>
  <Words>2670</Words>
  <Application>Microsoft Office PowerPoint</Application>
  <PresentationFormat>Widescreen</PresentationFormat>
  <Paragraphs>657</Paragraphs>
  <Slides>28</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6" baseType="lpstr">
      <vt:lpstr>Arial</vt:lpstr>
      <vt:lpstr>Arial Narrow</vt:lpstr>
      <vt:lpstr>Calibri</vt:lpstr>
      <vt:lpstr>Tahoma</vt:lpstr>
      <vt:lpstr>Times New Roman</vt:lpstr>
      <vt:lpstr>Default Design</vt:lpstr>
      <vt:lpstr>Custom Design</vt:lpstr>
      <vt:lpstr>Document</vt:lpstr>
      <vt:lpstr>802.11 Working Group Opening Report January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(November to January)</vt:lpstr>
      <vt:lpstr>M6.1 Announcements: 2025 January Designation of Individual experts</vt:lpstr>
      <vt:lpstr>M6.1 Announcements – TGbq Chair</vt:lpstr>
      <vt:lpstr>M6.1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2603</cp:revision>
  <cp:lastPrinted>1998-02-10T13:28:06Z</cp:lastPrinted>
  <dcterms:created xsi:type="dcterms:W3CDTF">1998-02-10T13:07:52Z</dcterms:created>
  <dcterms:modified xsi:type="dcterms:W3CDTF">2025-01-12T23:03:02Z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