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9"/>
  </p:notesMasterIdLst>
  <p:handoutMasterIdLst>
    <p:handoutMasterId r:id="rId30"/>
  </p:handoutMasterIdLst>
  <p:sldIdLst>
    <p:sldId id="256" r:id="rId5"/>
    <p:sldId id="257" r:id="rId6"/>
    <p:sldId id="283" r:id="rId7"/>
    <p:sldId id="2398" r:id="rId8"/>
    <p:sldId id="2383" r:id="rId9"/>
    <p:sldId id="258" r:id="rId10"/>
    <p:sldId id="259" r:id="rId11"/>
    <p:sldId id="262" r:id="rId12"/>
    <p:sldId id="287" r:id="rId13"/>
    <p:sldId id="2388" r:id="rId14"/>
    <p:sldId id="1722" r:id="rId15"/>
    <p:sldId id="2073" r:id="rId16"/>
    <p:sldId id="2389" r:id="rId17"/>
    <p:sldId id="288" r:id="rId18"/>
    <p:sldId id="1433" r:id="rId19"/>
    <p:sldId id="2390" r:id="rId20"/>
    <p:sldId id="2391" r:id="rId21"/>
    <p:sldId id="2392" r:id="rId22"/>
    <p:sldId id="2393" r:id="rId23"/>
    <p:sldId id="2394" r:id="rId24"/>
    <p:sldId id="1578" r:id="rId25"/>
    <p:sldId id="1579" r:id="rId26"/>
    <p:sldId id="2397" r:id="rId27"/>
    <p:sldId id="267"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58" autoAdjust="0"/>
    <p:restoredTop sz="94660"/>
  </p:normalViewPr>
  <p:slideViewPr>
    <p:cSldViewPr>
      <p:cViewPr varScale="1">
        <p:scale>
          <a:sx n="104" d="100"/>
          <a:sy n="104" d="100"/>
        </p:scale>
        <p:origin x="120" y="37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75"/>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5618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80367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23</a:t>
            </a:fld>
            <a:endParaRPr lang="en-US"/>
          </a:p>
        </p:txBody>
      </p:sp>
    </p:spTree>
    <p:extLst>
      <p:ext uri="{BB962C8B-B14F-4D97-AF65-F5344CB8AC3E}">
        <p14:creationId xmlns:p14="http://schemas.microsoft.com/office/powerpoint/2010/main" val="2471023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4263696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7127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50745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802.11-24/2102</a:t>
            </a:r>
          </a:p>
        </p:txBody>
      </p:sp>
      <p:sp>
        <p:nvSpPr>
          <p:cNvPr id="5" name="Rectangle 3"/>
          <p:cNvSpPr>
            <a:spLocks noGrp="1" noChangeArrowheads="1"/>
          </p:cNvSpPr>
          <p:nvPr>
            <p:ph type="dt"/>
          </p:nvPr>
        </p:nvSpPr>
        <p:spPr>
          <a:ln/>
        </p:spPr>
        <p:txBody>
          <a:bodyPr/>
          <a:lstStyle/>
          <a:p>
            <a:r>
              <a:rPr lang="en-US"/>
              <a:t>January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5087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10</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3456385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705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53586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802.11-24/2097r0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2074-02-00bn-tgbn-jan-2025-meeting-agenda.pptx" TargetMode="External"/><Relationship Id="rId2" Type="http://schemas.openxmlformats.org/officeDocument/2006/relationships/hyperlink" Target="https://mentor.ieee.org/802.11/dcn/24/11-24-1988-15-00bn-nov-jan-tgbn-teleconference-agenda.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996-04-00bp-tg-bp-tc-agenda-till-jan-2025.pptx"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mentor.ieee.org/802.11/dcn/24/11-24-1997-00-00bp-tg-bp-meeting-agenda-for-jan-interim-2025.pptx" TargetMode="External"/><Relationship Id="rId4" Type="http://schemas.openxmlformats.org/officeDocument/2006/relationships/hyperlink" Target="https://mentor.ieee.org/802.11/dcn/25/11-25-0054-00-00bp-teleconference-minutes-january-2025.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4/11-24-1950-00-auto-automotive-tig-meeting-minutes-for-november-11-2024.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2095-01-0arc-arc-sc-agenda-january-2025.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January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2025-01-12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4"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49DCBB3B-7644-4512-9BC3-3A16B90F27D3}"/>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D58D75B4-C4AA-496F-A68B-DAB790AC53F1}"/>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69892166-833D-4D07-8D0D-D84A0E0AFC1D}"/>
              </a:ext>
            </a:extLst>
          </p:cNvPr>
          <p:cNvSpPr>
            <a:spLocks noGrp="1"/>
          </p:cNvSpPr>
          <p:nvPr>
            <p:ph type="dt" idx="10"/>
          </p:nvPr>
        </p:nvSpPr>
        <p:spPr/>
        <p:txBody>
          <a:bodyPr/>
          <a:lstStyle/>
          <a:p>
            <a:r>
              <a:rPr lang="en-US"/>
              <a:t>January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14 January 2025 @ 4 pm JST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(ec-24-0294r00)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p:txBody>
      </p:sp>
      <p:sp>
        <p:nvSpPr>
          <p:cNvPr id="5" name="Footer Placeholder 4">
            <a:extLst>
              <a:ext uri="{FF2B5EF4-FFF2-40B4-BE49-F238E27FC236}">
                <a16:creationId xmlns:a16="http://schemas.microsoft.com/office/drawing/2014/main" id="{0B32CE6A-5A2C-4C2D-B1B1-CF77E42FD6DC}"/>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2964EE49-190A-4893-9E6D-058D019B96B3}"/>
              </a:ext>
            </a:extLst>
          </p:cNvPr>
          <p:cNvSpPr>
            <a:spLocks noGrp="1"/>
          </p:cNvSpPr>
          <p:nvPr>
            <p:ph type="sldNum" idx="12"/>
          </p:nvPr>
        </p:nvSpPr>
        <p:spPr/>
        <p:txBody>
          <a:bodyPr/>
          <a:lstStyle/>
          <a:p>
            <a:r>
              <a:rPr lang="en-GB"/>
              <a:t>Slide </a:t>
            </a:r>
            <a:fld id="{F5D8E26B-7BCF-4D25-9C89-0168A6618F18}" type="slidenum">
              <a:rPr lang="en-GB" smtClean="0"/>
              <a:pPr/>
              <a:t>10</a:t>
            </a:fld>
            <a:endParaRPr lang="en-GB"/>
          </a:p>
        </p:txBody>
      </p:sp>
      <p:sp>
        <p:nvSpPr>
          <p:cNvPr id="7" name="Date Placeholder 6">
            <a:extLst>
              <a:ext uri="{FF2B5EF4-FFF2-40B4-BE49-F238E27FC236}">
                <a16:creationId xmlns:a16="http://schemas.microsoft.com/office/drawing/2014/main" id="{D959E63E-DDDE-48D4-8F7F-A97A35E72502}"/>
              </a:ext>
            </a:extLst>
          </p:cNvPr>
          <p:cNvSpPr>
            <a:spLocks noGrp="1"/>
          </p:cNvSpPr>
          <p:nvPr>
            <p:ph type="dt" idx="10"/>
          </p:nvPr>
        </p:nvSpPr>
        <p:spPr/>
        <p:txBody>
          <a:bodyPr/>
          <a:lstStyle/>
          <a:p>
            <a:r>
              <a:rPr lang="en-US"/>
              <a:t>January 2025</a:t>
            </a:r>
            <a:endParaRPr lang="en-GB"/>
          </a:p>
        </p:txBody>
      </p:sp>
    </p:spTree>
    <p:extLst>
      <p:ext uri="{BB962C8B-B14F-4D97-AF65-F5344CB8AC3E}">
        <p14:creationId xmlns:p14="http://schemas.microsoft.com/office/powerpoint/2010/main" val="3151095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are in the PSDO balloting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91341" y="599519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800"/>
              </a:spcBef>
              <a:defRPr/>
            </a:pPr>
            <a:r>
              <a:rPr lang="en-AU" sz="1800" kern="0" dirty="0"/>
              <a:t>Passed 60-day ballot</a:t>
            </a:r>
            <a:br>
              <a:rPr lang="en-AU" sz="1800" kern="0" dirty="0"/>
            </a:br>
            <a:r>
              <a:rPr lang="en-AU" sz="1800" dirty="0"/>
              <a:t>(resolutions req)</a:t>
            </a:r>
            <a:endParaRPr lang="en-AU" sz="1800" kern="0" dirty="0"/>
          </a:p>
          <a:p>
            <a:pPr lvl="2">
              <a:spcBef>
                <a:spcPts val="200"/>
              </a:spcBef>
              <a:defRPr/>
            </a:pPr>
            <a:r>
              <a:rPr lang="en-AU" kern="0" dirty="0">
                <a:solidFill>
                  <a:srgbClr val="FF0000"/>
                </a:solidFill>
              </a:rPr>
              <a:t>IEEE 802.11ax</a:t>
            </a:r>
          </a:p>
          <a:p>
            <a:pPr lvl="2">
              <a:spcBef>
                <a:spcPts val="200"/>
              </a:spcBef>
              <a:defRPr/>
            </a:pPr>
            <a:r>
              <a:rPr lang="en-AU" dirty="0"/>
              <a:t>IEEE 802.1Qdx</a:t>
            </a:r>
          </a:p>
          <a:p>
            <a:pPr lvl="2">
              <a:spcBef>
                <a:spcPts val="200"/>
              </a:spcBef>
              <a:defRPr/>
            </a:pPr>
            <a:r>
              <a:rPr lang="en-AU" kern="0" dirty="0"/>
              <a:t>IEEE 802.15.7-2018</a:t>
            </a:r>
          </a:p>
          <a:p>
            <a:pPr lvl="2">
              <a:spcBef>
                <a:spcPts val="200"/>
              </a:spcBef>
              <a:defRPr/>
            </a:pPr>
            <a:r>
              <a:rPr lang="en-AU" dirty="0"/>
              <a:t>IEEE 802.1ASdm</a:t>
            </a:r>
          </a:p>
          <a:p>
            <a:pPr lvl="2">
              <a:spcBef>
                <a:spcPts val="200"/>
              </a:spcBef>
              <a:defRPr/>
            </a:pPr>
            <a:r>
              <a:rPr lang="en-AU" dirty="0"/>
              <a:t>IEEE 802.1ASdn</a:t>
            </a:r>
            <a:endParaRPr lang="en-AU" sz="1800" kern="0" dirty="0"/>
          </a:p>
          <a:p>
            <a:pPr lvl="1">
              <a:spcBef>
                <a:spcPts val="800"/>
              </a:spcBef>
              <a:defRPr/>
            </a:pPr>
            <a:r>
              <a:rPr lang="en-AU" sz="1800" kern="0" dirty="0"/>
              <a:t>Failed 60-day ballot</a:t>
            </a:r>
          </a:p>
          <a:p>
            <a:pPr lvl="2">
              <a:spcBef>
                <a:spcPts val="200"/>
              </a:spcBef>
              <a:defRPr/>
            </a:pPr>
            <a:r>
              <a:rPr lang="en-AU" kern="0" dirty="0">
                <a:solidFill>
                  <a:srgbClr val="FF0000"/>
                </a:solidFill>
              </a:rPr>
              <a:t>IEEE 802.11ay</a:t>
            </a:r>
          </a:p>
          <a:p>
            <a:pPr lvl="1">
              <a:spcBef>
                <a:spcPts val="480"/>
              </a:spcBef>
              <a:defRPr/>
            </a:pPr>
            <a:r>
              <a:rPr lang="en-AU" sz="1800" kern="0" dirty="0"/>
              <a:t>Waiting for FDIS</a:t>
            </a:r>
          </a:p>
          <a:p>
            <a:pPr lvl="2">
              <a:spcBef>
                <a:spcPts val="200"/>
              </a:spcBef>
              <a:defRPr/>
            </a:pPr>
            <a:r>
              <a:rPr lang="en-AU" dirty="0"/>
              <a:t>IEEE 802.3-2022</a:t>
            </a:r>
          </a:p>
          <a:p>
            <a:pPr lvl="2">
              <a:spcBef>
                <a:spcPts val="200"/>
              </a:spcBef>
              <a:defRPr/>
            </a:pPr>
            <a:r>
              <a:rPr lang="en-AU" dirty="0"/>
              <a:t>IEEE 802.1Qdj</a:t>
            </a:r>
          </a:p>
          <a:p>
            <a:pPr lvl="2">
              <a:spcBef>
                <a:spcPts val="200"/>
              </a:spcBef>
              <a:defRPr/>
            </a:pPr>
            <a:r>
              <a:rPr lang="en-AU" dirty="0"/>
              <a:t>IEEE 802.15.3-2023</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In FDIS</a:t>
            </a:r>
          </a:p>
          <a:p>
            <a:pPr lvl="2">
              <a:spcBef>
                <a:spcPts val="200"/>
              </a:spcBef>
              <a:defRPr/>
            </a:pPr>
            <a:r>
              <a:rPr lang="en-AU" dirty="0"/>
              <a:t>IEEE 802.1Qcw</a:t>
            </a:r>
          </a:p>
          <a:p>
            <a:pPr lvl="2">
              <a:spcBef>
                <a:spcPts val="200"/>
              </a:spcBef>
              <a:defRPr/>
            </a:pPr>
            <a:r>
              <a:rPr lang="en-AU" dirty="0"/>
              <a:t>IEEE 802.1Qcj</a:t>
            </a:r>
          </a:p>
          <a:p>
            <a:pPr lvl="2">
              <a:spcBef>
                <a:spcPts val="200"/>
              </a:spcBef>
              <a:defRPr/>
            </a:pPr>
            <a:r>
              <a:rPr lang="en-AU" dirty="0"/>
              <a:t>IEEE 802.1ASdr</a:t>
            </a:r>
          </a:p>
          <a:p>
            <a:pPr lvl="2">
              <a:spcBef>
                <a:spcPts val="200"/>
              </a:spcBef>
              <a:defRPr/>
            </a:pPr>
            <a:r>
              <a:rPr lang="en-AU" dirty="0"/>
              <a:t>IEEE 802f</a:t>
            </a:r>
            <a:endParaRPr lang="en-AU" kern="0" dirty="0"/>
          </a:p>
          <a:p>
            <a:pPr lvl="1">
              <a:defRPr/>
            </a:pPr>
            <a:r>
              <a:rPr lang="en-AU" sz="1800" kern="0" dirty="0"/>
              <a:t>Passed FDIS ballot</a:t>
            </a:r>
            <a:br>
              <a:rPr lang="en-AU" sz="1800" kern="0" dirty="0"/>
            </a:br>
            <a:r>
              <a:rPr lang="en-AU" sz="1800" dirty="0"/>
              <a:t>(resolutions req)</a:t>
            </a:r>
          </a:p>
          <a:p>
            <a:pPr lvl="2">
              <a:spcBef>
                <a:spcPts val="200"/>
              </a:spcBef>
              <a:defRPr/>
            </a:pPr>
            <a:r>
              <a:rPr lang="en-AU" kern="0" dirty="0"/>
              <a:t>IEEE 802.1Qcz</a:t>
            </a:r>
          </a:p>
          <a:p>
            <a:pPr lvl="2">
              <a:spcBef>
                <a:spcPts val="200"/>
              </a:spcBef>
              <a:defRPr/>
            </a:pPr>
            <a:r>
              <a:rPr lang="en-AU" kern="0" dirty="0"/>
              <a:t>IEEE 802.1AEdk</a:t>
            </a:r>
          </a:p>
          <a:p>
            <a:pPr lvl="2">
              <a:spcBef>
                <a:spcPts val="200"/>
              </a:spcBef>
              <a:defRPr/>
            </a:pPr>
            <a:r>
              <a:rPr lang="en-AU" kern="0" dirty="0"/>
              <a:t>IEEE 802.15.9</a:t>
            </a:r>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019300" y="2057399"/>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t>IEEE 802.1DC</a:t>
            </a:r>
          </a:p>
          <a:p>
            <a:pPr lvl="2">
              <a:spcBef>
                <a:spcPts val="200"/>
              </a:spcBef>
              <a:defRPr/>
            </a:pPr>
            <a:r>
              <a:rPr lang="en-AU" dirty="0"/>
              <a:t>IEEE 802.1Qdy</a:t>
            </a:r>
          </a:p>
          <a:p>
            <a:pPr lvl="2">
              <a:spcBef>
                <a:spcPts val="200"/>
              </a:spcBef>
              <a:defRPr/>
            </a:pPr>
            <a:r>
              <a:rPr lang="en-AU" dirty="0"/>
              <a:t>IEEE 802-REVc</a:t>
            </a:r>
          </a:p>
          <a:p>
            <a:pPr lvl="2">
              <a:spcBef>
                <a:spcPts val="200"/>
              </a:spcBef>
              <a:defRPr/>
            </a:pPr>
            <a:r>
              <a:rPr lang="en-AU" dirty="0"/>
              <a:t>IEEE 802.1DG</a:t>
            </a:r>
          </a:p>
          <a:p>
            <a:pPr lvl="2">
              <a:spcBef>
                <a:spcPts val="200"/>
              </a:spcBef>
              <a:defRPr/>
            </a:pPr>
            <a:r>
              <a:rPr lang="en-AU" dirty="0">
                <a:solidFill>
                  <a:srgbClr val="FF0000"/>
                </a:solidFill>
              </a:rPr>
              <a:t>IEEE 802.11ba</a:t>
            </a:r>
            <a:endParaRPr lang="en-AU" dirty="0"/>
          </a:p>
          <a:p>
            <a:pPr lvl="2">
              <a:spcBef>
                <a:spcPts val="200"/>
              </a:spcBef>
              <a:defRPr/>
            </a:pPr>
            <a:r>
              <a:rPr lang="en-AU" dirty="0"/>
              <a:t>IEEE 802.15.4-2024</a:t>
            </a:r>
          </a:p>
          <a:p>
            <a:pPr lvl="2">
              <a:spcBef>
                <a:spcPts val="200"/>
              </a:spcBef>
              <a:defRPr/>
            </a:pPr>
            <a:r>
              <a:rPr lang="en-AU" dirty="0">
                <a:solidFill>
                  <a:srgbClr val="FF0000"/>
                </a:solidFill>
              </a:rPr>
              <a:t>IEEE 802.15.6</a:t>
            </a:r>
          </a:p>
          <a:p>
            <a:pPr lvl="2">
              <a:spcBef>
                <a:spcPts val="200"/>
              </a:spcBef>
              <a:defRPr/>
            </a:pPr>
            <a:r>
              <a:rPr lang="en-AU" dirty="0"/>
              <a:t>IEEE 802.15.7a</a:t>
            </a:r>
          </a:p>
          <a:p>
            <a:pPr lvl="2">
              <a:spcBef>
                <a:spcPts val="200"/>
              </a:spcBef>
              <a:defRPr/>
            </a:pPr>
            <a:r>
              <a:rPr lang="en-AU" dirty="0">
                <a:solidFill>
                  <a:srgbClr val="FF0000"/>
                </a:solidFill>
              </a:rPr>
              <a:t>IEEE 802.15.13</a:t>
            </a:r>
          </a:p>
          <a:p>
            <a:pPr lvl="2">
              <a:spcBef>
                <a:spcPts val="200"/>
              </a:spcBef>
              <a:defRPr/>
            </a:pPr>
            <a:r>
              <a:rPr lang="en-AU" dirty="0">
                <a:solidFill>
                  <a:srgbClr val="FF0000"/>
                </a:solidFill>
              </a:rPr>
              <a:t>IEEE 802.19.1</a:t>
            </a:r>
          </a:p>
          <a:p>
            <a:pPr lvl="1">
              <a:defRPr/>
            </a:pPr>
            <a:r>
              <a:rPr lang="en-AU" sz="1800" kern="0" dirty="0"/>
              <a:t>In 60-day ballot</a:t>
            </a:r>
            <a:endParaRPr lang="en-AU" dirty="0"/>
          </a:p>
          <a:p>
            <a:pPr lvl="1">
              <a:spcBef>
                <a:spcPts val="800"/>
              </a:spcBef>
              <a:defRPr/>
            </a:pPr>
            <a:endParaRPr lang="en-AU" dirty="0"/>
          </a:p>
        </p:txBody>
      </p:sp>
      <p:sp>
        <p:nvSpPr>
          <p:cNvPr id="2" name="Footer Placeholder 1">
            <a:extLst>
              <a:ext uri="{FF2B5EF4-FFF2-40B4-BE49-F238E27FC236}">
                <a16:creationId xmlns:a16="http://schemas.microsoft.com/office/drawing/2014/main" id="{5A876FE2-12A1-47CC-BBAA-E69612CAE310}"/>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35B02EC8-19AD-4D91-9F39-FD5519C189D9}"/>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62711B9A-39DA-494C-8E49-BA848881F490}"/>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80147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137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27872727"/>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54</a:t>
                      </a:r>
                    </a:p>
                  </a:txBody>
                  <a:tcPr/>
                </a:tc>
                <a:tc>
                  <a:txBody>
                    <a:bodyPr/>
                    <a:lstStyle/>
                    <a:p>
                      <a:pPr algn="ctr"/>
                      <a:r>
                        <a:rPr lang="en-US" dirty="0"/>
                        <a:t>12</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0</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4</a:t>
                      </a:r>
                    </a:p>
                  </a:txBody>
                  <a:tcPr/>
                </a:tc>
                <a:tc>
                  <a:txBody>
                    <a:bodyPr/>
                    <a:lstStyle/>
                    <a:p>
                      <a:pPr algn="ctr"/>
                      <a:r>
                        <a:rPr lang="en-AU" dirty="0"/>
                        <a:t>7</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110</a:t>
                      </a:r>
                    </a:p>
                  </a:txBody>
                  <a:tcPr>
                    <a:lnT w="12700" cap="flat" cmpd="sng" algn="ctr">
                      <a:solidFill>
                        <a:schemeClr val="tx1"/>
                      </a:solidFill>
                      <a:prstDash val="solid"/>
                      <a:round/>
                      <a:headEnd type="none" w="med" len="med"/>
                      <a:tailEnd type="none" w="med" len="med"/>
                    </a:lnT>
                  </a:tcPr>
                </a:tc>
                <a:tc>
                  <a:txBody>
                    <a:bodyPr/>
                    <a:lstStyle/>
                    <a:p>
                      <a:pPr algn="ctr"/>
                      <a:r>
                        <a:rPr lang="en-US" b="1" dirty="0"/>
                        <a:t>27</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E87023C7-8F71-40D4-861D-FCEA9C78AC07}"/>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93873F45-5C51-4F55-94C1-AC6E3D255A6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 name="Date Placeholder 7">
            <a:extLst>
              <a:ext uri="{FF2B5EF4-FFF2-40B4-BE49-F238E27FC236}">
                <a16:creationId xmlns:a16="http://schemas.microsoft.com/office/drawing/2014/main" id="{DAC09634-ADA4-4651-9B3A-42517893054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12316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IEEE 802.11-2024 is in the process of publication</a:t>
            </a:r>
          </a:p>
          <a:p>
            <a:pPr lvl="1">
              <a:buFont typeface="Arial" panose="020B0604020202020204" pitchFamily="34" charset="0"/>
              <a:buChar char="•"/>
              <a:defRPr/>
            </a:pPr>
            <a:r>
              <a:rPr lang="en-US" altLang="en-US" sz="1600" dirty="0">
                <a:ea typeface="ＭＳ Ｐゴシック" panose="020B0600070205080204" pitchFamily="34" charset="-128"/>
              </a:rPr>
              <a:t>P802.11bh and P802.11be are also in the process of being published as amendments</a:t>
            </a: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Discuss contributions on modifications to the </a:t>
            </a:r>
            <a:r>
              <a:rPr lang="en-US" altLang="en-US" sz="1600" dirty="0" err="1">
                <a:ea typeface="ＭＳ Ｐゴシック" panose="020B0600070205080204" pitchFamily="34" charset="-128"/>
              </a:rPr>
              <a:t>REVme</a:t>
            </a:r>
            <a:r>
              <a:rPr lang="en-US" altLang="en-US" sz="1600" dirty="0">
                <a:ea typeface="ＭＳ Ｐゴシック" panose="020B0600070205080204" pitchFamily="34" charset="-128"/>
              </a:rPr>
              <a:t> D7.0 draft – for consideration in the initial </a:t>
            </a:r>
            <a:r>
              <a:rPr lang="en-US" altLang="en-US" sz="1600" dirty="0" err="1">
                <a:ea typeface="ＭＳ Ｐゴシック" panose="020B0600070205080204" pitchFamily="34" charset="-128"/>
              </a:rPr>
              <a:t>REVmf</a:t>
            </a:r>
            <a:r>
              <a:rPr lang="en-US" altLang="en-US" sz="1600" dirty="0">
                <a:ea typeface="ＭＳ Ｐゴシック" panose="020B0600070205080204" pitchFamily="34" charset="-128"/>
              </a:rPr>
              <a:t> draft.</a:t>
            </a:r>
          </a:p>
          <a:p>
            <a:pPr lvl="1">
              <a:buFont typeface="Arial" panose="020B0604020202020204" pitchFamily="34" charset="0"/>
              <a:buChar char="•"/>
              <a:defRPr/>
            </a:pPr>
            <a:r>
              <a:rPr lang="en-US" altLang="en-US" sz="1600" dirty="0">
                <a:ea typeface="ＭＳ Ｐゴシック" panose="020B0600070205080204" pitchFamily="34" charset="-128"/>
              </a:rPr>
              <a:t>Discuss contributions on topics involving other amendments under publication.</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January 13, 4-6pm ET</a:t>
            </a:r>
          </a:p>
          <a:p>
            <a:pPr lvl="1">
              <a:buFont typeface="Arial" panose="020B0604020202020204" pitchFamily="34" charset="0"/>
              <a:buChar char="•"/>
              <a:defRPr/>
            </a:pPr>
            <a:r>
              <a:rPr lang="en-US" altLang="en-US" sz="1600">
                <a:ea typeface="ＭＳ Ｐゴシック" panose="020B0600070205080204" pitchFamily="34" charset="-128"/>
              </a:rPr>
              <a:t>Wednesday January 15, </a:t>
            </a:r>
            <a:r>
              <a:rPr lang="en-US" altLang="en-US" sz="1600" dirty="0">
                <a:ea typeface="ＭＳ Ｐゴシック" panose="020B0600070205080204" pitchFamily="34" charset="-128"/>
              </a:rPr>
              <a:t>4-6pm ET</a:t>
            </a:r>
          </a:p>
        </p:txBody>
      </p:sp>
      <p:sp>
        <p:nvSpPr>
          <p:cNvPr id="2" name="Footer Placeholder 1">
            <a:extLst>
              <a:ext uri="{FF2B5EF4-FFF2-40B4-BE49-F238E27FC236}">
                <a16:creationId xmlns:a16="http://schemas.microsoft.com/office/drawing/2014/main" id="{17D7271C-4760-49E8-99F3-24458D0DCF39}"/>
              </a:ext>
            </a:extLst>
          </p:cNvPr>
          <p:cNvSpPr>
            <a:spLocks noGrp="1"/>
          </p:cNvSpPr>
          <p:nvPr>
            <p:ph type="ftr" idx="14"/>
          </p:nvPr>
        </p:nvSpPr>
        <p:spPr/>
        <p:txBody>
          <a:bodyPr/>
          <a:lstStyle/>
          <a:p>
            <a:r>
              <a:rPr lang="en-GB"/>
              <a:t>Michael Montemurro, Huawei</a:t>
            </a:r>
            <a:endParaRPr lang="en-GB" dirty="0"/>
          </a:p>
        </p:txBody>
      </p:sp>
      <p:sp>
        <p:nvSpPr>
          <p:cNvPr id="3" name="Slide Number Placeholder 2">
            <a:extLst>
              <a:ext uri="{FF2B5EF4-FFF2-40B4-BE49-F238E27FC236}">
                <a16:creationId xmlns:a16="http://schemas.microsoft.com/office/drawing/2014/main" id="{DCBA1004-D384-44A3-90D7-52E4BC91DD5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7" name="Date Placeholder 6">
            <a:extLst>
              <a:ext uri="{FF2B5EF4-FFF2-40B4-BE49-F238E27FC236}">
                <a16:creationId xmlns:a16="http://schemas.microsoft.com/office/drawing/2014/main" id="{CCEBE1D8-CFB9-4F2B-8F82-897BC31B402B}"/>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0148922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r>
              <a:rPr lang="en-US" dirty="0"/>
              <a:t>–</a:t>
            </a:r>
            <a:r>
              <a:rPr lang="en-US" altLang="zh-CN" dirty="0"/>
              <a:t> </a:t>
            </a:r>
            <a:r>
              <a:rPr lang="en-US" altLang="zh-CN" dirty="0">
                <a:solidFill>
                  <a:srgbClr val="0000FF"/>
                </a:solidFill>
              </a:rPr>
              <a:t>January </a:t>
            </a:r>
            <a:r>
              <a:rPr lang="en-US" dirty="0"/>
              <a:t>2025</a:t>
            </a:r>
            <a:endParaRPr lang="en-GB" dirty="0"/>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November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1</a:t>
            </a:r>
            <a:r>
              <a:rPr lang="en-US" sz="1800" dirty="0"/>
              <a:t> teleconference call</a:t>
            </a:r>
          </a:p>
          <a:p>
            <a:pPr marL="720725" lvl="1" indent="-342900" algn="just">
              <a:spcBef>
                <a:spcPts val="0"/>
              </a:spcBef>
              <a:spcAft>
                <a:spcPts val="600"/>
              </a:spcAft>
              <a:buFont typeface="Times New Roman" panose="02020603050405020304" pitchFamily="18" charset="0"/>
              <a:buChar char="−"/>
            </a:pPr>
            <a:r>
              <a:rPr lang="en-US" altLang="zh-CN" sz="1800" dirty="0"/>
              <a:t>The 2</a:t>
            </a:r>
            <a:r>
              <a:rPr lang="en-US" altLang="zh-CN" sz="1800" baseline="30000" dirty="0"/>
              <a:t>nd</a:t>
            </a:r>
            <a:r>
              <a:rPr lang="en-US" altLang="zh-CN" sz="1800" dirty="0"/>
              <a:t> </a:t>
            </a:r>
            <a:r>
              <a:rPr lang="en-US" sz="1800" dirty="0"/>
              <a:t>SA </a:t>
            </a:r>
            <a:r>
              <a:rPr lang="en-US" altLang="zh-CN" sz="1800" dirty="0"/>
              <a:t>Ballot Recirculation </a:t>
            </a:r>
            <a:r>
              <a:rPr lang="en-US" sz="1800" dirty="0"/>
              <a:t>for P802.11bf is closed, and passed</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Open date 21 </a:t>
            </a:r>
            <a:r>
              <a:rPr lang="en-US" altLang="zh-CN" sz="1600" dirty="0">
                <a:solidFill>
                  <a:schemeClr val="tx1"/>
                </a:solidFill>
              </a:rPr>
              <a:t>Nov </a:t>
            </a:r>
            <a:r>
              <a:rPr lang="en-US" sz="1600" dirty="0">
                <a:solidFill>
                  <a:schemeClr val="tx1"/>
                </a:solidFill>
              </a:rPr>
              <a:t>2024, close date 11 Dec 2024</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Approval rate: 96%</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Received 3 comments</a:t>
            </a:r>
          </a:p>
          <a:p>
            <a:pPr marL="720725" lvl="1" indent="-342900" algn="just">
              <a:spcBef>
                <a:spcPts val="0"/>
              </a:spcBef>
              <a:spcAft>
                <a:spcPts val="300"/>
              </a:spcAft>
              <a:buFont typeface="Times New Roman" panose="02020603050405020304" pitchFamily="18" charset="0"/>
              <a:buChar char="−"/>
            </a:pPr>
            <a:r>
              <a:rPr lang="en-US" altLang="zh-CN" dirty="0">
                <a:solidFill>
                  <a:srgbClr val="0000FF"/>
                </a:solidFill>
              </a:rPr>
              <a:t>Comment resolution </a:t>
            </a:r>
            <a:r>
              <a:rPr lang="en-US" altLang="zh-CN" dirty="0"/>
              <a:t>for the </a:t>
            </a:r>
            <a:r>
              <a:rPr lang="en-US" altLang="zh-CN" sz="2000" dirty="0"/>
              <a:t>2</a:t>
            </a:r>
            <a:r>
              <a:rPr lang="en-US" altLang="zh-CN" sz="2000" baseline="30000" dirty="0"/>
              <a:t>nd</a:t>
            </a:r>
            <a:r>
              <a:rPr lang="en-US" altLang="zh-CN" dirty="0"/>
              <a:t> SA Ballot Recirculation (D6.0)</a:t>
            </a:r>
          </a:p>
          <a:p>
            <a:pPr marL="1120775" lvl="2" indent="-342900" algn="just">
              <a:spcBef>
                <a:spcPts val="0"/>
              </a:spcBef>
              <a:spcAft>
                <a:spcPts val="300"/>
              </a:spcAft>
              <a:buSzPct val="50000"/>
              <a:buFont typeface="Wingdings" panose="05000000000000000000" pitchFamily="2" charset="2"/>
              <a:buChar char="n"/>
            </a:pPr>
            <a:r>
              <a:rPr lang="en-US" altLang="zh-CN" dirty="0">
                <a:solidFill>
                  <a:srgbClr val="FF0000"/>
                </a:solidFill>
              </a:rPr>
              <a:t>100 </a:t>
            </a:r>
            <a:r>
              <a:rPr lang="en-US" altLang="zh-CN" dirty="0">
                <a:solidFill>
                  <a:schemeClr val="tx1"/>
                </a:solidFill>
              </a:rPr>
              <a:t>% of all comments are now resolved or marked as “ready for motion”</a:t>
            </a:r>
            <a:r>
              <a:rPr lang="en-US" altLang="zh-CN" dirty="0"/>
              <a:t> (</a:t>
            </a:r>
            <a:r>
              <a:rPr lang="en-US" altLang="zh-CN" dirty="0">
                <a:solidFill>
                  <a:srgbClr val="FF0000"/>
                </a:solidFill>
              </a:rPr>
              <a:t>3 /3</a:t>
            </a:r>
            <a:r>
              <a:rPr lang="en-US" altLang="zh-CN" dirty="0"/>
              <a:t>)</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January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1</a:t>
            </a:r>
            <a:r>
              <a:rPr lang="en-US" sz="1800" dirty="0"/>
              <a:t> slot scheduled for </a:t>
            </a:r>
            <a:r>
              <a:rPr lang="en-US" sz="1800" dirty="0" err="1"/>
              <a:t>TGbf</a:t>
            </a:r>
            <a:endParaRPr lang="en-US" sz="1800" dirty="0"/>
          </a:p>
          <a:p>
            <a:pPr marL="720725" lvl="1" indent="-342900" algn="just">
              <a:spcBef>
                <a:spcPts val="0"/>
              </a:spcBef>
              <a:spcAft>
                <a:spcPts val="600"/>
              </a:spcAft>
              <a:buFont typeface="Times New Roman" panose="02020603050405020304" pitchFamily="18" charset="0"/>
              <a:buChar char="−"/>
            </a:pPr>
            <a:r>
              <a:rPr lang="en-US" altLang="zh-CN" sz="1800" dirty="0"/>
              <a:t>Approve meeting minutes</a:t>
            </a:r>
          </a:p>
          <a:p>
            <a:pPr marL="720725" lvl="1" indent="-342900" algn="just">
              <a:spcBef>
                <a:spcPts val="0"/>
              </a:spcBef>
              <a:spcAft>
                <a:spcPts val="600"/>
              </a:spcAft>
              <a:buFont typeface="Times New Roman" panose="02020603050405020304" pitchFamily="18" charset="0"/>
              <a:buChar char="−"/>
            </a:pPr>
            <a:r>
              <a:rPr lang="en-US" altLang="zh-CN" sz="1800" dirty="0"/>
              <a:t>Discuss and confirm the plan for teleconference and March Plenary, for the next round (</a:t>
            </a:r>
            <a:r>
              <a:rPr lang="en-US" altLang="zh-CN" sz="1600" dirty="0"/>
              <a:t>3</a:t>
            </a:r>
            <a:r>
              <a:rPr lang="en-US" altLang="zh-CN" sz="1600" baseline="30000" dirty="0"/>
              <a:t>rd</a:t>
            </a:r>
            <a:r>
              <a:rPr lang="en-US" altLang="zh-CN" dirty="0"/>
              <a:t> SA Ballot Recirculation </a:t>
            </a:r>
            <a:r>
              <a:rPr lang="en-US" altLang="zh-CN" sz="1800" dirty="0"/>
              <a:t>)</a:t>
            </a:r>
          </a:p>
        </p:txBody>
      </p:sp>
      <p:sp>
        <p:nvSpPr>
          <p:cNvPr id="3" name="Footer Placeholder 2">
            <a:extLst>
              <a:ext uri="{FF2B5EF4-FFF2-40B4-BE49-F238E27FC236}">
                <a16:creationId xmlns:a16="http://schemas.microsoft.com/office/drawing/2014/main" id="{8F785828-2A8B-4833-9690-A45CDD0808C2}"/>
              </a:ext>
            </a:extLst>
          </p:cNvPr>
          <p:cNvSpPr>
            <a:spLocks noGrp="1"/>
          </p:cNvSpPr>
          <p:nvPr>
            <p:ph type="ftr" idx="14"/>
          </p:nvPr>
        </p:nvSpPr>
        <p:spPr/>
        <p:txBody>
          <a:bodyPr/>
          <a:lstStyle/>
          <a:p>
            <a:r>
              <a:rPr lang="en-GB" dirty="0"/>
              <a:t>Tony Xiao Han, Huawei</a:t>
            </a:r>
          </a:p>
        </p:txBody>
      </p:sp>
      <p:sp>
        <p:nvSpPr>
          <p:cNvPr id="4" name="Slide Number Placeholder 3">
            <a:extLst>
              <a:ext uri="{FF2B5EF4-FFF2-40B4-BE49-F238E27FC236}">
                <a16:creationId xmlns:a16="http://schemas.microsoft.com/office/drawing/2014/main" id="{6405C4FB-6DDA-49C1-9474-60471277FE2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56E370B4-1A3C-497A-B05E-61E90EE46A44}"/>
              </a:ext>
            </a:extLst>
          </p:cNvPr>
          <p:cNvSpPr>
            <a:spLocks noGrp="1"/>
          </p:cNvSpPr>
          <p:nvPr>
            <p:ph type="dt" idx="15"/>
          </p:nvPr>
        </p:nvSpPr>
        <p:spPr/>
        <p:txBody>
          <a:bodyPr/>
          <a:lstStyle/>
          <a:p>
            <a:r>
              <a:rPr lang="en-US" dirty="0"/>
              <a:t>January 2025</a:t>
            </a:r>
            <a:endParaRPr lang="en-GB" dirty="0"/>
          </a:p>
        </p:txBody>
      </p:sp>
    </p:spTree>
    <p:extLst>
      <p:ext uri="{BB962C8B-B14F-4D97-AF65-F5344CB8AC3E}">
        <p14:creationId xmlns:p14="http://schemas.microsoft.com/office/powerpoint/2010/main" val="857764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12" name="Rectangle 3">
            <a:extLst>
              <a:ext uri="{FF2B5EF4-FFF2-40B4-BE49-F238E27FC236}">
                <a16:creationId xmlns:a16="http://schemas.microsoft.com/office/drawing/2014/main" id="{A2BD9844-48FD-41FA-9703-8C31830EFC49}"/>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Font typeface="Arial" panose="020B0604020202020204" pitchFamily="34" charset="0"/>
              <a:buChar char="•"/>
              <a:defRPr/>
            </a:pPr>
            <a:r>
              <a:rPr lang="en-US" altLang="zh-CN" b="1" dirty="0"/>
              <a:t>November Plenary 2024, </a:t>
            </a:r>
            <a:r>
              <a:rPr lang="en-US" altLang="zh-CN" b="1" dirty="0">
                <a:cs typeface="Times New Roman" panose="02020603050405020304" pitchFamily="18" charset="0"/>
              </a:rPr>
              <a:t>Confirmed: </a:t>
            </a:r>
          </a:p>
        </p:txBody>
      </p:sp>
      <p:graphicFrame>
        <p:nvGraphicFramePr>
          <p:cNvPr id="8" name="Table 6">
            <a:extLst>
              <a:ext uri="{FF2B5EF4-FFF2-40B4-BE49-F238E27FC236}">
                <a16:creationId xmlns:a16="http://schemas.microsoft.com/office/drawing/2014/main" id="{DA3A4EC7-FCCC-48A3-A704-165BE8BD011A}"/>
              </a:ext>
            </a:extLst>
          </p:cNvPr>
          <p:cNvGraphicFramePr>
            <a:graphicFrameLocks noGrp="1"/>
          </p:cNvGraphicFramePr>
          <p:nvPr>
            <p:extLst>
              <p:ext uri="{D42A27DB-BD31-4B8C-83A1-F6EECF244321}">
                <p14:modId xmlns:p14="http://schemas.microsoft.com/office/powerpoint/2010/main" val="387720492"/>
              </p:ext>
            </p:extLst>
          </p:nvPr>
        </p:nvGraphicFramePr>
        <p:xfrm>
          <a:off x="2667000" y="1926437"/>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39598E22-9B54-48F6-8D8B-8E9524AC82B9}"/>
              </a:ext>
            </a:extLst>
          </p:cNvPr>
          <p:cNvGraphicFramePr>
            <a:graphicFrameLocks noGrp="1"/>
          </p:cNvGraphicFramePr>
          <p:nvPr>
            <p:extLst>
              <p:ext uri="{D42A27DB-BD31-4B8C-83A1-F6EECF244321}">
                <p14:modId xmlns:p14="http://schemas.microsoft.com/office/powerpoint/2010/main" val="2103972474"/>
              </p:ext>
            </p:extLst>
          </p:nvPr>
        </p:nvGraphicFramePr>
        <p:xfrm>
          <a:off x="2667000" y="441559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Date Placeholder 6">
            <a:extLst>
              <a:ext uri="{FF2B5EF4-FFF2-40B4-BE49-F238E27FC236}">
                <a16:creationId xmlns:a16="http://schemas.microsoft.com/office/drawing/2014/main" id="{A4C94D27-EAD5-4971-AEE1-DEE7D99D0A9C}"/>
              </a:ext>
            </a:extLst>
          </p:cNvPr>
          <p:cNvSpPr>
            <a:spLocks noGrp="1"/>
          </p:cNvSpPr>
          <p:nvPr>
            <p:ph type="dt" idx="15"/>
          </p:nvPr>
        </p:nvSpPr>
        <p:spPr>
          <a:xfrm>
            <a:off x="929217" y="333375"/>
            <a:ext cx="2499764" cy="273050"/>
          </a:xfrm>
        </p:spPr>
        <p:txBody>
          <a:bodyPr/>
          <a:lstStyle/>
          <a:p>
            <a:r>
              <a:rPr lang="en-US" dirty="0"/>
              <a:t>January 2025</a:t>
            </a:r>
            <a:endParaRPr lang="en-GB" dirty="0"/>
          </a:p>
        </p:txBody>
      </p:sp>
      <p:sp>
        <p:nvSpPr>
          <p:cNvPr id="7" name="Footer Placeholder 2">
            <a:extLst>
              <a:ext uri="{FF2B5EF4-FFF2-40B4-BE49-F238E27FC236}">
                <a16:creationId xmlns:a16="http://schemas.microsoft.com/office/drawing/2014/main" id="{4DEBA61F-AC45-41F6-93F0-791489DB4BAE}"/>
              </a:ext>
            </a:extLst>
          </p:cNvPr>
          <p:cNvSpPr>
            <a:spLocks noGrp="1"/>
          </p:cNvSpPr>
          <p:nvPr>
            <p:ph type="ftr" idx="14"/>
          </p:nvPr>
        </p:nvSpPr>
        <p:spPr>
          <a:xfrm>
            <a:off x="7143757" y="6475414"/>
            <a:ext cx="4246027" cy="180975"/>
          </a:xfrm>
        </p:spPr>
        <p:txBody>
          <a:bodyPr/>
          <a:lstStyle/>
          <a:p>
            <a:r>
              <a:rPr lang="en-GB" dirty="0"/>
              <a:t>Tony Xiao Han, Huawei</a:t>
            </a:r>
          </a:p>
        </p:txBody>
      </p:sp>
    </p:spTree>
    <p:extLst>
      <p:ext uri="{BB962C8B-B14F-4D97-AF65-F5344CB8AC3E}">
        <p14:creationId xmlns:p14="http://schemas.microsoft.com/office/powerpoint/2010/main" val="87263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r>
              <a:rPr lang="en-US" dirty="0"/>
              <a:t> </a:t>
            </a:r>
            <a:r>
              <a:rPr dirty="0"/>
              <a:t>–</a:t>
            </a:r>
            <a:r>
              <a:rPr lang="en-US" dirty="0"/>
              <a:t> January 2025</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85000" lnSpcReduction="20000"/>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TGbi received 527 comments in the comment collection. Current status is: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Our goal is to generate a D1.0 coming out of this meeting.</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6 sessions in the January Interim for TGbi.</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4/2117r1.</a:t>
            </a:r>
            <a:endParaRPr sz="200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extLst>
              <p:ext uri="{D42A27DB-BD31-4B8C-83A1-F6EECF244321}">
                <p14:modId xmlns:p14="http://schemas.microsoft.com/office/powerpoint/2010/main" val="665569810"/>
              </p:ext>
            </p:extLst>
          </p:nvPr>
        </p:nvGraphicFramePr>
        <p:xfrm>
          <a:off x="2732089" y="1807450"/>
          <a:ext cx="3963986" cy="1219200"/>
        </p:xfrm>
        <a:graphic>
          <a:graphicData uri="http://schemas.openxmlformats.org/drawingml/2006/table">
            <a:tbl>
              <a:tblPr>
                <a:tableStyleId>{5940675A-B579-460E-94D1-54222C63F5DA}</a:tableStyleId>
              </a:tblPr>
              <a:tblGrid>
                <a:gridCol w="1189196">
                  <a:extLst>
                    <a:ext uri="{9D8B030D-6E8A-4147-A177-3AD203B41FA5}">
                      <a16:colId xmlns:a16="http://schemas.microsoft.com/office/drawing/2014/main" val="2537092023"/>
                    </a:ext>
                  </a:extLst>
                </a:gridCol>
                <a:gridCol w="1189196">
                  <a:extLst>
                    <a:ext uri="{9D8B030D-6E8A-4147-A177-3AD203B41FA5}">
                      <a16:colId xmlns:a16="http://schemas.microsoft.com/office/drawing/2014/main" val="3607983971"/>
                    </a:ext>
                  </a:extLst>
                </a:gridCol>
                <a:gridCol w="1585594">
                  <a:extLst>
                    <a:ext uri="{9D8B030D-6E8A-4147-A177-3AD203B41FA5}">
                      <a16:colId xmlns:a16="http://schemas.microsoft.com/office/drawing/2014/main" val="761489351"/>
                    </a:ext>
                  </a:extLst>
                </a:gridCol>
              </a:tblGrid>
              <a:tr h="914400">
                <a:tc>
                  <a:txBody>
                    <a:bodyPr/>
                    <a:lstStyle/>
                    <a:p>
                      <a:pPr algn="ctr" fontAlgn="ctr"/>
                      <a:r>
                        <a:rPr lang="en-US" sz="1800" u="none" strike="noStrike">
                          <a:effectLst/>
                        </a:rPr>
                        <a:t>Assigned</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Ready for Motion</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dirty="0">
                          <a:effectLst/>
                        </a:rPr>
                        <a:t>Resolution Approved</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4320308"/>
                  </a:ext>
                </a:extLst>
              </a:tr>
              <a:tr h="304800">
                <a:tc>
                  <a:txBody>
                    <a:bodyPr/>
                    <a:lstStyle/>
                    <a:p>
                      <a:pPr algn="ctr" fontAlgn="b"/>
                      <a:r>
                        <a:rPr lang="en-US" sz="1800" b="0" i="0" u="none" strike="noStrike" dirty="0">
                          <a:solidFill>
                            <a:srgbClr val="000000"/>
                          </a:solidFill>
                          <a:effectLst/>
                          <a:latin typeface="Calibri" panose="020F0502020204030204" pitchFamily="34" charset="0"/>
                        </a:rPr>
                        <a:t>37</a:t>
                      </a:r>
                    </a:p>
                  </a:txBody>
                  <a:tcPr marL="9525" marR="9525" marT="9525" marB="0" anchor="b"/>
                </a:tc>
                <a:tc>
                  <a:txBody>
                    <a:bodyPr/>
                    <a:lstStyle/>
                    <a:p>
                      <a:pPr algn="ctr" fontAlgn="b"/>
                      <a:r>
                        <a:rPr lang="en-US" sz="1800" u="none" strike="noStrike" dirty="0">
                          <a:effectLst/>
                        </a:rPr>
                        <a:t>21</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0" i="0" u="none" strike="noStrike">
                          <a:solidFill>
                            <a:srgbClr val="000000"/>
                          </a:solidFill>
                          <a:effectLst/>
                          <a:latin typeface="Calibri" panose="020F0502020204030204" pitchFamily="34" charset="0"/>
                        </a:rPr>
                        <a:t>469</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5474236"/>
                  </a:ext>
                </a:extLst>
              </a:tr>
            </a:tbl>
          </a:graphicData>
        </a:graphic>
      </p:graphicFrame>
      <p:sp>
        <p:nvSpPr>
          <p:cNvPr id="3" name="Footer Placeholder 2">
            <a:extLst>
              <a:ext uri="{FF2B5EF4-FFF2-40B4-BE49-F238E27FC236}">
                <a16:creationId xmlns:a16="http://schemas.microsoft.com/office/drawing/2014/main" id="{3572210D-3E80-4A5E-AF64-41720B2170EF}"/>
              </a:ext>
            </a:extLst>
          </p:cNvPr>
          <p:cNvSpPr>
            <a:spLocks noGrp="1"/>
          </p:cNvSpPr>
          <p:nvPr>
            <p:ph type="ftr" idx="11"/>
          </p:nvPr>
        </p:nvSpPr>
        <p:spPr/>
        <p:txBody>
          <a:bodyPr/>
          <a:lstStyle/>
          <a:p>
            <a:r>
              <a:rPr lang="en-GB"/>
              <a:t>Carol Ansley, Cox</a:t>
            </a:r>
          </a:p>
        </p:txBody>
      </p:sp>
      <p:sp>
        <p:nvSpPr>
          <p:cNvPr id="4" name="Slide Number Placeholder 3">
            <a:extLst>
              <a:ext uri="{FF2B5EF4-FFF2-40B4-BE49-F238E27FC236}">
                <a16:creationId xmlns:a16="http://schemas.microsoft.com/office/drawing/2014/main" id="{0DDE1423-D833-4B20-82D4-E5E0644443D5}"/>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sp>
        <p:nvSpPr>
          <p:cNvPr id="5" name="Date Placeholder 4">
            <a:extLst>
              <a:ext uri="{FF2B5EF4-FFF2-40B4-BE49-F238E27FC236}">
                <a16:creationId xmlns:a16="http://schemas.microsoft.com/office/drawing/2014/main" id="{99018BF4-EEE8-4A95-AE6E-3D2DFEAB9174}"/>
              </a:ext>
            </a:extLst>
          </p:cNvPr>
          <p:cNvSpPr>
            <a:spLocks noGrp="1"/>
          </p:cNvSpPr>
          <p:nvPr>
            <p:ph type="dt" idx="10"/>
          </p:nvPr>
        </p:nvSpPr>
        <p:spPr/>
        <p:txBody>
          <a:bodyPr/>
          <a:lstStyle/>
          <a:p>
            <a:r>
              <a:rPr lang="en-US"/>
              <a:t>January 2025</a:t>
            </a:r>
            <a:endParaRPr lang="en-GB"/>
          </a:p>
        </p:txBody>
      </p:sp>
    </p:spTree>
    <p:extLst>
      <p:ext uri="{BB962C8B-B14F-4D97-AF65-F5344CB8AC3E}">
        <p14:creationId xmlns:p14="http://schemas.microsoft.com/office/powerpoint/2010/main" val="2412107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Initial SA ballot completed successfully Nov. 10</a:t>
            </a:r>
            <a:r>
              <a:rPr lang="en-US" b="0" baseline="30000" dirty="0"/>
              <a:t>th</a:t>
            </a:r>
            <a:r>
              <a:rPr lang="en-US" b="0"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completed response to Initial SA Jan. 9</a:t>
            </a:r>
            <a:r>
              <a:rPr lang="en-US" b="0" baseline="30000" dirty="0"/>
              <a:t>th</a:t>
            </a:r>
            <a:r>
              <a:rPr lang="en-US" b="0" dirty="0"/>
              <a:t> and approved a 15 day recirculation ballot.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Initial SA (completed) statistics: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78 total comments – 28 technical, 50 editorial.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will not be meeting during the IEEE meeting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3244605A-45A3-409B-B3E1-C8A6DB1A371D}"/>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B942732B-23EC-4D31-A18E-48619D96A45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A55EC62F-F7D1-4927-BC76-E2344410A39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125180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11377264" cy="2663819"/>
          </a:xfrm>
          <a:ln/>
        </p:spPr>
        <p:txBody>
          <a:bodyPr/>
          <a:lstStyle/>
          <a:p>
            <a:pPr>
              <a:buFont typeface="Times New Roman" pitchFamily="16" charset="0"/>
              <a:buChar char="•"/>
            </a:pPr>
            <a:endParaRPr lang="en-US" b="0" dirty="0"/>
          </a:p>
          <a:p>
            <a:pPr>
              <a:buFont typeface="Times New Roman" pitchFamily="16" charset="0"/>
              <a:buChar char="•"/>
            </a:pPr>
            <a:r>
              <a:rPr lang="en-US" b="0" dirty="0"/>
              <a:t>Future scheduled telecons:</a:t>
            </a:r>
          </a:p>
          <a:p>
            <a:pPr lvl="1">
              <a:buFont typeface="Arial" panose="020B0604020202020204" pitchFamily="34" charset="0"/>
              <a:buChar char="•"/>
            </a:pPr>
            <a:r>
              <a:rPr lang="en-US" altLang="en-US" b="0" kern="0" dirty="0"/>
              <a:t>Feb. 	6</a:t>
            </a:r>
            <a:r>
              <a:rPr lang="en-US" altLang="en-US" b="0" kern="0" baseline="30000" dirty="0"/>
              <a:t>th</a:t>
            </a:r>
            <a:r>
              <a:rPr lang="en-US" altLang="en-US" b="0" kern="0" dirty="0"/>
              <a:t> 		10:00 am PT/13:00 ET (2hrs)</a:t>
            </a:r>
          </a:p>
          <a:p>
            <a:pPr lvl="1">
              <a:buFont typeface="Arial" panose="020B0604020202020204" pitchFamily="34" charset="0"/>
              <a:buChar char="•"/>
            </a:pPr>
            <a:r>
              <a:rPr lang="en-US" altLang="en-US" b="0" kern="0" dirty="0"/>
              <a:t>Feb. 	13</a:t>
            </a:r>
            <a:r>
              <a:rPr lang="en-US" altLang="en-US" b="0" kern="0" baseline="30000" dirty="0"/>
              <a:t>th</a:t>
            </a:r>
            <a:r>
              <a:rPr lang="en-US" altLang="en-US" b="0" kern="0" dirty="0"/>
              <a:t> 		10:00 am PT/13:00 ET (2hrs)</a:t>
            </a:r>
          </a:p>
          <a:p>
            <a:pPr lvl="1">
              <a:buFont typeface="Arial" panose="020B0604020202020204" pitchFamily="34" charset="0"/>
              <a:buChar char="•"/>
            </a:pPr>
            <a:r>
              <a:rPr lang="en-US" altLang="en-US" dirty="0"/>
              <a:t>Feb. 	</a:t>
            </a:r>
            <a:r>
              <a:rPr lang="en-US" altLang="en-US"/>
              <a:t>20</a:t>
            </a:r>
            <a:r>
              <a:rPr lang="en-US" altLang="en-US" baseline="30000"/>
              <a:t>th</a:t>
            </a:r>
            <a:r>
              <a:rPr lang="en-US" altLang="en-US"/>
              <a:t> 		</a:t>
            </a:r>
            <a:r>
              <a:rPr lang="en-US" altLang="en-US" b="0" kern="0"/>
              <a:t> 10:00 am PT/13:00 ET (2hrs)</a:t>
            </a:r>
            <a:endParaRPr lang="en-US" altLang="en-US" b="0" kern="0" dirty="0"/>
          </a:p>
          <a:p>
            <a:pPr lvl="1">
              <a:buFont typeface="Times New Roman" pitchFamily="16" charset="0"/>
              <a:buChar char="•"/>
            </a:pPr>
            <a:endParaRPr lang="en-US" dirty="0"/>
          </a:p>
          <a:p>
            <a:pPr marL="457200" lvl="1" indent="0"/>
            <a:endParaRPr lang="en-US" b="0" dirty="0"/>
          </a:p>
          <a:p>
            <a:pPr marL="457200" lvl="1" indent="0"/>
            <a:endParaRPr lang="en-US" b="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EDC322CF-E586-4607-887C-63F95487E667}"/>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B62E54A1-C0E8-405B-B591-914834F670A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4285AD74-2C9A-4A5A-9098-8A7854C8792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9719923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751014"/>
            <a:ext cx="10361613" cy="4649786"/>
          </a:xfrm>
        </p:spPr>
        <p:txBody>
          <a:bodyPr/>
          <a:lstStyle/>
          <a:p>
            <a:pPr>
              <a:buFont typeface="Arial" panose="020B0604020202020204" pitchFamily="34" charset="0"/>
              <a:buChar char="•"/>
            </a:pPr>
            <a:r>
              <a:rPr lang="en-US" sz="2000" dirty="0"/>
              <a:t>Since the November plenary</a:t>
            </a:r>
          </a:p>
          <a:p>
            <a:pPr marL="800100" lvl="1" indent="-342900">
              <a:buFont typeface="Arial" panose="020B0604020202020204" pitchFamily="34" charset="0"/>
              <a:buChar char="•"/>
            </a:pPr>
            <a:r>
              <a:rPr lang="en-US" sz="1800" dirty="0">
                <a:solidFill>
                  <a:schemeClr val="tx1"/>
                </a:solidFill>
              </a:rPr>
              <a:t>Held 8 telcos between November 2024 and January 2025 (</a:t>
            </a:r>
            <a:r>
              <a:rPr lang="en-US" sz="1800" dirty="0">
                <a:solidFill>
                  <a:schemeClr val="tx1"/>
                </a:solidFill>
                <a:hlinkClick r:id="rId2"/>
              </a:rPr>
              <a:t>11-24/1988r15</a:t>
            </a:r>
            <a:r>
              <a:rPr lang="en-US" sz="1800" dirty="0">
                <a:solidFill>
                  <a:schemeClr val="tx1"/>
                </a:solidFill>
              </a:rPr>
              <a:t>)</a:t>
            </a:r>
          </a:p>
          <a:p>
            <a:pPr marL="1200150" lvl="2" indent="-285750">
              <a:buFont typeface="Arial" panose="020B0604020202020204" pitchFamily="34" charset="0"/>
              <a:buChar char="•"/>
            </a:pPr>
            <a:r>
              <a:rPr lang="en-US" sz="1600" dirty="0">
                <a:solidFill>
                  <a:schemeClr val="tx1"/>
                </a:solidFill>
              </a:rPr>
              <a:t>Discussed ~30 </a:t>
            </a:r>
            <a:r>
              <a:rPr lang="en-US" sz="1600" dirty="0"/>
              <a:t>submissions, ~30 PDTs, ran ~ 30 straw polls covering a variety of topics</a:t>
            </a:r>
          </a:p>
          <a:p>
            <a:pPr marL="1657350" lvl="3" indent="-285750">
              <a:buFont typeface="Arial" panose="020B0604020202020204" pitchFamily="34" charset="0"/>
              <a:buChar char="•"/>
            </a:pPr>
            <a:r>
              <a:rPr lang="en-US" sz="1400" dirty="0">
                <a:solidFill>
                  <a:schemeClr val="tx1"/>
                </a:solidFill>
              </a:rPr>
              <a:t>Trigger, enhanced long range, coordinated spatial reuse, prioritized EDCA, non-primary channel access, control frames, multi-AP framework, unequal modulation, preamble design, distributed RUs,  Coordinated RTWT, roaming, power save, peer-to-peer, feedback, QoS, U-SIG, PPDU format, sounding, buffer status report, bandwidth expansion, Coordinated BF, interference mitigation, 2x LDPC, etc.</a:t>
            </a:r>
          </a:p>
          <a:p>
            <a:pPr marL="1200150" lvl="2" indent="-285750">
              <a:buFont typeface="Arial" panose="020B0604020202020204" pitchFamily="34" charset="0"/>
              <a:buChar char="•"/>
            </a:pPr>
            <a:r>
              <a:rPr lang="en-US" sz="1600" dirty="0">
                <a:solidFill>
                  <a:schemeClr val="tx1"/>
                </a:solidFill>
              </a:rPr>
              <a:t>Approved ~25 motions, including the first PDT, warming up for delivering TGbn D0.1</a:t>
            </a:r>
          </a:p>
          <a:p>
            <a:pPr>
              <a:buFont typeface="Arial" panose="020B0604020202020204" pitchFamily="34" charset="0"/>
              <a:buChar char="•"/>
            </a:pPr>
            <a:r>
              <a:rPr lang="en-US" sz="2000" dirty="0"/>
              <a:t>Targets for the January interim</a:t>
            </a:r>
          </a:p>
          <a:p>
            <a:pPr marL="800100" lvl="1" indent="-342900">
              <a:buFont typeface="Arial" panose="020B0604020202020204" pitchFamily="34" charset="0"/>
              <a:buChar char="•"/>
            </a:pPr>
            <a:r>
              <a:rPr lang="en-US" sz="1800" dirty="0"/>
              <a:t>Presentation of PDTs, technical submissions and run SPs</a:t>
            </a:r>
          </a:p>
          <a:p>
            <a:pPr marL="1200150" lvl="2" indent="-285750">
              <a:buFont typeface="Arial" panose="020B0604020202020204" pitchFamily="34" charset="0"/>
              <a:buChar char="•"/>
            </a:pPr>
            <a:r>
              <a:rPr lang="en-US" sz="1600" dirty="0">
                <a:solidFill>
                  <a:schemeClr val="tx1"/>
                </a:solidFill>
              </a:rPr>
              <a:t>~</a:t>
            </a:r>
            <a:r>
              <a:rPr lang="en-US" sz="1600" dirty="0">
                <a:solidFill>
                  <a:srgbClr val="FF0000"/>
                </a:solidFill>
              </a:rPr>
              <a:t>170</a:t>
            </a:r>
            <a:r>
              <a:rPr lang="en-US" sz="1600" dirty="0">
                <a:solidFill>
                  <a:schemeClr val="tx1"/>
                </a:solidFill>
              </a:rPr>
              <a:t> pending submissions and ~</a:t>
            </a:r>
            <a:r>
              <a:rPr lang="en-US" sz="1600" dirty="0">
                <a:solidFill>
                  <a:srgbClr val="FF0000"/>
                </a:solidFill>
              </a:rPr>
              <a:t>30</a:t>
            </a:r>
            <a:r>
              <a:rPr lang="en-US" sz="1600" dirty="0">
                <a:solidFill>
                  <a:schemeClr val="tx1"/>
                </a:solidFill>
              </a:rPr>
              <a:t> pending SPs on presented submissions</a:t>
            </a:r>
          </a:p>
          <a:p>
            <a:pPr marL="1200150" lvl="2" indent="-285750">
              <a:buFont typeface="Arial" panose="020B0604020202020204" pitchFamily="34" charset="0"/>
              <a:buChar char="•"/>
            </a:pPr>
            <a:r>
              <a:rPr lang="en-US" sz="1600" dirty="0">
                <a:solidFill>
                  <a:schemeClr val="tx1"/>
                </a:solidFill>
              </a:rPr>
              <a:t>~30% of PDTs left to be presented, and rest are pending SP or R4M</a:t>
            </a:r>
          </a:p>
          <a:p>
            <a:pPr marL="800100" lvl="1">
              <a:buFont typeface="Arial" panose="020B0604020202020204" pitchFamily="34" charset="0"/>
              <a:buChar char="•"/>
            </a:pPr>
            <a:r>
              <a:rPr lang="en-US" sz="1800" dirty="0"/>
              <a:t>Continue populating the TGbn SFD with approved concepts</a:t>
            </a:r>
          </a:p>
          <a:p>
            <a:pPr marL="800100" lvl="1">
              <a:buFont typeface="Arial" panose="020B0604020202020204" pitchFamily="34" charset="0"/>
              <a:buChar char="•"/>
            </a:pPr>
            <a:r>
              <a:rPr lang="en-US" sz="1800" dirty="0"/>
              <a:t>Generate TGbn D0.1 with text from approved PDTs</a:t>
            </a:r>
          </a:p>
          <a:p>
            <a:pPr>
              <a:buFont typeface="Arial" panose="020B0604020202020204" pitchFamily="34" charset="0"/>
              <a:buChar char="•"/>
            </a:pPr>
            <a:r>
              <a:rPr lang="en-US" sz="2000" dirty="0"/>
              <a:t>Agenda is available in </a:t>
            </a:r>
            <a:r>
              <a:rPr lang="en-US" sz="2000" dirty="0">
                <a:solidFill>
                  <a:srgbClr val="CCCCFF"/>
                </a:solidFill>
                <a:hlinkClick r:id="rId3">
                  <a:extLst>
                    <a:ext uri="{A12FA001-AC4F-418D-AE19-62706E023703}">
                      <ahyp:hlinkClr xmlns:ahyp="http://schemas.microsoft.com/office/drawing/2018/hyperlinkcolor" val="tx"/>
                    </a:ext>
                  </a:extLst>
                </a:hlinkClick>
              </a:rPr>
              <a:t>11-24/2704r2</a:t>
            </a:r>
            <a:endParaRPr lang="en-US" sz="2000" dirty="0">
              <a:solidFill>
                <a:srgbClr val="FF0000"/>
              </a:solidFill>
            </a:endParaRPr>
          </a:p>
        </p:txBody>
      </p:sp>
      <p:sp>
        <p:nvSpPr>
          <p:cNvPr id="2" name="Footer Placeholder 1">
            <a:extLst>
              <a:ext uri="{FF2B5EF4-FFF2-40B4-BE49-F238E27FC236}">
                <a16:creationId xmlns:a16="http://schemas.microsoft.com/office/drawing/2014/main" id="{01EE3C0F-8A83-4B5F-AAA7-272CF9F956CD}"/>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2CFD3DBE-B3C5-431E-83C9-0BDB25602C5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9" name="Date Placeholder 8">
            <a:extLst>
              <a:ext uri="{FF2B5EF4-FFF2-40B4-BE49-F238E27FC236}">
                <a16:creationId xmlns:a16="http://schemas.microsoft.com/office/drawing/2014/main" id="{AFB3EA89-8FF2-4CE1-8F66-EE9A7F3D434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115043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TGbq (Integrated mmWave)
ELC SG (Enhanced Light Communications)
AUTO TIG (Automotive)</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January 2025 session:</a:t>
            </a:r>
            <a:endParaRPr lang="en-US" altLang="en-US" kern="0" dirty="0"/>
          </a:p>
        </p:txBody>
      </p:sp>
      <p:sp>
        <p:nvSpPr>
          <p:cNvPr id="4" name="Footer Placeholder 3">
            <a:extLst>
              <a:ext uri="{FF2B5EF4-FFF2-40B4-BE49-F238E27FC236}">
                <a16:creationId xmlns:a16="http://schemas.microsoft.com/office/drawing/2014/main" id="{AD985CC0-6D11-4897-BBF3-67F4B1CBD380}"/>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7506F860-4FBE-40EF-86B5-7EF6F095056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7334CEE8-9FE5-499B-B43F-35A247FD4010}"/>
              </a:ext>
            </a:extLst>
          </p:cNvPr>
          <p:cNvSpPr>
            <a:spLocks noGrp="1"/>
          </p:cNvSpPr>
          <p:nvPr>
            <p:ph type="dt" idx="15"/>
          </p:nvPr>
        </p:nvSpPr>
        <p:spPr/>
        <p:txBody>
          <a:bodyPr/>
          <a:lstStyle/>
          <a:p>
            <a:r>
              <a:rPr lang="en-US"/>
              <a:t>January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a:solidFill>
                  <a:schemeClr val="tx1"/>
                </a:solidFill>
              </a:rPr>
              <a:t>TGbn January </a:t>
            </a:r>
            <a:r>
              <a:rPr lang="en-US" dirty="0">
                <a:solidFill>
                  <a:schemeClr val="tx1"/>
                </a:solidFill>
              </a:rPr>
              <a:t>F2F Schedule</a:t>
            </a:r>
          </a:p>
        </p:txBody>
      </p:sp>
      <p:graphicFrame>
        <p:nvGraphicFramePr>
          <p:cNvPr id="7" name="Table 6">
            <a:extLst>
              <a:ext uri="{FF2B5EF4-FFF2-40B4-BE49-F238E27FC236}">
                <a16:creationId xmlns:a16="http://schemas.microsoft.com/office/drawing/2014/main" id="{5BCCB71D-34B0-53FE-49C0-7B90D97ACE91}"/>
              </a:ext>
            </a:extLst>
          </p:cNvPr>
          <p:cNvGraphicFramePr>
            <a:graphicFrameLocks noGrp="1"/>
          </p:cNvGraphicFramePr>
          <p:nvPr>
            <p:extLst>
              <p:ext uri="{D42A27DB-BD31-4B8C-83A1-F6EECF244321}">
                <p14:modId xmlns:p14="http://schemas.microsoft.com/office/powerpoint/2010/main" val="3818043699"/>
              </p:ext>
            </p:extLst>
          </p:nvPr>
        </p:nvGraphicFramePr>
        <p:xfrm>
          <a:off x="2637272" y="2362200"/>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algn="ct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E53022AB-E325-4B48-AC48-7D010E08D736}"/>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F36F10B6-FCC5-4322-91B6-714C5F50376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9D23C24E-A29B-479C-A257-9DDFDDB5B51E}"/>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202302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Jan 2025 IEEE 802 Interim</a:t>
            </a:r>
            <a:endParaRPr lang="zh-CN" altLang="en-US" dirty="0"/>
          </a:p>
        </p:txBody>
      </p:sp>
      <p:sp>
        <p:nvSpPr>
          <p:cNvPr id="3" name="内容占位符 2"/>
          <p:cNvSpPr>
            <a:spLocks noGrp="1"/>
          </p:cNvSpPr>
          <p:nvPr>
            <p:ph idx="1"/>
          </p:nvPr>
        </p:nvSpPr>
        <p:spPr>
          <a:xfrm>
            <a:off x="716915" y="1600200"/>
            <a:ext cx="10725150" cy="4751705"/>
          </a:xfrm>
        </p:spPr>
        <p:txBody>
          <a:bodyPr>
            <a:noAutofit/>
          </a:bodyPr>
          <a:lstStyle/>
          <a:p>
            <a:pPr marL="0" indent="0"/>
            <a:r>
              <a:rPr lang="en-US" altLang="en-GB" sz="1800" dirty="0"/>
              <a:t>2 TGbp teleconfrences were held since Nov plenary session, focusing on review of updatd FRD and SFD, and open tech discussion, with agenda included in </a:t>
            </a:r>
            <a:r>
              <a:rPr lang="en-US" altLang="en-GB" sz="1800" dirty="0">
                <a:hlinkClick r:id="rId3"/>
              </a:rPr>
              <a:t>11-24/1996</a:t>
            </a:r>
            <a:r>
              <a:rPr lang="en-US" altLang="en-GB" sz="1800" dirty="0"/>
              <a:t> and meeting minutes included in </a:t>
            </a:r>
            <a:r>
              <a:rPr lang="en-US" altLang="en-GB" sz="1800" dirty="0">
                <a:hlinkClick r:id="rId4"/>
              </a:rPr>
              <a:t>11-25/0054</a:t>
            </a:r>
            <a:r>
              <a:rPr lang="en-US" altLang="en-GB" sz="1800" dirty="0"/>
              <a:t>. </a:t>
            </a:r>
          </a:p>
          <a:p>
            <a:pPr marL="0" indent="0"/>
            <a:r>
              <a:rPr lang="en-US" altLang="en-GB" sz="1800" dirty="0"/>
              <a:t>8 TGbp meetings are planned during the IEEE 802 Jan interim session, with a full meeting agenda included in the latest revision of </a:t>
            </a:r>
            <a:r>
              <a:rPr lang="en-US" altLang="en-GB" sz="1800" dirty="0">
                <a:hlinkClick r:id="rId5"/>
              </a:rPr>
              <a:t>11-24/1997</a:t>
            </a:r>
            <a:r>
              <a:rPr lang="en-US" altLang="en-GB" sz="1800" dirty="0"/>
              <a:t>:</a:t>
            </a:r>
          </a:p>
          <a:p>
            <a:pPr lvl="1" algn="l">
              <a:lnSpc>
                <a:spcPct val="100000"/>
              </a:lnSpc>
              <a:buSzTx/>
              <a:buFont typeface="Arial" panose="020B0604020202020204" pitchFamily="34" charset="0"/>
              <a:buChar char="•"/>
            </a:pPr>
            <a:r>
              <a:rPr lang="en-US" altLang="en-GB" sz="1500" dirty="0">
                <a:cs typeface="+mn-ea"/>
                <a:sym typeface="+mn-ea"/>
              </a:rPr>
              <a:t>Notes, all TGbp meetings will be in conference room 401.</a:t>
            </a: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marL="0" indent="0"/>
            <a:endParaRPr lang="en-US" altLang="en-GB" sz="1800" dirty="0"/>
          </a:p>
          <a:p>
            <a:pPr marL="0" indent="0"/>
            <a:r>
              <a:rPr lang="en-US" altLang="en-GB" sz="1800" dirty="0"/>
              <a:t>Goal for TGbp meetings in this week: </a:t>
            </a:r>
          </a:p>
          <a:p>
            <a:pPr marL="742950" lvl="1" indent="-285750">
              <a:buFont typeface="Arial" panose="020B0604020202020204" pitchFamily="34" charset="0"/>
              <a:buChar char="•"/>
            </a:pPr>
            <a:r>
              <a:rPr lang="en-US" altLang="en-GB" sz="1500" dirty="0"/>
              <a:t>open technical discussion and improve FRD/SFD documents based on consensus</a:t>
            </a:r>
          </a:p>
        </p:txBody>
      </p:sp>
      <p:graphicFrame>
        <p:nvGraphicFramePr>
          <p:cNvPr id="9" name="表格 8"/>
          <p:cNvGraphicFramePr/>
          <p:nvPr>
            <p:custDataLst>
              <p:tags r:id="rId1"/>
            </p:custDataLst>
            <p:extLst>
              <p:ext uri="{D42A27DB-BD31-4B8C-83A1-F6EECF244321}">
                <p14:modId xmlns:p14="http://schemas.microsoft.com/office/powerpoint/2010/main" val="4234795413"/>
              </p:ext>
            </p:extLst>
          </p:nvPr>
        </p:nvGraphicFramePr>
        <p:xfrm>
          <a:off x="2118995" y="3306445"/>
          <a:ext cx="7632700" cy="2377440"/>
        </p:xfrm>
        <a:graphic>
          <a:graphicData uri="http://schemas.openxmlformats.org/drawingml/2006/table">
            <a:tbl>
              <a:tblPr firstRow="1" bandRow="1">
                <a:tableStyleId>{00A15C55-8517-42AA-B614-E9B94910E393}</a:tableStyleId>
              </a:tblPr>
              <a:tblGrid>
                <a:gridCol w="145986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602105">
                  <a:extLst>
                    <a:ext uri="{9D8B030D-6E8A-4147-A177-3AD203B41FA5}">
                      <a16:colId xmlns:a16="http://schemas.microsoft.com/office/drawing/2014/main" val="20004"/>
                    </a:ext>
                  </a:extLst>
                </a:gridCol>
                <a:gridCol w="840105">
                  <a:extLst>
                    <a:ext uri="{9D8B030D-6E8A-4147-A177-3AD203B41FA5}">
                      <a16:colId xmlns:a16="http://schemas.microsoft.com/office/drawing/2014/main" val="20005"/>
                    </a:ext>
                  </a:extLst>
                </a:gridCol>
              </a:tblGrid>
              <a:tr h="274320">
                <a:tc>
                  <a:txBody>
                    <a:bodyPr/>
                    <a:lstStyle/>
                    <a:p>
                      <a:pPr>
                        <a:buNone/>
                      </a:pPr>
                      <a:endParaRPr lang="zh-CN" altLang="en-US" sz="1200"/>
                    </a:p>
                  </a:txBody>
                  <a:tcPr/>
                </a:tc>
                <a:tc>
                  <a:txBody>
                    <a:bodyPr/>
                    <a:lstStyle/>
                    <a:p>
                      <a:pPr algn="ctr">
                        <a:buNone/>
                      </a:pPr>
                      <a:r>
                        <a:rPr lang="en-US" altLang="zh-CN" sz="1200" dirty="0"/>
                        <a:t>Mon</a:t>
                      </a:r>
                    </a:p>
                  </a:txBody>
                  <a:tcPr anchor="ctr"/>
                </a:tc>
                <a:tc>
                  <a:txBody>
                    <a:bodyPr/>
                    <a:lstStyle/>
                    <a:p>
                      <a:pPr algn="ctr">
                        <a:buNone/>
                      </a:pPr>
                      <a:r>
                        <a:rPr lang="en-US" altLang="zh-CN" sz="1200"/>
                        <a:t>Tue</a:t>
                      </a:r>
                    </a:p>
                  </a:txBody>
                  <a:tcPr anchor="ctr"/>
                </a:tc>
                <a:tc>
                  <a:txBody>
                    <a:bodyPr/>
                    <a:lstStyle/>
                    <a:p>
                      <a:pPr algn="ctr">
                        <a:buNone/>
                      </a:pPr>
                      <a:r>
                        <a:rPr lang="en-US" altLang="zh-CN" sz="1200"/>
                        <a:t>Wed</a:t>
                      </a:r>
                    </a:p>
                  </a:txBody>
                  <a:tcPr anchor="ctr"/>
                </a:tc>
                <a:tc>
                  <a:txBody>
                    <a:bodyPr/>
                    <a:lstStyle/>
                    <a:p>
                      <a:pPr algn="ctr">
                        <a:buNone/>
                      </a:pPr>
                      <a:r>
                        <a:rPr lang="en-US" altLang="zh-CN" sz="1200"/>
                        <a:t>Thu</a:t>
                      </a:r>
                    </a:p>
                  </a:txBody>
                  <a:tcPr anchor="ctr"/>
                </a:tc>
                <a:tc>
                  <a:txBody>
                    <a:bodyPr/>
                    <a:lstStyle/>
                    <a:p>
                      <a:pPr algn="ctr">
                        <a:buNone/>
                      </a:pPr>
                      <a:r>
                        <a:rPr lang="en-US" altLang="zh-CN" sz="1200" dirty="0"/>
                        <a:t>Fri</a:t>
                      </a:r>
                    </a:p>
                  </a:txBody>
                  <a:tcPr anchor="ctr"/>
                </a:tc>
                <a:extLst>
                  <a:ext uri="{0D108BD9-81ED-4DB2-BD59-A6C34878D82A}">
                    <a16:rowId xmlns:a16="http://schemas.microsoft.com/office/drawing/2014/main" val="10000"/>
                  </a:ext>
                </a:extLst>
              </a:tr>
              <a:tr h="457200">
                <a:tc>
                  <a:txBody>
                    <a:bodyPr/>
                    <a:lstStyle/>
                    <a:p>
                      <a:pPr>
                        <a:buNone/>
                      </a:pPr>
                      <a:r>
                        <a:rPr lang="en-US" altLang="zh-CN" sz="1200"/>
                        <a:t>AM1 (8:00~10:00)</a:t>
                      </a:r>
                    </a:p>
                  </a:txBody>
                  <a:tcPr/>
                </a:tc>
                <a:tc>
                  <a:txBody>
                    <a:bodyPr/>
                    <a:lstStyle/>
                    <a:p>
                      <a:pPr algn="ctr">
                        <a:buNone/>
                      </a:pPr>
                      <a:r>
                        <a:rPr lang="en-US" altLang="zh-CN" sz="1200" dirty="0">
                          <a:solidFill>
                            <a:schemeClr val="bg1">
                              <a:lumMod val="50000"/>
                            </a:schemeClr>
                          </a:solidFill>
                        </a:rPr>
                        <a:t>802.11 Opening Plenary</a:t>
                      </a:r>
                      <a:endParaRPr lang="zh-CN" altLang="en-US" sz="12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(PHY)</a:t>
                      </a:r>
                      <a:endParaRPr lang="zh-CN" altLang="en-US" sz="1200"/>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(MAC/WPT/Sec)</a:t>
                      </a:r>
                      <a:endParaRPr lang="zh-CN" altLang="en-US" sz="1200" dirty="0"/>
                    </a:p>
                  </a:txBody>
                  <a:tcPr anchor="ctr"/>
                </a:tc>
                <a:tc>
                  <a:txBody>
                    <a:bodyPr/>
                    <a:lstStyle/>
                    <a:p>
                      <a:pPr algn="ctr">
                        <a:buNone/>
                      </a:pPr>
                      <a:r>
                        <a:rPr lang="en-US" altLang="zh-CN" sz="1200" dirty="0">
                          <a:solidFill>
                            <a:schemeClr val="bg1">
                              <a:lumMod val="50000"/>
                            </a:schemeClr>
                          </a:solidFill>
                        </a:rPr>
                        <a:t>Closing Plenary</a:t>
                      </a:r>
                      <a:endParaRPr lang="zh-CN" altLang="en-US" sz="1200" dirty="0">
                        <a:solidFill>
                          <a:schemeClr val="bg1">
                            <a:lumMod val="50000"/>
                          </a:schemeClr>
                        </a:solidFill>
                      </a:endParaRPr>
                    </a:p>
                  </a:txBody>
                  <a:tcPr anchor="ctr"/>
                </a:tc>
                <a:extLst>
                  <a:ext uri="{0D108BD9-81ED-4DB2-BD59-A6C34878D82A}">
                    <a16:rowId xmlns:a16="http://schemas.microsoft.com/office/drawing/2014/main" val="10001"/>
                  </a:ext>
                </a:extLst>
              </a:tr>
              <a:tr h="457200">
                <a:tc>
                  <a:txBody>
                    <a:bodyPr/>
                    <a:lstStyle/>
                    <a:p>
                      <a:pPr>
                        <a:buNone/>
                      </a:pPr>
                      <a:r>
                        <a:rPr lang="en-US" altLang="zh-CN" sz="1200" dirty="0"/>
                        <a:t>AM2 (10:30~12:30)</a:t>
                      </a:r>
                    </a:p>
                  </a:txBody>
                  <a:tcPr/>
                </a:tc>
                <a:tc>
                  <a:txBody>
                    <a:bodyPr/>
                    <a:lstStyle/>
                    <a:p>
                      <a:pPr algn="ctr">
                        <a:buNone/>
                      </a:pPr>
                      <a:r>
                        <a:rPr lang="en-US" altLang="zh-CN" sz="1200" dirty="0" err="1">
                          <a:sym typeface="+mn-ea"/>
                        </a:rPr>
                        <a:t>TGbp</a:t>
                      </a:r>
                      <a:r>
                        <a:rPr lang="en-US" altLang="zh-CN" sz="1200" dirty="0">
                          <a:sym typeface="+mn-ea"/>
                        </a:rPr>
                        <a:t> </a:t>
                      </a:r>
                      <a:endParaRPr lang="en-US" altLang="zh-CN" sz="1200" dirty="0"/>
                    </a:p>
                    <a:p>
                      <a:pPr algn="ctr">
                        <a:buNone/>
                      </a:pPr>
                      <a:r>
                        <a:rPr lang="en-US" altLang="zh-CN" sz="1200" dirty="0">
                          <a:sym typeface="+mn-ea"/>
                        </a:rPr>
                        <a:t>(Opening/FR)</a:t>
                      </a:r>
                      <a:endParaRPr lang="en-US" altLang="zh-CN" sz="1200" dirty="0"/>
                    </a:p>
                  </a:txBody>
                  <a:tcPr anchor="ctr"/>
                </a:tc>
                <a:tc>
                  <a:txBody>
                    <a:bodyPr/>
                    <a:lstStyle/>
                    <a:p>
                      <a:pPr algn="ctr">
                        <a:buNone/>
                      </a:pPr>
                      <a:endParaRPr lang="en-US" altLang="zh-CN" sz="1200" dirty="0">
                        <a:sym typeface="+mn-ea"/>
                      </a:endParaRPr>
                    </a:p>
                  </a:txBody>
                  <a:tcPr anchor="ctr"/>
                </a:tc>
                <a:tc>
                  <a:txBody>
                    <a:bodyPr/>
                    <a:lstStyle/>
                    <a:p>
                      <a:pPr algn="ctr">
                        <a:buNone/>
                      </a:pPr>
                      <a:r>
                        <a:rPr lang="en-US" altLang="zh-CN" sz="1200" dirty="0" err="1">
                          <a:sym typeface="+mn-ea"/>
                        </a:rPr>
                        <a:t>TGbp</a:t>
                      </a:r>
                      <a:r>
                        <a:rPr lang="en-US" altLang="zh-CN" sz="1200" dirty="0">
                          <a:sym typeface="+mn-ea"/>
                        </a:rPr>
                        <a:t> (MAC)</a:t>
                      </a: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2"/>
                  </a:ext>
                </a:extLst>
              </a:tr>
              <a:tr h="457200">
                <a:tc>
                  <a:txBody>
                    <a:bodyPr/>
                    <a:lstStyle/>
                    <a:p>
                      <a:pPr>
                        <a:buNone/>
                      </a:pPr>
                      <a:r>
                        <a:rPr lang="en-US" altLang="zh-CN" sz="1200" dirty="0"/>
                        <a:t>PM1 (13:30~15:30)</a:t>
                      </a:r>
                    </a:p>
                  </a:txBody>
                  <a:tcPr/>
                </a:tc>
                <a:tc>
                  <a:txBody>
                    <a:bodyPr/>
                    <a:lstStyle/>
                    <a:p>
                      <a:pPr algn="ctr">
                        <a:buNone/>
                      </a:pPr>
                      <a:endParaRPr lang="zh-CN" altLang="en-US" sz="1200" dirty="0"/>
                    </a:p>
                  </a:txBody>
                  <a:tcPr anchor="ctr"/>
                </a:tc>
                <a:tc>
                  <a:txBody>
                    <a:bodyPr/>
                    <a:lstStyle/>
                    <a:p>
                      <a:pPr algn="ctr">
                        <a:buNone/>
                      </a:pPr>
                      <a:endParaRPr lang="zh-CN" altLang="en-US" sz="1200"/>
                    </a:p>
                  </a:txBody>
                  <a:tcPr anchor="ctr"/>
                </a:tc>
                <a:tc>
                  <a:txBody>
                    <a:bodyPr/>
                    <a:lstStyle/>
                    <a:p>
                      <a:pPr algn="ctr">
                        <a:buNone/>
                      </a:pPr>
                      <a:r>
                        <a:rPr lang="en-US" altLang="zh-CN" sz="1200" dirty="0">
                          <a:solidFill>
                            <a:schemeClr val="bg1">
                              <a:lumMod val="50000"/>
                            </a:schemeClr>
                          </a:solidFill>
                        </a:rPr>
                        <a:t>Mid-week</a:t>
                      </a:r>
                      <a:r>
                        <a:rPr lang="en-US" altLang="zh-CN" sz="1200" baseline="0" dirty="0">
                          <a:solidFill>
                            <a:schemeClr val="bg1">
                              <a:lumMod val="50000"/>
                            </a:schemeClr>
                          </a:solidFill>
                        </a:rPr>
                        <a:t> Plenary</a:t>
                      </a:r>
                      <a:endParaRPr lang="zh-CN" altLang="en-US" sz="1200" dirty="0">
                        <a:solidFill>
                          <a:schemeClr val="bg1">
                            <a:lumMod val="50000"/>
                          </a:schemeClr>
                        </a:solidFill>
                      </a:endParaRPr>
                    </a:p>
                  </a:txBody>
                  <a:tcPr anchor="ctr"/>
                </a:tc>
                <a:tc>
                  <a:txBody>
                    <a:bodyPr/>
                    <a:lstStyle/>
                    <a:p>
                      <a:pPr algn="ctr">
                        <a:buNone/>
                      </a:pPr>
                      <a:r>
                        <a:rPr lang="en-US" altLang="zh-CN" sz="1200" dirty="0" err="1">
                          <a:sym typeface="+mn-ea"/>
                        </a:rPr>
                        <a:t>TGbp</a:t>
                      </a:r>
                      <a:r>
                        <a:rPr lang="en-US" altLang="zh-CN" sz="1200" dirty="0">
                          <a:sym typeface="+mn-ea"/>
                        </a:rPr>
                        <a:t> (SP/Motions/Closing)</a:t>
                      </a: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3"/>
                  </a:ext>
                </a:extLst>
              </a:tr>
              <a:tr h="457200">
                <a:tc>
                  <a:txBody>
                    <a:bodyPr/>
                    <a:lstStyle/>
                    <a:p>
                      <a:pPr>
                        <a:buNone/>
                      </a:pPr>
                      <a:r>
                        <a:rPr lang="en-US" altLang="zh-CN" sz="1200"/>
                        <a:t>PM2 (16:00~18:00)</a:t>
                      </a:r>
                    </a:p>
                  </a:txBody>
                  <a:tcPr/>
                </a:tc>
                <a:tc>
                  <a:txBody>
                    <a:bodyPr/>
                    <a:lstStyle/>
                    <a:p>
                      <a:pPr algn="ctr">
                        <a:buNone/>
                      </a:pPr>
                      <a:r>
                        <a:rPr lang="en-US" altLang="zh-CN" sz="1200" dirty="0" err="1">
                          <a:sym typeface="+mn-ea"/>
                        </a:rPr>
                        <a:t>TGbp</a:t>
                      </a:r>
                      <a:r>
                        <a:rPr lang="en-US" altLang="zh-CN" sz="1200" dirty="0">
                          <a:sym typeface="+mn-ea"/>
                        </a:rPr>
                        <a:t> (PHY)</a:t>
                      </a: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endParaRPr lang="zh-CN" altLang="en-US" sz="1200" dirty="0"/>
                    </a:p>
                  </a:txBody>
                  <a:tcPr anchor="ctr"/>
                </a:tc>
                <a:tc>
                  <a:txBody>
                    <a:bodyPr/>
                    <a:lstStyle/>
                    <a:p>
                      <a:pPr algn="ctr">
                        <a:buNone/>
                      </a:pPr>
                      <a:endParaRPr lang="en-US" altLang="zh-CN" sz="1200" dirty="0">
                        <a:sym typeface="+mn-ea"/>
                      </a:endParaRP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4"/>
                  </a:ext>
                </a:extLst>
              </a:tr>
              <a:tr h="274320">
                <a:tc>
                  <a:txBody>
                    <a:bodyPr/>
                    <a:lstStyle/>
                    <a:p>
                      <a:pPr>
                        <a:buNone/>
                      </a:pPr>
                      <a:r>
                        <a:rPr lang="en-US" altLang="zh-CN" sz="1200"/>
                        <a:t>EVE (19:30~21:30)</a:t>
                      </a:r>
                    </a:p>
                  </a:txBody>
                  <a:tcP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CE495A3D-3013-4095-B7EA-0B09FE09B5DC}"/>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92BC543B-2E27-44E6-BE4F-8300D43C574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10" name="Date Placeholder 9">
            <a:extLst>
              <a:ext uri="{FF2B5EF4-FFF2-40B4-BE49-F238E27FC236}">
                <a16:creationId xmlns:a16="http://schemas.microsoft.com/office/drawing/2014/main" id="{E1C74458-9A90-4E24-9FC6-5F44D9D151B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180137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Jan 2025 IEEE 802 Interim</a:t>
            </a:r>
            <a:endParaRPr lang="zh-CN" altLang="en-US" dirty="0"/>
          </a:p>
        </p:txBody>
      </p:sp>
      <p:sp>
        <p:nvSpPr>
          <p:cNvPr id="3" name="内容占位符 2"/>
          <p:cNvSpPr>
            <a:spLocks noGrp="1"/>
          </p:cNvSpPr>
          <p:nvPr>
            <p:ph idx="1"/>
          </p:nvPr>
        </p:nvSpPr>
        <p:spPr>
          <a:xfrm>
            <a:off x="1838960" y="1752600"/>
            <a:ext cx="8466455" cy="4751705"/>
          </a:xfrm>
        </p:spPr>
        <p:txBody>
          <a:bodyPr>
            <a:noAutofit/>
          </a:bodyPr>
          <a:lstStyle/>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PAR approved							Mar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First TG meeting							May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D0.1 (ready for CC)						Mar, 2025</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D1.0 Letter Ballot						Feb, 2026</a:t>
            </a:r>
            <a:r>
              <a:rPr lang="en-US" altLang="en-US" sz="1800" dirty="0">
                <a:solidFill>
                  <a:schemeClr val="tx1"/>
                </a:solidFill>
                <a:cs typeface="+mn-ea"/>
                <a:sym typeface="Wingdings" panose="05000000000000000000" pitchFamily="2" charset="2"/>
              </a:rPr>
              <a:t> </a:t>
            </a:r>
            <a:endParaRPr lang="en-US" altLang="en-US" sz="18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D2.0 LB recirculation					Nov, 2026</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Form SA Ballot Pool						Mar</a:t>
            </a:r>
            <a:r>
              <a:rPr lang="en-US" altLang="en-US" sz="1800" dirty="0">
                <a:solidFill>
                  <a:schemeClr val="tx1"/>
                </a:solidFill>
                <a:cs typeface="+mn-ea"/>
                <a:sym typeface="Wingdings" panose="05000000000000000000" pitchFamily="2" charset="2"/>
              </a:rPr>
              <a:t> 1 to Mar 31,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Initial SA Ballot (D4.0)					Aug,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Final 802.11 WG approval				Jan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802 EC approval							Mar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err="1">
                <a:solidFill>
                  <a:schemeClr val="tx1"/>
                </a:solidFill>
                <a:sym typeface="+mn-ea"/>
              </a:rPr>
              <a:t>RevCom</a:t>
            </a:r>
            <a:r>
              <a:rPr lang="en-US" altLang="en-US" sz="1800" dirty="0">
                <a:solidFill>
                  <a:schemeClr val="tx1"/>
                </a:solidFill>
                <a:sym typeface="+mn-ea"/>
              </a:rPr>
              <a:t> and SASB approval			May 2028</a:t>
            </a:r>
            <a:endParaRPr lang="en-US" altLang="en-GB" sz="1500" dirty="0"/>
          </a:p>
        </p:txBody>
      </p:sp>
      <p:sp>
        <p:nvSpPr>
          <p:cNvPr id="7" name="Footer Placeholder 6">
            <a:extLst>
              <a:ext uri="{FF2B5EF4-FFF2-40B4-BE49-F238E27FC236}">
                <a16:creationId xmlns:a16="http://schemas.microsoft.com/office/drawing/2014/main" id="{D0211120-AB10-4A31-88BA-C98280BA00F1}"/>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DF9D18A1-AC8F-43F0-8175-9762B907285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9" name="Date Placeholder 8">
            <a:extLst>
              <a:ext uri="{FF2B5EF4-FFF2-40B4-BE49-F238E27FC236}">
                <a16:creationId xmlns:a16="http://schemas.microsoft.com/office/drawing/2014/main" id="{BE584427-7065-4C0D-8C44-A6CC1868D085}"/>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9241334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ELC SG </a:t>
            </a:r>
            <a:r>
              <a:rPr lang="en-US" altLang="ja-JP" dirty="0"/>
              <a:t>– January 2025</a:t>
            </a:r>
            <a:br>
              <a:rPr lang="en-US" dirty="0"/>
            </a:br>
            <a:r>
              <a:rPr lang="en-US" b="0" dirty="0"/>
              <a:t>Enhanced Light Communications</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January 2025 meeting goals</a:t>
            </a:r>
          </a:p>
          <a:p>
            <a:pPr lvl="1">
              <a:buFont typeface="Arial"/>
              <a:buChar char="•"/>
            </a:pPr>
            <a:r>
              <a:rPr lang="en-US" sz="1600" dirty="0"/>
              <a:t>Minutes approval</a:t>
            </a:r>
          </a:p>
          <a:p>
            <a:pPr lvl="2">
              <a:buFont typeface="Arial"/>
              <a:buChar char="•"/>
            </a:pPr>
            <a:r>
              <a:rPr lang="en-US" sz="1400" dirty="0"/>
              <a:t>November 2024 Vancouver Plenary meeting minutes: 11-24/1948r3</a:t>
            </a:r>
          </a:p>
          <a:p>
            <a:pPr lvl="1">
              <a:buFont typeface="Arial"/>
              <a:buChar char="•"/>
            </a:pPr>
            <a:r>
              <a:rPr lang="en-US" sz="1800" dirty="0"/>
              <a:t>Technical submissions and discussions:</a:t>
            </a:r>
          </a:p>
          <a:p>
            <a:pPr lvl="2">
              <a:lnSpc>
                <a:spcPct val="90000"/>
              </a:lnSpc>
            </a:pPr>
            <a:r>
              <a:rPr lang="en-US" sz="1600" dirty="0"/>
              <a:t>Two contributions </a:t>
            </a:r>
          </a:p>
          <a:p>
            <a:pPr lvl="2">
              <a:lnSpc>
                <a:spcPct val="90000"/>
              </a:lnSpc>
            </a:pPr>
            <a:r>
              <a:rPr lang="en-US" sz="1600" dirty="0"/>
              <a:t>Consolidate final notes on the PAR and CSD</a:t>
            </a:r>
          </a:p>
          <a:p>
            <a:pPr lvl="2">
              <a:lnSpc>
                <a:spcPct val="90000"/>
              </a:lnSpc>
            </a:pPr>
            <a:endParaRPr lang="en-US" sz="2000" dirty="0"/>
          </a:p>
          <a:p>
            <a:pPr>
              <a:buFont typeface="Arial"/>
              <a:buChar char="•"/>
            </a:pPr>
            <a:r>
              <a:rPr lang="en-US" sz="2000" dirty="0"/>
              <a:t>January 2025 meeting:</a:t>
            </a:r>
            <a:endParaRPr lang="en-US" altLang="en-US" sz="1800" dirty="0"/>
          </a:p>
          <a:p>
            <a:pPr marL="800100" lvl="1" indent="-342900">
              <a:spcBef>
                <a:spcPts val="300"/>
              </a:spcBef>
              <a:buFont typeface="Arial" panose="020B0604020202020204" pitchFamily="34" charset="0"/>
              <a:buChar char="•"/>
            </a:pPr>
            <a:r>
              <a:rPr lang="en-US" altLang="en-US" sz="1800" dirty="0"/>
              <a:t>Two meeting slots: </a:t>
            </a:r>
          </a:p>
          <a:p>
            <a:pPr lvl="2" indent="-342900">
              <a:spcBef>
                <a:spcPts val="300"/>
              </a:spcBef>
              <a:buFont typeface="Arial" panose="020B0604020202020204" pitchFamily="34" charset="0"/>
              <a:buChar char="•"/>
            </a:pPr>
            <a:r>
              <a:rPr lang="en-US" altLang="en-US" sz="1600" dirty="0"/>
              <a:t>Monday PM2</a:t>
            </a:r>
          </a:p>
          <a:p>
            <a:pPr lvl="2" indent="-342900">
              <a:spcBef>
                <a:spcPts val="300"/>
              </a:spcBef>
              <a:buFont typeface="Arial" panose="020B0604020202020204" pitchFamily="34" charset="0"/>
              <a:buChar char="•"/>
            </a:pPr>
            <a:r>
              <a:rPr lang="en-US" altLang="en-US" sz="1600" dirty="0"/>
              <a:t>Thursday PM2</a:t>
            </a:r>
          </a:p>
          <a:p>
            <a:pPr marL="800100" lvl="1" indent="-342900">
              <a:spcBef>
                <a:spcPts val="300"/>
              </a:spcBef>
              <a:buFont typeface="Arial" panose="020B0604020202020204" pitchFamily="34" charset="0"/>
              <a:buChar char="•"/>
            </a:pPr>
            <a:r>
              <a:rPr lang="en-US" altLang="en-US" sz="1800" dirty="0"/>
              <a:t>Agenda: 11-25/0141</a:t>
            </a:r>
          </a:p>
          <a:p>
            <a:pPr lvl="1">
              <a:buFont typeface="Arial"/>
              <a:buChar char="•"/>
            </a:pPr>
            <a:endParaRPr lang="en-US" sz="3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A088B4E0-C961-4561-8B00-AA52BC1A0D19}"/>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692497A-D060-453A-90EA-08AC521F525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4" name="Date Placeholder 3">
            <a:extLst>
              <a:ext uri="{FF2B5EF4-FFF2-40B4-BE49-F238E27FC236}">
                <a16:creationId xmlns:a16="http://schemas.microsoft.com/office/drawing/2014/main" id="{BEB87A7C-06BA-4F28-BCE9-1BD56006F019}"/>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590340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Automotive TIG – January 2025</a:t>
            </a:r>
            <a:br>
              <a:rPr lang="en-US" dirty="0">
                <a:latin typeface="+mn-lt"/>
              </a:rPr>
            </a:br>
            <a:r>
              <a:rPr lang="en-US" sz="1800" dirty="0">
                <a:latin typeface="+mn-lt"/>
              </a:rPr>
              <a:t>13 January, 1600-1800 Japan Standard Time</a:t>
            </a:r>
            <a:endParaRPr lang="en-US" dirty="0">
              <a:latin typeface="+mn-lt"/>
            </a:endParaRPr>
          </a:p>
        </p:txBody>
      </p:sp>
      <p:sp>
        <p:nvSpPr>
          <p:cNvPr id="3" name="Content Placeholder 2"/>
          <p:cNvSpPr>
            <a:spLocks noGrp="1"/>
          </p:cNvSpPr>
          <p:nvPr>
            <p:ph idx="1"/>
          </p:nvPr>
        </p:nvSpPr>
        <p:spPr>
          <a:xfrm>
            <a:off x="2168869" y="1751014"/>
            <a:ext cx="7770813"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November</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hlinkClick r:id="rId2"/>
              </a:rPr>
              <a:t>https://mentor.ieee.org/802.11/dcn/24/11-24-1950-00-auto-automotive-tig-meeting-minutes-for-november-11-2024.docx</a:t>
            </a:r>
            <a:r>
              <a:rPr lang="en-US" sz="14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“Field Considerations on </a:t>
            </a:r>
            <a:r>
              <a:rPr lang="en-US" sz="1800" dirty="0" err="1">
                <a:latin typeface="Arial" panose="020B0604020202020204" pitchFamily="34" charset="0"/>
                <a:cs typeface="Arial" panose="020B0604020202020204" pitchFamily="34" charset="0"/>
              </a:rPr>
              <a:t>WiFi</a:t>
            </a:r>
            <a:r>
              <a:rPr lang="en-US" sz="1800" dirty="0">
                <a:latin typeface="Arial" panose="020B0604020202020204" pitchFamily="34" charset="0"/>
                <a:cs typeface="Arial" panose="020B0604020202020204" pitchFamily="34" charset="0"/>
              </a:rPr>
              <a:t> for Vehicles,” Javier Contreras (Cisco Systems)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“Mobile-Wi-Fi,” Lili </a:t>
            </a:r>
            <a:r>
              <a:rPr lang="en-US" sz="1800" dirty="0" err="1">
                <a:latin typeface="Arial" panose="020B0604020202020204" pitchFamily="34" charset="0"/>
                <a:cs typeface="Arial" panose="020B0604020202020204" pitchFamily="34" charset="0"/>
              </a:rPr>
              <a:t>Hervieu</a:t>
            </a:r>
            <a:r>
              <a:rPr lang="en-US" sz="1800" dirty="0">
                <a:latin typeface="Arial" panose="020B0604020202020204" pitchFamily="34" charset="0"/>
                <a:cs typeface="Arial" panose="020B0604020202020204" pitchFamily="34" charset="0"/>
              </a:rPr>
              <a:t> (</a:t>
            </a:r>
            <a:r>
              <a:rPr lang="en-US" sz="1800" dirty="0" err="1">
                <a:latin typeface="Arial" panose="020B0604020202020204" pitchFamily="34" charset="0"/>
                <a:cs typeface="Arial" panose="020B0604020202020204" pitchFamily="34" charset="0"/>
              </a:rPr>
              <a:t>CableLabs</a:t>
            </a:r>
            <a:r>
              <a:rPr lang="en-US" sz="1800" dirty="0">
                <a:latin typeface="Arial" panose="020B0604020202020204" pitchFamily="34" charset="0"/>
                <a:cs typeface="Arial" panose="020B0604020202020204" pitchFamily="34" charset="0"/>
              </a:rPr>
              <a:t>)</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“Follow-up of Automotive WLAN use case study,”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March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cs typeface="Arial" panose="020B0604020202020204" pitchFamily="34" charset="0"/>
            </a:endParaRPr>
          </a:p>
        </p:txBody>
      </p:sp>
      <p:sp>
        <p:nvSpPr>
          <p:cNvPr id="6" name="TextBox 5">
            <a:extLst>
              <a:ext uri="{FF2B5EF4-FFF2-40B4-BE49-F238E27FC236}">
                <a16:creationId xmlns:a16="http://schemas.microsoft.com/office/drawing/2014/main" id="{689C7583-E64A-2B3F-9EDF-D8DA14AB595A}"/>
              </a:ext>
            </a:extLst>
          </p:cNvPr>
          <p:cNvSpPr txBox="1"/>
          <p:nvPr/>
        </p:nvSpPr>
        <p:spPr>
          <a:xfrm>
            <a:off x="4143736" y="5923276"/>
            <a:ext cx="4325095" cy="461665"/>
          </a:xfrm>
          <a:prstGeom prst="rect">
            <a:avLst/>
          </a:prstGeom>
          <a:noFill/>
        </p:spPr>
        <p:txBody>
          <a:bodyPr wrap="none" rtlCol="0">
            <a:spAutoFit/>
          </a:bodyPr>
          <a:lstStyle/>
          <a:p>
            <a:r>
              <a:rPr lang="en-US" sz="2400" b="1" dirty="0"/>
              <a:t>Current agenda is </a:t>
            </a:r>
            <a:r>
              <a:rPr lang="en-US" altLang="en-US" sz="2400" b="1" dirty="0"/>
              <a:t>11-24/2082r0</a:t>
            </a:r>
            <a:endParaRPr lang="en-US" sz="2400" b="1" dirty="0"/>
          </a:p>
        </p:txBody>
      </p:sp>
      <p:sp>
        <p:nvSpPr>
          <p:cNvPr id="8" name="Footer Placeholder 7">
            <a:extLst>
              <a:ext uri="{FF2B5EF4-FFF2-40B4-BE49-F238E27FC236}">
                <a16:creationId xmlns:a16="http://schemas.microsoft.com/office/drawing/2014/main" id="{86AAC9EC-7381-4B55-8576-66D0BC871F71}"/>
              </a:ext>
            </a:extLst>
          </p:cNvPr>
          <p:cNvSpPr>
            <a:spLocks noGrp="1"/>
          </p:cNvSpPr>
          <p:nvPr>
            <p:ph type="ftr" idx="14"/>
          </p:nvPr>
        </p:nvSpPr>
        <p:spPr/>
        <p:txBody>
          <a:bodyPr/>
          <a:lstStyle/>
          <a:p>
            <a:r>
              <a:rPr lang="en-GB"/>
              <a:t>Jim Lansford, Farafir SRL</a:t>
            </a:r>
            <a:endParaRPr lang="en-GB" dirty="0"/>
          </a:p>
        </p:txBody>
      </p:sp>
      <p:sp>
        <p:nvSpPr>
          <p:cNvPr id="9" name="Slide Number Placeholder 8">
            <a:extLst>
              <a:ext uri="{FF2B5EF4-FFF2-40B4-BE49-F238E27FC236}">
                <a16:creationId xmlns:a16="http://schemas.microsoft.com/office/drawing/2014/main" id="{0D07B33D-D163-4BFA-92BD-5F6F8FE7935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10" name="Date Placeholder 9">
            <a:extLst>
              <a:ext uri="{FF2B5EF4-FFF2-40B4-BE49-F238E27FC236}">
                <a16:creationId xmlns:a16="http://schemas.microsoft.com/office/drawing/2014/main" id="{0B66BD8E-06E7-4BB5-AB18-53FEA49680C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895292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January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2470FD32-0C63-4CD8-8CB3-1308F0A7091A}"/>
              </a:ext>
            </a:extLst>
          </p:cNvPr>
          <p:cNvSpPr>
            <a:spLocks noGrp="1"/>
          </p:cNvSpPr>
          <p:nvPr>
            <p:ph type="ftr" idx="14"/>
          </p:nvPr>
        </p:nvSpPr>
        <p:spPr/>
        <p:txBody>
          <a:bodyPr/>
          <a:lstStyle/>
          <a:p>
            <a:r>
              <a:rPr lang="en-GB"/>
              <a:t>Emily Qi, Self</a:t>
            </a:r>
            <a:endParaRPr lang="en-GB" dirty="0"/>
          </a:p>
        </p:txBody>
      </p:sp>
      <p:sp>
        <p:nvSpPr>
          <p:cNvPr id="8" name="Slide Number Placeholder 7">
            <a:extLst>
              <a:ext uri="{FF2B5EF4-FFF2-40B4-BE49-F238E27FC236}">
                <a16:creationId xmlns:a16="http://schemas.microsoft.com/office/drawing/2014/main" id="{68B67ADA-6484-4F4D-8288-667CEE6AA13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C88F16A1-CB2F-4260-9092-8447721913A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814652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a:t>
            </a:r>
            <a:r>
              <a:rPr lang="en-US" dirty="0"/>
              <a:t>NA Status</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altLang="en-US" sz="1800" dirty="0"/>
              <a:t>The latest database is 11-11/0270r76 (January 2025)</a:t>
            </a:r>
          </a:p>
          <a:p>
            <a:pPr marL="0" indent="0"/>
            <a:endParaRPr lang="en-US" altLang="en-US" sz="1800" dirty="0"/>
          </a:p>
          <a:p>
            <a:pPr>
              <a:buFont typeface="Arial" panose="020B0604020202020204" pitchFamily="34" charset="0"/>
              <a:buChar char="•"/>
            </a:pPr>
            <a:r>
              <a:rPr lang="en-US" altLang="en-US" sz="1800" dirty="0"/>
              <a:t>Changes since November 2024:</a:t>
            </a:r>
          </a:p>
          <a:p>
            <a:pPr lvl="1">
              <a:buFont typeface="Arial" panose="020B0604020202020204" pitchFamily="34" charset="0"/>
              <a:buChar char="•"/>
            </a:pPr>
            <a:r>
              <a:rPr lang="en-US" altLang="en-US" sz="1600" dirty="0" err="1"/>
              <a:t>TGbi</a:t>
            </a:r>
            <a:r>
              <a:rPr lang="en-US" altLang="en-US" sz="1600" dirty="0"/>
              <a:t> allocations</a:t>
            </a:r>
          </a:p>
          <a:p>
            <a:pPr marL="1200150" lvl="2" indent="-285750">
              <a:buFont typeface="Arial" panose="020B0604020202020204" pitchFamily="34" charset="0"/>
              <a:buChar char="•"/>
            </a:pPr>
            <a:r>
              <a:rPr lang="en-US" altLang="en-US" sz="1400" dirty="0"/>
              <a:t>RSN AKM Suite Selectors (1)</a:t>
            </a:r>
          </a:p>
          <a:p>
            <a:pPr marL="1200150" lvl="2" indent="-285750">
              <a:buFont typeface="Arial" panose="020B0604020202020204" pitchFamily="34" charset="0"/>
              <a:buChar char="•"/>
            </a:pPr>
            <a:r>
              <a:rPr lang="en-US" altLang="en-US" sz="1400" dirty="0"/>
              <a:t>FTE </a:t>
            </a:r>
            <a:r>
              <a:rPr lang="en-US" altLang="en-US" sz="1400" dirty="0" err="1"/>
              <a:t>Subelement</a:t>
            </a:r>
            <a:r>
              <a:rPr lang="en-US" altLang="en-US" sz="1400" dirty="0"/>
              <a:t> IDs (1)</a:t>
            </a:r>
          </a:p>
          <a:p>
            <a:pPr marL="1200150" lvl="2" indent="-285750">
              <a:buFont typeface="Arial" panose="020B0604020202020204" pitchFamily="34" charset="0"/>
              <a:buChar char="•"/>
            </a:pPr>
            <a:r>
              <a:rPr lang="en-US" altLang="en-US" sz="1400" dirty="0"/>
              <a:t>Status Codes (3)</a:t>
            </a:r>
          </a:p>
          <a:p>
            <a:pPr marL="1200150" lvl="2" indent="-285750">
              <a:buFont typeface="Arial" panose="020B0604020202020204" pitchFamily="34" charset="0"/>
              <a:buChar char="•"/>
            </a:pPr>
            <a:r>
              <a:rPr lang="en-US" altLang="en-US" sz="1400" dirty="0"/>
              <a:t>KDE Selector Data Type (1)</a:t>
            </a:r>
          </a:p>
          <a:p>
            <a:pPr lvl="1">
              <a:buFont typeface="Arial" panose="020B0604020202020204" pitchFamily="34" charset="0"/>
              <a:buChar char="•"/>
            </a:pPr>
            <a:r>
              <a:rPr lang="en-US" altLang="en-US" sz="1600" dirty="0" err="1"/>
              <a:t>TGbf</a:t>
            </a:r>
            <a:r>
              <a:rPr lang="en-US" altLang="en-US" sz="1600" dirty="0"/>
              <a:t> adjustment</a:t>
            </a:r>
          </a:p>
          <a:p>
            <a:pPr marL="1200150" lvl="2" indent="-285750">
              <a:buFont typeface="Arial" panose="020B0604020202020204" pitchFamily="34" charset="0"/>
              <a:buChar char="•"/>
            </a:pPr>
            <a:r>
              <a:rPr lang="en-US" altLang="en-US" sz="1400" dirty="0"/>
              <a:t>A comment exposed that some values had been double-assigned with </a:t>
            </a:r>
            <a:r>
              <a:rPr lang="en-US" altLang="en-US" sz="1400" dirty="0" err="1"/>
              <a:t>REVme</a:t>
            </a:r>
            <a:endParaRPr lang="en-US" altLang="en-US" sz="1400" dirty="0"/>
          </a:p>
          <a:p>
            <a:pPr marL="1200150" lvl="2" indent="-285750">
              <a:buFont typeface="Arial" panose="020B0604020202020204" pitchFamily="34" charset="0"/>
              <a:buChar char="•"/>
            </a:pPr>
            <a:r>
              <a:rPr lang="en-US" altLang="en-US" sz="1400" dirty="0"/>
              <a:t>Three Public Action frame values were reassigned.</a:t>
            </a:r>
          </a:p>
          <a:p>
            <a:pPr>
              <a:buFont typeface="Arial" panose="020B0604020202020204" pitchFamily="34" charset="0"/>
              <a:buChar char="•"/>
            </a:pPr>
            <a:endParaRPr lang="en-US" altLang="en-US" sz="1800" dirty="0"/>
          </a:p>
          <a:p>
            <a:pPr>
              <a:buFont typeface="Arial" panose="020B0604020202020204" pitchFamily="34" charset="0"/>
              <a:buChar char="•"/>
            </a:pPr>
            <a:r>
              <a:rPr lang="en-US" altLang="en-US" sz="1800" dirty="0"/>
              <a:t>Pending changes (10 day review):</a:t>
            </a:r>
          </a:p>
          <a:p>
            <a:pPr lvl="1">
              <a:buFont typeface="Arial" panose="020B0604020202020204" pitchFamily="34" charset="0"/>
              <a:buChar char="•"/>
            </a:pPr>
            <a:r>
              <a:rPr lang="en-US" altLang="en-US" sz="1400" dirty="0" err="1"/>
              <a:t>TGbi</a:t>
            </a:r>
            <a:endParaRPr lang="en-US" altLang="en-US" sz="1400" dirty="0"/>
          </a:p>
          <a:p>
            <a:pPr lvl="1">
              <a:buFont typeface="Arial" panose="020B0604020202020204" pitchFamily="34" charset="0"/>
              <a:buChar char="•"/>
            </a:pPr>
            <a:r>
              <a:rPr lang="en-GB" sz="1400" dirty="0"/>
              <a:t>T</a:t>
            </a:r>
            <a:r>
              <a:rPr lang="en-US" sz="1400" dirty="0" err="1"/>
              <a:t>Gbf</a:t>
            </a:r>
            <a:endParaRPr lang="en-US" sz="1800" dirty="0"/>
          </a:p>
        </p:txBody>
      </p:sp>
      <p:sp>
        <p:nvSpPr>
          <p:cNvPr id="7" name="Footer Placeholder 6">
            <a:extLst>
              <a:ext uri="{FF2B5EF4-FFF2-40B4-BE49-F238E27FC236}">
                <a16:creationId xmlns:a16="http://schemas.microsoft.com/office/drawing/2014/main" id="{2470FD32-0C63-4CD8-8CB3-1308F0A7091A}"/>
              </a:ext>
            </a:extLst>
          </p:cNvPr>
          <p:cNvSpPr>
            <a:spLocks noGrp="1"/>
          </p:cNvSpPr>
          <p:nvPr>
            <p:ph type="ftr" idx="14"/>
          </p:nvPr>
        </p:nvSpPr>
        <p:spPr/>
        <p:txBody>
          <a:bodyPr/>
          <a:lstStyle/>
          <a:p>
            <a:r>
              <a:rPr lang="en-GB" dirty="0"/>
              <a:t>Carol Ansley, Cox</a:t>
            </a:r>
          </a:p>
        </p:txBody>
      </p:sp>
      <p:sp>
        <p:nvSpPr>
          <p:cNvPr id="8" name="Slide Number Placeholder 7">
            <a:extLst>
              <a:ext uri="{FF2B5EF4-FFF2-40B4-BE49-F238E27FC236}">
                <a16:creationId xmlns:a16="http://schemas.microsoft.com/office/drawing/2014/main" id="{68B67ADA-6484-4F4D-8288-667CEE6AA13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9" name="Date Placeholder 8">
            <a:extLst>
              <a:ext uri="{FF2B5EF4-FFF2-40B4-BE49-F238E27FC236}">
                <a16:creationId xmlns:a16="http://schemas.microsoft.com/office/drawing/2014/main" id="{C88F16A1-CB2F-4260-9092-8447721913A6}"/>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7300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AIML SC </a:t>
            </a:r>
            <a:r>
              <a:rPr lang="en-US" altLang="ja-JP" dirty="0"/>
              <a:t>– January 2025</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January 2025 meeting goals</a:t>
            </a:r>
          </a:p>
          <a:p>
            <a:pPr lvl="1">
              <a:buFont typeface="Arial"/>
              <a:buChar char="•"/>
            </a:pPr>
            <a:r>
              <a:rPr lang="en-US" sz="1600" dirty="0"/>
              <a:t>Minutes approval</a:t>
            </a:r>
          </a:p>
          <a:p>
            <a:pPr lvl="2">
              <a:buFont typeface="Arial"/>
              <a:buChar char="•"/>
            </a:pPr>
            <a:r>
              <a:rPr lang="en-US" sz="1400" dirty="0"/>
              <a:t>November 2024 Vancouver Plenary meeting minutes: 11-24/2003r0</a:t>
            </a:r>
          </a:p>
          <a:p>
            <a:pPr lvl="1">
              <a:buFont typeface="Arial"/>
              <a:buChar char="•"/>
            </a:pPr>
            <a:r>
              <a:rPr lang="en-US" sz="1800" dirty="0"/>
              <a:t>Technical submissions and discussions:</a:t>
            </a:r>
          </a:p>
          <a:p>
            <a:pPr lvl="2">
              <a:lnSpc>
                <a:spcPct val="90000"/>
              </a:lnSpc>
            </a:pPr>
            <a:r>
              <a:rPr lang="en-US" sz="1600" dirty="0"/>
              <a:t>Two technical contributions</a:t>
            </a:r>
          </a:p>
          <a:p>
            <a:pPr lvl="2">
              <a:lnSpc>
                <a:spcPct val="90000"/>
              </a:lnSpc>
            </a:pPr>
            <a:r>
              <a:rPr lang="en-US" sz="1600" dirty="0"/>
              <a:t>Additional AIML use cases</a:t>
            </a:r>
          </a:p>
          <a:p>
            <a:pPr lvl="2">
              <a:lnSpc>
                <a:spcPct val="90000"/>
              </a:lnSpc>
            </a:pPr>
            <a:r>
              <a:rPr lang="en-US" sz="1600" dirty="0"/>
              <a:t>Additional feasibility and technical studies on existing and new use cases</a:t>
            </a:r>
          </a:p>
          <a:p>
            <a:pPr lvl="2">
              <a:lnSpc>
                <a:spcPct val="90000"/>
              </a:lnSpc>
            </a:pPr>
            <a:r>
              <a:rPr lang="en-US" sz="1600" dirty="0"/>
              <a:t>technical and technical report presentations</a:t>
            </a:r>
          </a:p>
          <a:p>
            <a:pPr lvl="2">
              <a:lnSpc>
                <a:spcPct val="90000"/>
              </a:lnSpc>
            </a:pPr>
            <a:endParaRPr lang="en-US" sz="2000" dirty="0"/>
          </a:p>
          <a:p>
            <a:pPr>
              <a:buFont typeface="Arial"/>
              <a:buChar char="•"/>
            </a:pPr>
            <a:r>
              <a:rPr lang="en-US" sz="2000" dirty="0"/>
              <a:t>January 2025 interim meeting:</a:t>
            </a:r>
            <a:endParaRPr lang="en-US" altLang="en-US" sz="1800" dirty="0"/>
          </a:p>
          <a:p>
            <a:pPr marL="800100" lvl="1" indent="-342900">
              <a:spcBef>
                <a:spcPts val="300"/>
              </a:spcBef>
              <a:buFont typeface="Arial" panose="020B0604020202020204" pitchFamily="34" charset="0"/>
              <a:buChar char="•"/>
            </a:pPr>
            <a:r>
              <a:rPr lang="en-US" altLang="en-US" sz="1800" dirty="0"/>
              <a:t>One meeting slot: </a:t>
            </a:r>
          </a:p>
          <a:p>
            <a:pPr lvl="2" indent="-342900">
              <a:spcBef>
                <a:spcPts val="300"/>
              </a:spcBef>
              <a:buFont typeface="Arial" panose="020B0604020202020204" pitchFamily="34" charset="0"/>
              <a:buChar char="•"/>
            </a:pPr>
            <a:r>
              <a:rPr lang="en-US" altLang="en-US" sz="1600" dirty="0"/>
              <a:t>Tuesday AM1</a:t>
            </a:r>
          </a:p>
          <a:p>
            <a:pPr marL="800100" lvl="1" indent="-342900">
              <a:spcBef>
                <a:spcPts val="300"/>
              </a:spcBef>
              <a:buFont typeface="Arial" panose="020B0604020202020204" pitchFamily="34" charset="0"/>
              <a:buChar char="•"/>
            </a:pPr>
            <a:r>
              <a:rPr lang="en-US" altLang="en-US" sz="1800" dirty="0"/>
              <a:t>Agenda: 11-24/2078</a:t>
            </a:r>
          </a:p>
          <a:p>
            <a:pPr lvl="1">
              <a:buFont typeface="Arial"/>
              <a:buChar char="•"/>
            </a:pPr>
            <a:endParaRPr lang="en-US" sz="3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FA2BD8ED-8D17-4474-A7F9-071BEC623AAF}"/>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DB5A3CB5-3AD0-49B5-87CE-E07F68C5A54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8CBEEB44-468E-43C5-BC0F-614F348FF79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3622780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January 2025</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0"/>
              </a:spcAft>
              <a:defRPr/>
            </a:pPr>
            <a:r>
              <a:rPr lang="en-US" altLang="en-US" sz="2400" b="1" dirty="0"/>
              <a:t>Will have two meetings this week: Tuesday PM1; Thursday AM2</a:t>
            </a:r>
          </a:p>
          <a:p>
            <a:pPr marL="342900" lvl="2" indent="-342900">
              <a:spcBef>
                <a:spcPts val="0"/>
              </a:spcBef>
              <a:spcAft>
                <a:spcPts val="1200"/>
              </a:spcAft>
              <a:defRPr/>
            </a:pPr>
            <a:r>
              <a:rPr lang="en-US" altLang="en-US" sz="2400" b="1" i="1" dirty="0"/>
              <a:t>	Note: Monday AM2 </a:t>
            </a:r>
            <a:r>
              <a:rPr lang="en-US" altLang="en-US" sz="2400" b="1" i="1"/>
              <a:t>is no longer required</a:t>
            </a:r>
            <a:endParaRPr lang="en-US" altLang="en-US" sz="2400" b="1" i="1" dirty="0"/>
          </a:p>
          <a:p>
            <a:pPr marL="342900" lvl="2" indent="-342900">
              <a:spcBef>
                <a:spcPts val="300"/>
              </a:spcBef>
              <a:spcAft>
                <a:spcPts val="0"/>
              </a:spcAft>
              <a:defRPr/>
            </a:pPr>
            <a:r>
              <a:rPr lang="en-US" altLang="en-US" sz="2400" b="1" dirty="0"/>
              <a:t>Agenda is here: </a:t>
            </a:r>
            <a:r>
              <a:rPr lang="en-US" altLang="en-US" sz="2400" b="1" dirty="0">
                <a:hlinkClick r:id="rId3"/>
              </a:rPr>
              <a:t>11-24/2095r1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 effects on 802.11 – Tuesday</a:t>
            </a:r>
            <a:endParaRPr lang="en-US" altLang="en-US" sz="2400" dirty="0"/>
          </a:p>
          <a:p>
            <a:pPr marL="800100" lvl="3" indent="-342900">
              <a:spcBef>
                <a:spcPts val="300"/>
              </a:spcBef>
              <a:spcAft>
                <a:spcPts val="0"/>
              </a:spcAft>
              <a:buFontTx/>
              <a:buChar char="-"/>
              <a:defRPr/>
            </a:pPr>
            <a:r>
              <a:rPr lang="en-US" altLang="en-US" sz="2200" b="1" dirty="0"/>
              <a:t>Discuss technical areas on next slide</a:t>
            </a:r>
          </a:p>
          <a:p>
            <a:pPr marL="800100" lvl="3" indent="-342900">
              <a:spcBef>
                <a:spcPts val="300"/>
              </a:spcBef>
              <a:spcAft>
                <a:spcPts val="0"/>
              </a:spcAft>
              <a:buFontTx/>
              <a:buChar char="-"/>
              <a:defRPr/>
            </a:pPr>
            <a:r>
              <a:rPr lang="en-US" altLang="en-US" sz="2200" b="1" dirty="0"/>
              <a:t>Includes replacing EPD/LPD terminology, and more…</a:t>
            </a:r>
          </a:p>
          <a:p>
            <a:pPr marL="342900" lvl="2" indent="-342900">
              <a:spcBef>
                <a:spcPts val="300"/>
              </a:spcBef>
              <a:spcAft>
                <a:spcPts val="0"/>
              </a:spcAft>
              <a:buFontTx/>
              <a:buChar char="-"/>
              <a:defRPr/>
            </a:pPr>
            <a:r>
              <a:rPr lang="en-US" altLang="en-US" sz="2400" b="1" dirty="0"/>
              <a:t>Annex G: Discussion of way forward – Thursday </a:t>
            </a:r>
          </a:p>
          <a:p>
            <a:pPr marL="342900" lvl="2" indent="-342900">
              <a:spcBef>
                <a:spcPts val="300"/>
              </a:spcBef>
              <a:spcAft>
                <a:spcPts val="0"/>
              </a:spcAft>
              <a:buFontTx/>
              <a:buChar char="-"/>
              <a:defRPr/>
            </a:pPr>
            <a:r>
              <a:rPr lang="en-US" altLang="en-US" sz="2400" i="1" dirty="0"/>
              <a:t>Liaison from WBA on QoS, and L4S – </a:t>
            </a:r>
            <a:r>
              <a:rPr lang="en-US" altLang="en-US" sz="2400" b="1" dirty="0"/>
              <a:t>Deferred</a:t>
            </a:r>
            <a:r>
              <a:rPr lang="en-US" altLang="en-US" sz="2400" i="1" dirty="0"/>
              <a:t> until TGbn and REVmf consider this topic</a:t>
            </a:r>
          </a:p>
          <a:p>
            <a:pPr marL="342900" lvl="2" indent="-342900">
              <a:spcBef>
                <a:spcPts val="300"/>
              </a:spcBef>
              <a:spcAft>
                <a:spcPts val="0"/>
              </a:spcAft>
              <a:buFontTx/>
              <a:buChar char="-"/>
              <a:defRPr/>
            </a:pPr>
            <a:r>
              <a:rPr lang="en-US" altLang="en-US" sz="2400" b="1" dirty="0"/>
              <a:t>Any other topics (MLME from next slide, or otherwise)?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3839ADDD-8D14-4877-8FF3-7F6E1B4E108D}"/>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40DC4E4B-2F23-466B-ABA2-E2CF09A4E3F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87169557-79BD-4E86-B3FD-DAAA26A5D020}"/>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9230499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January 2025</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u="sng" kern="0" dirty="0"/>
              <a:t>EPD and LPD terms are going away</a:t>
            </a:r>
            <a:r>
              <a:rPr lang="en-US" sz="2000" b="1" kern="0" dirty="0"/>
              <a:t> – we need to update 802.11 to align</a:t>
            </a:r>
          </a:p>
          <a:p>
            <a:pPr marL="1143000" lvl="3" indent="-342900">
              <a:lnSpc>
                <a:spcPct val="90000"/>
              </a:lnSpc>
              <a:buFont typeface="Arial" pitchFamily="34" charset="0"/>
              <a:buChar char="•"/>
              <a:defRPr/>
            </a:pPr>
            <a:r>
              <a:rPr lang="en-US" sz="2000" b="1" u="sng" dirty="0"/>
              <a:t>Review MAC address ordering discussion</a:t>
            </a:r>
            <a:r>
              <a:rPr lang="en-US" sz="2000" b="1" dirty="0"/>
              <a:t>, and 802.11 assumptions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endParaRPr lang="en-US" sz="20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3F1C6860-FE8C-43AA-9008-88B018C4D5D9}"/>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01728738-30C2-4649-B62D-C95E89C0A25A}"/>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28073517-2D08-42AF-90C2-795CE30D404B}"/>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6420753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January 2025 </a:t>
            </a:r>
          </a:p>
        </p:txBody>
      </p:sp>
      <p:sp>
        <p:nvSpPr>
          <p:cNvPr id="9218" name="Rectangle 2"/>
          <p:cNvSpPr>
            <a:spLocks noGrp="1" noChangeArrowheads="1"/>
          </p:cNvSpPr>
          <p:nvPr>
            <p:ph idx="1"/>
          </p:nvPr>
        </p:nvSpPr>
        <p:spPr>
          <a:xfrm>
            <a:off x="919492" y="1700808"/>
            <a:ext cx="10361084" cy="4113213"/>
          </a:xfrm>
          <a:ln/>
        </p:spPr>
        <p:txBody>
          <a:bodyPr/>
          <a:lstStyle/>
          <a:p>
            <a:pPr marL="0" indent="0"/>
            <a:r>
              <a:rPr lang="en-GB" sz="2000" dirty="0"/>
              <a:t>This week (detailed agenda, please see: 11-24/2101)</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Wednesday</a:t>
            </a:r>
            <a:r>
              <a:rPr lang="en-GB" sz="1800" dirty="0"/>
              <a:t> 16:00 – 18:00h (</a:t>
            </a:r>
            <a:r>
              <a:rPr lang="en-GB" sz="1800" dirty="0">
                <a:solidFill>
                  <a:srgbClr val="FF0000"/>
                </a:solidFill>
              </a:rPr>
              <a:t>PM 2</a:t>
            </a:r>
            <a:r>
              <a:rPr lang="en-GB" sz="1800" dirty="0"/>
              <a:t>) </a:t>
            </a:r>
          </a:p>
          <a:p>
            <a:pPr lvl="2">
              <a:buFont typeface="Arial" panose="020B0604020202020204" pitchFamily="34" charset="0"/>
              <a:buChar char="•"/>
            </a:pPr>
            <a:r>
              <a:rPr lang="en-GB" sz="1600" dirty="0">
                <a:sym typeface="Wingdings" pitchFamily="2" charset="2"/>
              </a:rPr>
              <a:t>ETSI BRAN Update</a:t>
            </a:r>
          </a:p>
          <a:p>
            <a:pPr lvl="2">
              <a:buFont typeface="Arial" panose="020B0604020202020204" pitchFamily="34" charset="0"/>
              <a:buChar char="•"/>
            </a:pPr>
            <a:r>
              <a:rPr lang="en-GB" sz="1600" dirty="0">
                <a:sym typeface="Wingdings" pitchFamily="2" charset="2"/>
              </a:rPr>
              <a:t>BT SIG Update</a:t>
            </a:r>
          </a:p>
          <a:p>
            <a:pPr lvl="2">
              <a:buFont typeface="Arial" panose="020B0604020202020204" pitchFamily="34" charset="0"/>
              <a:buChar char="•"/>
            </a:pPr>
            <a:r>
              <a:rPr lang="en-GB" sz="1600" dirty="0">
                <a:sym typeface="Wingdings" pitchFamily="2" charset="2"/>
              </a:rPr>
              <a:t>Other topics – please respond to the call for submissions / contact </a:t>
            </a:r>
            <a:r>
              <a:rPr lang="en-GB" sz="1600">
                <a:sym typeface="Wingdings" pitchFamily="2" charset="2"/>
              </a:rPr>
              <a:t>the chair</a:t>
            </a:r>
            <a:endParaRPr lang="en-GB" sz="1600" dirty="0">
              <a:sym typeface="Wingdings" pitchFamily="2" charset="2"/>
            </a:endParaRPr>
          </a:p>
        </p:txBody>
      </p:sp>
      <p:sp>
        <p:nvSpPr>
          <p:cNvPr id="3" name="Footer Placeholder 2">
            <a:extLst>
              <a:ext uri="{FF2B5EF4-FFF2-40B4-BE49-F238E27FC236}">
                <a16:creationId xmlns:a16="http://schemas.microsoft.com/office/drawing/2014/main" id="{0CFD5BE7-F14A-4AD0-BD05-704D1BBB13AC}"/>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9581826F-2717-4DD0-9B86-08A509A734C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6A26A956-CEDB-49A6-950F-778C8C94B3A7}"/>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136797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January 2025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51017"/>
            <a:ext cx="10766394" cy="4630312"/>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Will meet in March 2025 to review proposed PAR documents. </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March Plenary Session:  7 February 2025</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dirty="0" err="1"/>
              <a:t>NesCom</a:t>
            </a:r>
            <a:r>
              <a:rPr lang="en-US" altLang="en-US" dirty="0"/>
              <a:t> : </a:t>
            </a:r>
          </a:p>
          <a:p>
            <a:pPr lvl="2">
              <a:buFont typeface="Arial" panose="020B0604020202020204" pitchFamily="34" charset="0"/>
              <a:buChar char="•"/>
            </a:pPr>
            <a:r>
              <a:rPr lang="en-US" sz="2000" dirty="0"/>
              <a:t>14 Feb 2025 for the 25 March </a:t>
            </a:r>
            <a:r>
              <a:rPr lang="en-US" sz="2000"/>
              <a:t>2025 Mtg</a:t>
            </a:r>
            <a:endParaRPr lang="en-US" sz="2000" dirty="0"/>
          </a:p>
          <a:p>
            <a:pPr lvl="2">
              <a:buFont typeface="Arial" panose="020B0604020202020204" pitchFamily="34" charset="0"/>
              <a:buChar char="•"/>
            </a:pPr>
            <a:r>
              <a:rPr lang="en-US" sz="2000" dirty="0">
                <a:effectLst/>
              </a:rPr>
              <a:t>28 March 2025 for 07 May 2025 Telecon</a:t>
            </a:r>
          </a:p>
          <a:p>
            <a:pPr lvl="2">
              <a:buFont typeface="Arial" panose="020B0604020202020204" pitchFamily="34" charset="0"/>
              <a:buChar char="•"/>
            </a:pPr>
            <a:r>
              <a:rPr lang="en-US" sz="2000" dirty="0"/>
              <a:t>09 May 2025 for the 17 June 2025 Mtg</a:t>
            </a:r>
            <a:endParaRPr lang="en-US" sz="2000" dirty="0">
              <a:effectLst/>
            </a:endParaRPr>
          </a:p>
          <a:p>
            <a:pPr marL="914400" lvl="2" indent="0"/>
            <a:br>
              <a:rPr lang="en-US" altLang="en-US" sz="2200" dirty="0"/>
            </a:br>
            <a:endParaRPr lang="en-US" altLang="en-US" sz="2200" dirty="0"/>
          </a:p>
          <a:p>
            <a:pPr marL="285750" indent="-285750"/>
            <a:endParaRPr lang="en-US" dirty="0"/>
          </a:p>
        </p:txBody>
      </p:sp>
      <p:sp>
        <p:nvSpPr>
          <p:cNvPr id="7" name="Footer Placeholder 6">
            <a:extLst>
              <a:ext uri="{FF2B5EF4-FFF2-40B4-BE49-F238E27FC236}">
                <a16:creationId xmlns:a16="http://schemas.microsoft.com/office/drawing/2014/main" id="{64F3A162-9B63-47A1-8561-1A913AAEE4C0}"/>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EAFDE4BF-A6B2-40D2-823E-C2DAF8DBA1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9F85E02D-20DE-47CE-B0A3-EC5FE6FAF76F}"/>
              </a:ext>
            </a:extLst>
          </p:cNvPr>
          <p:cNvSpPr>
            <a:spLocks noGrp="1"/>
          </p:cNvSpPr>
          <p:nvPr>
            <p:ph type="dt" idx="15"/>
          </p:nvPr>
        </p:nvSpPr>
        <p:spPr/>
        <p:txBody>
          <a:bodyPr/>
          <a:lstStyle/>
          <a:p>
            <a:r>
              <a:rPr lang="en-US"/>
              <a:t>January 2025</a:t>
            </a:r>
            <a:endParaRPr lang="en-GB" dirty="0"/>
          </a:p>
        </p:txBody>
      </p:sp>
    </p:spTree>
    <p:extLst>
      <p:ext uri="{BB962C8B-B14F-4D97-AF65-F5344CB8AC3E}">
        <p14:creationId xmlns:p14="http://schemas.microsoft.com/office/powerpoint/2010/main" val="2067408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601*132"/>
  <p:tag name="TABLE_ENDDRAG_RECT" val="286*297*601*1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30</TotalTime>
  <Words>2432</Words>
  <Application>Microsoft Office PowerPoint</Application>
  <PresentationFormat>Widescreen</PresentationFormat>
  <Paragraphs>531</Paragraphs>
  <Slides>24</Slides>
  <Notes>13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6" baseType="lpstr">
      <vt:lpstr>微软雅黑</vt:lpstr>
      <vt:lpstr>MS Gothic</vt:lpstr>
      <vt:lpstr>MS PGothic</vt:lpstr>
      <vt:lpstr>MS PGothic</vt:lpstr>
      <vt:lpstr>宋体</vt:lpstr>
      <vt:lpstr>Arial</vt:lpstr>
      <vt:lpstr>Arial Unicode MS</vt:lpstr>
      <vt:lpstr>Calibri</vt:lpstr>
      <vt:lpstr>Times New Roman</vt:lpstr>
      <vt:lpstr>Wingdings</vt:lpstr>
      <vt:lpstr>Office Theme</vt:lpstr>
      <vt:lpstr>Document</vt:lpstr>
      <vt:lpstr>WG11 Opening Report Snapshot Slides January 2025</vt:lpstr>
      <vt:lpstr>Abstract</vt:lpstr>
      <vt:lpstr>January 2025 Editors’ Meeting Agenda and Report</vt:lpstr>
      <vt:lpstr>ANA Status</vt:lpstr>
      <vt:lpstr>AIML SC – January 2025 Artificial Intelligence and Machine Learning </vt:lpstr>
      <vt:lpstr>ARC (Architecture) – January 2025</vt:lpstr>
      <vt:lpstr>ARC (Architecture) – January 2025</vt:lpstr>
      <vt:lpstr>Coex SC (Coexistence) – January 2025 </vt:lpstr>
      <vt:lpstr>PAR Review SC – January 2025 Snapshot Chair: Jon Rosdahl</vt:lpstr>
      <vt:lpstr>IEEE 802 JTC1 SC will meet once on Tue, 14 January 2025 @ 4 pm JST</vt:lpstr>
      <vt:lpstr>A large number of IEEE 802 submissions are in the PSDO balloting process – but…</vt:lpstr>
      <vt:lpstr>IEEE 802 has 137 standards in or through the PSDO pipeline</vt:lpstr>
      <vt:lpstr>TGmf (Maintenance) Summary </vt:lpstr>
      <vt:lpstr>TGbf (WLAN Sensing)– January 2025</vt:lpstr>
      <vt:lpstr>PowerPoint Presentation</vt:lpstr>
      <vt:lpstr>TGbi – January 2025</vt:lpstr>
      <vt:lpstr>TGbk 320MHz Positioning</vt:lpstr>
      <vt:lpstr>TGbk 320MHz Positioning</vt:lpstr>
      <vt:lpstr>TGbn (Ultra High Reliability)</vt:lpstr>
      <vt:lpstr>TGbn January F2F Schedule</vt:lpstr>
      <vt:lpstr>TGbp Snapshot for Jan 2025 IEEE 802 Interim</vt:lpstr>
      <vt:lpstr>TGbp Snapshot for Jan 2025 IEEE 802 Interim</vt:lpstr>
      <vt:lpstr>ELC SG – January 2025 Enhanced Light Communications </vt:lpstr>
      <vt:lpstr>Automotive TIG – January 2025 13 January, 1600-1800 Japan Standard Time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194</cp:revision>
  <cp:lastPrinted>1601-01-01T00:00:00Z</cp:lastPrinted>
  <dcterms:created xsi:type="dcterms:W3CDTF">2018-05-02T19:26:26Z</dcterms:created>
  <dcterms:modified xsi:type="dcterms:W3CDTF">2025-01-12T09:48:45Z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1736671468</vt:lpwstr>
  </property>
</Properties>
</file>