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9"/>
  </p:notesMasterIdLst>
  <p:handoutMasterIdLst>
    <p:handoutMasterId r:id="rId30"/>
  </p:handoutMasterIdLst>
  <p:sldIdLst>
    <p:sldId id="256" r:id="rId5"/>
    <p:sldId id="257" r:id="rId6"/>
    <p:sldId id="283" r:id="rId7"/>
    <p:sldId id="2398" r:id="rId8"/>
    <p:sldId id="2383" r:id="rId9"/>
    <p:sldId id="258" r:id="rId10"/>
    <p:sldId id="259" r:id="rId11"/>
    <p:sldId id="262" r:id="rId12"/>
    <p:sldId id="287" r:id="rId13"/>
    <p:sldId id="2388" r:id="rId14"/>
    <p:sldId id="1722" r:id="rId15"/>
    <p:sldId id="2073" r:id="rId16"/>
    <p:sldId id="2389" r:id="rId17"/>
    <p:sldId id="288" r:id="rId18"/>
    <p:sldId id="1433" r:id="rId19"/>
    <p:sldId id="2390" r:id="rId20"/>
    <p:sldId id="2391" r:id="rId21"/>
    <p:sldId id="2392" r:id="rId22"/>
    <p:sldId id="2393" r:id="rId23"/>
    <p:sldId id="2394" r:id="rId24"/>
    <p:sldId id="1578" r:id="rId25"/>
    <p:sldId id="1579" r:id="rId26"/>
    <p:sldId id="2397" r:id="rId27"/>
    <p:sldId id="267"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58" autoAdjust="0"/>
    <p:restoredTop sz="94660"/>
  </p:normalViewPr>
  <p:slideViewPr>
    <p:cSldViewPr>
      <p:cViewPr varScale="1">
        <p:scale>
          <a:sx n="104" d="100"/>
          <a:sy n="104" d="100"/>
        </p:scale>
        <p:origin x="120" y="37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475"/>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Month Year</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5618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803673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23</a:t>
            </a:fld>
            <a:endParaRPr lang="en-US"/>
          </a:p>
        </p:txBody>
      </p:sp>
    </p:spTree>
    <p:extLst>
      <p:ext uri="{BB962C8B-B14F-4D97-AF65-F5344CB8AC3E}">
        <p14:creationId xmlns:p14="http://schemas.microsoft.com/office/powerpoint/2010/main" val="2471023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5</a:t>
            </a:fld>
            <a:endParaRPr lang="en-US"/>
          </a:p>
        </p:txBody>
      </p:sp>
    </p:spTree>
    <p:extLst>
      <p:ext uri="{BB962C8B-B14F-4D97-AF65-F5344CB8AC3E}">
        <p14:creationId xmlns:p14="http://schemas.microsoft.com/office/powerpoint/2010/main" val="4263696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27127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50745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802.11-24/2102</a:t>
            </a:r>
          </a:p>
        </p:txBody>
      </p:sp>
      <p:sp>
        <p:nvSpPr>
          <p:cNvPr id="5" name="Rectangle 3"/>
          <p:cNvSpPr>
            <a:spLocks noGrp="1" noChangeArrowheads="1"/>
          </p:cNvSpPr>
          <p:nvPr>
            <p:ph type="dt"/>
          </p:nvPr>
        </p:nvSpPr>
        <p:spPr>
          <a:ln/>
        </p:spPr>
        <p:txBody>
          <a:bodyPr/>
          <a:lstStyle/>
          <a:p>
            <a:r>
              <a:rPr lang="en-US"/>
              <a:t>January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5087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10</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3456385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705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53586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802.11-24/2097r0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2074-02-00bn-tgbn-jan-2025-meeting-agenda.pptx" TargetMode="External"/><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996-04-00bp-tg-bp-tc-agenda-till-jan-2025.pptx" TargetMode="Externa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hyperlink" Target="https://mentor.ieee.org/802.11/dcn/24/11-24-1997-00-00bp-tg-bp-meeting-agenda-for-jan-interim-2025.pptx" TargetMode="External"/><Relationship Id="rId4" Type="http://schemas.openxmlformats.org/officeDocument/2006/relationships/hyperlink" Target="https://mentor.ieee.org/802.11/dcn/25/11-25-0054-00-00bp-teleconference-minutes-january-2025.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1950-00-auto-automotive-tig-meeting-minutes-for-november-11-2024.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4/11-24-2095-01-0arc-arc-sc-agenda-january-2025.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January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2025-01-12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4942895"/>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spid="_x0000_s1034" name="Document" r:id="rId4" imgW="10459112" imgH="2538262" progId="Word.Document.8">
                  <p:embed/>
                </p:oleObj>
              </mc:Choice>
              <mc:Fallback>
                <p:oleObj name="Document" r:id="rId4" imgW="10459112" imgH="2538262" progId="Word.Document.8">
                  <p:embed/>
                  <p:pic>
                    <p:nvPicPr>
                      <p:cNvPr id="3075" name="Object 3"/>
                      <p:cNvPicPr>
                        <a:picLocks noChangeAspect="1" noChangeArrowheads="1"/>
                      </p:cNvPicPr>
                      <p:nvPr/>
                    </p:nvPicPr>
                    <p:blipFill>
                      <a:blip r:embed="rId5"/>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5" name="Footer Placeholder 4">
            <a:extLst>
              <a:ext uri="{FF2B5EF4-FFF2-40B4-BE49-F238E27FC236}">
                <a16:creationId xmlns:a16="http://schemas.microsoft.com/office/drawing/2014/main" id="{49DCBB3B-7644-4512-9BC3-3A16B90F27D3}"/>
              </a:ext>
            </a:extLst>
          </p:cNvPr>
          <p:cNvSpPr>
            <a:spLocks noGrp="1"/>
          </p:cNvSpPr>
          <p:nvPr>
            <p:ph type="ftr" idx="11"/>
          </p:nvPr>
        </p:nvSpPr>
        <p:spPr/>
        <p:txBody>
          <a:bodyPr/>
          <a:lstStyle/>
          <a:p>
            <a:r>
              <a:rPr lang="en-GB"/>
              <a:t>Stephen McCann, Huawei</a:t>
            </a:r>
          </a:p>
        </p:txBody>
      </p:sp>
      <p:sp>
        <p:nvSpPr>
          <p:cNvPr id="6" name="Slide Number Placeholder 5">
            <a:extLst>
              <a:ext uri="{FF2B5EF4-FFF2-40B4-BE49-F238E27FC236}">
                <a16:creationId xmlns:a16="http://schemas.microsoft.com/office/drawing/2014/main" id="{D58D75B4-C4AA-496F-A68B-DAB790AC53F1}"/>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7" name="Date Placeholder 6">
            <a:extLst>
              <a:ext uri="{FF2B5EF4-FFF2-40B4-BE49-F238E27FC236}">
                <a16:creationId xmlns:a16="http://schemas.microsoft.com/office/drawing/2014/main" id="{69892166-833D-4D07-8D0D-D84A0E0AFC1D}"/>
              </a:ext>
            </a:extLst>
          </p:cNvPr>
          <p:cNvSpPr>
            <a:spLocks noGrp="1"/>
          </p:cNvSpPr>
          <p:nvPr>
            <p:ph type="dt" idx="10"/>
          </p:nvPr>
        </p:nvSpPr>
        <p:spPr/>
        <p:txBody>
          <a:bodyPr/>
          <a:lstStyle/>
          <a:p>
            <a:r>
              <a:rPr lang="en-US"/>
              <a:t>January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14 January 2025 @ 4 pm JST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(ec-24-0294r00)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p:txBody>
      </p:sp>
      <p:sp>
        <p:nvSpPr>
          <p:cNvPr id="5" name="Footer Placeholder 4">
            <a:extLst>
              <a:ext uri="{FF2B5EF4-FFF2-40B4-BE49-F238E27FC236}">
                <a16:creationId xmlns:a16="http://schemas.microsoft.com/office/drawing/2014/main" id="{0B32CE6A-5A2C-4C2D-B1B1-CF77E42FD6DC}"/>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2964EE49-190A-4893-9E6D-058D019B96B3}"/>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sp>
        <p:nvSpPr>
          <p:cNvPr id="7" name="Date Placeholder 6">
            <a:extLst>
              <a:ext uri="{FF2B5EF4-FFF2-40B4-BE49-F238E27FC236}">
                <a16:creationId xmlns:a16="http://schemas.microsoft.com/office/drawing/2014/main" id="{D959E63E-DDDE-48D4-8F7F-A97A35E72502}"/>
              </a:ext>
            </a:extLst>
          </p:cNvPr>
          <p:cNvSpPr>
            <a:spLocks noGrp="1"/>
          </p:cNvSpPr>
          <p:nvPr>
            <p:ph type="dt" idx="10"/>
          </p:nvPr>
        </p:nvSpPr>
        <p:spPr/>
        <p:txBody>
          <a:bodyPr/>
          <a:lstStyle/>
          <a:p>
            <a:r>
              <a:rPr lang="en-US"/>
              <a:t>January 2025</a:t>
            </a:r>
            <a:endParaRPr lang="en-GB"/>
          </a:p>
        </p:txBody>
      </p:sp>
    </p:spTree>
    <p:extLst>
      <p:ext uri="{BB962C8B-B14F-4D97-AF65-F5344CB8AC3E}">
        <p14:creationId xmlns:p14="http://schemas.microsoft.com/office/powerpoint/2010/main" val="3151095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are in the PSDO balloting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391341" y="5995193"/>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867413" y="2070117"/>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spcBef>
                <a:spcPts val="8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IEEE 802.11ax</a:t>
            </a:r>
          </a:p>
          <a:p>
            <a:pPr lvl="2">
              <a:spcBef>
                <a:spcPts val="200"/>
              </a:spcBef>
              <a:defRPr/>
            </a:pPr>
            <a:r>
              <a:rPr lang="en-AU" dirty="0"/>
              <a:t>IEEE 802.1Qdx</a:t>
            </a:r>
          </a:p>
          <a:p>
            <a:pPr lvl="2">
              <a:spcBef>
                <a:spcPts val="200"/>
              </a:spcBef>
              <a:defRPr/>
            </a:pPr>
            <a:r>
              <a:rPr lang="en-AU" kern="0" dirty="0"/>
              <a:t>IEEE 802.15.7-2018</a:t>
            </a:r>
          </a:p>
          <a:p>
            <a:pPr lvl="2">
              <a:spcBef>
                <a:spcPts val="200"/>
              </a:spcBef>
              <a:defRPr/>
            </a:pPr>
            <a:r>
              <a:rPr lang="en-AU" dirty="0"/>
              <a:t>IEEE 802.1ASdm</a:t>
            </a:r>
          </a:p>
          <a:p>
            <a:pPr lvl="2">
              <a:spcBef>
                <a:spcPts val="200"/>
              </a:spcBef>
              <a:defRPr/>
            </a:pPr>
            <a:r>
              <a:rPr lang="en-AU" dirty="0"/>
              <a:t>IEEE 802.1ASdn</a:t>
            </a:r>
            <a:endParaRPr lang="en-AU" sz="1800" kern="0" dirty="0"/>
          </a:p>
          <a:p>
            <a:pPr lvl="1">
              <a:spcBef>
                <a:spcPts val="800"/>
              </a:spcBef>
              <a:defRPr/>
            </a:pPr>
            <a:r>
              <a:rPr lang="en-AU" sz="1800" kern="0" dirty="0"/>
              <a:t>Failed 60-day ballot</a:t>
            </a:r>
          </a:p>
          <a:p>
            <a:pPr lvl="2">
              <a:spcBef>
                <a:spcPts val="200"/>
              </a:spcBef>
              <a:defRPr/>
            </a:pPr>
            <a:r>
              <a:rPr lang="en-AU" kern="0" dirty="0">
                <a:solidFill>
                  <a:srgbClr val="FF0000"/>
                </a:solidFill>
              </a:rPr>
              <a:t>IEEE 802.11ay</a:t>
            </a:r>
          </a:p>
          <a:p>
            <a:pPr lvl="1">
              <a:spcBef>
                <a:spcPts val="480"/>
              </a:spcBef>
              <a:defRPr/>
            </a:pPr>
            <a:r>
              <a:rPr lang="en-AU" sz="1800" kern="0" dirty="0"/>
              <a:t>Waiting for FDIS</a:t>
            </a:r>
          </a:p>
          <a:p>
            <a:pPr lvl="2">
              <a:spcBef>
                <a:spcPts val="200"/>
              </a:spcBef>
              <a:defRPr/>
            </a:pPr>
            <a:r>
              <a:rPr lang="en-AU" dirty="0"/>
              <a:t>IEEE 802.3-2022</a:t>
            </a:r>
          </a:p>
          <a:p>
            <a:pPr lvl="2">
              <a:spcBef>
                <a:spcPts val="200"/>
              </a:spcBef>
              <a:defRPr/>
            </a:pPr>
            <a:r>
              <a:rPr lang="en-AU" dirty="0"/>
              <a:t>IEEE 802.1Qdj</a:t>
            </a:r>
          </a:p>
          <a:p>
            <a:pPr lvl="2">
              <a:spcBef>
                <a:spcPts val="200"/>
              </a:spcBef>
              <a:defRPr/>
            </a:pPr>
            <a:r>
              <a:rPr lang="en-AU" dirty="0"/>
              <a:t>IEEE 802.15.3-2023</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FDIS</a:t>
            </a:r>
          </a:p>
          <a:p>
            <a:pPr lvl="2">
              <a:spcBef>
                <a:spcPts val="200"/>
              </a:spcBef>
              <a:defRPr/>
            </a:pPr>
            <a:r>
              <a:rPr lang="en-AU" dirty="0"/>
              <a:t>IEEE 802.1Qcw</a:t>
            </a:r>
          </a:p>
          <a:p>
            <a:pPr lvl="2">
              <a:spcBef>
                <a:spcPts val="200"/>
              </a:spcBef>
              <a:defRPr/>
            </a:pPr>
            <a:r>
              <a:rPr lang="en-AU" dirty="0"/>
              <a:t>IEEE 802.1Qcj</a:t>
            </a:r>
          </a:p>
          <a:p>
            <a:pPr lvl="2">
              <a:spcBef>
                <a:spcPts val="200"/>
              </a:spcBef>
              <a:defRPr/>
            </a:pPr>
            <a:r>
              <a:rPr lang="en-AU" dirty="0"/>
              <a:t>IEEE 802.1ASdr</a:t>
            </a:r>
          </a:p>
          <a:p>
            <a:pPr lvl="2">
              <a:spcBef>
                <a:spcPts val="200"/>
              </a:spcBef>
              <a:defRPr/>
            </a:pPr>
            <a:r>
              <a:rPr lang="en-AU" dirty="0"/>
              <a:t>IEEE 802f</a:t>
            </a:r>
            <a:endParaRPr lang="en-AU" kern="0" dirty="0"/>
          </a:p>
          <a:p>
            <a:pPr lvl="1">
              <a:defRPr/>
            </a:pPr>
            <a:r>
              <a:rPr lang="en-AU" sz="1800" kern="0" dirty="0"/>
              <a:t>Passed FDIS ballot</a:t>
            </a:r>
            <a:br>
              <a:rPr lang="en-AU" sz="1800" kern="0" dirty="0"/>
            </a:br>
            <a:r>
              <a:rPr lang="en-AU" sz="1800" dirty="0"/>
              <a:t>(resolutions req)</a:t>
            </a:r>
          </a:p>
          <a:p>
            <a:pPr lvl="2">
              <a:spcBef>
                <a:spcPts val="200"/>
              </a:spcBef>
              <a:defRPr/>
            </a:pPr>
            <a:r>
              <a:rPr lang="en-AU" kern="0" dirty="0"/>
              <a:t>IEEE 802.1Qcz</a:t>
            </a:r>
          </a:p>
          <a:p>
            <a:pPr lvl="2">
              <a:spcBef>
                <a:spcPts val="200"/>
              </a:spcBef>
              <a:defRPr/>
            </a:pPr>
            <a:r>
              <a:rPr lang="en-AU" kern="0" dirty="0"/>
              <a:t>IEEE 802.1AEdk</a:t>
            </a:r>
          </a:p>
          <a:p>
            <a:pPr lvl="2">
              <a:spcBef>
                <a:spcPts val="200"/>
              </a:spcBef>
              <a:defRPr/>
            </a:pPr>
            <a:r>
              <a:rPr lang="en-AU" kern="0" dirty="0"/>
              <a:t>IEEE 802.15.9</a:t>
            </a:r>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019300" y="2057399"/>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t>IEEE 802.1DC</a:t>
            </a:r>
          </a:p>
          <a:p>
            <a:pPr lvl="2">
              <a:spcBef>
                <a:spcPts val="200"/>
              </a:spcBef>
              <a:defRPr/>
            </a:pPr>
            <a:r>
              <a:rPr lang="en-AU" dirty="0"/>
              <a:t>IEEE 802.1Qdy</a:t>
            </a:r>
          </a:p>
          <a:p>
            <a:pPr lvl="2">
              <a:spcBef>
                <a:spcPts val="200"/>
              </a:spcBef>
              <a:defRPr/>
            </a:pPr>
            <a:r>
              <a:rPr lang="en-AU" dirty="0"/>
              <a:t>IEEE 802-REVc</a:t>
            </a:r>
          </a:p>
          <a:p>
            <a:pPr lvl="2">
              <a:spcBef>
                <a:spcPts val="200"/>
              </a:spcBef>
              <a:defRPr/>
            </a:pPr>
            <a:r>
              <a:rPr lang="en-AU" dirty="0"/>
              <a:t>IEEE 802.1DG</a:t>
            </a:r>
          </a:p>
          <a:p>
            <a:pPr lvl="2">
              <a:spcBef>
                <a:spcPts val="200"/>
              </a:spcBef>
              <a:defRPr/>
            </a:pPr>
            <a:r>
              <a:rPr lang="en-AU" dirty="0">
                <a:solidFill>
                  <a:srgbClr val="FF0000"/>
                </a:solidFill>
              </a:rPr>
              <a:t>IEEE 802.11ba</a:t>
            </a:r>
            <a:endParaRPr lang="en-AU" dirty="0"/>
          </a:p>
          <a:p>
            <a:pPr lvl="2">
              <a:spcBef>
                <a:spcPts val="200"/>
              </a:spcBef>
              <a:defRPr/>
            </a:pPr>
            <a:r>
              <a:rPr lang="en-AU" dirty="0"/>
              <a:t>IEEE 802.15.4-2024</a:t>
            </a:r>
          </a:p>
          <a:p>
            <a:pPr lvl="2">
              <a:spcBef>
                <a:spcPts val="200"/>
              </a:spcBef>
              <a:defRPr/>
            </a:pPr>
            <a:r>
              <a:rPr lang="en-AU" dirty="0">
                <a:solidFill>
                  <a:srgbClr val="FF0000"/>
                </a:solidFill>
              </a:rPr>
              <a:t>IEEE 802.15.6</a:t>
            </a:r>
          </a:p>
          <a:p>
            <a:pPr lvl="2">
              <a:spcBef>
                <a:spcPts val="200"/>
              </a:spcBef>
              <a:defRPr/>
            </a:pPr>
            <a:r>
              <a:rPr lang="en-AU" dirty="0"/>
              <a:t>IEEE 802.15.7a</a:t>
            </a:r>
          </a:p>
          <a:p>
            <a:pPr lvl="2">
              <a:spcBef>
                <a:spcPts val="200"/>
              </a:spcBef>
              <a:defRPr/>
            </a:pPr>
            <a:r>
              <a:rPr lang="en-AU" dirty="0">
                <a:solidFill>
                  <a:srgbClr val="FF0000"/>
                </a:solidFill>
              </a:rPr>
              <a:t>IEEE 802.15.13</a:t>
            </a:r>
          </a:p>
          <a:p>
            <a:pPr lvl="2">
              <a:spcBef>
                <a:spcPts val="200"/>
              </a:spcBef>
              <a:defRPr/>
            </a:pPr>
            <a:r>
              <a:rPr lang="en-AU" dirty="0">
                <a:solidFill>
                  <a:srgbClr val="FF0000"/>
                </a:solidFill>
              </a:rPr>
              <a:t>IEEE 802.19.1</a:t>
            </a:r>
          </a:p>
          <a:p>
            <a:pPr lvl="1">
              <a:defRPr/>
            </a:pPr>
            <a:r>
              <a:rPr lang="en-AU" sz="1800" kern="0" dirty="0"/>
              <a:t>In 60-day ballot</a:t>
            </a:r>
            <a:endParaRPr lang="en-AU" dirty="0"/>
          </a:p>
          <a:p>
            <a:pPr lvl="1">
              <a:spcBef>
                <a:spcPts val="800"/>
              </a:spcBef>
              <a:defRPr/>
            </a:pPr>
            <a:endParaRPr lang="en-AU" dirty="0"/>
          </a:p>
        </p:txBody>
      </p:sp>
      <p:sp>
        <p:nvSpPr>
          <p:cNvPr id="2" name="Footer Placeholder 1">
            <a:extLst>
              <a:ext uri="{FF2B5EF4-FFF2-40B4-BE49-F238E27FC236}">
                <a16:creationId xmlns:a16="http://schemas.microsoft.com/office/drawing/2014/main" id="{5A876FE2-12A1-47CC-BBAA-E69612CAE310}"/>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35B02EC8-19AD-4D91-9F39-FD5519C189D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62711B9A-39DA-494C-8E49-BA848881F490}"/>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880147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altLang="en-US" dirty="0"/>
              <a:t>IEEE 802 has 137 standards in or through the PSDO pipeline</a:t>
            </a:r>
            <a:endParaRPr lang="en-AU"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27872727"/>
              </p:ext>
            </p:extLst>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a:t>WG</a:t>
                      </a:r>
                    </a:p>
                  </a:txBody>
                  <a:tcPr/>
                </a:tc>
                <a:tc>
                  <a:txBody>
                    <a:bodyPr/>
                    <a:lstStyle/>
                    <a:p>
                      <a:pPr algn="ctr"/>
                      <a:r>
                        <a:rPr lang="en-AU"/>
                        <a:t>Completed</a:t>
                      </a:r>
                    </a:p>
                  </a:txBody>
                  <a:tcPr/>
                </a:tc>
                <a:tc>
                  <a:txBody>
                    <a:bodyPr/>
                    <a:lstStyle/>
                    <a:p>
                      <a:pPr algn="ctr"/>
                      <a:r>
                        <a:rPr lang="en-AU" dirty="0"/>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54</a:t>
                      </a:r>
                    </a:p>
                  </a:txBody>
                  <a:tcPr/>
                </a:tc>
                <a:tc>
                  <a:txBody>
                    <a:bodyPr/>
                    <a:lstStyle/>
                    <a:p>
                      <a:pPr algn="ctr"/>
                      <a:r>
                        <a:rPr lang="en-US" dirty="0"/>
                        <a:t>12</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32</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13</a:t>
                      </a:r>
                    </a:p>
                  </a:txBody>
                  <a:tcPr/>
                </a:tc>
                <a:tc>
                  <a:txBody>
                    <a:bodyPr/>
                    <a:lstStyle/>
                    <a:p>
                      <a:pPr algn="ctr"/>
                      <a:r>
                        <a:rPr lang="en-AU" dirty="0"/>
                        <a:t>0</a:t>
                      </a:r>
                    </a:p>
                  </a:txBody>
                  <a:tcPr/>
                </a:tc>
                <a:extLst>
                  <a:ext uri="{0D108BD9-81ED-4DB2-BD59-A6C34878D82A}">
                    <a16:rowId xmlns:a16="http://schemas.microsoft.com/office/drawing/2014/main" val="3943146548"/>
                  </a:ext>
                </a:extLst>
              </a:tr>
              <a:tr h="370840">
                <a:tc>
                  <a:txBody>
                    <a:bodyPr/>
                    <a:lstStyle/>
                    <a:p>
                      <a:pPr algn="ctr"/>
                      <a:r>
                        <a:rPr lang="en-AU" b="1" dirty="0"/>
                        <a:t>802.15</a:t>
                      </a:r>
                    </a:p>
                  </a:txBody>
                  <a:tcPr/>
                </a:tc>
                <a:tc>
                  <a:txBody>
                    <a:bodyPr/>
                    <a:lstStyle/>
                    <a:p>
                      <a:pPr algn="ctr"/>
                      <a:r>
                        <a:rPr lang="en-AU" dirty="0"/>
                        <a:t>4</a:t>
                      </a:r>
                    </a:p>
                  </a:txBody>
                  <a:tcPr/>
                </a:tc>
                <a:tc>
                  <a:txBody>
                    <a:bodyPr/>
                    <a:lstStyle/>
                    <a:p>
                      <a:pPr algn="ctr"/>
                      <a:r>
                        <a:rPr lang="en-AU" dirty="0"/>
                        <a:t>7</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110</a:t>
                      </a:r>
                    </a:p>
                  </a:txBody>
                  <a:tcPr>
                    <a:lnT w="12700" cap="flat" cmpd="sng" algn="ctr">
                      <a:solidFill>
                        <a:schemeClr val="tx1"/>
                      </a:solidFill>
                      <a:prstDash val="solid"/>
                      <a:round/>
                      <a:headEnd type="none" w="med" len="med"/>
                      <a:tailEnd type="none" w="med" len="med"/>
                    </a:lnT>
                  </a:tcPr>
                </a:tc>
                <a:tc>
                  <a:txBody>
                    <a:bodyPr/>
                    <a:lstStyle/>
                    <a:p>
                      <a:pPr algn="ctr"/>
                      <a:r>
                        <a:rPr lang="en-US" b="1" dirty="0"/>
                        <a:t>27</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3" name="Footer Placeholder 2">
            <a:extLst>
              <a:ext uri="{FF2B5EF4-FFF2-40B4-BE49-F238E27FC236}">
                <a16:creationId xmlns:a16="http://schemas.microsoft.com/office/drawing/2014/main" id="{E87023C7-8F71-40D4-861D-FCEA9C78AC07}"/>
              </a:ext>
            </a:extLst>
          </p:cNvPr>
          <p:cNvSpPr>
            <a:spLocks noGrp="1"/>
          </p:cNvSpPr>
          <p:nvPr>
            <p:ph type="ftr" idx="14"/>
          </p:nvPr>
        </p:nvSpPr>
        <p:spPr/>
        <p:txBody>
          <a:bodyPr/>
          <a:lstStyle/>
          <a:p>
            <a:r>
              <a:rPr lang="en-GB"/>
              <a:t>Peter Yee, AKAYLA</a:t>
            </a:r>
            <a:endParaRPr lang="en-GB" dirty="0"/>
          </a:p>
        </p:txBody>
      </p:sp>
      <p:sp>
        <p:nvSpPr>
          <p:cNvPr id="7" name="Slide Number Placeholder 6">
            <a:extLst>
              <a:ext uri="{FF2B5EF4-FFF2-40B4-BE49-F238E27FC236}">
                <a16:creationId xmlns:a16="http://schemas.microsoft.com/office/drawing/2014/main" id="{93873F45-5C51-4F55-94C1-AC6E3D255A6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 name="Date Placeholder 7">
            <a:extLst>
              <a:ext uri="{FF2B5EF4-FFF2-40B4-BE49-F238E27FC236}">
                <a16:creationId xmlns:a16="http://schemas.microsoft.com/office/drawing/2014/main" id="{DAC09634-ADA4-4651-9B3A-42517893054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312316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TGmf</a:t>
            </a:r>
            <a:r>
              <a:rPr lang="en-US" altLang="en-US" dirty="0"/>
              <a:t> (Maintenance)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ea typeface="ＭＳ Ｐゴシック" panose="020B0600070205080204" pitchFamily="34" charset="-128"/>
              </a:rPr>
              <a:t>IEEE 802.11-2024 is in the process of publication</a:t>
            </a:r>
          </a:p>
          <a:p>
            <a:pPr lvl="1">
              <a:buFont typeface="Arial" panose="020B0604020202020204" pitchFamily="34" charset="0"/>
              <a:buChar char="•"/>
              <a:defRPr/>
            </a:pPr>
            <a:r>
              <a:rPr lang="en-US" altLang="en-US" sz="1600" dirty="0">
                <a:ea typeface="ＭＳ Ｐゴシック" panose="020B0600070205080204" pitchFamily="34" charset="-128"/>
              </a:rPr>
              <a:t>P802.11bh and P802.11be are also in the process of being published as amendments</a:t>
            </a:r>
          </a:p>
          <a:p>
            <a:pPr marL="0" indent="0">
              <a:buFontTx/>
              <a:buNone/>
              <a:defRPr/>
            </a:pPr>
            <a:r>
              <a:rPr lang="en-US" altLang="en-US" sz="2000" dirty="0">
                <a:ea typeface="ＭＳ Ｐゴシック" panose="020B0600070205080204" pitchFamily="34" charset="-128"/>
              </a:rPr>
              <a:t>Objectives:</a:t>
            </a:r>
          </a:p>
          <a:p>
            <a:pPr lvl="1">
              <a:buFont typeface="Arial" panose="020B0604020202020204" pitchFamily="34" charset="0"/>
              <a:buChar char="•"/>
              <a:defRPr/>
            </a:pPr>
            <a:r>
              <a:rPr lang="en-US" altLang="en-US" sz="1600" dirty="0">
                <a:ea typeface="ＭＳ Ｐゴシック" panose="020B0600070205080204" pitchFamily="34" charset="-128"/>
              </a:rPr>
              <a:t>Discuss contributions on modifications to the </a:t>
            </a:r>
            <a:r>
              <a:rPr lang="en-US" altLang="en-US" sz="1600" dirty="0" err="1">
                <a:ea typeface="ＭＳ Ｐゴシック" panose="020B0600070205080204" pitchFamily="34" charset="-128"/>
              </a:rPr>
              <a:t>REVme</a:t>
            </a:r>
            <a:r>
              <a:rPr lang="en-US" altLang="en-US" sz="1600" dirty="0">
                <a:ea typeface="ＭＳ Ｐゴシック" panose="020B0600070205080204" pitchFamily="34" charset="-128"/>
              </a:rPr>
              <a:t> D7.0 draft – for consideration in the initial </a:t>
            </a:r>
            <a:r>
              <a:rPr lang="en-US" altLang="en-US" sz="1600" dirty="0" err="1">
                <a:ea typeface="ＭＳ Ｐゴシック" panose="020B0600070205080204" pitchFamily="34" charset="-128"/>
              </a:rPr>
              <a:t>REVmf</a:t>
            </a:r>
            <a:r>
              <a:rPr lang="en-US" altLang="en-US" sz="1600" dirty="0">
                <a:ea typeface="ＭＳ Ｐゴシック" panose="020B0600070205080204" pitchFamily="34" charset="-128"/>
              </a:rPr>
              <a:t> draft.</a:t>
            </a:r>
          </a:p>
          <a:p>
            <a:pPr lvl="1">
              <a:buFont typeface="Arial" panose="020B0604020202020204" pitchFamily="34" charset="0"/>
              <a:buChar char="•"/>
              <a:defRPr/>
            </a:pPr>
            <a:r>
              <a:rPr lang="en-US" altLang="en-US" sz="1600" dirty="0">
                <a:ea typeface="ＭＳ Ｐゴシック" panose="020B0600070205080204" pitchFamily="34" charset="-128"/>
              </a:rPr>
              <a:t>Discuss contributions on topics involving other amendments under publication.</a:t>
            </a:r>
          </a:p>
          <a:p>
            <a:pPr marL="0" indent="0">
              <a:buFontTx/>
              <a:buNone/>
              <a:defRPr/>
            </a:pPr>
            <a:r>
              <a:rPr lang="en-US" altLang="en-US" sz="2000" dirty="0">
                <a:ea typeface="ＭＳ Ｐゴシック" panose="020B0600070205080204" pitchFamily="34" charset="-128"/>
              </a:rPr>
              <a:t>Meetings: </a:t>
            </a:r>
          </a:p>
          <a:p>
            <a:pPr lvl="1">
              <a:buFont typeface="Arial" panose="020B0604020202020204" pitchFamily="34" charset="0"/>
              <a:buChar char="•"/>
              <a:defRPr/>
            </a:pPr>
            <a:r>
              <a:rPr lang="en-US" altLang="en-US" sz="1600" dirty="0">
                <a:ea typeface="ＭＳ Ｐゴシック" panose="020B0600070205080204" pitchFamily="34" charset="-128"/>
              </a:rPr>
              <a:t>Monday January 13, 4-6pm ET</a:t>
            </a:r>
          </a:p>
          <a:p>
            <a:pPr lvl="1">
              <a:buFont typeface="Arial" panose="020B0604020202020204" pitchFamily="34" charset="0"/>
              <a:buChar char="•"/>
              <a:defRPr/>
            </a:pPr>
            <a:r>
              <a:rPr lang="en-US" altLang="en-US" sz="1600">
                <a:ea typeface="ＭＳ Ｐゴシック" panose="020B0600070205080204" pitchFamily="34" charset="-128"/>
              </a:rPr>
              <a:t>Wednesday January 15, </a:t>
            </a:r>
            <a:r>
              <a:rPr lang="en-US" altLang="en-US" sz="1600" dirty="0">
                <a:ea typeface="ＭＳ Ｐゴシック" panose="020B0600070205080204" pitchFamily="34" charset="-128"/>
              </a:rPr>
              <a:t>4-6pm ET</a:t>
            </a:r>
          </a:p>
        </p:txBody>
      </p:sp>
      <p:sp>
        <p:nvSpPr>
          <p:cNvPr id="2" name="Footer Placeholder 1">
            <a:extLst>
              <a:ext uri="{FF2B5EF4-FFF2-40B4-BE49-F238E27FC236}">
                <a16:creationId xmlns:a16="http://schemas.microsoft.com/office/drawing/2014/main" id="{17D7271C-4760-49E8-99F3-24458D0DCF39}"/>
              </a:ext>
            </a:extLst>
          </p:cNvPr>
          <p:cNvSpPr>
            <a:spLocks noGrp="1"/>
          </p:cNvSpPr>
          <p:nvPr>
            <p:ph type="ftr" idx="14"/>
          </p:nvPr>
        </p:nvSpPr>
        <p:spPr/>
        <p:txBody>
          <a:bodyPr/>
          <a:lstStyle/>
          <a:p>
            <a:r>
              <a:rPr lang="en-GB"/>
              <a:t>Michael Montemurro, Huawei</a:t>
            </a:r>
            <a:endParaRPr lang="en-GB" dirty="0"/>
          </a:p>
        </p:txBody>
      </p:sp>
      <p:sp>
        <p:nvSpPr>
          <p:cNvPr id="3" name="Slide Number Placeholder 2">
            <a:extLst>
              <a:ext uri="{FF2B5EF4-FFF2-40B4-BE49-F238E27FC236}">
                <a16:creationId xmlns:a16="http://schemas.microsoft.com/office/drawing/2014/main" id="{DCBA1004-D384-44A3-90D7-52E4BC91DD5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CCEBE1D8-CFB9-4F2B-8F82-897BC31B402B}"/>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014892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a:t>
            </a:r>
            <a:r>
              <a:rPr lang="en-US" altLang="zh-CN" dirty="0"/>
              <a:t> </a:t>
            </a:r>
            <a:r>
              <a:rPr lang="en-US" altLang="zh-CN" dirty="0">
                <a:solidFill>
                  <a:srgbClr val="0000FF"/>
                </a:solidFill>
              </a:rPr>
              <a:t>January </a:t>
            </a:r>
            <a:r>
              <a:rPr lang="en-US" dirty="0"/>
              <a:t>2025</a:t>
            </a:r>
            <a:endParaRPr lang="en-GB" dirty="0"/>
          </a:p>
        </p:txBody>
      </p:sp>
      <p:sp>
        <p:nvSpPr>
          <p:cNvPr id="9218" name="Rectangle 2"/>
          <p:cNvSpPr>
            <a:spLocks noGrp="1" noChangeArrowheads="1"/>
          </p:cNvSpPr>
          <p:nvPr>
            <p:ph idx="1"/>
          </p:nvPr>
        </p:nvSpPr>
        <p:spPr>
          <a:xfrm>
            <a:off x="914401" y="1598614"/>
            <a:ext cx="10361083" cy="4802186"/>
          </a:xfrm>
          <a:ln/>
        </p:spPr>
        <p:txBody>
          <a:bodyPr/>
          <a:lstStyle/>
          <a:p>
            <a:pPr algn="just">
              <a:spcBef>
                <a:spcPts val="0"/>
              </a:spcBef>
              <a:spcAft>
                <a:spcPts val="600"/>
              </a:spcAft>
              <a:buFont typeface="Arial" panose="020B0604020202020204" pitchFamily="34" charset="0"/>
              <a:buChar char="•"/>
            </a:pPr>
            <a:r>
              <a:rPr lang="en-US" sz="2000" dirty="0"/>
              <a:t>Progress since </a:t>
            </a:r>
            <a:r>
              <a:rPr lang="en-US" altLang="zh-CN" sz="2000" dirty="0">
                <a:solidFill>
                  <a:srgbClr val="0000FF"/>
                </a:solidFill>
              </a:rPr>
              <a:t>November </a:t>
            </a:r>
            <a:r>
              <a:rPr lang="en-US" altLang="zh-CN" sz="2000" dirty="0"/>
              <a:t>2024 session</a:t>
            </a:r>
            <a:endParaRPr lang="en-US" sz="2000" dirty="0"/>
          </a:p>
          <a:p>
            <a:pPr marL="720725" lvl="1" indent="-342900" algn="just">
              <a:spcBef>
                <a:spcPts val="0"/>
              </a:spcBef>
              <a:spcAft>
                <a:spcPts val="600"/>
              </a:spcAft>
              <a:buFont typeface="Times New Roman" panose="02020603050405020304" pitchFamily="18" charset="0"/>
              <a:buChar char="−"/>
            </a:pPr>
            <a:r>
              <a:rPr lang="en-US" altLang="zh-CN" sz="1800" dirty="0"/>
              <a:t>Held </a:t>
            </a:r>
            <a:r>
              <a:rPr lang="en-US" sz="1800" dirty="0">
                <a:solidFill>
                  <a:srgbClr val="0000FF"/>
                </a:solidFill>
              </a:rPr>
              <a:t>1</a:t>
            </a:r>
            <a:r>
              <a:rPr lang="en-US" sz="1800" dirty="0"/>
              <a:t> teleconference call</a:t>
            </a:r>
          </a:p>
          <a:p>
            <a:pPr marL="720725" lvl="1" indent="-342900" algn="just">
              <a:spcBef>
                <a:spcPts val="0"/>
              </a:spcBef>
              <a:spcAft>
                <a:spcPts val="600"/>
              </a:spcAft>
              <a:buFont typeface="Times New Roman" panose="02020603050405020304" pitchFamily="18" charset="0"/>
              <a:buChar char="−"/>
            </a:pPr>
            <a:r>
              <a:rPr lang="en-US" altLang="zh-CN" sz="1800" dirty="0"/>
              <a:t>The 2</a:t>
            </a:r>
            <a:r>
              <a:rPr lang="en-US" altLang="zh-CN" sz="1800" baseline="30000" dirty="0"/>
              <a:t>nd</a:t>
            </a:r>
            <a:r>
              <a:rPr lang="en-US" altLang="zh-CN" sz="1800" dirty="0"/>
              <a:t> </a:t>
            </a:r>
            <a:r>
              <a:rPr lang="en-US" sz="1800" dirty="0"/>
              <a:t>SA </a:t>
            </a:r>
            <a:r>
              <a:rPr lang="en-US" altLang="zh-CN" sz="1800" dirty="0"/>
              <a:t>Ballot Recirculation </a:t>
            </a:r>
            <a:r>
              <a:rPr lang="en-US" sz="1800" dirty="0"/>
              <a:t>for P802.11bf is closed, and passed</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Open date 21 </a:t>
            </a:r>
            <a:r>
              <a:rPr lang="en-US" altLang="zh-CN" sz="1600" dirty="0">
                <a:solidFill>
                  <a:schemeClr val="tx1"/>
                </a:solidFill>
              </a:rPr>
              <a:t>Nov </a:t>
            </a:r>
            <a:r>
              <a:rPr lang="en-US" sz="1600" dirty="0">
                <a:solidFill>
                  <a:schemeClr val="tx1"/>
                </a:solidFill>
              </a:rPr>
              <a:t>2024, close date 11 Dec 2024</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Approval rate: 96%</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Received 3 comments</a:t>
            </a:r>
          </a:p>
          <a:p>
            <a:pPr marL="720725" lvl="1" indent="-342900" algn="just">
              <a:spcBef>
                <a:spcPts val="0"/>
              </a:spcBef>
              <a:spcAft>
                <a:spcPts val="300"/>
              </a:spcAft>
              <a:buFont typeface="Times New Roman" panose="02020603050405020304" pitchFamily="18" charset="0"/>
              <a:buChar char="−"/>
            </a:pPr>
            <a:r>
              <a:rPr lang="en-US" altLang="zh-CN" dirty="0">
                <a:solidFill>
                  <a:srgbClr val="0000FF"/>
                </a:solidFill>
              </a:rPr>
              <a:t>Comment resolution </a:t>
            </a:r>
            <a:r>
              <a:rPr lang="en-US" altLang="zh-CN" dirty="0"/>
              <a:t>for the </a:t>
            </a:r>
            <a:r>
              <a:rPr lang="en-US" altLang="zh-CN" sz="2000" dirty="0"/>
              <a:t>2</a:t>
            </a:r>
            <a:r>
              <a:rPr lang="en-US" altLang="zh-CN" sz="2000" baseline="30000" dirty="0"/>
              <a:t>nd</a:t>
            </a:r>
            <a:r>
              <a:rPr lang="en-US" altLang="zh-CN" dirty="0"/>
              <a:t> SA Ballot Recirculation (D6.0)</a:t>
            </a:r>
          </a:p>
          <a:p>
            <a:pPr marL="1120775" lvl="2" indent="-342900" algn="just">
              <a:spcBef>
                <a:spcPts val="0"/>
              </a:spcBef>
              <a:spcAft>
                <a:spcPts val="300"/>
              </a:spcAft>
              <a:buSzPct val="50000"/>
              <a:buFont typeface="Wingdings" panose="05000000000000000000" pitchFamily="2" charset="2"/>
              <a:buChar char="n"/>
            </a:pPr>
            <a:r>
              <a:rPr lang="en-US" altLang="zh-CN" dirty="0">
                <a:solidFill>
                  <a:srgbClr val="FF0000"/>
                </a:solidFill>
              </a:rPr>
              <a:t>100 </a:t>
            </a:r>
            <a:r>
              <a:rPr lang="en-US" altLang="zh-CN" dirty="0">
                <a:solidFill>
                  <a:schemeClr val="tx1"/>
                </a:solidFill>
              </a:rPr>
              <a:t>% of all comments are now resolved or marked as “ready for motion”</a:t>
            </a:r>
            <a:r>
              <a:rPr lang="en-US" altLang="zh-CN" dirty="0"/>
              <a:t> (</a:t>
            </a:r>
            <a:r>
              <a:rPr lang="en-US" altLang="zh-CN" dirty="0">
                <a:solidFill>
                  <a:srgbClr val="FF0000"/>
                </a:solidFill>
              </a:rPr>
              <a:t>3 /3</a:t>
            </a:r>
            <a:r>
              <a:rPr lang="en-US" altLang="zh-CN" dirty="0"/>
              <a:t>)</a:t>
            </a:r>
          </a:p>
          <a:p>
            <a:pPr marL="1657350" lvl="3" indent="-342900" algn="just">
              <a:spcBef>
                <a:spcPts val="0"/>
              </a:spcBef>
              <a:spcAft>
                <a:spcPts val="600"/>
              </a:spcAft>
              <a:buFont typeface="Arial" panose="020B0604020202020204" pitchFamily="34" charset="0"/>
              <a:buChar char="•"/>
            </a:pPr>
            <a:endParaRPr lang="en-US" sz="1400" dirty="0"/>
          </a:p>
          <a:p>
            <a:pPr algn="just">
              <a:spcBef>
                <a:spcPts val="0"/>
              </a:spcBef>
              <a:spcAft>
                <a:spcPts val="600"/>
              </a:spcAft>
              <a:buFont typeface="Arial" panose="020B0604020202020204" pitchFamily="34" charset="0"/>
              <a:buChar char="•"/>
            </a:pPr>
            <a:r>
              <a:rPr lang="en-US" sz="2000" dirty="0"/>
              <a:t>Goals for </a:t>
            </a:r>
            <a:r>
              <a:rPr lang="en-US" altLang="zh-CN" sz="2000" dirty="0">
                <a:solidFill>
                  <a:srgbClr val="0000FF"/>
                </a:solidFill>
              </a:rPr>
              <a:t>January </a:t>
            </a:r>
            <a:r>
              <a:rPr lang="en-US" altLang="zh-CN" sz="2000" dirty="0"/>
              <a:t>2025 session</a:t>
            </a:r>
            <a:endParaRPr lang="en-US" sz="2000" dirty="0"/>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1</a:t>
            </a:r>
            <a:r>
              <a:rPr lang="en-US" sz="1800" dirty="0"/>
              <a:t> slot scheduled for </a:t>
            </a:r>
            <a:r>
              <a:rPr lang="en-US" sz="1800" dirty="0" err="1"/>
              <a:t>TGbf</a:t>
            </a:r>
            <a:endParaRPr lang="en-US" sz="1800" dirty="0"/>
          </a:p>
          <a:p>
            <a:pPr marL="720725" lvl="1" indent="-342900" algn="just">
              <a:spcBef>
                <a:spcPts val="0"/>
              </a:spcBef>
              <a:spcAft>
                <a:spcPts val="600"/>
              </a:spcAft>
              <a:buFont typeface="Times New Roman" panose="02020603050405020304" pitchFamily="18" charset="0"/>
              <a:buChar char="−"/>
            </a:pPr>
            <a:r>
              <a:rPr lang="en-US" altLang="zh-CN" sz="1800" dirty="0"/>
              <a:t>Approve meeting minutes</a:t>
            </a:r>
          </a:p>
          <a:p>
            <a:pPr marL="720725" lvl="1" indent="-342900" algn="just">
              <a:spcBef>
                <a:spcPts val="0"/>
              </a:spcBef>
              <a:spcAft>
                <a:spcPts val="600"/>
              </a:spcAft>
              <a:buFont typeface="Times New Roman" panose="02020603050405020304" pitchFamily="18" charset="0"/>
              <a:buChar char="−"/>
            </a:pPr>
            <a:r>
              <a:rPr lang="en-US" altLang="zh-CN" sz="1800" dirty="0"/>
              <a:t>Discuss and confirm the plan for teleconference and March Plenary, for the next round (</a:t>
            </a:r>
            <a:r>
              <a:rPr lang="en-US" altLang="zh-CN" sz="1600" dirty="0"/>
              <a:t>3</a:t>
            </a:r>
            <a:r>
              <a:rPr lang="en-US" altLang="zh-CN" sz="1600" baseline="30000" dirty="0"/>
              <a:t>rd</a:t>
            </a:r>
            <a:r>
              <a:rPr lang="en-US" altLang="zh-CN" dirty="0"/>
              <a:t> SA Ballot Recirculation </a:t>
            </a:r>
            <a:r>
              <a:rPr lang="en-US" altLang="zh-CN" sz="1800" dirty="0"/>
              <a:t>)</a:t>
            </a:r>
          </a:p>
        </p:txBody>
      </p:sp>
      <p:sp>
        <p:nvSpPr>
          <p:cNvPr id="3" name="Footer Placeholder 2">
            <a:extLst>
              <a:ext uri="{FF2B5EF4-FFF2-40B4-BE49-F238E27FC236}">
                <a16:creationId xmlns:a16="http://schemas.microsoft.com/office/drawing/2014/main" id="{8F785828-2A8B-4833-9690-A45CDD0808C2}"/>
              </a:ext>
            </a:extLst>
          </p:cNvPr>
          <p:cNvSpPr>
            <a:spLocks noGrp="1"/>
          </p:cNvSpPr>
          <p:nvPr>
            <p:ph type="ftr" idx="14"/>
          </p:nvPr>
        </p:nvSpPr>
        <p:spPr/>
        <p:txBody>
          <a:bodyPr/>
          <a:lstStyle/>
          <a:p>
            <a:r>
              <a:rPr lang="en-GB" dirty="0"/>
              <a:t>Tony Xiao Han, Huawei</a:t>
            </a:r>
          </a:p>
        </p:txBody>
      </p:sp>
      <p:sp>
        <p:nvSpPr>
          <p:cNvPr id="4" name="Slide Number Placeholder 3">
            <a:extLst>
              <a:ext uri="{FF2B5EF4-FFF2-40B4-BE49-F238E27FC236}">
                <a16:creationId xmlns:a16="http://schemas.microsoft.com/office/drawing/2014/main" id="{6405C4FB-6DDA-49C1-9474-60471277FE2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a:extLst>
              <a:ext uri="{FF2B5EF4-FFF2-40B4-BE49-F238E27FC236}">
                <a16:creationId xmlns:a16="http://schemas.microsoft.com/office/drawing/2014/main" id="{56E370B4-1A3C-497A-B05E-61E90EE46A44}"/>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577640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12" name="Rectangle 3">
            <a:extLst>
              <a:ext uri="{FF2B5EF4-FFF2-40B4-BE49-F238E27FC236}">
                <a16:creationId xmlns:a16="http://schemas.microsoft.com/office/drawing/2014/main" id="{A2BD9844-48FD-41FA-9703-8C31830EFC49}"/>
              </a:ext>
            </a:extLst>
          </p:cNvPr>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Font typeface="Arial" panose="020B0604020202020204" pitchFamily="34" charset="0"/>
              <a:buChar char="•"/>
              <a:defRPr/>
            </a:pPr>
            <a:r>
              <a:rPr lang="en-US" altLang="zh-CN" b="1" dirty="0"/>
              <a:t>November Plenary 2024, </a:t>
            </a:r>
            <a:r>
              <a:rPr lang="en-US" altLang="zh-CN" b="1" dirty="0">
                <a:cs typeface="Times New Roman" panose="02020603050405020304" pitchFamily="18" charset="0"/>
              </a:rPr>
              <a:t>Confirmed: </a:t>
            </a:r>
          </a:p>
        </p:txBody>
      </p:sp>
      <p:graphicFrame>
        <p:nvGraphicFramePr>
          <p:cNvPr id="8" name="Table 6">
            <a:extLst>
              <a:ext uri="{FF2B5EF4-FFF2-40B4-BE49-F238E27FC236}">
                <a16:creationId xmlns:a16="http://schemas.microsoft.com/office/drawing/2014/main" id="{DA3A4EC7-FCCC-48A3-A704-165BE8BD011A}"/>
              </a:ext>
            </a:extLst>
          </p:cNvPr>
          <p:cNvGraphicFramePr>
            <a:graphicFrameLocks noGrp="1"/>
          </p:cNvGraphicFramePr>
          <p:nvPr>
            <p:extLst>
              <p:ext uri="{D42A27DB-BD31-4B8C-83A1-F6EECF244321}">
                <p14:modId xmlns:p14="http://schemas.microsoft.com/office/powerpoint/2010/main" val="387720492"/>
              </p:ext>
            </p:extLst>
          </p:nvPr>
        </p:nvGraphicFramePr>
        <p:xfrm>
          <a:off x="2667000" y="1926437"/>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39598E22-9B54-48F6-8D8B-8E9524AC82B9}"/>
              </a:ext>
            </a:extLst>
          </p:cNvPr>
          <p:cNvGraphicFramePr>
            <a:graphicFrameLocks noGrp="1"/>
          </p:cNvGraphicFramePr>
          <p:nvPr>
            <p:extLst>
              <p:ext uri="{D42A27DB-BD31-4B8C-83A1-F6EECF244321}">
                <p14:modId xmlns:p14="http://schemas.microsoft.com/office/powerpoint/2010/main" val="2103972474"/>
              </p:ext>
            </p:extLst>
          </p:nvPr>
        </p:nvGraphicFramePr>
        <p:xfrm>
          <a:off x="2667000" y="441559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6" name="Date Placeholder 6">
            <a:extLst>
              <a:ext uri="{FF2B5EF4-FFF2-40B4-BE49-F238E27FC236}">
                <a16:creationId xmlns:a16="http://schemas.microsoft.com/office/drawing/2014/main" id="{A4C94D27-EAD5-4971-AEE1-DEE7D99D0A9C}"/>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
        <p:nvSpPr>
          <p:cNvPr id="7" name="Footer Placeholder 2">
            <a:extLst>
              <a:ext uri="{FF2B5EF4-FFF2-40B4-BE49-F238E27FC236}">
                <a16:creationId xmlns:a16="http://schemas.microsoft.com/office/drawing/2014/main" id="{4DEBA61F-AC45-41F6-93F0-791489DB4BAE}"/>
              </a:ext>
            </a:extLst>
          </p:cNvPr>
          <p:cNvSpPr>
            <a:spLocks noGrp="1"/>
          </p:cNvSpPr>
          <p:nvPr>
            <p:ph type="ftr" idx="14"/>
          </p:nvPr>
        </p:nvSpPr>
        <p:spPr>
          <a:xfrm>
            <a:off x="7143757" y="6475414"/>
            <a:ext cx="4246027" cy="180975"/>
          </a:xfrm>
        </p:spPr>
        <p:txBody>
          <a:bodyPr/>
          <a:lstStyle/>
          <a:p>
            <a:r>
              <a:rPr lang="en-GB" dirty="0"/>
              <a:t>Tony Xiao Han, Huawei</a:t>
            </a:r>
          </a:p>
        </p:txBody>
      </p:sp>
    </p:spTree>
    <p:extLst>
      <p:ext uri="{BB962C8B-B14F-4D97-AF65-F5344CB8AC3E}">
        <p14:creationId xmlns:p14="http://schemas.microsoft.com/office/powerpoint/2010/main" val="87263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lang="en-US" dirty="0" err="1"/>
              <a:t>TGbi</a:t>
            </a:r>
            <a:r>
              <a:rPr lang="en-US" dirty="0"/>
              <a:t> </a:t>
            </a:r>
            <a:r>
              <a:rPr dirty="0"/>
              <a:t>–</a:t>
            </a:r>
            <a:r>
              <a:rPr lang="en-US" dirty="0"/>
              <a:t> January 2025</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fontScale="85000" lnSpcReduction="20000"/>
          </a:bodyPr>
          <a:lstStyle/>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TGbi received 527 comments in the comment collection. Current status is:</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Our goal is to generate a D1.0 coming out of this meeting.</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6 sessions in the January Interim for TGbi.</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PM1</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AM1</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AM1     	</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AM1 </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PM1    </a:t>
            </a:r>
          </a:p>
          <a:p>
            <a:pPr marL="0" indent="0">
              <a:buClr>
                <a:srgbClr val="000000"/>
              </a:buClr>
              <a:buSzPct val="100000"/>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4/2117r1.</a:t>
            </a:r>
            <a:endParaRPr sz="2000" dirty="0">
              <a:latin typeface="Times New Roman" panose="02020603050405020304" pitchFamily="18"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9D7F890C-8C83-93E6-5266-06C019DF1203}"/>
              </a:ext>
            </a:extLst>
          </p:cNvPr>
          <p:cNvGraphicFramePr>
            <a:graphicFrameLocks noGrp="1"/>
          </p:cNvGraphicFramePr>
          <p:nvPr>
            <p:extLst>
              <p:ext uri="{D42A27DB-BD31-4B8C-83A1-F6EECF244321}">
                <p14:modId xmlns:p14="http://schemas.microsoft.com/office/powerpoint/2010/main" val="665569810"/>
              </p:ext>
            </p:extLst>
          </p:nvPr>
        </p:nvGraphicFramePr>
        <p:xfrm>
          <a:off x="2732089" y="1807450"/>
          <a:ext cx="3963986" cy="1219200"/>
        </p:xfrm>
        <a:graphic>
          <a:graphicData uri="http://schemas.openxmlformats.org/drawingml/2006/table">
            <a:tbl>
              <a:tblPr>
                <a:tableStyleId>{5940675A-B579-460E-94D1-54222C63F5DA}</a:tableStyleId>
              </a:tblPr>
              <a:tblGrid>
                <a:gridCol w="1189196">
                  <a:extLst>
                    <a:ext uri="{9D8B030D-6E8A-4147-A177-3AD203B41FA5}">
                      <a16:colId xmlns:a16="http://schemas.microsoft.com/office/drawing/2014/main" val="2537092023"/>
                    </a:ext>
                  </a:extLst>
                </a:gridCol>
                <a:gridCol w="1189196">
                  <a:extLst>
                    <a:ext uri="{9D8B030D-6E8A-4147-A177-3AD203B41FA5}">
                      <a16:colId xmlns:a16="http://schemas.microsoft.com/office/drawing/2014/main" val="3607983971"/>
                    </a:ext>
                  </a:extLst>
                </a:gridCol>
                <a:gridCol w="1585594">
                  <a:extLst>
                    <a:ext uri="{9D8B030D-6E8A-4147-A177-3AD203B41FA5}">
                      <a16:colId xmlns:a16="http://schemas.microsoft.com/office/drawing/2014/main" val="761489351"/>
                    </a:ext>
                  </a:extLst>
                </a:gridCol>
              </a:tblGrid>
              <a:tr h="914400">
                <a:tc>
                  <a:txBody>
                    <a:bodyPr/>
                    <a:lstStyle/>
                    <a:p>
                      <a:pPr algn="ctr" fontAlgn="ctr"/>
                      <a:r>
                        <a:rPr lang="en-US" sz="1800" u="none" strike="noStrike">
                          <a:effectLst/>
                        </a:rPr>
                        <a:t>Assigned</a:t>
                      </a:r>
                      <a:endParaRPr lang="en-US" sz="18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Ready for Motion</a:t>
                      </a:r>
                      <a:endParaRPr lang="en-US" sz="18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u="none" strike="noStrike" dirty="0">
                          <a:effectLst/>
                        </a:rPr>
                        <a:t>Resolution Approved</a:t>
                      </a:r>
                      <a:endParaRPr lang="en-US"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04320308"/>
                  </a:ext>
                </a:extLst>
              </a:tr>
              <a:tr h="304800">
                <a:tc>
                  <a:txBody>
                    <a:bodyPr/>
                    <a:lstStyle/>
                    <a:p>
                      <a:pPr algn="ctr" fontAlgn="b"/>
                      <a:r>
                        <a:rPr lang="en-US" sz="1800" b="0" i="0" u="none" strike="noStrike" dirty="0">
                          <a:solidFill>
                            <a:srgbClr val="000000"/>
                          </a:solidFill>
                          <a:effectLst/>
                          <a:latin typeface="Calibri" panose="020F0502020204030204" pitchFamily="34" charset="0"/>
                        </a:rPr>
                        <a:t>37</a:t>
                      </a:r>
                    </a:p>
                  </a:txBody>
                  <a:tcPr marL="9525" marR="9525" marT="9525" marB="0" anchor="b"/>
                </a:tc>
                <a:tc>
                  <a:txBody>
                    <a:bodyPr/>
                    <a:lstStyle/>
                    <a:p>
                      <a:pPr algn="ctr" fontAlgn="b"/>
                      <a:r>
                        <a:rPr lang="en-US" sz="1800" u="none" strike="noStrike" dirty="0">
                          <a:effectLst/>
                        </a:rPr>
                        <a:t>21</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b="0" i="0" u="none" strike="noStrike">
                          <a:solidFill>
                            <a:srgbClr val="000000"/>
                          </a:solidFill>
                          <a:effectLst/>
                          <a:latin typeface="Calibri" panose="020F0502020204030204" pitchFamily="34" charset="0"/>
                        </a:rPr>
                        <a:t>469</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85474236"/>
                  </a:ext>
                </a:extLst>
              </a:tr>
            </a:tbl>
          </a:graphicData>
        </a:graphic>
      </p:graphicFrame>
      <p:sp>
        <p:nvSpPr>
          <p:cNvPr id="3" name="Footer Placeholder 2">
            <a:extLst>
              <a:ext uri="{FF2B5EF4-FFF2-40B4-BE49-F238E27FC236}">
                <a16:creationId xmlns:a16="http://schemas.microsoft.com/office/drawing/2014/main" id="{3572210D-3E80-4A5E-AF64-41720B2170EF}"/>
              </a:ext>
            </a:extLst>
          </p:cNvPr>
          <p:cNvSpPr>
            <a:spLocks noGrp="1"/>
          </p:cNvSpPr>
          <p:nvPr>
            <p:ph type="ftr" idx="11"/>
          </p:nvPr>
        </p:nvSpPr>
        <p:spPr/>
        <p:txBody>
          <a:bodyPr/>
          <a:lstStyle/>
          <a:p>
            <a:r>
              <a:rPr lang="en-GB"/>
              <a:t>Carol Ansley, Cox</a:t>
            </a:r>
          </a:p>
        </p:txBody>
      </p:sp>
      <p:sp>
        <p:nvSpPr>
          <p:cNvPr id="4" name="Slide Number Placeholder 3">
            <a:extLst>
              <a:ext uri="{FF2B5EF4-FFF2-40B4-BE49-F238E27FC236}">
                <a16:creationId xmlns:a16="http://schemas.microsoft.com/office/drawing/2014/main" id="{0DDE1423-D833-4B20-82D4-E5E0644443D5}"/>
              </a:ext>
            </a:extLst>
          </p:cNvPr>
          <p:cNvSpPr>
            <a:spLocks noGrp="1"/>
          </p:cNvSpPr>
          <p:nvPr>
            <p:ph type="sldNum" idx="12"/>
          </p:nvPr>
        </p:nvSpPr>
        <p:spPr/>
        <p:txBody>
          <a:bodyPr/>
          <a:lstStyle/>
          <a:p>
            <a:r>
              <a:rPr lang="en-GB"/>
              <a:t>Slide </a:t>
            </a:r>
            <a:fld id="{F5D8E26B-7BCF-4D25-9C89-0168A6618F18}" type="slidenum">
              <a:rPr lang="en-GB" smtClean="0"/>
              <a:pPr/>
              <a:t>16</a:t>
            </a:fld>
            <a:endParaRPr lang="en-GB"/>
          </a:p>
        </p:txBody>
      </p:sp>
      <p:sp>
        <p:nvSpPr>
          <p:cNvPr id="5" name="Date Placeholder 4">
            <a:extLst>
              <a:ext uri="{FF2B5EF4-FFF2-40B4-BE49-F238E27FC236}">
                <a16:creationId xmlns:a16="http://schemas.microsoft.com/office/drawing/2014/main" id="{99018BF4-EEE8-4A95-AE6E-3D2DFEAB9174}"/>
              </a:ext>
            </a:extLst>
          </p:cNvPr>
          <p:cNvSpPr>
            <a:spLocks noGrp="1"/>
          </p:cNvSpPr>
          <p:nvPr>
            <p:ph type="dt" idx="10"/>
          </p:nvPr>
        </p:nvSpPr>
        <p:spPr/>
        <p:txBody>
          <a:bodyPr/>
          <a:lstStyle/>
          <a:p>
            <a:r>
              <a:rPr lang="en-US"/>
              <a:t>January 2025</a:t>
            </a:r>
            <a:endParaRPr lang="en-GB"/>
          </a:p>
        </p:txBody>
      </p:sp>
    </p:spTree>
    <p:extLst>
      <p:ext uri="{BB962C8B-B14F-4D97-AF65-F5344CB8AC3E}">
        <p14:creationId xmlns:p14="http://schemas.microsoft.com/office/powerpoint/2010/main" val="2412107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Initial SA ballot completed successfully Nov. 10</a:t>
            </a:r>
            <a:r>
              <a:rPr lang="en-US" b="0" baseline="30000" dirty="0"/>
              <a:t>th</a:t>
            </a:r>
            <a:r>
              <a:rPr lang="en-US" b="0" dirty="0"/>
              <a:t>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Group completed response to Initial SA Jan. 9</a:t>
            </a:r>
            <a:r>
              <a:rPr lang="en-US" b="0" baseline="30000" dirty="0"/>
              <a:t>th</a:t>
            </a:r>
            <a:r>
              <a:rPr lang="en-US" b="0" dirty="0"/>
              <a:t> and approved a 15 day recirculation ballot.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Initial SA (completed) statistics: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78 total comments – 28 technical, 50 editorial.</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Group will not be meeting during the IEEE meeting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3244605A-45A3-409B-B3E1-C8A6DB1A371D}"/>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B942732B-23EC-4D31-A18E-48619D96A45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a:extLst>
              <a:ext uri="{FF2B5EF4-FFF2-40B4-BE49-F238E27FC236}">
                <a16:creationId xmlns:a16="http://schemas.microsoft.com/office/drawing/2014/main" id="{A55EC62F-F7D1-4927-BC76-E2344410A39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125180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196752"/>
            <a:ext cx="11377264" cy="2663819"/>
          </a:xfrm>
          <a:ln/>
        </p:spPr>
        <p:txBody>
          <a:bodyPr/>
          <a:lstStyle/>
          <a:p>
            <a:pPr>
              <a:buFont typeface="Times New Roman" pitchFamily="16" charset="0"/>
              <a:buChar char="•"/>
            </a:pPr>
            <a:endParaRPr lang="en-US" b="0" dirty="0"/>
          </a:p>
          <a:p>
            <a:pPr>
              <a:buFont typeface="Times New Roman" pitchFamily="16" charset="0"/>
              <a:buChar char="•"/>
            </a:pPr>
            <a:r>
              <a:rPr lang="en-US" b="0" dirty="0"/>
              <a:t>Future scheduled telecons:</a:t>
            </a:r>
          </a:p>
          <a:p>
            <a:pPr lvl="1">
              <a:buFont typeface="Arial" panose="020B0604020202020204" pitchFamily="34" charset="0"/>
              <a:buChar char="•"/>
            </a:pPr>
            <a:r>
              <a:rPr lang="en-US" altLang="en-US" b="0" kern="0" dirty="0"/>
              <a:t>Feb. 	6</a:t>
            </a:r>
            <a:r>
              <a:rPr lang="en-US" altLang="en-US" b="0" kern="0" baseline="30000" dirty="0"/>
              <a:t>th</a:t>
            </a:r>
            <a:r>
              <a:rPr lang="en-US" altLang="en-US" b="0" kern="0" dirty="0"/>
              <a:t> 		10:00 am PT/13:00 ET (2hrs)</a:t>
            </a:r>
          </a:p>
          <a:p>
            <a:pPr lvl="1">
              <a:buFont typeface="Arial" panose="020B0604020202020204" pitchFamily="34" charset="0"/>
              <a:buChar char="•"/>
            </a:pPr>
            <a:r>
              <a:rPr lang="en-US" altLang="en-US" b="0" kern="0" dirty="0"/>
              <a:t>Feb. 	13</a:t>
            </a:r>
            <a:r>
              <a:rPr lang="en-US" altLang="en-US" b="0" kern="0" baseline="30000" dirty="0"/>
              <a:t>th</a:t>
            </a:r>
            <a:r>
              <a:rPr lang="en-US" altLang="en-US" b="0" kern="0" dirty="0"/>
              <a:t> 		10:00 am PT/13:00 ET (2hrs)</a:t>
            </a:r>
          </a:p>
          <a:p>
            <a:pPr lvl="1">
              <a:buFont typeface="Arial" panose="020B0604020202020204" pitchFamily="34" charset="0"/>
              <a:buChar char="•"/>
            </a:pPr>
            <a:r>
              <a:rPr lang="en-US" altLang="en-US" dirty="0"/>
              <a:t>Feb. 	</a:t>
            </a:r>
            <a:r>
              <a:rPr lang="en-US" altLang="en-US"/>
              <a:t>20</a:t>
            </a:r>
            <a:r>
              <a:rPr lang="en-US" altLang="en-US" baseline="30000"/>
              <a:t>th</a:t>
            </a:r>
            <a:r>
              <a:rPr lang="en-US" altLang="en-US"/>
              <a:t> 		</a:t>
            </a:r>
            <a:r>
              <a:rPr lang="en-US" altLang="en-US" b="0" kern="0"/>
              <a:t> 10:00 am PT/13:00 ET (2hrs)</a:t>
            </a:r>
            <a:endParaRPr lang="en-US" altLang="en-US" b="0" kern="0" dirty="0"/>
          </a:p>
          <a:p>
            <a:pPr lvl="1">
              <a:buFont typeface="Times New Roman" pitchFamily="16" charset="0"/>
              <a:buChar char="•"/>
            </a:pPr>
            <a:endParaRPr lang="en-US" dirty="0"/>
          </a:p>
          <a:p>
            <a:pPr marL="457200" lvl="1" indent="0"/>
            <a:endParaRPr lang="en-US" b="0" dirty="0"/>
          </a:p>
          <a:p>
            <a:pPr marL="457200" lvl="1" indent="0"/>
            <a:endParaRPr lang="en-US" b="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EDC322CF-E586-4607-887C-63F95487E667}"/>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B62E54A1-C0E8-405B-B591-914834F670A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Date Placeholder 6">
            <a:extLst>
              <a:ext uri="{FF2B5EF4-FFF2-40B4-BE49-F238E27FC236}">
                <a16:creationId xmlns:a16="http://schemas.microsoft.com/office/drawing/2014/main" id="{4285AD74-2C9A-4A5A-9098-8A7854C87927}"/>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9719923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solidFill>
                  <a:schemeClr val="tx1"/>
                </a:solidFill>
              </a:rPr>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751014"/>
            <a:ext cx="10361613" cy="4649786"/>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November 2024 and January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ran ~ 30 straw polls covering a variety of topics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delivering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~30%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a:p>
            <a:pPr>
              <a:buFont typeface="Arial" panose="020B0604020202020204" pitchFamily="34" charset="0"/>
              <a:buChar char="•"/>
            </a:pPr>
            <a:r>
              <a:rPr lang="en-US" sz="2000" dirty="0"/>
              <a:t>Agenda is available in </a:t>
            </a:r>
            <a:r>
              <a:rPr lang="en-US" sz="2000" dirty="0">
                <a:solidFill>
                  <a:srgbClr val="CCCCFF"/>
                </a:solidFill>
                <a:hlinkClick r:id="rId3">
                  <a:extLst>
                    <a:ext uri="{A12FA001-AC4F-418D-AE19-62706E023703}">
                      <ahyp:hlinkClr xmlns:ahyp="http://schemas.microsoft.com/office/drawing/2018/hyperlinkcolor" val="tx"/>
                    </a:ext>
                  </a:extLst>
                </a:hlinkClick>
              </a:rPr>
              <a:t>11-24/2704r2</a:t>
            </a:r>
            <a:endParaRPr lang="en-US" sz="2000" dirty="0">
              <a:solidFill>
                <a:srgbClr val="FF0000"/>
              </a:solidFill>
            </a:endParaRPr>
          </a:p>
        </p:txBody>
      </p:sp>
      <p:sp>
        <p:nvSpPr>
          <p:cNvPr id="2" name="Footer Placeholder 1">
            <a:extLst>
              <a:ext uri="{FF2B5EF4-FFF2-40B4-BE49-F238E27FC236}">
                <a16:creationId xmlns:a16="http://schemas.microsoft.com/office/drawing/2014/main" id="{01EE3C0F-8A83-4B5F-AAA7-272CF9F956CD}"/>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2CFD3DBE-B3C5-431E-83C9-0BDB25602C5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9" name="Date Placeholder 8">
            <a:extLst>
              <a:ext uri="{FF2B5EF4-FFF2-40B4-BE49-F238E27FC236}">
                <a16:creationId xmlns:a16="http://schemas.microsoft.com/office/drawing/2014/main" id="{AFB3EA89-8FF2-4CE1-8F66-EE9A7F3D434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115043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a:bodyPr>
          <a:lstStyle/>
          <a:p>
            <a:pPr>
              <a:buFont typeface="Arial" panose="020B0604020202020204" pitchFamily="34" charset="0"/>
              <a:buChar char="•"/>
            </a:pPr>
            <a:r>
              <a:rPr lang="en-US" altLang="en-US"/>
              <a:t>Editors Meeting
ANA
AIML SC (AI and ML)
ARC SC (Architecture)
Coex SC (Coexistence)
PAR Review SC
WNG SC (Wireless Next Generation)
JTC1 802 SC
TGmf (Maintenance)
TGbf (WLAN Sensing)
TGbi (Enhanced Data Privacy)
TGbk (320 MHz Positioning)
TGbn (Ultra High Reliability)
TGbp (Ambient Power)
TGbq (Integrated mmWave)
ELC SG (Enhanced Light Communications)
AUTO TIG (Automotive)</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January 2025 session:</a:t>
            </a:r>
            <a:endParaRPr lang="en-US" altLang="en-US" kern="0" dirty="0"/>
          </a:p>
        </p:txBody>
      </p:sp>
      <p:sp>
        <p:nvSpPr>
          <p:cNvPr id="4" name="Footer Placeholder 3">
            <a:extLst>
              <a:ext uri="{FF2B5EF4-FFF2-40B4-BE49-F238E27FC236}">
                <a16:creationId xmlns:a16="http://schemas.microsoft.com/office/drawing/2014/main" id="{AD985CC0-6D11-4897-BBF3-67F4B1CBD380}"/>
              </a:ext>
            </a:extLst>
          </p:cNvPr>
          <p:cNvSpPr>
            <a:spLocks noGrp="1"/>
          </p:cNvSpPr>
          <p:nvPr>
            <p:ph type="ftr" idx="14"/>
          </p:nvPr>
        </p:nvSpPr>
        <p:spPr/>
        <p:txBody>
          <a:bodyPr/>
          <a:lstStyle/>
          <a:p>
            <a:r>
              <a:rPr lang="en-GB"/>
              <a:t>Stephen McCann, Huawei</a:t>
            </a:r>
            <a:endParaRPr lang="en-GB" dirty="0"/>
          </a:p>
        </p:txBody>
      </p:sp>
      <p:sp>
        <p:nvSpPr>
          <p:cNvPr id="5" name="Slide Number Placeholder 4">
            <a:extLst>
              <a:ext uri="{FF2B5EF4-FFF2-40B4-BE49-F238E27FC236}">
                <a16:creationId xmlns:a16="http://schemas.microsoft.com/office/drawing/2014/main" id="{7506F860-4FBE-40EF-86B5-7EF6F095056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7334CEE8-9FE5-499B-B43F-35A247FD4010}"/>
              </a:ext>
            </a:extLst>
          </p:cNvPr>
          <p:cNvSpPr>
            <a:spLocks noGrp="1"/>
          </p:cNvSpPr>
          <p:nvPr>
            <p:ph type="dt" idx="15"/>
          </p:nvPr>
        </p:nvSpPr>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a:solidFill>
                  <a:schemeClr val="tx1"/>
                </a:solidFill>
              </a:rPr>
              <a:t>TGbn January </a:t>
            </a:r>
            <a:r>
              <a:rPr lang="en-US" dirty="0">
                <a:solidFill>
                  <a:schemeClr val="tx1"/>
                </a:solidFill>
              </a:rPr>
              <a:t>F2F Schedule</a:t>
            </a:r>
          </a:p>
        </p:txBody>
      </p:sp>
      <p:graphicFrame>
        <p:nvGraphicFramePr>
          <p:cNvPr id="7" name="Table 6">
            <a:extLst>
              <a:ext uri="{FF2B5EF4-FFF2-40B4-BE49-F238E27FC236}">
                <a16:creationId xmlns:a16="http://schemas.microsoft.com/office/drawing/2014/main" id="{5BCCB71D-34B0-53FE-49C0-7B90D97ACE91}"/>
              </a:ext>
            </a:extLst>
          </p:cNvPr>
          <p:cNvGraphicFramePr>
            <a:graphicFrameLocks noGrp="1"/>
          </p:cNvGraphicFramePr>
          <p:nvPr>
            <p:extLst>
              <p:ext uri="{D42A27DB-BD31-4B8C-83A1-F6EECF244321}">
                <p14:modId xmlns:p14="http://schemas.microsoft.com/office/powerpoint/2010/main" val="3818043699"/>
              </p:ext>
            </p:extLst>
          </p:nvPr>
        </p:nvGraphicFramePr>
        <p:xfrm>
          <a:off x="2637272" y="2362200"/>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3" name="Footer Placeholder 2">
            <a:extLst>
              <a:ext uri="{FF2B5EF4-FFF2-40B4-BE49-F238E27FC236}">
                <a16:creationId xmlns:a16="http://schemas.microsoft.com/office/drawing/2014/main" id="{E53022AB-E325-4B48-AC48-7D010E08D736}"/>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F36F10B6-FCC5-4322-91B6-714C5F50376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9" name="Date Placeholder 8">
            <a:extLst>
              <a:ext uri="{FF2B5EF4-FFF2-40B4-BE49-F238E27FC236}">
                <a16:creationId xmlns:a16="http://schemas.microsoft.com/office/drawing/2014/main" id="{9D23C24E-A29B-479C-A257-9DDFDDB5B51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202302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Snapshot for Jan 2025 IEEE 802 Interim</a:t>
            </a:r>
            <a:endParaRPr lang="zh-CN" altLang="en-US" dirty="0"/>
          </a:p>
        </p:txBody>
      </p:sp>
      <p:sp>
        <p:nvSpPr>
          <p:cNvPr id="3" name="内容占位符 2"/>
          <p:cNvSpPr>
            <a:spLocks noGrp="1"/>
          </p:cNvSpPr>
          <p:nvPr>
            <p:ph idx="1"/>
          </p:nvPr>
        </p:nvSpPr>
        <p:spPr>
          <a:xfrm>
            <a:off x="716915" y="1600200"/>
            <a:ext cx="10725150" cy="4751705"/>
          </a:xfrm>
        </p:spPr>
        <p:txBody>
          <a:bodyPr>
            <a:noAutofit/>
          </a:bodyPr>
          <a:lstStyle/>
          <a:p>
            <a:pPr marL="0" indent="0"/>
            <a:r>
              <a:rPr lang="en-US" altLang="en-GB" sz="1800" dirty="0"/>
              <a:t>2 TGbp teleconfrences were held since Nov plenary session, focusing on review of updatd FRD and SFD, and open tech discussion, with agenda included in </a:t>
            </a:r>
            <a:r>
              <a:rPr lang="en-US" altLang="en-GB" sz="1800" dirty="0">
                <a:hlinkClick r:id="rId3"/>
              </a:rPr>
              <a:t>11-24/1996</a:t>
            </a:r>
            <a:r>
              <a:rPr lang="en-US" altLang="en-GB" sz="1800" dirty="0"/>
              <a:t> and meeting minutes included in </a:t>
            </a:r>
            <a:r>
              <a:rPr lang="en-US" altLang="en-GB" sz="1800" dirty="0">
                <a:hlinkClick r:id="rId4"/>
              </a:rPr>
              <a:t>11-25/0054</a:t>
            </a:r>
            <a:r>
              <a:rPr lang="en-US" altLang="en-GB" sz="1800" dirty="0"/>
              <a:t>. </a:t>
            </a:r>
          </a:p>
          <a:p>
            <a:pPr marL="0" indent="0"/>
            <a:r>
              <a:rPr lang="en-US" altLang="en-GB" sz="1800" dirty="0"/>
              <a:t>8 TGbp meetings are planned during the IEEE 802 Jan interim session, with a full meeting agenda included in the latest revision of </a:t>
            </a:r>
            <a:r>
              <a:rPr lang="en-US" altLang="en-GB" sz="1800" dirty="0">
                <a:hlinkClick r:id="rId5"/>
              </a:rPr>
              <a:t>11-24/1997</a:t>
            </a:r>
            <a:r>
              <a:rPr lang="en-US" altLang="en-GB" sz="1800" dirty="0"/>
              <a:t>:</a:t>
            </a:r>
          </a:p>
          <a:p>
            <a:pPr lvl="1" algn="l">
              <a:lnSpc>
                <a:spcPct val="100000"/>
              </a:lnSpc>
              <a:buSzTx/>
              <a:buFont typeface="Arial" panose="020B0604020202020204" pitchFamily="34" charset="0"/>
              <a:buChar char="•"/>
            </a:pPr>
            <a:r>
              <a:rPr lang="en-US" altLang="en-GB" sz="1500" dirty="0">
                <a:cs typeface="+mn-ea"/>
                <a:sym typeface="+mn-ea"/>
              </a:rPr>
              <a:t>Notes, all TGbp meetings will be in conference room 401.</a:t>
            </a: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marL="0" indent="0"/>
            <a:endParaRPr lang="en-US" altLang="en-GB" sz="1800" dirty="0"/>
          </a:p>
          <a:p>
            <a:pPr marL="0" indent="0"/>
            <a:r>
              <a:rPr lang="en-US" altLang="en-GB" sz="1800" dirty="0"/>
              <a:t>Goal for TGbp meetings in this week: </a:t>
            </a:r>
          </a:p>
          <a:p>
            <a:pPr marL="742950" lvl="1" indent="-285750">
              <a:buFont typeface="Arial" panose="020B0604020202020204" pitchFamily="34" charset="0"/>
              <a:buChar char="•"/>
            </a:pPr>
            <a:r>
              <a:rPr lang="en-US" altLang="en-GB" sz="1500" dirty="0"/>
              <a:t>open technical discussion and improve FRD/SFD documents based on consensus</a:t>
            </a:r>
          </a:p>
        </p:txBody>
      </p:sp>
      <p:graphicFrame>
        <p:nvGraphicFramePr>
          <p:cNvPr id="9" name="表格 8"/>
          <p:cNvGraphicFramePr/>
          <p:nvPr>
            <p:custDataLst>
              <p:tags r:id="rId1"/>
            </p:custDataLst>
            <p:extLst>
              <p:ext uri="{D42A27DB-BD31-4B8C-83A1-F6EECF244321}">
                <p14:modId xmlns:p14="http://schemas.microsoft.com/office/powerpoint/2010/main" val="4234795413"/>
              </p:ext>
            </p:extLst>
          </p:nvPr>
        </p:nvGraphicFramePr>
        <p:xfrm>
          <a:off x="2118995" y="3306445"/>
          <a:ext cx="7632700" cy="2377440"/>
        </p:xfrm>
        <a:graphic>
          <a:graphicData uri="http://schemas.openxmlformats.org/drawingml/2006/table">
            <a:tbl>
              <a:tblPr firstRow="1" bandRow="1">
                <a:tableStyleId>{00A15C55-8517-42AA-B614-E9B94910E393}</a:tableStyleId>
              </a:tblPr>
              <a:tblGrid>
                <a:gridCol w="1459865">
                  <a:extLst>
                    <a:ext uri="{9D8B030D-6E8A-4147-A177-3AD203B41FA5}">
                      <a16:colId xmlns:a16="http://schemas.microsoft.com/office/drawing/2014/main" val="20000"/>
                    </a:ext>
                  </a:extLst>
                </a:gridCol>
                <a:gridCol w="1419225">
                  <a:extLst>
                    <a:ext uri="{9D8B030D-6E8A-4147-A177-3AD203B41FA5}">
                      <a16:colId xmlns:a16="http://schemas.microsoft.com/office/drawing/2014/main" val="20001"/>
                    </a:ext>
                  </a:extLst>
                </a:gridCol>
                <a:gridCol w="996950">
                  <a:extLst>
                    <a:ext uri="{9D8B030D-6E8A-4147-A177-3AD203B41FA5}">
                      <a16:colId xmlns:a16="http://schemas.microsoft.com/office/drawing/2014/main" val="20002"/>
                    </a:ext>
                  </a:extLst>
                </a:gridCol>
                <a:gridCol w="1314450">
                  <a:extLst>
                    <a:ext uri="{9D8B030D-6E8A-4147-A177-3AD203B41FA5}">
                      <a16:colId xmlns:a16="http://schemas.microsoft.com/office/drawing/2014/main" val="20003"/>
                    </a:ext>
                  </a:extLst>
                </a:gridCol>
                <a:gridCol w="1602105">
                  <a:extLst>
                    <a:ext uri="{9D8B030D-6E8A-4147-A177-3AD203B41FA5}">
                      <a16:colId xmlns:a16="http://schemas.microsoft.com/office/drawing/2014/main" val="20004"/>
                    </a:ext>
                  </a:extLst>
                </a:gridCol>
                <a:gridCol w="840105">
                  <a:extLst>
                    <a:ext uri="{9D8B030D-6E8A-4147-A177-3AD203B41FA5}">
                      <a16:colId xmlns:a16="http://schemas.microsoft.com/office/drawing/2014/main" val="20005"/>
                    </a:ext>
                  </a:extLst>
                </a:gridCol>
              </a:tblGrid>
              <a:tr h="274320">
                <a:tc>
                  <a:txBody>
                    <a:bodyPr/>
                    <a:lstStyle/>
                    <a:p>
                      <a:pPr>
                        <a:buNone/>
                      </a:pPr>
                      <a:endParaRPr lang="zh-CN" altLang="en-US" sz="1200"/>
                    </a:p>
                  </a:txBody>
                  <a:tcPr/>
                </a:tc>
                <a:tc>
                  <a:txBody>
                    <a:bodyPr/>
                    <a:lstStyle/>
                    <a:p>
                      <a:pPr algn="ctr">
                        <a:buNone/>
                      </a:pPr>
                      <a:r>
                        <a:rPr lang="en-US" altLang="zh-CN" sz="1200" dirty="0"/>
                        <a:t>Mon</a:t>
                      </a:r>
                    </a:p>
                  </a:txBody>
                  <a:tcPr anchor="ctr"/>
                </a:tc>
                <a:tc>
                  <a:txBody>
                    <a:bodyPr/>
                    <a:lstStyle/>
                    <a:p>
                      <a:pPr algn="ctr">
                        <a:buNone/>
                      </a:pPr>
                      <a:r>
                        <a:rPr lang="en-US" altLang="zh-CN" sz="1200"/>
                        <a:t>Tue</a:t>
                      </a:r>
                    </a:p>
                  </a:txBody>
                  <a:tcPr anchor="ctr"/>
                </a:tc>
                <a:tc>
                  <a:txBody>
                    <a:bodyPr/>
                    <a:lstStyle/>
                    <a:p>
                      <a:pPr algn="ctr">
                        <a:buNone/>
                      </a:pPr>
                      <a:r>
                        <a:rPr lang="en-US" altLang="zh-CN" sz="1200"/>
                        <a:t>Wed</a:t>
                      </a:r>
                    </a:p>
                  </a:txBody>
                  <a:tcPr anchor="ctr"/>
                </a:tc>
                <a:tc>
                  <a:txBody>
                    <a:bodyPr/>
                    <a:lstStyle/>
                    <a:p>
                      <a:pPr algn="ctr">
                        <a:buNone/>
                      </a:pPr>
                      <a:r>
                        <a:rPr lang="en-US" altLang="zh-CN" sz="1200"/>
                        <a:t>Thu</a:t>
                      </a:r>
                    </a:p>
                  </a:txBody>
                  <a:tcPr anchor="ctr"/>
                </a:tc>
                <a:tc>
                  <a:txBody>
                    <a:bodyPr/>
                    <a:lstStyle/>
                    <a:p>
                      <a:pPr algn="ctr">
                        <a:buNone/>
                      </a:pPr>
                      <a:r>
                        <a:rPr lang="en-US" altLang="zh-CN" sz="1200" dirty="0"/>
                        <a:t>Fri</a:t>
                      </a:r>
                    </a:p>
                  </a:txBody>
                  <a:tcPr anchor="ctr"/>
                </a:tc>
                <a:extLst>
                  <a:ext uri="{0D108BD9-81ED-4DB2-BD59-A6C34878D82A}">
                    <a16:rowId xmlns:a16="http://schemas.microsoft.com/office/drawing/2014/main" val="10000"/>
                  </a:ext>
                </a:extLst>
              </a:tr>
              <a:tr h="457200">
                <a:tc>
                  <a:txBody>
                    <a:bodyPr/>
                    <a:lstStyle/>
                    <a:p>
                      <a:pPr>
                        <a:buNone/>
                      </a:pPr>
                      <a:r>
                        <a:rPr lang="en-US" altLang="zh-CN" sz="1200"/>
                        <a:t>AM1 (8:00~10:00)</a:t>
                      </a:r>
                    </a:p>
                  </a:txBody>
                  <a:tcPr/>
                </a:tc>
                <a:tc>
                  <a:txBody>
                    <a:bodyPr/>
                    <a:lstStyle/>
                    <a:p>
                      <a:pPr algn="ctr">
                        <a:buNone/>
                      </a:pPr>
                      <a:r>
                        <a:rPr lang="en-US" altLang="zh-CN" sz="1200" dirty="0">
                          <a:solidFill>
                            <a:schemeClr val="bg1">
                              <a:lumMod val="50000"/>
                            </a:schemeClr>
                          </a:solidFill>
                        </a:rPr>
                        <a:t>802.11 Opening Plenary</a:t>
                      </a:r>
                      <a:endParaRPr lang="zh-CN" altLang="en-US" sz="12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a:t>
                      </a:r>
                    </a:p>
                  </a:txBody>
                  <a:tcPr anchor="ctr"/>
                </a:tc>
                <a:tc>
                  <a:txBody>
                    <a:bodyPr/>
                    <a:lstStyle/>
                    <a:p>
                      <a:pPr algn="ctr">
                        <a:buNone/>
                      </a:pPr>
                      <a:r>
                        <a:rPr lang="en-US" altLang="zh-CN" sz="1200" dirty="0" err="1">
                          <a:sym typeface="+mn-ea"/>
                        </a:rPr>
                        <a:t>TGbp</a:t>
                      </a:r>
                      <a:r>
                        <a:rPr lang="en-US" altLang="zh-CN" sz="1200" dirty="0">
                          <a:sym typeface="+mn-ea"/>
                        </a:rPr>
                        <a:t> </a:t>
                      </a:r>
                    </a:p>
                    <a:p>
                      <a:pPr algn="ctr">
                        <a:buNone/>
                      </a:pPr>
                      <a:r>
                        <a:rPr lang="en-US" altLang="zh-CN" sz="1200" dirty="0">
                          <a:sym typeface="+mn-ea"/>
                        </a:rPr>
                        <a:t>(PHY)</a:t>
                      </a:r>
                      <a:endParaRPr lang="zh-CN" altLang="en-US" sz="1200"/>
                    </a:p>
                  </a:txBody>
                  <a:tcPr anchor="ctr"/>
                </a:tc>
                <a:tc>
                  <a:txBody>
                    <a:bodyPr/>
                    <a:lstStyle/>
                    <a:p>
                      <a:pPr algn="ctr">
                        <a:buNone/>
                      </a:pPr>
                      <a:r>
                        <a:rPr lang="en-US" altLang="zh-CN" sz="1200" dirty="0" err="1">
                          <a:sym typeface="+mn-ea"/>
                        </a:rPr>
                        <a:t>TGbp</a:t>
                      </a:r>
                      <a:r>
                        <a:rPr lang="en-US" altLang="zh-CN" sz="1200" dirty="0">
                          <a:sym typeface="+mn-ea"/>
                        </a:rPr>
                        <a:t> </a:t>
                      </a:r>
                    </a:p>
                    <a:p>
                      <a:pPr algn="ctr">
                        <a:buNone/>
                      </a:pPr>
                      <a:r>
                        <a:rPr lang="en-US" altLang="zh-CN" sz="1200" dirty="0">
                          <a:sym typeface="+mn-ea"/>
                        </a:rPr>
                        <a:t>(MAC/WPT/Sec)</a:t>
                      </a:r>
                      <a:endParaRPr lang="zh-CN" altLang="en-US" sz="1200" dirty="0"/>
                    </a:p>
                  </a:txBody>
                  <a:tcPr anchor="ctr"/>
                </a:tc>
                <a:tc>
                  <a:txBody>
                    <a:bodyPr/>
                    <a:lstStyle/>
                    <a:p>
                      <a:pPr algn="ctr">
                        <a:buNone/>
                      </a:pPr>
                      <a:r>
                        <a:rPr lang="en-US" altLang="zh-CN" sz="1200" dirty="0">
                          <a:solidFill>
                            <a:schemeClr val="bg1">
                              <a:lumMod val="50000"/>
                            </a:schemeClr>
                          </a:solidFill>
                        </a:rPr>
                        <a:t>Closing Plenary</a:t>
                      </a:r>
                      <a:endParaRPr lang="zh-CN" altLang="en-US" sz="1200" dirty="0">
                        <a:solidFill>
                          <a:schemeClr val="bg1">
                            <a:lumMod val="50000"/>
                          </a:schemeClr>
                        </a:solidFill>
                      </a:endParaRPr>
                    </a:p>
                  </a:txBody>
                  <a:tcPr anchor="ctr"/>
                </a:tc>
                <a:extLst>
                  <a:ext uri="{0D108BD9-81ED-4DB2-BD59-A6C34878D82A}">
                    <a16:rowId xmlns:a16="http://schemas.microsoft.com/office/drawing/2014/main" val="10001"/>
                  </a:ext>
                </a:extLst>
              </a:tr>
              <a:tr h="457200">
                <a:tc>
                  <a:txBody>
                    <a:bodyPr/>
                    <a:lstStyle/>
                    <a:p>
                      <a:pPr>
                        <a:buNone/>
                      </a:pPr>
                      <a:r>
                        <a:rPr lang="en-US" altLang="zh-CN" sz="1200" dirty="0"/>
                        <a:t>AM2 (10:30~12:30)</a:t>
                      </a:r>
                    </a:p>
                  </a:txBody>
                  <a:tcPr/>
                </a:tc>
                <a:tc>
                  <a:txBody>
                    <a:bodyPr/>
                    <a:lstStyle/>
                    <a:p>
                      <a:pPr algn="ctr">
                        <a:buNone/>
                      </a:pPr>
                      <a:r>
                        <a:rPr lang="en-US" altLang="zh-CN" sz="1200" dirty="0" err="1">
                          <a:sym typeface="+mn-ea"/>
                        </a:rPr>
                        <a:t>TGbp</a:t>
                      </a:r>
                      <a:r>
                        <a:rPr lang="en-US" altLang="zh-CN" sz="1200" dirty="0">
                          <a:sym typeface="+mn-ea"/>
                        </a:rPr>
                        <a:t> </a:t>
                      </a:r>
                      <a:endParaRPr lang="en-US" altLang="zh-CN" sz="1200" dirty="0"/>
                    </a:p>
                    <a:p>
                      <a:pPr algn="ctr">
                        <a:buNone/>
                      </a:pPr>
                      <a:r>
                        <a:rPr lang="en-US" altLang="zh-CN" sz="1200" dirty="0">
                          <a:sym typeface="+mn-ea"/>
                        </a:rPr>
                        <a:t>(Opening/FR)</a:t>
                      </a:r>
                      <a:endParaRPr lang="en-US" altLang="zh-CN" sz="1200" dirty="0"/>
                    </a:p>
                  </a:txBody>
                  <a:tcPr anchor="ctr"/>
                </a:tc>
                <a:tc>
                  <a:txBody>
                    <a:bodyPr/>
                    <a:lstStyle/>
                    <a:p>
                      <a:pPr algn="ctr">
                        <a:buNone/>
                      </a:pPr>
                      <a:endParaRPr lang="en-US" altLang="zh-CN" sz="1200" dirty="0">
                        <a:sym typeface="+mn-ea"/>
                      </a:endParaRPr>
                    </a:p>
                  </a:txBody>
                  <a:tcPr anchor="ctr"/>
                </a:tc>
                <a:tc>
                  <a:txBody>
                    <a:bodyPr/>
                    <a:lstStyle/>
                    <a:p>
                      <a:pPr algn="ctr">
                        <a:buNone/>
                      </a:pPr>
                      <a:r>
                        <a:rPr lang="en-US" altLang="zh-CN" sz="1200" dirty="0" err="1">
                          <a:sym typeface="+mn-ea"/>
                        </a:rPr>
                        <a:t>TGbp</a:t>
                      </a:r>
                      <a:r>
                        <a:rPr lang="en-US" altLang="zh-CN" sz="1200" dirty="0">
                          <a:sym typeface="+mn-ea"/>
                        </a:rPr>
                        <a:t> (MAC)</a:t>
                      </a:r>
                    </a:p>
                  </a:txBody>
                  <a:tcPr anchor="ctr"/>
                </a:tc>
                <a:tc>
                  <a:txBody>
                    <a:bodyPr/>
                    <a:lstStyle/>
                    <a:p>
                      <a:pPr algn="ctr">
                        <a:buNone/>
                      </a:pPr>
                      <a:endParaRPr lang="en-US" altLang="zh-CN" sz="1200" dirty="0">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2"/>
                  </a:ext>
                </a:extLst>
              </a:tr>
              <a:tr h="457200">
                <a:tc>
                  <a:txBody>
                    <a:bodyPr/>
                    <a:lstStyle/>
                    <a:p>
                      <a:pPr>
                        <a:buNone/>
                      </a:pPr>
                      <a:r>
                        <a:rPr lang="en-US" altLang="zh-CN" sz="1200" dirty="0"/>
                        <a:t>PM1 (13:30~15:30)</a:t>
                      </a:r>
                    </a:p>
                  </a:txBody>
                  <a:tcPr/>
                </a:tc>
                <a:tc>
                  <a:txBody>
                    <a:bodyPr/>
                    <a:lstStyle/>
                    <a:p>
                      <a:pPr algn="ctr">
                        <a:buNone/>
                      </a:pPr>
                      <a:endParaRPr lang="zh-CN" altLang="en-US" sz="1200" dirty="0"/>
                    </a:p>
                  </a:txBody>
                  <a:tcPr anchor="ctr"/>
                </a:tc>
                <a:tc>
                  <a:txBody>
                    <a:bodyPr/>
                    <a:lstStyle/>
                    <a:p>
                      <a:pPr algn="ctr">
                        <a:buNone/>
                      </a:pPr>
                      <a:endParaRPr lang="zh-CN" altLang="en-US" sz="1200"/>
                    </a:p>
                  </a:txBody>
                  <a:tcPr anchor="ctr"/>
                </a:tc>
                <a:tc>
                  <a:txBody>
                    <a:bodyPr/>
                    <a:lstStyle/>
                    <a:p>
                      <a:pPr algn="ctr">
                        <a:buNone/>
                      </a:pPr>
                      <a:r>
                        <a:rPr lang="en-US" altLang="zh-CN" sz="1200" dirty="0">
                          <a:solidFill>
                            <a:schemeClr val="bg1">
                              <a:lumMod val="50000"/>
                            </a:schemeClr>
                          </a:solidFill>
                        </a:rPr>
                        <a:t>Mid-week</a:t>
                      </a:r>
                      <a:r>
                        <a:rPr lang="en-US" altLang="zh-CN" sz="1200" baseline="0" dirty="0">
                          <a:solidFill>
                            <a:schemeClr val="bg1">
                              <a:lumMod val="50000"/>
                            </a:schemeClr>
                          </a:solidFill>
                        </a:rPr>
                        <a:t> Plenary</a:t>
                      </a:r>
                      <a:endParaRPr lang="zh-CN" altLang="en-US" sz="1200" dirty="0">
                        <a:solidFill>
                          <a:schemeClr val="bg1">
                            <a:lumMod val="50000"/>
                          </a:schemeClr>
                        </a:solidFill>
                      </a:endParaRPr>
                    </a:p>
                  </a:txBody>
                  <a:tcPr anchor="ctr"/>
                </a:tc>
                <a:tc>
                  <a:txBody>
                    <a:bodyPr/>
                    <a:lstStyle/>
                    <a:p>
                      <a:pPr algn="ctr">
                        <a:buNone/>
                      </a:pPr>
                      <a:r>
                        <a:rPr lang="en-US" altLang="zh-CN" sz="1200" dirty="0" err="1">
                          <a:sym typeface="+mn-ea"/>
                        </a:rPr>
                        <a:t>TGbp</a:t>
                      </a:r>
                      <a:r>
                        <a:rPr lang="en-US" altLang="zh-CN" sz="1200" dirty="0">
                          <a:sym typeface="+mn-ea"/>
                        </a:rPr>
                        <a:t> (SP/Motions/Closing)</a:t>
                      </a: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3"/>
                  </a:ext>
                </a:extLst>
              </a:tr>
              <a:tr h="457200">
                <a:tc>
                  <a:txBody>
                    <a:bodyPr/>
                    <a:lstStyle/>
                    <a:p>
                      <a:pPr>
                        <a:buNone/>
                      </a:pPr>
                      <a:r>
                        <a:rPr lang="en-US" altLang="zh-CN" sz="1200"/>
                        <a:t>PM2 (16:00~18:00)</a:t>
                      </a:r>
                    </a:p>
                  </a:txBody>
                  <a:tcPr/>
                </a:tc>
                <a:tc>
                  <a:txBody>
                    <a:bodyPr/>
                    <a:lstStyle/>
                    <a:p>
                      <a:pPr algn="ctr">
                        <a:buNone/>
                      </a:pPr>
                      <a:r>
                        <a:rPr lang="en-US" altLang="zh-CN" sz="1200" dirty="0" err="1">
                          <a:sym typeface="+mn-ea"/>
                        </a:rPr>
                        <a:t>TGbp</a:t>
                      </a:r>
                      <a:r>
                        <a:rPr lang="en-US" altLang="zh-CN" sz="1200" dirty="0">
                          <a:sym typeface="+mn-ea"/>
                        </a:rPr>
                        <a:t> (PHY)</a:t>
                      </a:r>
                      <a:endParaRPr lang="zh-CN" alt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a:t>
                      </a:r>
                      <a:endParaRPr lang="zh-CN" altLang="en-US" sz="1200" dirty="0"/>
                    </a:p>
                  </a:txBody>
                  <a:tcPr anchor="ctr"/>
                </a:tc>
                <a:tc>
                  <a:txBody>
                    <a:bodyPr/>
                    <a:lstStyle/>
                    <a:p>
                      <a:pPr algn="ctr">
                        <a:buNone/>
                      </a:pPr>
                      <a:endParaRPr lang="en-US" altLang="zh-CN" sz="1200" dirty="0">
                        <a:sym typeface="+mn-ea"/>
                      </a:endParaRPr>
                    </a:p>
                  </a:txBody>
                  <a:tcPr anchor="ctr"/>
                </a:tc>
                <a:tc>
                  <a:txBody>
                    <a:bodyPr/>
                    <a:lstStyle/>
                    <a:p>
                      <a:pPr algn="ctr">
                        <a:buNone/>
                      </a:pPr>
                      <a:endParaRPr lang="en-US" altLang="zh-CN" sz="1200" dirty="0">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4"/>
                  </a:ext>
                </a:extLst>
              </a:tr>
              <a:tr h="274320">
                <a:tc>
                  <a:txBody>
                    <a:bodyPr/>
                    <a:lstStyle/>
                    <a:p>
                      <a:pPr>
                        <a:buNone/>
                      </a:pPr>
                      <a:r>
                        <a:rPr lang="en-US" altLang="zh-CN" sz="1200"/>
                        <a:t>EVE (19:30~21:30)</a:t>
                      </a:r>
                    </a:p>
                  </a:txBody>
                  <a:tcP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CE495A3D-3013-4095-B7EA-0B09FE09B5DC}"/>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92BC543B-2E27-44E6-BE4F-8300D43C574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10" name="Date Placeholder 9">
            <a:extLst>
              <a:ext uri="{FF2B5EF4-FFF2-40B4-BE49-F238E27FC236}">
                <a16:creationId xmlns:a16="http://schemas.microsoft.com/office/drawing/2014/main" id="{E1C74458-9A90-4E24-9FC6-5F44D9D151B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180137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Snapshot for Jan 2025 IEEE 802 Interim</a:t>
            </a:r>
            <a:endParaRPr lang="zh-CN" altLang="en-US" dirty="0"/>
          </a:p>
        </p:txBody>
      </p:sp>
      <p:sp>
        <p:nvSpPr>
          <p:cNvPr id="3" name="内容占位符 2"/>
          <p:cNvSpPr>
            <a:spLocks noGrp="1"/>
          </p:cNvSpPr>
          <p:nvPr>
            <p:ph idx="1"/>
          </p:nvPr>
        </p:nvSpPr>
        <p:spPr>
          <a:xfrm>
            <a:off x="1838960" y="1752600"/>
            <a:ext cx="8466455" cy="4751705"/>
          </a:xfrm>
        </p:spPr>
        <p:txBody>
          <a:bodyPr>
            <a:noAutofit/>
          </a:bodyPr>
          <a:lstStyle/>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PAR approved							Mar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First TG meeting							May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D0.1 (ready for CC)						Mar, 2025</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D1.0 Letter Ballot						Feb, 2026</a:t>
            </a:r>
            <a:r>
              <a:rPr lang="en-US" altLang="en-US" sz="1800" dirty="0">
                <a:solidFill>
                  <a:schemeClr val="tx1"/>
                </a:solidFill>
                <a:cs typeface="+mn-ea"/>
                <a:sym typeface="Wingdings" panose="05000000000000000000" pitchFamily="2" charset="2"/>
              </a:rPr>
              <a:t> </a:t>
            </a:r>
            <a:endParaRPr lang="en-US" altLang="en-US" sz="18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D2.0 LB recirculation					Nov, 2026</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Form SA Ballot Pool						Mar</a:t>
            </a:r>
            <a:r>
              <a:rPr lang="en-US" altLang="en-US" sz="1800" dirty="0">
                <a:solidFill>
                  <a:schemeClr val="tx1"/>
                </a:solidFill>
                <a:cs typeface="+mn-ea"/>
                <a:sym typeface="Wingdings" panose="05000000000000000000" pitchFamily="2" charset="2"/>
              </a:rPr>
              <a:t> 1 to Mar 31,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Initial SA Ballot (D4.0)					Aug,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Final 802.11 WG approval				Jan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802 EC approval							Mar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err="1">
                <a:solidFill>
                  <a:schemeClr val="tx1"/>
                </a:solidFill>
                <a:sym typeface="+mn-ea"/>
              </a:rPr>
              <a:t>RevCom</a:t>
            </a:r>
            <a:r>
              <a:rPr lang="en-US" altLang="en-US" sz="1800" dirty="0">
                <a:solidFill>
                  <a:schemeClr val="tx1"/>
                </a:solidFill>
                <a:sym typeface="+mn-ea"/>
              </a:rPr>
              <a:t> and SASB approval			May 2028</a:t>
            </a:r>
            <a:endParaRPr lang="en-US" altLang="en-GB" sz="1500" dirty="0"/>
          </a:p>
        </p:txBody>
      </p:sp>
      <p:sp>
        <p:nvSpPr>
          <p:cNvPr id="7" name="Footer Placeholder 6">
            <a:extLst>
              <a:ext uri="{FF2B5EF4-FFF2-40B4-BE49-F238E27FC236}">
                <a16:creationId xmlns:a16="http://schemas.microsoft.com/office/drawing/2014/main" id="{D0211120-AB10-4A31-88BA-C98280BA00F1}"/>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DF9D18A1-AC8F-43F0-8175-9762B907285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9" name="Date Placeholder 8">
            <a:extLst>
              <a:ext uri="{FF2B5EF4-FFF2-40B4-BE49-F238E27FC236}">
                <a16:creationId xmlns:a16="http://schemas.microsoft.com/office/drawing/2014/main" id="{BE584427-7065-4C0D-8C44-A6CC1868D085}"/>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924133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ELC SG </a:t>
            </a:r>
            <a:r>
              <a:rPr lang="en-US" altLang="ja-JP" dirty="0"/>
              <a:t>– January 2025</a:t>
            </a:r>
            <a:br>
              <a:rPr lang="en-US" dirty="0"/>
            </a:br>
            <a:r>
              <a:rPr lang="en-US" b="0" dirty="0"/>
              <a:t>Enhanced Light Communications</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marL="457200" lvl="1" indent="0"/>
            <a:endParaRPr lang="en-US" sz="100" dirty="0"/>
          </a:p>
          <a:p>
            <a:pPr>
              <a:buFont typeface="Arial"/>
              <a:buChar char="•"/>
            </a:pPr>
            <a:r>
              <a:rPr lang="en-US" sz="2000" dirty="0"/>
              <a:t>January 2025 meeting goals</a:t>
            </a:r>
          </a:p>
          <a:p>
            <a:pPr lvl="1">
              <a:buFont typeface="Arial"/>
              <a:buChar char="•"/>
            </a:pPr>
            <a:r>
              <a:rPr lang="en-US" sz="1600" dirty="0"/>
              <a:t>Minutes approval</a:t>
            </a:r>
          </a:p>
          <a:p>
            <a:pPr lvl="2">
              <a:buFont typeface="Arial"/>
              <a:buChar char="•"/>
            </a:pPr>
            <a:r>
              <a:rPr lang="en-US" sz="1400" dirty="0"/>
              <a:t>November 2024 Vancouver Plenary meeting minutes: 11-24/1948r3</a:t>
            </a:r>
          </a:p>
          <a:p>
            <a:pPr lvl="1">
              <a:buFont typeface="Arial"/>
              <a:buChar char="•"/>
            </a:pPr>
            <a:r>
              <a:rPr lang="en-US" sz="1800" dirty="0"/>
              <a:t>Technical submissions and discussions:</a:t>
            </a:r>
          </a:p>
          <a:p>
            <a:pPr lvl="2">
              <a:lnSpc>
                <a:spcPct val="90000"/>
              </a:lnSpc>
            </a:pPr>
            <a:r>
              <a:rPr lang="en-US" sz="1600" dirty="0"/>
              <a:t>Two contributions </a:t>
            </a:r>
          </a:p>
          <a:p>
            <a:pPr lvl="2">
              <a:lnSpc>
                <a:spcPct val="90000"/>
              </a:lnSpc>
            </a:pPr>
            <a:r>
              <a:rPr lang="en-US" sz="1600" dirty="0"/>
              <a:t>Consolidate final notes on the PAR and CSD</a:t>
            </a:r>
          </a:p>
          <a:p>
            <a:pPr lvl="2">
              <a:lnSpc>
                <a:spcPct val="90000"/>
              </a:lnSpc>
            </a:pPr>
            <a:endParaRPr lang="en-US" sz="2000" dirty="0"/>
          </a:p>
          <a:p>
            <a:pPr>
              <a:buFont typeface="Arial"/>
              <a:buChar char="•"/>
            </a:pPr>
            <a:r>
              <a:rPr lang="en-US" sz="2000" dirty="0"/>
              <a:t>January 2025 meeting:</a:t>
            </a:r>
            <a:endParaRPr lang="en-US" altLang="en-US" sz="1800" dirty="0"/>
          </a:p>
          <a:p>
            <a:pPr marL="800100" lvl="1" indent="-342900">
              <a:spcBef>
                <a:spcPts val="300"/>
              </a:spcBef>
              <a:buFont typeface="Arial" panose="020B0604020202020204" pitchFamily="34" charset="0"/>
              <a:buChar char="•"/>
            </a:pPr>
            <a:r>
              <a:rPr lang="en-US" altLang="en-US" sz="1800" dirty="0"/>
              <a:t>Two meeting slots: </a:t>
            </a:r>
          </a:p>
          <a:p>
            <a:pPr lvl="2" indent="-342900">
              <a:spcBef>
                <a:spcPts val="300"/>
              </a:spcBef>
              <a:buFont typeface="Arial" panose="020B0604020202020204" pitchFamily="34" charset="0"/>
              <a:buChar char="•"/>
            </a:pPr>
            <a:r>
              <a:rPr lang="en-US" altLang="en-US" sz="1600" dirty="0"/>
              <a:t>Monday PM2</a:t>
            </a:r>
          </a:p>
          <a:p>
            <a:pPr lvl="2" indent="-342900">
              <a:spcBef>
                <a:spcPts val="300"/>
              </a:spcBef>
              <a:buFont typeface="Arial" panose="020B0604020202020204" pitchFamily="34" charset="0"/>
              <a:buChar char="•"/>
            </a:pPr>
            <a:r>
              <a:rPr lang="en-US" altLang="en-US" sz="1600" dirty="0"/>
              <a:t>Thursday PM2</a:t>
            </a:r>
          </a:p>
          <a:p>
            <a:pPr marL="800100" lvl="1" indent="-342900">
              <a:spcBef>
                <a:spcPts val="300"/>
              </a:spcBef>
              <a:buFont typeface="Arial" panose="020B0604020202020204" pitchFamily="34" charset="0"/>
              <a:buChar char="•"/>
            </a:pPr>
            <a:r>
              <a:rPr lang="en-US" altLang="en-US" sz="1800" dirty="0"/>
              <a:t>Agenda: 11-25/0141</a:t>
            </a:r>
          </a:p>
          <a:p>
            <a:pPr lvl="1">
              <a:buFont typeface="Arial"/>
              <a:buChar char="•"/>
            </a:pPr>
            <a:endParaRPr lang="en-US" sz="300" dirty="0"/>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A088B4E0-C961-4561-8B00-AA52BC1A0D19}"/>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C692497A-D060-453A-90EA-08AC521F525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4" name="Date Placeholder 3">
            <a:extLst>
              <a:ext uri="{FF2B5EF4-FFF2-40B4-BE49-F238E27FC236}">
                <a16:creationId xmlns:a16="http://schemas.microsoft.com/office/drawing/2014/main" id="{BEB87A7C-06BA-4F28-BCE9-1BD56006F01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5903408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Automotive TIG – January 2025</a:t>
            </a:r>
            <a:br>
              <a:rPr lang="en-US" dirty="0">
                <a:latin typeface="+mn-lt"/>
              </a:rPr>
            </a:br>
            <a:r>
              <a:rPr lang="en-US" sz="1800" dirty="0">
                <a:latin typeface="+mn-lt"/>
              </a:rPr>
              <a:t>13 January, 1600-1800 Japan Standard Time</a:t>
            </a:r>
            <a:endParaRPr lang="en-US" dirty="0">
              <a:latin typeface="+mn-lt"/>
            </a:endParaRPr>
          </a:p>
        </p:txBody>
      </p:sp>
      <p:sp>
        <p:nvSpPr>
          <p:cNvPr id="3" name="Content Placeholder 2"/>
          <p:cNvSpPr>
            <a:spLocks noGrp="1"/>
          </p:cNvSpPr>
          <p:nvPr>
            <p:ph idx="1"/>
          </p:nvPr>
        </p:nvSpPr>
        <p:spPr>
          <a:xfrm>
            <a:off x="2168869" y="1751014"/>
            <a:ext cx="7770813" cy="4113213"/>
          </a:xfrm>
        </p:spPr>
        <p:txBody>
          <a:bodyPr/>
          <a:lstStyle/>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IEEE-SA policies and procedures</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Approval of minutes from November</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hlinkClick r:id="rId2"/>
              </a:rPr>
              <a:t>https://mentor.ieee.org/802.11/dcn/24/11-24-1950-00-auto-automotive-tig-meeting-minutes-for-november-11-2024.docx</a:t>
            </a:r>
            <a:r>
              <a:rPr lang="en-US" sz="14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“Field Considerations on </a:t>
            </a:r>
            <a:r>
              <a:rPr lang="en-US" sz="1800" dirty="0" err="1">
                <a:latin typeface="Arial" panose="020B0604020202020204" pitchFamily="34" charset="0"/>
                <a:cs typeface="Arial" panose="020B0604020202020204" pitchFamily="34" charset="0"/>
              </a:rPr>
              <a:t>WiFi</a:t>
            </a:r>
            <a:r>
              <a:rPr lang="en-US" sz="1800" dirty="0">
                <a:latin typeface="Arial" panose="020B0604020202020204" pitchFamily="34" charset="0"/>
                <a:cs typeface="Arial" panose="020B0604020202020204" pitchFamily="34" charset="0"/>
              </a:rPr>
              <a:t> for Vehicles,” Javier Contreras (Cisco Systems)</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“Mobile-Wi-Fi,” Lili </a:t>
            </a:r>
            <a:r>
              <a:rPr lang="en-US" sz="1800" dirty="0" err="1">
                <a:latin typeface="Arial" panose="020B0604020202020204" pitchFamily="34" charset="0"/>
                <a:cs typeface="Arial" panose="020B0604020202020204" pitchFamily="34" charset="0"/>
              </a:rPr>
              <a:t>Hervieu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CableLabs</a:t>
            </a:r>
            <a:r>
              <a:rPr lang="en-US" sz="1800" dirty="0">
                <a:latin typeface="Arial" panose="020B0604020202020204" pitchFamily="34" charset="0"/>
                <a:cs typeface="Arial" panose="020B0604020202020204" pitchFamily="34" charset="0"/>
              </a:rPr>
              <a:t>)</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“Follow-up of Automotive WLAN use case study,” Jing Ma (Toyota)</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March 2025</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a:p>
            <a:pPr marL="0" indent="0">
              <a:spcBef>
                <a:spcPts val="0"/>
              </a:spcBef>
            </a:pPr>
            <a:endParaRPr lang="en-US" sz="2000" dirty="0">
              <a:cs typeface="Arial" panose="020B0604020202020204" pitchFamily="34" charset="0"/>
            </a:endParaRPr>
          </a:p>
        </p:txBody>
      </p:sp>
      <p:sp>
        <p:nvSpPr>
          <p:cNvPr id="6" name="TextBox 5">
            <a:extLst>
              <a:ext uri="{FF2B5EF4-FFF2-40B4-BE49-F238E27FC236}">
                <a16:creationId xmlns:a16="http://schemas.microsoft.com/office/drawing/2014/main" id="{689C7583-E64A-2B3F-9EDF-D8DA14AB595A}"/>
              </a:ext>
            </a:extLst>
          </p:cNvPr>
          <p:cNvSpPr txBox="1"/>
          <p:nvPr/>
        </p:nvSpPr>
        <p:spPr>
          <a:xfrm>
            <a:off x="4143736" y="5923276"/>
            <a:ext cx="4325095" cy="461665"/>
          </a:xfrm>
          <a:prstGeom prst="rect">
            <a:avLst/>
          </a:prstGeom>
          <a:noFill/>
        </p:spPr>
        <p:txBody>
          <a:bodyPr wrap="none" rtlCol="0">
            <a:spAutoFit/>
          </a:bodyPr>
          <a:lstStyle/>
          <a:p>
            <a:r>
              <a:rPr lang="en-US" sz="2400" b="1" dirty="0"/>
              <a:t>Current agenda is </a:t>
            </a:r>
            <a:r>
              <a:rPr lang="en-US" altLang="en-US" sz="2400" b="1" dirty="0"/>
              <a:t>11-24/2082r0</a:t>
            </a:r>
            <a:endParaRPr lang="en-US" sz="2400" b="1" dirty="0"/>
          </a:p>
        </p:txBody>
      </p:sp>
      <p:sp>
        <p:nvSpPr>
          <p:cNvPr id="8" name="Footer Placeholder 7">
            <a:extLst>
              <a:ext uri="{FF2B5EF4-FFF2-40B4-BE49-F238E27FC236}">
                <a16:creationId xmlns:a16="http://schemas.microsoft.com/office/drawing/2014/main" id="{86AAC9EC-7381-4B55-8576-66D0BC871F71}"/>
              </a:ext>
            </a:extLst>
          </p:cNvPr>
          <p:cNvSpPr>
            <a:spLocks noGrp="1"/>
          </p:cNvSpPr>
          <p:nvPr>
            <p:ph type="ftr" idx="14"/>
          </p:nvPr>
        </p:nvSpPr>
        <p:spPr/>
        <p:txBody>
          <a:bodyPr/>
          <a:lstStyle/>
          <a:p>
            <a:r>
              <a:rPr lang="en-GB"/>
              <a:t>Jim Lansford, Farafir SRL</a:t>
            </a:r>
            <a:endParaRPr lang="en-GB" dirty="0"/>
          </a:p>
        </p:txBody>
      </p:sp>
      <p:sp>
        <p:nvSpPr>
          <p:cNvPr id="9" name="Slide Number Placeholder 8">
            <a:extLst>
              <a:ext uri="{FF2B5EF4-FFF2-40B4-BE49-F238E27FC236}">
                <a16:creationId xmlns:a16="http://schemas.microsoft.com/office/drawing/2014/main" id="{0D07B33D-D163-4BFA-92BD-5F6F8FE7935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10" name="Date Placeholder 9">
            <a:extLst>
              <a:ext uri="{FF2B5EF4-FFF2-40B4-BE49-F238E27FC236}">
                <a16:creationId xmlns:a16="http://schemas.microsoft.com/office/drawing/2014/main" id="{0B66BD8E-06E7-4BB5-AB18-53FEA49680C7}"/>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895292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January 2025 Editors’ Meeting Agenda and 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Form the publication review committees</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7" name="Footer Placeholder 6">
            <a:extLst>
              <a:ext uri="{FF2B5EF4-FFF2-40B4-BE49-F238E27FC236}">
                <a16:creationId xmlns:a16="http://schemas.microsoft.com/office/drawing/2014/main" id="{2470FD32-0C63-4CD8-8CB3-1308F0A7091A}"/>
              </a:ext>
            </a:extLst>
          </p:cNvPr>
          <p:cNvSpPr>
            <a:spLocks noGrp="1"/>
          </p:cNvSpPr>
          <p:nvPr>
            <p:ph type="ftr" idx="14"/>
          </p:nvPr>
        </p:nvSpPr>
        <p:spPr/>
        <p:txBody>
          <a:bodyPr/>
          <a:lstStyle/>
          <a:p>
            <a:r>
              <a:rPr lang="en-GB"/>
              <a:t>Emily Qi, Self</a:t>
            </a:r>
            <a:endParaRPr lang="en-GB" dirty="0"/>
          </a:p>
        </p:txBody>
      </p:sp>
      <p:sp>
        <p:nvSpPr>
          <p:cNvPr id="8" name="Slide Number Placeholder 7">
            <a:extLst>
              <a:ext uri="{FF2B5EF4-FFF2-40B4-BE49-F238E27FC236}">
                <a16:creationId xmlns:a16="http://schemas.microsoft.com/office/drawing/2014/main" id="{68B67ADA-6484-4F4D-8288-667CEE6AA13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C88F16A1-CB2F-4260-9092-8447721913A6}"/>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814652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a:t>
            </a:r>
            <a:r>
              <a:rPr lang="en-US" dirty="0"/>
              <a:t>NA Status</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altLang="en-US" sz="1800" dirty="0"/>
              <a:t>The latest database is 11-11/0270r76 (January 2025)</a:t>
            </a:r>
          </a:p>
          <a:p>
            <a:pPr marL="0" indent="0"/>
            <a:endParaRPr lang="en-US" altLang="en-US" sz="1800" dirty="0"/>
          </a:p>
          <a:p>
            <a:pPr>
              <a:buFont typeface="Arial" panose="020B0604020202020204" pitchFamily="34" charset="0"/>
              <a:buChar char="•"/>
            </a:pPr>
            <a:r>
              <a:rPr lang="en-US" altLang="en-US" sz="1800" dirty="0"/>
              <a:t>Changes since November 2024:</a:t>
            </a:r>
          </a:p>
          <a:p>
            <a:pPr lvl="1">
              <a:buFont typeface="Arial" panose="020B0604020202020204" pitchFamily="34" charset="0"/>
              <a:buChar char="•"/>
            </a:pPr>
            <a:r>
              <a:rPr lang="en-US" altLang="en-US" sz="1600" dirty="0" err="1"/>
              <a:t>TGbi</a:t>
            </a:r>
            <a:r>
              <a:rPr lang="en-US" altLang="en-US" sz="1600" dirty="0"/>
              <a:t> allocations</a:t>
            </a:r>
          </a:p>
          <a:p>
            <a:pPr marL="1200150" lvl="2" indent="-285750">
              <a:buFont typeface="Arial" panose="020B0604020202020204" pitchFamily="34" charset="0"/>
              <a:buChar char="•"/>
            </a:pPr>
            <a:r>
              <a:rPr lang="en-US" altLang="en-US" sz="1400" dirty="0"/>
              <a:t>RSN AKM Suite Selectors (1)</a:t>
            </a:r>
          </a:p>
          <a:p>
            <a:pPr marL="1200150" lvl="2" indent="-285750">
              <a:buFont typeface="Arial" panose="020B0604020202020204" pitchFamily="34" charset="0"/>
              <a:buChar char="•"/>
            </a:pPr>
            <a:r>
              <a:rPr lang="en-US" altLang="en-US" sz="1400" dirty="0"/>
              <a:t>FTE </a:t>
            </a:r>
            <a:r>
              <a:rPr lang="en-US" altLang="en-US" sz="1400" dirty="0" err="1"/>
              <a:t>Subelement</a:t>
            </a:r>
            <a:r>
              <a:rPr lang="en-US" altLang="en-US" sz="1400" dirty="0"/>
              <a:t> IDs (1)</a:t>
            </a:r>
          </a:p>
          <a:p>
            <a:pPr marL="1200150" lvl="2" indent="-285750">
              <a:buFont typeface="Arial" panose="020B0604020202020204" pitchFamily="34" charset="0"/>
              <a:buChar char="•"/>
            </a:pPr>
            <a:r>
              <a:rPr lang="en-US" altLang="en-US" sz="1400" dirty="0"/>
              <a:t>Status Codes (3)</a:t>
            </a:r>
          </a:p>
          <a:p>
            <a:pPr marL="1200150" lvl="2" indent="-285750">
              <a:buFont typeface="Arial" panose="020B0604020202020204" pitchFamily="34" charset="0"/>
              <a:buChar char="•"/>
            </a:pPr>
            <a:r>
              <a:rPr lang="en-US" altLang="en-US" sz="1400" dirty="0"/>
              <a:t>KDE Selector Data Type (1)</a:t>
            </a:r>
          </a:p>
          <a:p>
            <a:pPr lvl="1">
              <a:buFont typeface="Arial" panose="020B0604020202020204" pitchFamily="34" charset="0"/>
              <a:buChar char="•"/>
            </a:pPr>
            <a:r>
              <a:rPr lang="en-US" altLang="en-US" sz="1600" dirty="0" err="1"/>
              <a:t>TGbf</a:t>
            </a:r>
            <a:r>
              <a:rPr lang="en-US" altLang="en-US" sz="1600" dirty="0"/>
              <a:t> adjustment</a:t>
            </a:r>
          </a:p>
          <a:p>
            <a:pPr marL="1200150" lvl="2" indent="-285750">
              <a:buFont typeface="Arial" panose="020B0604020202020204" pitchFamily="34" charset="0"/>
              <a:buChar char="•"/>
            </a:pPr>
            <a:r>
              <a:rPr lang="en-US" altLang="en-US" sz="1400" dirty="0"/>
              <a:t>A comment exposed that some values had been double-assigned with </a:t>
            </a:r>
            <a:r>
              <a:rPr lang="en-US" altLang="en-US" sz="1400" dirty="0" err="1"/>
              <a:t>REVme</a:t>
            </a:r>
            <a:endParaRPr lang="en-US" altLang="en-US" sz="1400" dirty="0"/>
          </a:p>
          <a:p>
            <a:pPr marL="1200150" lvl="2" indent="-285750">
              <a:buFont typeface="Arial" panose="020B0604020202020204" pitchFamily="34" charset="0"/>
              <a:buChar char="•"/>
            </a:pPr>
            <a:r>
              <a:rPr lang="en-US" altLang="en-US" sz="1400" dirty="0"/>
              <a:t>Three Public Action frame values were reassigned.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Pending changes (10 day review):</a:t>
            </a:r>
          </a:p>
          <a:p>
            <a:pPr lvl="1">
              <a:buFont typeface="Arial" panose="020B0604020202020204" pitchFamily="34" charset="0"/>
              <a:buChar char="•"/>
            </a:pPr>
            <a:r>
              <a:rPr lang="en-US" altLang="en-US" sz="1400" dirty="0" err="1"/>
              <a:t>TGbi</a:t>
            </a:r>
            <a:endParaRPr lang="en-US" altLang="en-US" sz="1400" dirty="0"/>
          </a:p>
          <a:p>
            <a:pPr lvl="1">
              <a:buFont typeface="Arial" panose="020B0604020202020204" pitchFamily="34" charset="0"/>
              <a:buChar char="•"/>
            </a:pPr>
            <a:r>
              <a:rPr lang="en-GB" sz="1400" dirty="0"/>
              <a:t>T</a:t>
            </a:r>
            <a:r>
              <a:rPr lang="en-US" sz="1400" dirty="0" err="1"/>
              <a:t>Gbf</a:t>
            </a:r>
            <a:endParaRPr lang="en-US" sz="1800" dirty="0"/>
          </a:p>
        </p:txBody>
      </p:sp>
      <p:sp>
        <p:nvSpPr>
          <p:cNvPr id="7" name="Footer Placeholder 6">
            <a:extLst>
              <a:ext uri="{FF2B5EF4-FFF2-40B4-BE49-F238E27FC236}">
                <a16:creationId xmlns:a16="http://schemas.microsoft.com/office/drawing/2014/main" id="{2470FD32-0C63-4CD8-8CB3-1308F0A7091A}"/>
              </a:ext>
            </a:extLst>
          </p:cNvPr>
          <p:cNvSpPr>
            <a:spLocks noGrp="1"/>
          </p:cNvSpPr>
          <p:nvPr>
            <p:ph type="ftr" idx="14"/>
          </p:nvPr>
        </p:nvSpPr>
        <p:spPr/>
        <p:txBody>
          <a:bodyPr/>
          <a:lstStyle/>
          <a:p>
            <a:r>
              <a:rPr lang="en-GB" dirty="0"/>
              <a:t>Carol Ansley, Cox</a:t>
            </a:r>
          </a:p>
        </p:txBody>
      </p:sp>
      <p:sp>
        <p:nvSpPr>
          <p:cNvPr id="8" name="Slide Number Placeholder 7">
            <a:extLst>
              <a:ext uri="{FF2B5EF4-FFF2-40B4-BE49-F238E27FC236}">
                <a16:creationId xmlns:a16="http://schemas.microsoft.com/office/drawing/2014/main" id="{68B67ADA-6484-4F4D-8288-667CEE6AA13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9" name="Date Placeholder 8">
            <a:extLst>
              <a:ext uri="{FF2B5EF4-FFF2-40B4-BE49-F238E27FC236}">
                <a16:creationId xmlns:a16="http://schemas.microsoft.com/office/drawing/2014/main" id="{C88F16A1-CB2F-4260-9092-8447721913A6}"/>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73006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AIML SC </a:t>
            </a:r>
            <a:r>
              <a:rPr lang="en-US" altLang="ja-JP" dirty="0"/>
              <a:t>– January 2025</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marL="457200" lvl="1" indent="0"/>
            <a:endParaRPr lang="en-US" sz="100" dirty="0"/>
          </a:p>
          <a:p>
            <a:pPr>
              <a:buFont typeface="Arial"/>
              <a:buChar char="•"/>
            </a:pPr>
            <a:r>
              <a:rPr lang="en-US" sz="2000" dirty="0"/>
              <a:t>January 2025 meeting goals</a:t>
            </a:r>
          </a:p>
          <a:p>
            <a:pPr lvl="1">
              <a:buFont typeface="Arial"/>
              <a:buChar char="•"/>
            </a:pPr>
            <a:r>
              <a:rPr lang="en-US" sz="1600" dirty="0"/>
              <a:t>Minutes approval</a:t>
            </a:r>
          </a:p>
          <a:p>
            <a:pPr lvl="2">
              <a:buFont typeface="Arial"/>
              <a:buChar char="•"/>
            </a:pPr>
            <a:r>
              <a:rPr lang="en-US" sz="1400" dirty="0"/>
              <a:t>November 2024 Vancouver Plenary meeting minutes: 11-24/2003r0</a:t>
            </a:r>
          </a:p>
          <a:p>
            <a:pPr lvl="1">
              <a:buFont typeface="Arial"/>
              <a:buChar char="•"/>
            </a:pPr>
            <a:r>
              <a:rPr lang="en-US" sz="1800" dirty="0"/>
              <a:t>Technical submissions and discussions:</a:t>
            </a:r>
          </a:p>
          <a:p>
            <a:pPr lvl="2">
              <a:lnSpc>
                <a:spcPct val="90000"/>
              </a:lnSpc>
            </a:pPr>
            <a:r>
              <a:rPr lang="en-US" sz="1600" dirty="0"/>
              <a:t>Two technical contributions</a:t>
            </a:r>
          </a:p>
          <a:p>
            <a:pPr lvl="2">
              <a:lnSpc>
                <a:spcPct val="90000"/>
              </a:lnSpc>
            </a:pPr>
            <a:r>
              <a:rPr lang="en-US" sz="1600" dirty="0"/>
              <a:t>Additional AIML use cases</a:t>
            </a:r>
          </a:p>
          <a:p>
            <a:pPr lvl="2">
              <a:lnSpc>
                <a:spcPct val="90000"/>
              </a:lnSpc>
            </a:pPr>
            <a:r>
              <a:rPr lang="en-US" sz="1600" dirty="0"/>
              <a:t>Additional feasibility and technical studies on existing and new use cases</a:t>
            </a:r>
          </a:p>
          <a:p>
            <a:pPr lvl="2">
              <a:lnSpc>
                <a:spcPct val="90000"/>
              </a:lnSpc>
            </a:pPr>
            <a:r>
              <a:rPr lang="en-US" sz="1600" dirty="0"/>
              <a:t>technical and technical report presentations</a:t>
            </a:r>
          </a:p>
          <a:p>
            <a:pPr lvl="2">
              <a:lnSpc>
                <a:spcPct val="90000"/>
              </a:lnSpc>
            </a:pPr>
            <a:endParaRPr lang="en-US" sz="2000" dirty="0"/>
          </a:p>
          <a:p>
            <a:pPr>
              <a:buFont typeface="Arial"/>
              <a:buChar char="•"/>
            </a:pPr>
            <a:r>
              <a:rPr lang="en-US" sz="2000" dirty="0"/>
              <a:t>January 2025 interim meeting:</a:t>
            </a:r>
            <a:endParaRPr lang="en-US" altLang="en-US" sz="1800" dirty="0"/>
          </a:p>
          <a:p>
            <a:pPr marL="800100" lvl="1" indent="-342900">
              <a:spcBef>
                <a:spcPts val="300"/>
              </a:spcBef>
              <a:buFont typeface="Arial" panose="020B0604020202020204" pitchFamily="34" charset="0"/>
              <a:buChar char="•"/>
            </a:pPr>
            <a:r>
              <a:rPr lang="en-US" altLang="en-US" sz="1800" dirty="0"/>
              <a:t>One meeting slot: </a:t>
            </a:r>
          </a:p>
          <a:p>
            <a:pPr lvl="2" indent="-342900">
              <a:spcBef>
                <a:spcPts val="300"/>
              </a:spcBef>
              <a:buFont typeface="Arial" panose="020B0604020202020204" pitchFamily="34" charset="0"/>
              <a:buChar char="•"/>
            </a:pPr>
            <a:r>
              <a:rPr lang="en-US" altLang="en-US" sz="1600" dirty="0"/>
              <a:t>Tuesday AM1</a:t>
            </a:r>
          </a:p>
          <a:p>
            <a:pPr marL="800100" lvl="1" indent="-342900">
              <a:spcBef>
                <a:spcPts val="300"/>
              </a:spcBef>
              <a:buFont typeface="Arial" panose="020B0604020202020204" pitchFamily="34" charset="0"/>
              <a:buChar char="•"/>
            </a:pPr>
            <a:r>
              <a:rPr lang="en-US" altLang="en-US" sz="1800" dirty="0"/>
              <a:t>Agenda: 11-24/2078</a:t>
            </a:r>
          </a:p>
          <a:p>
            <a:pPr lvl="1">
              <a:buFont typeface="Arial"/>
              <a:buChar char="•"/>
            </a:pPr>
            <a:endParaRPr lang="en-US" sz="300" dirty="0"/>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FA2BD8ED-8D17-4474-A7F9-071BEC623AAF}"/>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DB5A3CB5-3AD0-49B5-87CE-E07F68C5A54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Date Placeholder 3">
            <a:extLst>
              <a:ext uri="{FF2B5EF4-FFF2-40B4-BE49-F238E27FC236}">
                <a16:creationId xmlns:a16="http://schemas.microsoft.com/office/drawing/2014/main" id="{8CBEEB44-468E-43C5-BC0F-614F348FF797}"/>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622780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January 2025</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1200"/>
              </a:spcBef>
              <a:spcAft>
                <a:spcPts val="0"/>
              </a:spcAft>
              <a:defRPr/>
            </a:pPr>
            <a:r>
              <a:rPr lang="en-US" altLang="en-US" sz="2400" b="1" dirty="0"/>
              <a:t>Will have two meetings this week: Tuesday PM1; Thursday AM2</a:t>
            </a:r>
          </a:p>
          <a:p>
            <a:pPr marL="342900" lvl="2" indent="-342900">
              <a:spcBef>
                <a:spcPts val="0"/>
              </a:spcBef>
              <a:spcAft>
                <a:spcPts val="1200"/>
              </a:spcAft>
              <a:defRPr/>
            </a:pPr>
            <a:r>
              <a:rPr lang="en-US" altLang="en-US" sz="2400" b="1" i="1" dirty="0"/>
              <a:t>	Note: Monday AM2 </a:t>
            </a:r>
            <a:r>
              <a:rPr lang="en-US" altLang="en-US" sz="2400" b="1" i="1"/>
              <a:t>is no longer required</a:t>
            </a:r>
            <a:endParaRPr lang="en-US" altLang="en-US" sz="2400" b="1" i="1" dirty="0"/>
          </a:p>
          <a:p>
            <a:pPr marL="342900" lvl="2" indent="-342900">
              <a:spcBef>
                <a:spcPts val="300"/>
              </a:spcBef>
              <a:spcAft>
                <a:spcPts val="0"/>
              </a:spcAft>
              <a:defRPr/>
            </a:pPr>
            <a:r>
              <a:rPr lang="en-US" altLang="en-US" sz="2400" b="1" dirty="0"/>
              <a:t>Agenda is here: </a:t>
            </a:r>
            <a:r>
              <a:rPr lang="en-US" altLang="en-US" sz="2400" b="1" dirty="0">
                <a:hlinkClick r:id="rId3"/>
              </a:rPr>
              <a:t>11-24/2095r1</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 update effects on 802.11 – Tuesday</a:t>
            </a:r>
            <a:endParaRPr lang="en-US" altLang="en-US" sz="2400" dirty="0"/>
          </a:p>
          <a:p>
            <a:pPr marL="800100" lvl="3" indent="-342900">
              <a:spcBef>
                <a:spcPts val="300"/>
              </a:spcBef>
              <a:spcAft>
                <a:spcPts val="0"/>
              </a:spcAft>
              <a:buFontTx/>
              <a:buChar char="-"/>
              <a:defRPr/>
            </a:pPr>
            <a:r>
              <a:rPr lang="en-US" altLang="en-US" sz="2200" b="1" dirty="0"/>
              <a:t>Discuss technical areas on next slide</a:t>
            </a:r>
          </a:p>
          <a:p>
            <a:pPr marL="800100" lvl="3" indent="-342900">
              <a:spcBef>
                <a:spcPts val="300"/>
              </a:spcBef>
              <a:spcAft>
                <a:spcPts val="0"/>
              </a:spcAft>
              <a:buFontTx/>
              <a:buChar char="-"/>
              <a:defRPr/>
            </a:pPr>
            <a:r>
              <a:rPr lang="en-US" altLang="en-US" sz="2200" b="1" dirty="0"/>
              <a:t>Includes replacing EPD/LPD terminology, and more…</a:t>
            </a:r>
          </a:p>
          <a:p>
            <a:pPr marL="342900" lvl="2" indent="-342900">
              <a:spcBef>
                <a:spcPts val="300"/>
              </a:spcBef>
              <a:spcAft>
                <a:spcPts val="0"/>
              </a:spcAft>
              <a:buFontTx/>
              <a:buChar char="-"/>
              <a:defRPr/>
            </a:pPr>
            <a:r>
              <a:rPr lang="en-US" altLang="en-US" sz="2400" b="1" dirty="0"/>
              <a:t>Annex G: Discussion of way forward – Thursday </a:t>
            </a:r>
          </a:p>
          <a:p>
            <a:pPr marL="342900" lvl="2" indent="-342900">
              <a:spcBef>
                <a:spcPts val="300"/>
              </a:spcBef>
              <a:spcAft>
                <a:spcPts val="0"/>
              </a:spcAft>
              <a:buFontTx/>
              <a:buChar char="-"/>
              <a:defRPr/>
            </a:pPr>
            <a:r>
              <a:rPr lang="en-US" altLang="en-US" sz="2400" i="1" dirty="0"/>
              <a:t>Liaison from WBA on QoS, and L4S – </a:t>
            </a:r>
            <a:r>
              <a:rPr lang="en-US" altLang="en-US" sz="2400" b="1" dirty="0"/>
              <a:t>Deferred</a:t>
            </a:r>
            <a:r>
              <a:rPr lang="en-US" altLang="en-US" sz="2400" i="1" dirty="0"/>
              <a:t> until TGbn and REVmf consider this topic</a:t>
            </a:r>
          </a:p>
          <a:p>
            <a:pPr marL="342900" lvl="2" indent="-342900">
              <a:spcBef>
                <a:spcPts val="300"/>
              </a:spcBef>
              <a:spcAft>
                <a:spcPts val="0"/>
              </a:spcAft>
              <a:buFontTx/>
              <a:buChar char="-"/>
              <a:defRPr/>
            </a:pPr>
            <a:r>
              <a:rPr lang="en-US" altLang="en-US" sz="2400" b="1" dirty="0"/>
              <a:t>Any other topics (MLME from next slide, or otherwise)?</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3839ADDD-8D14-4877-8FF3-7F6E1B4E108D}"/>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40DC4E4B-2F23-466B-ABA2-E2CF09A4E3F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87169557-79BD-4E86-B3FD-DAAA26A5D020}"/>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230499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January 2025</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u="sng" kern="0" dirty="0"/>
              <a:t>EPD and LPD terms are going away</a:t>
            </a:r>
            <a:r>
              <a:rPr lang="en-US" sz="2000" b="1" kern="0" dirty="0"/>
              <a:t> – we need to update 802.11 to align</a:t>
            </a:r>
          </a:p>
          <a:p>
            <a:pPr marL="1143000" lvl="3" indent="-342900">
              <a:lnSpc>
                <a:spcPct val="90000"/>
              </a:lnSpc>
              <a:buFont typeface="Arial" pitchFamily="34" charset="0"/>
              <a:buChar char="•"/>
              <a:defRPr/>
            </a:pPr>
            <a:r>
              <a:rPr lang="en-US" sz="2000" b="1" u="sng" dirty="0"/>
              <a:t>Review MAC address ordering discussion</a:t>
            </a:r>
            <a:r>
              <a:rPr lang="en-US" sz="2000" b="1" dirty="0"/>
              <a:t>, and 802.11 assumptions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kern="0" dirty="0"/>
              <a:t>Access Domains: “802 Access Domains”?</a:t>
            </a:r>
          </a:p>
          <a:p>
            <a:pPr marL="1143000" lvl="3" indent="-342900">
              <a:lnSpc>
                <a:spcPct val="90000"/>
              </a:lnSpc>
              <a:buFont typeface="Arial" pitchFamily="34" charset="0"/>
              <a:buChar char="•"/>
              <a:defRPr/>
            </a:pPr>
            <a:r>
              <a:rPr lang="en-US" sz="2000" b="1" kern="0" dirty="0"/>
              <a:t>What if we make the DS a bridge (small ‘b’)?</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endParaRPr lang="en-US" sz="2000" b="1" kern="0" dirty="0"/>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3F1C6860-FE8C-43AA-9008-88B018C4D5D9}"/>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01728738-30C2-4649-B62D-C95E89C0A25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Date Placeholder 6">
            <a:extLst>
              <a:ext uri="{FF2B5EF4-FFF2-40B4-BE49-F238E27FC236}">
                <a16:creationId xmlns:a16="http://schemas.microsoft.com/office/drawing/2014/main" id="{28073517-2D08-42AF-90C2-795CE30D404B}"/>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6420753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January 2025 </a:t>
            </a:r>
          </a:p>
        </p:txBody>
      </p:sp>
      <p:sp>
        <p:nvSpPr>
          <p:cNvPr id="9218" name="Rectangle 2"/>
          <p:cNvSpPr>
            <a:spLocks noGrp="1" noChangeArrowheads="1"/>
          </p:cNvSpPr>
          <p:nvPr>
            <p:ph idx="1"/>
          </p:nvPr>
        </p:nvSpPr>
        <p:spPr>
          <a:xfrm>
            <a:off x="919492" y="1700808"/>
            <a:ext cx="10361084" cy="4113213"/>
          </a:xfrm>
          <a:ln/>
        </p:spPr>
        <p:txBody>
          <a:bodyPr/>
          <a:lstStyle/>
          <a:p>
            <a:pPr marL="0" indent="0"/>
            <a:r>
              <a:rPr lang="en-GB" sz="2000" dirty="0"/>
              <a:t>This week (detailed agenda, please see: 11-24/2101)</a:t>
            </a:r>
          </a:p>
          <a:p>
            <a:pPr>
              <a:buFont typeface="Arial" panose="020B0604020202020204" pitchFamily="34" charset="0"/>
              <a:buChar char="•"/>
            </a:pPr>
            <a:r>
              <a:rPr lang="en-GB" sz="2000" dirty="0"/>
              <a:t>Meeting slot(s) </a:t>
            </a:r>
            <a:r>
              <a:rPr lang="en-GB" sz="2000" dirty="0">
                <a:solidFill>
                  <a:srgbClr val="FF0000"/>
                </a:solidFill>
              </a:rPr>
              <a:t>802.11 </a:t>
            </a:r>
            <a:r>
              <a:rPr lang="en-GB" sz="2000" dirty="0" err="1">
                <a:solidFill>
                  <a:srgbClr val="FF0000"/>
                </a:solidFill>
              </a:rPr>
              <a:t>Coex</a:t>
            </a:r>
            <a:r>
              <a:rPr lang="en-GB" sz="2000" dirty="0">
                <a:solidFill>
                  <a:srgbClr val="FF0000"/>
                </a:solidFill>
              </a:rPr>
              <a:t> SC</a:t>
            </a:r>
            <a:r>
              <a:rPr lang="en-GB" sz="2000" dirty="0"/>
              <a:t>:</a:t>
            </a:r>
          </a:p>
          <a:p>
            <a:pPr lvl="1">
              <a:buFont typeface="Arial" panose="020B0604020202020204" pitchFamily="34" charset="0"/>
              <a:buChar char="•"/>
            </a:pPr>
            <a:r>
              <a:rPr lang="en-GB" sz="1800" dirty="0">
                <a:solidFill>
                  <a:srgbClr val="FF0000"/>
                </a:solidFill>
              </a:rPr>
              <a:t>Wednesday</a:t>
            </a:r>
            <a:r>
              <a:rPr lang="en-GB" sz="1800" dirty="0"/>
              <a:t> 16:00 – 18:00h (</a:t>
            </a:r>
            <a:r>
              <a:rPr lang="en-GB" sz="1800" dirty="0">
                <a:solidFill>
                  <a:srgbClr val="FF0000"/>
                </a:solidFill>
              </a:rPr>
              <a:t>PM 2</a:t>
            </a:r>
            <a:r>
              <a:rPr lang="en-GB" sz="1800" dirty="0"/>
              <a:t>) </a:t>
            </a:r>
          </a:p>
          <a:p>
            <a:pPr lvl="2">
              <a:buFont typeface="Arial" panose="020B0604020202020204" pitchFamily="34" charset="0"/>
              <a:buChar char="•"/>
            </a:pPr>
            <a:r>
              <a:rPr lang="en-GB" sz="1600" dirty="0">
                <a:sym typeface="Wingdings" pitchFamily="2" charset="2"/>
              </a:rPr>
              <a:t>ETSI BRAN Update</a:t>
            </a:r>
          </a:p>
          <a:p>
            <a:pPr lvl="2">
              <a:buFont typeface="Arial" panose="020B0604020202020204" pitchFamily="34" charset="0"/>
              <a:buChar char="•"/>
            </a:pPr>
            <a:r>
              <a:rPr lang="en-GB" sz="1600" dirty="0">
                <a:sym typeface="Wingdings" pitchFamily="2" charset="2"/>
              </a:rPr>
              <a:t>BT SIG Update</a:t>
            </a:r>
          </a:p>
          <a:p>
            <a:pPr lvl="2">
              <a:buFont typeface="Arial" panose="020B0604020202020204" pitchFamily="34" charset="0"/>
              <a:buChar char="•"/>
            </a:pPr>
            <a:r>
              <a:rPr lang="en-GB" sz="1600" dirty="0">
                <a:sym typeface="Wingdings" pitchFamily="2" charset="2"/>
              </a:rPr>
              <a:t>Other topics – please respond to the call for submissions / contact </a:t>
            </a:r>
            <a:r>
              <a:rPr lang="en-GB" sz="1600">
                <a:sym typeface="Wingdings" pitchFamily="2" charset="2"/>
              </a:rPr>
              <a:t>the chair</a:t>
            </a:r>
            <a:endParaRPr lang="en-GB" sz="1600" dirty="0">
              <a:sym typeface="Wingdings" pitchFamily="2" charset="2"/>
            </a:endParaRPr>
          </a:p>
        </p:txBody>
      </p:sp>
      <p:sp>
        <p:nvSpPr>
          <p:cNvPr id="3" name="Footer Placeholder 2">
            <a:extLst>
              <a:ext uri="{FF2B5EF4-FFF2-40B4-BE49-F238E27FC236}">
                <a16:creationId xmlns:a16="http://schemas.microsoft.com/office/drawing/2014/main" id="{0CFD5BE7-F14A-4AD0-BD05-704D1BBB13AC}"/>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9581826F-2717-4DD0-9B86-08A509A734C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Date Placeholder 7">
            <a:extLst>
              <a:ext uri="{FF2B5EF4-FFF2-40B4-BE49-F238E27FC236}">
                <a16:creationId xmlns:a16="http://schemas.microsoft.com/office/drawing/2014/main" id="{6A26A956-CEDB-49A6-950F-778C8C94B3A7}"/>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36797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January 2025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751017"/>
            <a:ext cx="10766394" cy="4630312"/>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altLang="en-US" dirty="0"/>
              <a:t>Will meet in March 2025 to review proposed PAR documents. </a:t>
            </a:r>
          </a:p>
          <a:p>
            <a:pPr marL="285750" indent="-285750">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dirty="0"/>
              <a:t>WG PAR submission to 802 EC for March Plenary Session:  7 February 2025</a:t>
            </a:r>
            <a:endParaRPr lang="en-US" b="0" i="0" dirty="0">
              <a:solidFill>
                <a:srgbClr val="000000"/>
              </a:solidFill>
              <a:effectLst/>
              <a:latin typeface="Times New Roman" panose="02020603050405020304" pitchFamily="18" charset="0"/>
            </a:endParaRPr>
          </a:p>
          <a:p>
            <a:pPr lvl="1">
              <a:buFont typeface="Arial" panose="020B0604020202020204" pitchFamily="34" charset="0"/>
              <a:buChar char="•"/>
            </a:pPr>
            <a:r>
              <a:rPr lang="en-US" altLang="en-US" dirty="0"/>
              <a:t>WG PAR Submission to </a:t>
            </a:r>
            <a:r>
              <a:rPr lang="en-US" altLang="en-US" dirty="0" err="1"/>
              <a:t>NesCom</a:t>
            </a:r>
            <a:r>
              <a:rPr lang="en-US" altLang="en-US" dirty="0"/>
              <a:t> : </a:t>
            </a:r>
          </a:p>
          <a:p>
            <a:pPr lvl="2">
              <a:buFont typeface="Arial" panose="020B0604020202020204" pitchFamily="34" charset="0"/>
              <a:buChar char="•"/>
            </a:pPr>
            <a:r>
              <a:rPr lang="en-US" sz="2000" dirty="0"/>
              <a:t>14 Feb 2025 for the 25 March </a:t>
            </a:r>
            <a:r>
              <a:rPr lang="en-US" sz="2000"/>
              <a:t>2025 Mtg</a:t>
            </a:r>
            <a:endParaRPr lang="en-US" sz="2000" dirty="0"/>
          </a:p>
          <a:p>
            <a:pPr lvl="2">
              <a:buFont typeface="Arial" panose="020B0604020202020204" pitchFamily="34" charset="0"/>
              <a:buChar char="•"/>
            </a:pPr>
            <a:r>
              <a:rPr lang="en-US" sz="2000" dirty="0">
                <a:effectLst/>
              </a:rPr>
              <a:t>28 March 2025 for 07 May 2025 Telecon</a:t>
            </a:r>
          </a:p>
          <a:p>
            <a:pPr lvl="2">
              <a:buFont typeface="Arial" panose="020B0604020202020204" pitchFamily="34" charset="0"/>
              <a:buChar char="•"/>
            </a:pPr>
            <a:r>
              <a:rPr lang="en-US" sz="2000" dirty="0"/>
              <a:t>09 May 2025 for the 17 June 2025 Mtg</a:t>
            </a:r>
            <a:endParaRPr lang="en-US" sz="2000" dirty="0">
              <a:effectLst/>
            </a:endParaRPr>
          </a:p>
          <a:p>
            <a:pPr marL="914400" lvl="2" indent="0"/>
            <a:br>
              <a:rPr lang="en-US" altLang="en-US" sz="2200" dirty="0"/>
            </a:br>
            <a:endParaRPr lang="en-US" altLang="en-US" sz="2200" dirty="0"/>
          </a:p>
          <a:p>
            <a:pPr marL="285750" indent="-285750"/>
            <a:endParaRPr lang="en-US" dirty="0"/>
          </a:p>
        </p:txBody>
      </p:sp>
      <p:sp>
        <p:nvSpPr>
          <p:cNvPr id="7" name="Footer Placeholder 6">
            <a:extLst>
              <a:ext uri="{FF2B5EF4-FFF2-40B4-BE49-F238E27FC236}">
                <a16:creationId xmlns:a16="http://schemas.microsoft.com/office/drawing/2014/main" id="{64F3A162-9B63-47A1-8561-1A913AAEE4C0}"/>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EAFDE4BF-A6B2-40D2-823E-C2DAF8DBA1A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Date Placeholder 8">
            <a:extLst>
              <a:ext uri="{FF2B5EF4-FFF2-40B4-BE49-F238E27FC236}">
                <a16:creationId xmlns:a16="http://schemas.microsoft.com/office/drawing/2014/main" id="{9F85E02D-20DE-47CE-B0A3-EC5FE6FAF76F}"/>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067408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601*132"/>
  <p:tag name="TABLE_ENDDRAG_RECT" val="286*297*601*13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3.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30</TotalTime>
  <Words>2432</Words>
  <Application>Microsoft Office PowerPoint</Application>
  <PresentationFormat>Widescreen</PresentationFormat>
  <Paragraphs>531</Paragraphs>
  <Slides>24</Slides>
  <Notes>13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6" baseType="lpstr">
      <vt:lpstr>微软雅黑</vt:lpstr>
      <vt:lpstr>MS Gothic</vt:lpstr>
      <vt:lpstr>MS PGothic</vt:lpstr>
      <vt:lpstr>MS PGothic</vt:lpstr>
      <vt:lpstr>宋体</vt:lpstr>
      <vt:lpstr>Arial</vt:lpstr>
      <vt:lpstr>Arial Unicode MS</vt:lpstr>
      <vt:lpstr>Calibri</vt:lpstr>
      <vt:lpstr>Times New Roman</vt:lpstr>
      <vt:lpstr>Wingdings</vt:lpstr>
      <vt:lpstr>Office Theme</vt:lpstr>
      <vt:lpstr>Document</vt:lpstr>
      <vt:lpstr>WG11 Opening Report Snapshot Slides January 2025</vt:lpstr>
      <vt:lpstr>Abstract</vt:lpstr>
      <vt:lpstr>January 2025 Editors’ Meeting Agenda and Report</vt:lpstr>
      <vt:lpstr>ANA Status</vt:lpstr>
      <vt:lpstr>AIML SC – January 2025 Artificial Intelligence and Machine Learning </vt:lpstr>
      <vt:lpstr>ARC (Architecture) – January 2025</vt:lpstr>
      <vt:lpstr>ARC (Architecture) – January 2025</vt:lpstr>
      <vt:lpstr>Coex SC (Coexistence) – January 2025 </vt:lpstr>
      <vt:lpstr>PAR Review SC – January 2025 Snapshot Chair: Jon Rosdahl</vt:lpstr>
      <vt:lpstr>IEEE 802 JTC1 SC will meet once on Tue, 14 January 2025 @ 4 pm JST</vt:lpstr>
      <vt:lpstr>A large number of IEEE 802 submissions are in the PSDO balloting process – but…</vt:lpstr>
      <vt:lpstr>IEEE 802 has 137 standards in or through the PSDO pipeline</vt:lpstr>
      <vt:lpstr>TGmf (Maintenance) Summary </vt:lpstr>
      <vt:lpstr>TGbf (WLAN Sensing)– January 2025</vt:lpstr>
      <vt:lpstr>PowerPoint Presentation</vt:lpstr>
      <vt:lpstr>TGbi – January 2025</vt:lpstr>
      <vt:lpstr>TGbk 320MHz Positioning</vt:lpstr>
      <vt:lpstr>TGbk 320MHz Positioning</vt:lpstr>
      <vt:lpstr>TGbn (Ultra High Reliability)</vt:lpstr>
      <vt:lpstr>TGbn January F2F Schedule</vt:lpstr>
      <vt:lpstr>TGbp Snapshot for Jan 2025 IEEE 802 Interim</vt:lpstr>
      <vt:lpstr>TGbp Snapshot for Jan 2025 IEEE 802 Interim</vt:lpstr>
      <vt:lpstr>ELC SG – January 2025 Enhanced Light Communications </vt:lpstr>
      <vt:lpstr>Automotive TIG – January 2025 13 January, 1600-1800 Japan Standard Time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194</cp:revision>
  <cp:lastPrinted>1601-01-01T00:00:00Z</cp:lastPrinted>
  <dcterms:created xsi:type="dcterms:W3CDTF">2018-05-02T19:26:26Z</dcterms:created>
  <dcterms:modified xsi:type="dcterms:W3CDTF">2025-01-12T09:48:45Z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1736671468</vt:lpwstr>
  </property>
</Properties>
</file>