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574" r:id="rId5"/>
    <p:sldId id="302" r:id="rId6"/>
    <p:sldId id="269" r:id="rId7"/>
    <p:sldId id="260" r:id="rId8"/>
    <p:sldId id="261" r:id="rId9"/>
    <p:sldId id="263" r:id="rId10"/>
    <p:sldId id="283" r:id="rId11"/>
    <p:sldId id="284" r:id="rId12"/>
    <p:sldId id="262" r:id="rId13"/>
    <p:sldId id="287" r:id="rId14"/>
    <p:sldId id="288" r:id="rId15"/>
    <p:sldId id="289" r:id="rId16"/>
    <p:sldId id="295" r:id="rId17"/>
    <p:sldId id="294" r:id="rId18"/>
    <p:sldId id="303" r:id="rId19"/>
    <p:sldId id="304" r:id="rId20"/>
    <p:sldId id="305" r:id="rId21"/>
    <p:sldId id="2367"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28" autoAdjust="0"/>
    <p:restoredTop sz="94660"/>
  </p:normalViewPr>
  <p:slideViewPr>
    <p:cSldViewPr>
      <p:cViewPr varScale="1">
        <p:scale>
          <a:sx n="80" d="100"/>
          <a:sy n="80" d="100"/>
        </p:scale>
        <p:origin x="66" y="177"/>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4" d="100"/>
          <a:sy n="64" d="100"/>
        </p:scale>
        <p:origin x="2232" y="51"/>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25/01/13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802.11-24/2095r4</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January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4/11-24-1725-00-0arc-arc-sc-mixed-mode-minutes-november-2024-plenary.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5/11-25-0150-00-0arc-initial-thoughts-on-arc-misc-802-topic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dcn/24/1-24-0034-00-Mntg-proposal-to-revise-bit-ordering-material-in-p802revc-d2-0.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3/11-23-0880-05-0arc-revised-annex-g-containing-example-frame-exchange-sequences.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1617-00-0arc-overview-of-wba-l4s-implementation-guidelines.pptx" TargetMode="External"/><Relationship Id="rId2" Type="http://schemas.openxmlformats.org/officeDocument/2006/relationships/hyperlink" Target="https://mentor.ieee.org/802.11/dcn/24/11-24-1569-00-0000-liaison-from-wba-guidelines-for-l4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931-00-0arc-subgroup-chairs-recommendation-on-l4s-activity.pptx" TargetMode="External"/><Relationship Id="rId5" Type="http://schemas.openxmlformats.org/officeDocument/2006/relationships/hyperlink" Target="https://mentor.ieee.org/802.11/dcn/24/11-24-1933-01-0arc-proposed-response-to-wba-on-implementation-guidelines-for-l4s.docx" TargetMode="External"/><Relationship Id="rId4" Type="http://schemas.openxmlformats.org/officeDocument/2006/relationships/hyperlink" Target="https://mentor.ieee.org/802.11/dcn/23/11-23-0838-01-0000-wba-liaison-re-qos.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touchpoint.eventsair.com/2025-jan-ieee-802-wireless-interim-session/registration"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cvent.me/d5xo5D"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ARC-SC-agenda-January-2025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2025-01-13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1066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a:t>
            </a:r>
            <a:br>
              <a:rPr lang="en-US" altLang="en-US" dirty="0"/>
            </a:br>
            <a:r>
              <a:rPr lang="en-US" altLang="en-US" dirty="0"/>
              <a:t>14 Jan (Tues) 13:30, 16 Jan (Thurs) 10:30</a:t>
            </a:r>
            <a:endParaRPr lang="en-GB" dirty="0"/>
          </a:p>
        </p:txBody>
      </p:sp>
      <p:sp>
        <p:nvSpPr>
          <p:cNvPr id="4098" name="Rectangle 2"/>
          <p:cNvSpPr>
            <a:spLocks noGrp="1" noChangeArrowheads="1"/>
          </p:cNvSpPr>
          <p:nvPr>
            <p:ph idx="1"/>
          </p:nvPr>
        </p:nvSpPr>
        <p:spPr>
          <a:xfrm>
            <a:off x="914401" y="1905000"/>
            <a:ext cx="10361084" cy="4570414"/>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Two meeting slots this week</a:t>
            </a: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a:spcBef>
                <a:spcPts val="0"/>
              </a:spcBef>
              <a:spcAft>
                <a:spcPts val="0"/>
              </a:spcAft>
              <a:buFont typeface="Arial" panose="020B0604020202020204" pitchFamily="34" charset="0"/>
              <a:buChar char="•"/>
              <a:defRPr/>
            </a:pPr>
            <a:r>
              <a:rPr lang="en-US" sz="2400" dirty="0"/>
              <a:t>IEEE Std 802 internal alignment work (slide 19) – Tues PM1</a:t>
            </a:r>
          </a:p>
          <a:p>
            <a:pPr marL="800100" lvl="1" indent="-342900">
              <a:spcBef>
                <a:spcPts val="0"/>
              </a:spcBef>
              <a:spcAft>
                <a:spcPts val="0"/>
              </a:spcAft>
              <a:buFont typeface="Arial" panose="020B0604020202020204" pitchFamily="34" charset="0"/>
              <a:buChar char="•"/>
              <a:defRPr/>
            </a:pPr>
            <a:r>
              <a:rPr lang="en-US" sz="2400" dirty="0"/>
              <a:t>Annex G way forward (slide 20) – Thurs AM2</a:t>
            </a:r>
          </a:p>
          <a:p>
            <a:pPr marL="800100" lvl="1" indent="-342900">
              <a:spcBef>
                <a:spcPts val="0"/>
              </a:spcBef>
              <a:spcAft>
                <a:spcPts val="0"/>
              </a:spcAft>
              <a:buFont typeface="Arial" panose="020B0604020202020204" pitchFamily="34" charset="0"/>
              <a:buChar char="•"/>
              <a:defRPr/>
            </a:pPr>
            <a:r>
              <a:rPr lang="en-US" sz="2400" dirty="0"/>
              <a:t>WBA liaison on QoS, and L4S (slide 21) – on hold pending TGbn and REVmf</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22)</a:t>
            </a:r>
          </a:p>
          <a:p>
            <a:pPr marL="457200" indent="-457200">
              <a:lnSpc>
                <a:spcPct val="90000"/>
              </a:lnSpc>
              <a:spcBef>
                <a:spcPts val="300"/>
              </a:spcBef>
              <a:spcAft>
                <a:spcPts val="0"/>
              </a:spcAft>
              <a:buFont typeface="Arial" panose="020B0604020202020204" pitchFamily="34" charset="0"/>
              <a:buChar char="•"/>
              <a:defRPr/>
            </a:pPr>
            <a:r>
              <a:rPr lang="en-US" sz="2800" b="0" i="1" dirty="0"/>
              <a:t>Please pick-up all your trash, etc., at the end of meeting slots</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800" b="1" dirty="0"/>
              <a:t>Nov</a:t>
            </a:r>
            <a:r>
              <a:rPr lang="en-US" sz="2800" b="1" dirty="0">
                <a:solidFill>
                  <a:srgbClr val="000000"/>
                </a:solidFill>
              </a:rPr>
              <a:t> </a:t>
            </a:r>
            <a:r>
              <a:rPr lang="en-US" sz="2800" b="1" dirty="0"/>
              <a:t>plenary</a:t>
            </a:r>
            <a:r>
              <a:rPr lang="en-US" sz="2800" b="1" dirty="0">
                <a:solidFill>
                  <a:srgbClr val="000000"/>
                </a:solidFill>
              </a:rPr>
              <a:t>: </a:t>
            </a:r>
            <a:r>
              <a:rPr lang="en-US" sz="2800" b="1" dirty="0">
                <a:solidFill>
                  <a:srgbClr val="000000"/>
                </a:solidFill>
                <a:hlinkClick r:id="rId2"/>
              </a:rPr>
              <a:t>11-24/1725r0</a:t>
            </a:r>
            <a:r>
              <a:rPr lang="en-US" sz="2800" b="1" dirty="0">
                <a:solidFill>
                  <a:srgbClr val="000000"/>
                </a:solidFill>
              </a:rPr>
              <a:t> </a:t>
            </a: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r>
              <a:rPr lang="en-US" sz="2400" dirty="0">
                <a:solidFill>
                  <a:srgbClr val="000000"/>
                </a:solidFill>
              </a:rPr>
              <a:t>Moved: Joe Levy  Second: Jon Rosdahl</a:t>
            </a:r>
          </a:p>
          <a:p>
            <a:pPr marL="457200" indent="-457200">
              <a:lnSpc>
                <a:spcPct val="90000"/>
              </a:lnSpc>
              <a:spcBef>
                <a:spcPts val="0"/>
              </a:spcBef>
              <a:spcAft>
                <a:spcPts val="600"/>
              </a:spcAft>
              <a:buFont typeface="Arial" panose="020B0604020202020204" pitchFamily="34" charset="0"/>
              <a:buChar char="•"/>
              <a:defRPr/>
            </a:pPr>
            <a:r>
              <a:rPr lang="en-US" sz="2800" dirty="0"/>
              <a:t>Result: UC</a:t>
            </a:r>
            <a:endParaRPr lang="en-US" sz="2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IEEE Std 802 – ARC work</a:t>
            </a:r>
            <a:endParaRPr lang="en-GB" dirty="0"/>
          </a:p>
        </p:txBody>
      </p:sp>
      <p:sp>
        <p:nvSpPr>
          <p:cNvPr id="4098" name="Rectangle 2"/>
          <p:cNvSpPr>
            <a:spLocks noGrp="1" noChangeArrowheads="1"/>
          </p:cNvSpPr>
          <p:nvPr>
            <p:ph idx="1"/>
          </p:nvPr>
        </p:nvSpPr>
        <p:spPr>
          <a:xfrm>
            <a:off x="914401" y="1295400"/>
            <a:ext cx="10361084" cy="5180014"/>
          </a:xfrm>
          <a:ln/>
        </p:spPr>
        <p:txBody>
          <a:bodyPr/>
          <a:lstStyle/>
          <a:p>
            <a:pPr marL="0" indent="0">
              <a:spcBef>
                <a:spcPts val="300"/>
              </a:spcBef>
            </a:pPr>
            <a:r>
              <a:rPr lang="en-US" sz="2000" dirty="0">
                <a:ea typeface="ＭＳ Ｐゴシック" pitchFamily="2"/>
              </a:rPr>
              <a:t>802.11 relevant topics, to continue alignment with IEEE Std 802: </a:t>
            </a:r>
            <a:r>
              <a:rPr lang="en-US" sz="2000" dirty="0">
                <a:ea typeface="ＭＳ Ｐゴシック" pitchFamily="2"/>
                <a:hlinkClick r:id="rId3"/>
              </a:rPr>
              <a:t>11-25/0150r0</a:t>
            </a:r>
            <a:r>
              <a:rPr lang="en-US" sz="2000" dirty="0">
                <a:ea typeface="ＭＳ Ｐゴシック" pitchFamily="2"/>
              </a:rPr>
              <a:t> </a:t>
            </a:r>
          </a:p>
          <a:p>
            <a:pPr marL="342900" lvl="3" indent="-342900">
              <a:spcBef>
                <a:spcPts val="300"/>
              </a:spcBef>
              <a:buFont typeface="Arial" panose="020B0604020202020204" pitchFamily="34" charset="0"/>
              <a:buChar char="•"/>
              <a:defRPr/>
            </a:pPr>
            <a:r>
              <a:rPr lang="en-US" sz="1800" kern="0" dirty="0"/>
              <a:t>EPD and LPD terms are going away – we need to update 802.11 to align</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MAC address ordering discussion, and 802.11 assumptions</a:t>
            </a:r>
          </a:p>
          <a:p>
            <a:pPr marL="800100" lvl="4" indent="-342900">
              <a:spcBef>
                <a:spcPts val="300"/>
              </a:spcBef>
              <a:buFont typeface="Arial" panose="020B0604020202020204" pitchFamily="34" charset="0"/>
              <a:buChar char="•"/>
              <a:defRPr/>
            </a:pPr>
            <a:r>
              <a:rPr lang="en-US" sz="1400" i="0" u="sng" dirty="0">
                <a:solidFill>
                  <a:srgbClr val="64B4FA"/>
                </a:solidFill>
                <a:effectLst/>
                <a:latin typeface="Segoe UI" panose="020B0502040204020203" pitchFamily="34" charset="0"/>
                <a:hlinkClick r:id="rId4"/>
              </a:rPr>
              <a:t>https://mentor.ieee.org/802.1/dcn/24/1-24-0034-00-Mntg-proposal-to-revise-bit-ordering-material-in-p802revc-d2-0.docx</a:t>
            </a:r>
            <a:endParaRPr lang="en-US" sz="1200" dirty="0">
              <a:latin typeface="Times New Roman" panose="02020603050405020304" pitchFamily="18" charset="0"/>
              <a:cs typeface="+mn-cs"/>
            </a:endParaRP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802.1AC mapping from ISS to 802.11 MAC SAP interface</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Consider any changes to remove 802.2/LLC terms?</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802.11’s “Portal”, and mapping to/usage of IEEE Std 802 terminology</a:t>
            </a:r>
          </a:p>
          <a:p>
            <a:pPr>
              <a:spcBef>
                <a:spcPts val="300"/>
              </a:spcBef>
              <a:buFont typeface="Arial" panose="020B0604020202020204" pitchFamily="34" charset="0"/>
              <a:buChar char="•"/>
            </a:pPr>
            <a:r>
              <a:rPr lang="en-US" sz="1800" b="0" dirty="0">
                <a:latin typeface="Times New Roman" panose="02020603050405020304" pitchFamily="18" charset="0"/>
              </a:rPr>
              <a:t>Access Domains: “802 Access Domains”?</a:t>
            </a:r>
          </a:p>
          <a:p>
            <a:pPr lvl="1">
              <a:spcBef>
                <a:spcPts val="300"/>
              </a:spcBef>
              <a:buFont typeface="Arial" panose="020B0604020202020204" pitchFamily="34" charset="0"/>
              <a:buChar char="•"/>
            </a:pPr>
            <a:r>
              <a:rPr lang="en-US" sz="1600" dirty="0">
                <a:latin typeface="Times New Roman" panose="02020603050405020304" pitchFamily="18" charset="0"/>
              </a:rPr>
              <a:t>Interconnection of Access Domains?</a:t>
            </a:r>
          </a:p>
          <a:p>
            <a:pPr lvl="1">
              <a:spcBef>
                <a:spcPts val="300"/>
              </a:spcBef>
              <a:buFont typeface="Arial" panose="020B0604020202020204" pitchFamily="34" charset="0"/>
              <a:buChar char="•"/>
            </a:pPr>
            <a:r>
              <a:rPr lang="en-US" sz="1600" dirty="0">
                <a:latin typeface="Times New Roman" panose="02020603050405020304" pitchFamily="18" charset="0"/>
              </a:rPr>
              <a:t>In 802.11, Access Domain is BSS.  Is that still the view, for 802.11be/MLD?</a:t>
            </a:r>
          </a:p>
          <a:p>
            <a:pPr lvl="1">
              <a:spcBef>
                <a:spcPts val="300"/>
              </a:spcBef>
              <a:buFont typeface="Arial" panose="020B0604020202020204" pitchFamily="34" charset="0"/>
              <a:buChar char="•"/>
            </a:pPr>
            <a:r>
              <a:rPr lang="en-US" sz="1600" dirty="0">
                <a:latin typeface="Times New Roman" panose="02020603050405020304" pitchFamily="18" charset="0"/>
              </a:rPr>
              <a:t>Other 802s?  802.3 Multi-carrier fiber – 1 Access Domain, or many?  We think it’s 1.  But, there are multiple transmitters, in parallel.</a:t>
            </a:r>
          </a:p>
          <a:p>
            <a:pPr>
              <a:spcBef>
                <a:spcPts val="300"/>
              </a:spcBef>
              <a:buFont typeface="Arial" panose="020B0604020202020204" pitchFamily="34" charset="0"/>
              <a:buChar char="•"/>
            </a:pPr>
            <a:r>
              <a:rPr lang="en-US" sz="1800" b="0" dirty="0">
                <a:latin typeface="Times New Roman" panose="02020603050405020304" pitchFamily="18" charset="0"/>
              </a:rPr>
              <a:t>What if we make the DS a bridge (small ‘b’)?</a:t>
            </a:r>
          </a:p>
          <a:p>
            <a:pPr>
              <a:spcBef>
                <a:spcPts val="300"/>
              </a:spcBef>
              <a:buFont typeface="Arial" panose="020B0604020202020204" pitchFamily="34" charset="0"/>
              <a:buChar char="•"/>
            </a:pPr>
            <a:r>
              <a:rPr lang="en-US" sz="1800" b="0" dirty="0">
                <a:latin typeface="Times New Roman" panose="02020603050405020304" pitchFamily="18" charset="0"/>
              </a:rPr>
              <a:t>Consider adding something about VLANs (just informational?) into 802.11?  Relationship (if we talk about it) to security domains (e.g. Authenticator relationship)?  VLAN-aware STAs?  What about GLK/non-GLK STAs?  (</a:t>
            </a:r>
            <a:r>
              <a:rPr lang="en-US" sz="1800" b="0" dirty="0" err="1">
                <a:latin typeface="Times New Roman" panose="02020603050405020304" pitchFamily="18" charset="0"/>
              </a:rPr>
              <a:t>cf</a:t>
            </a:r>
            <a:r>
              <a:rPr lang="en-US" sz="1800" b="0" dirty="0">
                <a:latin typeface="Times New Roman" panose="02020603050405020304" pitchFamily="18" charset="0"/>
              </a:rPr>
              <a:t> 11-08/0114r0)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January 2025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a:xfrm>
            <a:off x="914401" y="685801"/>
            <a:ext cx="10361084" cy="533399"/>
          </a:xfrm>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143000"/>
            <a:ext cx="10361084" cy="5332414"/>
          </a:xfrm>
        </p:spPr>
        <p:txBody>
          <a:bodyPr/>
          <a:lstStyle/>
          <a:p>
            <a:pPr marL="0" indent="0" eaLnBrk="1" hangingPunct="1">
              <a:lnSpc>
                <a:spcPct val="90000"/>
              </a:lnSpc>
              <a:spcBef>
                <a:spcPts val="1200"/>
              </a:spcBef>
              <a:buNone/>
              <a:defRPr/>
            </a:pPr>
            <a:r>
              <a:rPr lang="en-US" sz="20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dirty="0"/>
              <a:t>Continue discussion on a “replacement” Annex G</a:t>
            </a:r>
          </a:p>
          <a:p>
            <a:pPr marL="1200150" lvl="3" indent="-400050">
              <a:lnSpc>
                <a:spcPct val="90000"/>
              </a:lnSpc>
              <a:spcBef>
                <a:spcPts val="300"/>
              </a:spcBef>
              <a:buFont typeface="Arial" pitchFamily="34" charset="0"/>
              <a:buChar char="•"/>
              <a:defRPr/>
            </a:pPr>
            <a:r>
              <a:rPr lang="en-US" sz="1800" dirty="0">
                <a:hlinkClick r:id="rId2"/>
              </a:rPr>
              <a:t>11-23/0880r5</a:t>
            </a:r>
            <a:r>
              <a:rPr lang="en-US" sz="1800" dirty="0"/>
              <a:t> (Harry Bims)</a:t>
            </a:r>
          </a:p>
          <a:p>
            <a:pPr marL="628650" lvl="2" indent="-400050">
              <a:lnSpc>
                <a:spcPct val="90000"/>
              </a:lnSpc>
              <a:spcBef>
                <a:spcPts val="300"/>
              </a:spcBef>
              <a:buFont typeface="Arial" pitchFamily="34" charset="0"/>
              <a:buChar char="•"/>
              <a:defRPr/>
            </a:pPr>
            <a:r>
              <a:rPr lang="en-US" b="0" dirty="0"/>
              <a:t>Need help/support from volunteers to work on this</a:t>
            </a:r>
          </a:p>
          <a:p>
            <a:pPr marL="228600" lvl="2" indent="0">
              <a:lnSpc>
                <a:spcPct val="90000"/>
              </a:lnSpc>
              <a:spcBef>
                <a:spcPts val="300"/>
              </a:spcBef>
              <a:defRPr/>
            </a:pPr>
            <a:r>
              <a:rPr lang="en-US" b="1" dirty="0"/>
              <a:t>Possible Annexes?:</a:t>
            </a:r>
          </a:p>
          <a:p>
            <a:pPr marL="628650" lvl="2" indent="-400050">
              <a:lnSpc>
                <a:spcPct val="90000"/>
              </a:lnSpc>
              <a:spcBef>
                <a:spcPts val="300"/>
              </a:spcBef>
              <a:buFont typeface="Arial" pitchFamily="34" charset="0"/>
              <a:buChar char="•"/>
              <a:defRPr/>
            </a:pPr>
            <a:r>
              <a:rPr lang="en-US" b="0" dirty="0"/>
              <a:t>“Frame Exchange” and “Frame Exchange Sequence” concepts, introduction?  (Does .15 concept have any relevance/starting-point for this?); Is FES from a given STA’s perspective, or “global”?; Clarify that a sequence of Frame Exchanges is not (necessarily) a Frame Exchange Sequence – it could be just a </a:t>
            </a:r>
            <a:r>
              <a:rPr lang="en-US" b="0" u="sng" dirty="0"/>
              <a:t>dialog (or some other distinguishing word)</a:t>
            </a:r>
            <a:r>
              <a:rPr lang="en-US" b="0" dirty="0"/>
              <a:t> of FEs.</a:t>
            </a:r>
          </a:p>
          <a:p>
            <a:pPr marL="628650" lvl="2" indent="-400050">
              <a:lnSpc>
                <a:spcPct val="90000"/>
              </a:lnSpc>
              <a:spcBef>
                <a:spcPts val="300"/>
              </a:spcBef>
              <a:buFont typeface="Arial" pitchFamily="34" charset="0"/>
              <a:buChar char="•"/>
              <a:defRPr/>
            </a:pPr>
            <a:r>
              <a:rPr lang="en-US" dirty="0"/>
              <a:t>List/”index” of frame exchanges, as a “novice” introduction/reference list?</a:t>
            </a:r>
          </a:p>
          <a:p>
            <a:pPr marL="628650" lvl="2" indent="-400050">
              <a:lnSpc>
                <a:spcPct val="90000"/>
              </a:lnSpc>
              <a:spcBef>
                <a:spcPts val="300"/>
              </a:spcBef>
              <a:buFont typeface="Arial" pitchFamily="34" charset="0"/>
              <a:buChar char="•"/>
              <a:defRPr/>
            </a:pPr>
            <a:r>
              <a:rPr lang="en-US" b="0" dirty="0"/>
              <a:t>Put a</a:t>
            </a:r>
            <a:r>
              <a:rPr lang="en-US" dirty="0"/>
              <a:t>n informative discussion of “architecture” (portal, etc.) versus “real-world” implementations, in an Annex also – but that’s a separate task, in a separate Annex</a:t>
            </a:r>
            <a:endParaRPr lang="en-US" b="0" dirty="0"/>
          </a:p>
          <a:p>
            <a:r>
              <a:rPr lang="en-US" sz="1800" dirty="0"/>
              <a:t>Other concepts to consider adding:</a:t>
            </a:r>
          </a:p>
          <a:p>
            <a:pPr marL="628650" lvl="2" indent="-400050">
              <a:lnSpc>
                <a:spcPct val="90000"/>
              </a:lnSpc>
              <a:spcBef>
                <a:spcPts val="300"/>
              </a:spcBef>
              <a:buFont typeface="Arial" pitchFamily="34" charset="0"/>
              <a:buChar char="•"/>
              <a:defRPr/>
            </a:pPr>
            <a:r>
              <a:rPr lang="en-US" dirty="0"/>
              <a:t>NAV protection is still required, if a STA ends FES “early”</a:t>
            </a:r>
          </a:p>
          <a:p>
            <a:pPr marL="628650" lvl="2" indent="-400050">
              <a:lnSpc>
                <a:spcPct val="90000"/>
              </a:lnSpc>
              <a:spcBef>
                <a:spcPts val="300"/>
              </a:spcBef>
              <a:buFont typeface="Arial" pitchFamily="34" charset="0"/>
              <a:buChar char="•"/>
              <a:defRPr/>
            </a:pPr>
            <a:r>
              <a:rPr lang="en-US" dirty="0"/>
              <a:t>There are really multiple “wireless media” (different channels, etc. – and what about different “domains” as a result of beamforming?) which operate independently</a:t>
            </a:r>
          </a:p>
          <a:p>
            <a:pPr marL="628650" lvl="2" indent="-400050">
              <a:lnSpc>
                <a:spcPct val="90000"/>
              </a:lnSpc>
              <a:spcBef>
                <a:spcPts val="300"/>
              </a:spcBef>
              <a:buFont typeface="Arial" pitchFamily="34" charset="0"/>
              <a:buChar char="•"/>
              <a:defRPr/>
            </a:pPr>
            <a:r>
              <a:rPr lang="en-US" dirty="0"/>
              <a:t>Consider if/how to roll Annex O and Annex Y material into Annex G.</a:t>
            </a: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WBA liaison on QoS (and L4S)</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751015"/>
            <a:ext cx="10361084" cy="4724400"/>
          </a:xfrm>
        </p:spPr>
        <p:txBody>
          <a:bodyPr/>
          <a:lstStyle/>
          <a:p>
            <a:pPr marL="0" indent="0" eaLnBrk="1" hangingPunct="1">
              <a:lnSpc>
                <a:spcPct val="90000"/>
              </a:lnSpc>
              <a:spcBef>
                <a:spcPts val="1200"/>
              </a:spcBef>
              <a:buNone/>
              <a:defRPr/>
            </a:pPr>
            <a:r>
              <a:rPr lang="en-US" sz="2800" dirty="0">
                <a:solidFill>
                  <a:srgbClr val="000000"/>
                </a:solidFill>
              </a:rPr>
              <a:t>Incoming liaison:</a:t>
            </a:r>
          </a:p>
          <a:p>
            <a:pPr marL="457200" indent="-457200" eaLnBrk="1" hangingPunct="1">
              <a:lnSpc>
                <a:spcPct val="90000"/>
              </a:lnSpc>
              <a:buFont typeface="Arial" panose="020B0604020202020204" pitchFamily="34" charset="0"/>
              <a:buChar char="•"/>
              <a:defRPr/>
            </a:pPr>
            <a:r>
              <a:rPr lang="en-US" sz="2800" dirty="0">
                <a:solidFill>
                  <a:srgbClr val="000000"/>
                </a:solidFill>
                <a:hlinkClick r:id="rId2"/>
              </a:rPr>
              <a:t>11-24/1569r0</a:t>
            </a:r>
            <a:r>
              <a:rPr lang="en-US" sz="2800" dirty="0"/>
              <a:t> Liaison letter</a:t>
            </a:r>
          </a:p>
          <a:p>
            <a:pPr marL="457200" indent="-457200" eaLnBrk="1" hangingPunct="1">
              <a:lnSpc>
                <a:spcPct val="90000"/>
              </a:lnSpc>
              <a:buFont typeface="Arial" panose="020B0604020202020204" pitchFamily="34" charset="0"/>
              <a:buChar char="•"/>
              <a:defRPr/>
            </a:pPr>
            <a:r>
              <a:rPr lang="en-US" sz="2800" dirty="0">
                <a:hlinkClick r:id="rId3"/>
              </a:rPr>
              <a:t>11-24/1617r0</a:t>
            </a:r>
            <a:r>
              <a:rPr lang="en-US" sz="2800" dirty="0"/>
              <a:t> L4S overview and summary of WBA paper (presented by Greg White)</a:t>
            </a:r>
            <a:endParaRPr lang="en-US" sz="2800" dirty="0">
              <a:solidFill>
                <a:srgbClr val="000000"/>
              </a:solidFill>
            </a:endParaRPr>
          </a:p>
          <a:p>
            <a:pPr marL="742950" lvl="2" indent="-400050" eaLnBrk="1" hangingPunct="1">
              <a:lnSpc>
                <a:spcPct val="90000"/>
              </a:lnSpc>
              <a:spcBef>
                <a:spcPts val="300"/>
              </a:spcBef>
              <a:buFont typeface="Arial" pitchFamily="34" charset="0"/>
              <a:buChar char="•"/>
              <a:defRPr/>
            </a:pPr>
            <a:r>
              <a:rPr lang="en-US" sz="2400" dirty="0"/>
              <a:t>(Also </a:t>
            </a:r>
            <a:r>
              <a:rPr lang="en-US" sz="2400" dirty="0">
                <a:hlinkClick r:id="rId4"/>
              </a:rPr>
              <a:t>11-23/0838r1</a:t>
            </a:r>
            <a:r>
              <a:rPr lang="en-US" sz="2400" dirty="0"/>
              <a:t>)</a:t>
            </a:r>
          </a:p>
          <a:p>
            <a:pPr marL="342900" lvl="1" indent="-400050">
              <a:lnSpc>
                <a:spcPct val="90000"/>
              </a:lnSpc>
              <a:spcBef>
                <a:spcPts val="300"/>
              </a:spcBef>
              <a:buFont typeface="Arial" pitchFamily="34" charset="0"/>
              <a:buChar char="•"/>
              <a:defRPr/>
            </a:pPr>
            <a:r>
              <a:rPr lang="en-US" sz="2600" b="1" dirty="0"/>
              <a:t>Interim liaison response: </a:t>
            </a:r>
            <a:r>
              <a:rPr lang="en-US" sz="2600" b="1" dirty="0">
                <a:hlinkClick r:id="rId5"/>
              </a:rPr>
              <a:t>11-24/1933r1</a:t>
            </a:r>
            <a:r>
              <a:rPr lang="en-US" sz="2600" b="1" dirty="0"/>
              <a:t> </a:t>
            </a:r>
          </a:p>
          <a:p>
            <a:pPr marL="342900" lvl="1" indent="-400050">
              <a:lnSpc>
                <a:spcPct val="90000"/>
              </a:lnSpc>
              <a:spcBef>
                <a:spcPts val="300"/>
              </a:spcBef>
              <a:buFont typeface="Arial" pitchFamily="34" charset="0"/>
              <a:buChar char="•"/>
              <a:defRPr/>
            </a:pPr>
            <a:r>
              <a:rPr lang="en-US" sz="2800" b="1" dirty="0">
                <a:cs typeface="+mn-cs"/>
              </a:rPr>
              <a:t>Coordination/alignment with TGbn and REVmf </a:t>
            </a:r>
            <a:r>
              <a:rPr lang="en-US" sz="2600" b="1" dirty="0">
                <a:hlinkClick r:id="rId6"/>
              </a:rPr>
              <a:t>11-24/1931r0</a:t>
            </a:r>
            <a:r>
              <a:rPr lang="en-US" sz="2600" b="1" dirty="0"/>
              <a:t> </a:t>
            </a:r>
          </a:p>
          <a:p>
            <a:pPr marL="342900" lvl="1" indent="-400050">
              <a:lnSpc>
                <a:spcPct val="90000"/>
              </a:lnSpc>
              <a:spcBef>
                <a:spcPts val="300"/>
              </a:spcBef>
              <a:buFont typeface="Arial" pitchFamily="34" charset="0"/>
              <a:buChar char="•"/>
              <a:defRPr/>
            </a:pPr>
            <a:r>
              <a:rPr lang="en-US" sz="2600" b="1" dirty="0"/>
              <a:t>Final/updated liaison response needed – </a:t>
            </a:r>
            <a:r>
              <a:rPr lang="en-US" sz="2600" b="1" u="sng" dirty="0"/>
              <a:t>Pending activities in REVmf and/or TGbn</a:t>
            </a:r>
            <a:r>
              <a:rPr lang="en-US" sz="2600" b="1" dirty="0"/>
              <a:t> to add L4S support (ARC will provide support as needed)</a:t>
            </a:r>
            <a:endParaRPr lang="en-US" sz="2600" dirty="0"/>
          </a:p>
          <a:p>
            <a:pPr marL="0" lvl="2" indent="0">
              <a:lnSpc>
                <a:spcPct val="90000"/>
              </a:lnSpc>
              <a:spcBef>
                <a:spcPts val="1200"/>
              </a:spcBef>
              <a:defRPr/>
            </a:pPr>
            <a:endParaRPr lang="en-US" sz="2800" b="1" dirty="0">
              <a:cs typeface="+mn-cs"/>
            </a:endParaRP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sz="2000" dirty="0"/>
              <a:t>Contributions requested/expected:</a:t>
            </a:r>
          </a:p>
          <a:p>
            <a:pPr lvl="1" eaLnBrk="1" hangingPunct="1">
              <a:spcBef>
                <a:spcPts val="300"/>
              </a:spcBef>
            </a:pPr>
            <a:r>
              <a:rPr lang="en-US" altLang="en-US" sz="1800" dirty="0"/>
              <a:t>Annex G</a:t>
            </a:r>
          </a:p>
          <a:p>
            <a:pPr lvl="1" eaLnBrk="1" hangingPunct="1">
              <a:spcBef>
                <a:spcPts val="300"/>
              </a:spcBef>
            </a:pPr>
            <a:r>
              <a:rPr lang="en-US" altLang="en-US" sz="1800" dirty="0"/>
              <a:t>Changes to align with IEEE Std 802 (removal of EPD/LPD, etc.)</a:t>
            </a:r>
          </a:p>
          <a:p>
            <a:pPr lvl="1" eaLnBrk="1" hangingPunct="1">
              <a:spcBef>
                <a:spcPts val="300"/>
              </a:spcBef>
            </a:pPr>
            <a:r>
              <a:rPr lang="en-US" altLang="en-US" sz="1800" dirty="0"/>
              <a:t>“Other” (slide 17) – Note: this is the alignment of the “control” MLMEs.</a:t>
            </a:r>
          </a:p>
          <a:p>
            <a:pPr lvl="1">
              <a:spcBef>
                <a:spcPts val="300"/>
              </a:spcBef>
            </a:pPr>
            <a:r>
              <a:rPr lang="en-US" altLang="en-US" sz="1800" dirty="0"/>
              <a:t>L4S discussion if/as needed</a:t>
            </a:r>
          </a:p>
          <a:p>
            <a:pPr eaLnBrk="1" hangingPunct="1">
              <a:spcBef>
                <a:spcPts val="300"/>
              </a:spcBef>
            </a:pPr>
            <a:r>
              <a:rPr lang="en-US" altLang="en-US" sz="2000" dirty="0"/>
              <a:t>Mar session planning</a:t>
            </a:r>
          </a:p>
          <a:p>
            <a:pPr lvl="1" eaLnBrk="1" hangingPunct="1">
              <a:spcBef>
                <a:spcPts val="300"/>
              </a:spcBef>
            </a:pPr>
            <a:r>
              <a:rPr lang="en-US" altLang="en-US" sz="1800" dirty="0"/>
              <a:t>2 or 3 slots? </a:t>
            </a:r>
            <a:endParaRPr lang="en-US" altLang="en-US" sz="1800" dirty="0">
              <a:highlight>
                <a:srgbClr val="00FF00"/>
              </a:highlight>
            </a:endParaRPr>
          </a:p>
          <a:p>
            <a:pPr lvl="1" eaLnBrk="1" hangingPunct="1">
              <a:spcBef>
                <a:spcPts val="300"/>
              </a:spcBef>
            </a:pPr>
            <a:r>
              <a:rPr lang="en-US" altLang="en-US" sz="1800" dirty="0"/>
              <a:t>Topics? Annex G, changes to align w/IEEE 802, “Control” MLME, WBA QoS/L4S liaison follow-up</a:t>
            </a:r>
          </a:p>
          <a:p>
            <a:pPr eaLnBrk="1" hangingPunct="1">
              <a:spcBef>
                <a:spcPts val="300"/>
              </a:spcBef>
            </a:pPr>
            <a:r>
              <a:rPr lang="en-US" altLang="en-US" sz="2000" dirty="0"/>
              <a:t>Next Teleconference(s):</a:t>
            </a:r>
          </a:p>
          <a:p>
            <a:pPr lvl="1" eaLnBrk="1" hangingPunct="1">
              <a:spcBef>
                <a:spcPts val="300"/>
              </a:spcBef>
            </a:pPr>
            <a:r>
              <a:rPr lang="en-US" altLang="en-US" sz="1800" dirty="0"/>
              <a:t>Jan to Mar teleconference plan…  Any/How many telecons?</a:t>
            </a:r>
            <a:endParaRPr lang="en-US" altLang="en-US" sz="1800" dirty="0">
              <a:solidFill>
                <a:srgbClr val="FF0000"/>
              </a:solidFill>
            </a:endParaRPr>
          </a:p>
          <a:p>
            <a:pPr lvl="2" eaLnBrk="1" hangingPunct="1">
              <a:spcBef>
                <a:spcPts val="300"/>
              </a:spcBef>
            </a:pPr>
            <a:r>
              <a:rPr lang="en-US" altLang="en-US" sz="1600" dirty="0"/>
              <a:t>Conflicts to avoid: </a:t>
            </a:r>
          </a:p>
          <a:p>
            <a:pPr lvl="2" eaLnBrk="1" hangingPunct="1">
              <a:spcBef>
                <a:spcPts val="300"/>
              </a:spcBef>
            </a:pPr>
            <a:r>
              <a:rPr lang="en-US" altLang="en-US" sz="1600" dirty="0"/>
              <a:t>Continue with Monday 1PM ET  (2 hours) or 2PM ET (1 hour)?  Dates to avoid??  </a:t>
            </a:r>
          </a:p>
          <a:p>
            <a:pPr lvl="1" eaLnBrk="1" hangingPunct="1">
              <a:spcBef>
                <a:spcPts val="300"/>
              </a:spcBef>
            </a:pPr>
            <a:r>
              <a:rPr lang="en-US" altLang="en-US" sz="1800"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January 2025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January IEEE 802 interim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January IEEE 802 interim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(Note: corrected link)</a:t>
            </a:r>
          </a:p>
          <a:p>
            <a:pPr marL="400050" lvl="1" indent="0"/>
            <a:r>
              <a:rPr lang="en-US" sz="2400" dirty="0">
                <a:hlinkClick r:id="rId3"/>
              </a:rPr>
              <a:t>https://touchpoint.eventsair.com/2025-jan-ieee-802-wireless-interim-session/registration</a:t>
            </a:r>
            <a:endParaRPr lang="en-US" sz="2400" dirty="0">
              <a:hlinkClick r:id="rId4"/>
            </a:endParaRPr>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2395217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40129</TotalTime>
  <Words>2517</Words>
  <Application>Microsoft Office PowerPoint</Application>
  <PresentationFormat>Widescreen</PresentationFormat>
  <Paragraphs>234</Paragraphs>
  <Slides>22</Slides>
  <Notes>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1" baseType="lpstr">
      <vt:lpstr>ＭＳ Ｐゴシック</vt:lpstr>
      <vt:lpstr>Arial</vt:lpstr>
      <vt:lpstr>Calibri</vt:lpstr>
      <vt:lpstr>Helvetica</vt:lpstr>
      <vt:lpstr>Monotype Sorts</vt:lpstr>
      <vt:lpstr>Segoe UI</vt:lpstr>
      <vt:lpstr>Times New Roman</vt:lpstr>
      <vt:lpstr>Office Theme</vt:lpstr>
      <vt:lpstr>Document</vt:lpstr>
      <vt:lpstr>ARC-SC-agenda-January-2025</vt:lpstr>
      <vt:lpstr>Abstract</vt:lpstr>
      <vt:lpstr>IEEE 802.11   Architecture Standing Committee</vt:lpstr>
      <vt:lpstr>Registration for the January IEEE 802 interim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14 Jan (Tues) 13:30, 16 Jan (Thurs) 10:30</vt:lpstr>
      <vt:lpstr>ARC (Architecture) – Other</vt:lpstr>
      <vt:lpstr>Prior meeting minutes</vt:lpstr>
      <vt:lpstr>IEEE Std 802 – ARC work</vt:lpstr>
      <vt:lpstr>Annex G way forward – Step 2</vt:lpstr>
      <vt:lpstr>WBA liaison on QoS (and L4S)</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212</cp:revision>
  <cp:lastPrinted>1601-01-01T00:00:00Z</cp:lastPrinted>
  <dcterms:created xsi:type="dcterms:W3CDTF">2021-01-26T19:12:38Z</dcterms:created>
  <dcterms:modified xsi:type="dcterms:W3CDTF">2025-01-14T06:34:24Z</dcterms:modified>
</cp:coreProperties>
</file>