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58" r:id="rId4"/>
    <p:sldId id="283" r:id="rId5"/>
    <p:sldId id="302" r:id="rId6"/>
    <p:sldId id="290" r:id="rId7"/>
    <p:sldId id="287" r:id="rId8"/>
    <p:sldId id="288" r:id="rId9"/>
    <p:sldId id="303" r:id="rId10"/>
    <p:sldId id="304" r:id="rId11"/>
    <p:sldId id="305" r:id="rId12"/>
    <p:sldId id="297"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xin lu" initials="lyx" lastIdx="3" clrIdx="0">
    <p:extLst>
      <p:ext uri="{19B8F6BF-5375-455C-9EA6-DF929625EA0E}">
        <p15:presenceInfo xmlns:p15="http://schemas.microsoft.com/office/powerpoint/2012/main" userId="yuxin lu" providerId="None"/>
      </p:ext>
    </p:extLst>
  </p:cmAuthor>
  <p:cmAuthor id="2" name="Pei Zhou" initials="Pei" lastIdx="7" clrIdx="1">
    <p:extLst>
      <p:ext uri="{19B8F6BF-5375-455C-9EA6-DF929625EA0E}">
        <p15:presenceInfo xmlns:p15="http://schemas.microsoft.com/office/powerpoint/2012/main" userId="Pei Zh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80"/>
    <a:srgbClr val="00C495"/>
    <a:srgbClr val="009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68" autoAdjust="0"/>
    <p:restoredTop sz="95843" autoAdjust="0"/>
  </p:normalViewPr>
  <p:slideViewPr>
    <p:cSldViewPr>
      <p:cViewPr varScale="1">
        <p:scale>
          <a:sx n="100" d="100"/>
          <a:sy n="100" d="100"/>
        </p:scale>
        <p:origin x="768"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9115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379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031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In this proposal, we focus on the TXOP level preemption, introducing a credibility criterion to assist the fair classification among streams and honest behavior between STAs to further promote the preemption feature </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95465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December 2024</a:t>
            </a:r>
            <a:endParaRPr lang="en-GB" dirty="0"/>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Yuxin Lu, TCL Industries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2024</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a:t>December 2024</a:t>
            </a:r>
            <a:endParaRPr lang="en-GB"/>
          </a:p>
        </p:txBody>
      </p:sp>
      <p:sp>
        <p:nvSpPr>
          <p:cNvPr id="6" name="Footer Placeholder 5"/>
          <p:cNvSpPr>
            <a:spLocks noGrp="1"/>
          </p:cNvSpPr>
          <p:nvPr>
            <p:ph type="ftr" idx="11"/>
          </p:nvPr>
        </p:nvSpPr>
        <p:spPr/>
        <p:txBody>
          <a:bodyPr/>
          <a:lstStyle>
            <a:lvl1pPr>
              <a:defRPr/>
            </a:lvl1pPr>
          </a:lstStyle>
          <a:p>
            <a:r>
              <a:rPr lang="en-GB"/>
              <a:t>Yuxin Lu, TCL Industries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a:t>December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Yuxin Lu, TCL Industries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2024</a:t>
            </a:r>
            <a:endParaRPr lang="en-GB"/>
          </a:p>
        </p:txBody>
      </p:sp>
      <p:sp>
        <p:nvSpPr>
          <p:cNvPr id="4" name="Footer Placeholder 3"/>
          <p:cNvSpPr>
            <a:spLocks noGrp="1"/>
          </p:cNvSpPr>
          <p:nvPr>
            <p:ph type="ftr" idx="11"/>
          </p:nvPr>
        </p:nvSpPr>
        <p:spPr/>
        <p:txBody>
          <a:bodyPr/>
          <a:lstStyle>
            <a:lvl1pPr>
              <a:defRPr/>
            </a:lvl1pPr>
          </a:lstStyle>
          <a:p>
            <a:r>
              <a:rPr lang="en-GB"/>
              <a:t>Yuxin Lu, TCL Industries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2024</a:t>
            </a:r>
            <a:endParaRPr lang="en-GB"/>
          </a:p>
        </p:txBody>
      </p:sp>
      <p:sp>
        <p:nvSpPr>
          <p:cNvPr id="3" name="Footer Placeholder 2"/>
          <p:cNvSpPr>
            <a:spLocks noGrp="1"/>
          </p:cNvSpPr>
          <p:nvPr>
            <p:ph type="ftr" idx="11"/>
          </p:nvPr>
        </p:nvSpPr>
        <p:spPr/>
        <p:txBody>
          <a:bodyPr/>
          <a:lstStyle>
            <a:lvl1pPr>
              <a:defRPr/>
            </a:lvl1pPr>
          </a:lstStyle>
          <a:p>
            <a:r>
              <a:rPr lang="en-GB"/>
              <a:t>Yuxin Lu, TCL Industries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December 2024</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December 2024</a:t>
            </a:r>
            <a:endParaRPr lang="en-GB"/>
          </a:p>
        </p:txBody>
      </p:sp>
      <p:sp>
        <p:nvSpPr>
          <p:cNvPr id="5" name="Footer Placeholder 4"/>
          <p:cNvSpPr>
            <a:spLocks noGrp="1"/>
          </p:cNvSpPr>
          <p:nvPr>
            <p:ph type="ftr" idx="11"/>
          </p:nvPr>
        </p:nvSpPr>
        <p:spPr/>
        <p:txBody>
          <a:bodyPr/>
          <a:lstStyle>
            <a:lvl1pPr>
              <a:defRPr/>
            </a:lvl1pPr>
          </a:lstStyle>
          <a:p>
            <a:r>
              <a:rPr lang="en-GB"/>
              <a:t>Yuxin Lu, TCL Industries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Yuxin Lu, TCL Industries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802.11-24/2089r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rxiv.org/abs/2405.0022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92696"/>
            <a:ext cx="10363200" cy="124722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NPCA Primary Channel Selection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2024-12-12</a:t>
            </a:r>
          </a:p>
        </p:txBody>
      </p:sp>
      <p:sp>
        <p:nvSpPr>
          <p:cNvPr id="6" name="Date Placeholder 3"/>
          <p:cNvSpPr>
            <a:spLocks noGrp="1"/>
          </p:cNvSpPr>
          <p:nvPr>
            <p:ph type="dt" idx="10"/>
          </p:nvPr>
        </p:nvSpPr>
        <p:spPr/>
        <p:txBody>
          <a:bodyPr/>
          <a:lstStyle/>
          <a:p>
            <a:r>
              <a:rPr lang="en-US" altLang="zh-CN" dirty="0"/>
              <a:t>December 2024</a:t>
            </a:r>
            <a:endParaRPr lang="en-GB" dirty="0"/>
          </a:p>
        </p:txBody>
      </p:sp>
      <p:sp>
        <p:nvSpPr>
          <p:cNvPr id="7" name="Footer Placeholder 4"/>
          <p:cNvSpPr>
            <a:spLocks noGrp="1"/>
          </p:cNvSpPr>
          <p:nvPr>
            <p:ph type="ftr" idx="11"/>
          </p:nvPr>
        </p:nvSpPr>
        <p:spPr/>
        <p:txBody>
          <a:bodyPr/>
          <a:lstStyle/>
          <a:p>
            <a:r>
              <a:rPr lang="en-GB"/>
              <a:t>Yuxin Lu, TCL Industries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5821110"/>
              </p:ext>
            </p:extLst>
          </p:nvPr>
        </p:nvGraphicFramePr>
        <p:xfrm>
          <a:off x="990600" y="2417763"/>
          <a:ext cx="10015538" cy="2441575"/>
        </p:xfrm>
        <a:graphic>
          <a:graphicData uri="http://schemas.openxmlformats.org/presentationml/2006/ole">
            <mc:AlternateContent xmlns:mc="http://schemas.openxmlformats.org/markup-compatibility/2006">
              <mc:Choice xmlns:v="urn:schemas-microsoft-com:vml" Requires="v">
                <p:oleObj name="Document" r:id="rId3" imgW="10615860" imgH="2580565" progId="Word.Document.8">
                  <p:embed/>
                </p:oleObj>
              </mc:Choice>
              <mc:Fallback>
                <p:oleObj name="Document" r:id="rId3" imgW="10615860" imgH="2580565" progId="Word.Document.8">
                  <p:embed/>
                  <p:pic>
                    <p:nvPicPr>
                      <p:cNvPr id="0" name="Picture 3"/>
                      <p:cNvPicPr>
                        <a:picLocks noChangeAspect="1" noChangeArrowheads="1"/>
                      </p:cNvPicPr>
                      <p:nvPr/>
                    </p:nvPicPr>
                    <p:blipFill>
                      <a:blip r:embed="rId4"/>
                      <a:srcRect/>
                      <a:stretch>
                        <a:fillRect/>
                      </a:stretch>
                    </p:blipFill>
                    <p:spPr bwMode="auto">
                      <a:xfrm>
                        <a:off x="990600" y="2417763"/>
                        <a:ext cx="10015538" cy="2441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092F2D-136F-8D0B-1F10-EFE760CF9FDD}"/>
              </a:ext>
            </a:extLst>
          </p:cNvPr>
          <p:cNvSpPr>
            <a:spLocks noGrp="1"/>
          </p:cNvSpPr>
          <p:nvPr>
            <p:ph type="title"/>
          </p:nvPr>
        </p:nvSpPr>
        <p:spPr/>
        <p:txBody>
          <a:bodyPr/>
          <a:lstStyle/>
          <a:p>
            <a:r>
              <a:rPr lang="en-US" altLang="zh-CN" dirty="0"/>
              <a:t>Straw Poll 3</a:t>
            </a:r>
            <a:endParaRPr lang="zh-CN" altLang="en-US" dirty="0"/>
          </a:p>
        </p:txBody>
      </p:sp>
      <p:sp>
        <p:nvSpPr>
          <p:cNvPr id="3" name="内容占位符 2">
            <a:extLst>
              <a:ext uri="{FF2B5EF4-FFF2-40B4-BE49-F238E27FC236}">
                <a16:creationId xmlns:a16="http://schemas.microsoft.com/office/drawing/2014/main" id="{F12FC4C7-DDF8-C8DC-0A85-9165ED2D5EEF}"/>
              </a:ext>
            </a:extLst>
          </p:cNvPr>
          <p:cNvSpPr>
            <a:spLocks noGrp="1"/>
          </p:cNvSpPr>
          <p:nvPr>
            <p:ph idx="1"/>
          </p:nvPr>
        </p:nvSpPr>
        <p:spPr/>
        <p:txBody>
          <a:bodyPr/>
          <a:lstStyle/>
          <a:p>
            <a:r>
              <a:rPr lang="en-US" altLang="zh-CN" sz="2000" dirty="0"/>
              <a:t>Do you agree in 11bn that </a:t>
            </a:r>
            <a:r>
              <a:rPr lang="en-US" altLang="zh-CN" sz="2000" dirty="0">
                <a:solidFill>
                  <a:schemeClr val="tx1"/>
                </a:solidFill>
                <a:cs typeface="Times New Roman"/>
              </a:rPr>
              <a:t>NPCA-supporting non-AP STAs </a:t>
            </a:r>
            <a:r>
              <a:rPr lang="en-US" altLang="zh-CN" sz="2000" dirty="0"/>
              <a:t>may dynamically </a:t>
            </a:r>
            <a:r>
              <a:rPr lang="en-US" altLang="zh-CN" sz="2000" dirty="0">
                <a:solidFill>
                  <a:schemeClr val="tx1"/>
                </a:solidFill>
                <a:cs typeface="Times New Roman"/>
              </a:rPr>
              <a:t>enable/disable NPCA via </a:t>
            </a:r>
            <a:r>
              <a:rPr kumimoji="0" lang="en-US" altLang="zh-CN" sz="2000" b="1" i="0" u="none" strike="noStrike" kern="0" cap="none" spc="0" normalizeH="0" baseline="0" noProof="0" dirty="0">
                <a:ln>
                  <a:noFill/>
                </a:ln>
                <a:solidFill>
                  <a:srgbClr val="000000"/>
                </a:solidFill>
                <a:effectLst/>
                <a:uLnTx/>
                <a:uFillTx/>
                <a:latin typeface="Times New Roman"/>
                <a:ea typeface="MS Gothic"/>
                <a:cs typeface="+mn-cs"/>
              </a:rPr>
              <a:t>OMI</a:t>
            </a:r>
            <a:r>
              <a:rPr lang="en-US" altLang="zh-CN" sz="2000" dirty="0"/>
              <a:t>?</a:t>
            </a:r>
          </a:p>
          <a:p>
            <a:endParaRPr lang="zh-CN" altLang="en-US" sz="2000" dirty="0"/>
          </a:p>
        </p:txBody>
      </p:sp>
      <p:sp>
        <p:nvSpPr>
          <p:cNvPr id="4" name="灯片编号占位符 3">
            <a:extLst>
              <a:ext uri="{FF2B5EF4-FFF2-40B4-BE49-F238E27FC236}">
                <a16:creationId xmlns:a16="http://schemas.microsoft.com/office/drawing/2014/main" id="{A7A1F11D-DC49-105A-0AF2-793B9605CF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a:extLst>
              <a:ext uri="{FF2B5EF4-FFF2-40B4-BE49-F238E27FC236}">
                <a16:creationId xmlns:a16="http://schemas.microsoft.com/office/drawing/2014/main" id="{F1EDDC7C-7843-4F8B-AA31-AC55A875A3C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26A1035-8B5D-1FB2-5843-FC4E60E2C091}"/>
              </a:ext>
            </a:extLst>
          </p:cNvPr>
          <p:cNvSpPr>
            <a:spLocks noGrp="1"/>
          </p:cNvSpPr>
          <p:nvPr>
            <p:ph type="dt" idx="15"/>
          </p:nvPr>
        </p:nvSpPr>
        <p:spPr/>
        <p:txBody>
          <a:bodyPr/>
          <a:lstStyle/>
          <a:p>
            <a:r>
              <a:rPr lang="en-US" altLang="zh-CN"/>
              <a:t>December 2024</a:t>
            </a:r>
            <a:endParaRPr lang="en-GB" dirty="0"/>
          </a:p>
        </p:txBody>
      </p:sp>
    </p:spTree>
    <p:extLst>
      <p:ext uri="{BB962C8B-B14F-4D97-AF65-F5344CB8AC3E}">
        <p14:creationId xmlns:p14="http://schemas.microsoft.com/office/powerpoint/2010/main" val="194458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047D7D1D-FAE9-F4A8-FC77-36DBF57B2D6A}"/>
              </a:ext>
            </a:extLst>
          </p:cNvPr>
          <p:cNvSpPr>
            <a:spLocks noGrp="1"/>
          </p:cNvSpPr>
          <p:nvPr>
            <p:ph idx="1"/>
          </p:nvPr>
        </p:nvSpPr>
        <p:spPr/>
        <p:txBody>
          <a:bodyPr/>
          <a:lstStyle/>
          <a:p>
            <a:r>
              <a:rPr lang="en-US" altLang="zh-CN" dirty="0"/>
              <a:t>Appendix</a:t>
            </a:r>
            <a:endParaRPr lang="zh-CN" altLang="en-US" dirty="0"/>
          </a:p>
        </p:txBody>
      </p:sp>
      <p:sp>
        <p:nvSpPr>
          <p:cNvPr id="4" name="灯片编号占位符 3">
            <a:extLst>
              <a:ext uri="{FF2B5EF4-FFF2-40B4-BE49-F238E27FC236}">
                <a16:creationId xmlns:a16="http://schemas.microsoft.com/office/drawing/2014/main" id="{4265031B-D573-4515-218F-D7E75369358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a:extLst>
              <a:ext uri="{FF2B5EF4-FFF2-40B4-BE49-F238E27FC236}">
                <a16:creationId xmlns:a16="http://schemas.microsoft.com/office/drawing/2014/main" id="{94C63B00-FF72-4935-89FD-A61DDC6912AD}"/>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4DFEF2AE-1800-1FC4-74F4-974D0423C573}"/>
              </a:ext>
            </a:extLst>
          </p:cNvPr>
          <p:cNvSpPr>
            <a:spLocks noGrp="1"/>
          </p:cNvSpPr>
          <p:nvPr>
            <p:ph type="dt" idx="15"/>
          </p:nvPr>
        </p:nvSpPr>
        <p:spPr/>
        <p:txBody>
          <a:bodyPr/>
          <a:lstStyle/>
          <a:p>
            <a:r>
              <a:rPr lang="en-US" altLang="zh-CN"/>
              <a:t>December 2024</a:t>
            </a:r>
            <a:endParaRPr lang="en-GB" dirty="0"/>
          </a:p>
        </p:txBody>
      </p:sp>
    </p:spTree>
    <p:extLst>
      <p:ext uri="{BB962C8B-B14F-4D97-AF65-F5344CB8AC3E}">
        <p14:creationId xmlns:p14="http://schemas.microsoft.com/office/powerpoint/2010/main" val="62080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444D10-C6EF-3D2A-314B-776A25BC3E5A}"/>
              </a:ext>
            </a:extLst>
          </p:cNvPr>
          <p:cNvSpPr>
            <a:spLocks noGrp="1"/>
          </p:cNvSpPr>
          <p:nvPr>
            <p:ph type="title"/>
          </p:nvPr>
        </p:nvSpPr>
        <p:spPr/>
        <p:txBody>
          <a:bodyPr/>
          <a:lstStyle/>
          <a:p>
            <a:r>
              <a:rPr lang="en-US" altLang="zh-CN" dirty="0"/>
              <a:t>Proposed Solution </a:t>
            </a:r>
            <a:r>
              <a:rPr lang="en-US" altLang="zh-CN" sz="3200" dirty="0"/>
              <a:t>– </a:t>
            </a:r>
            <a:r>
              <a:rPr lang="en-US" altLang="zh-CN" dirty="0"/>
              <a:t>Part IV</a:t>
            </a:r>
            <a:endParaRPr lang="zh-CN" altLang="en-US" dirty="0"/>
          </a:p>
        </p:txBody>
      </p:sp>
      <p:sp>
        <p:nvSpPr>
          <p:cNvPr id="3" name="内容占位符 2">
            <a:extLst>
              <a:ext uri="{FF2B5EF4-FFF2-40B4-BE49-F238E27FC236}">
                <a16:creationId xmlns:a16="http://schemas.microsoft.com/office/drawing/2014/main" id="{7D6AFE81-B9CB-5060-226A-BB654F0CE8EC}"/>
              </a:ext>
            </a:extLst>
          </p:cNvPr>
          <p:cNvSpPr>
            <a:spLocks noGrp="1"/>
          </p:cNvSpPr>
          <p:nvPr>
            <p:ph idx="1"/>
          </p:nvPr>
        </p:nvSpPr>
        <p:spPr>
          <a:xfrm>
            <a:off x="929217" y="1830390"/>
            <a:ext cx="6765775" cy="4052980"/>
          </a:xfrm>
        </p:spPr>
        <p:txBody>
          <a:bodyPr/>
          <a:lstStyle/>
          <a:p>
            <a:r>
              <a:rPr lang="en-US" altLang="zh-CN" sz="1800" dirty="0"/>
              <a:t>Choosing NPCA PCH </a:t>
            </a:r>
          </a:p>
          <a:p>
            <a:pPr>
              <a:buFont typeface="Arial" panose="020B0604020202020204" pitchFamily="34" charset="0"/>
              <a:buChar char="•"/>
            </a:pPr>
            <a:r>
              <a:rPr lang="en-US" altLang="zh-CN" sz="1400" dirty="0"/>
              <a:t>AP creates a list of candidate channels, considering available </a:t>
            </a:r>
            <a:r>
              <a:rPr kumimoji="0" lang="en-US" altLang="zh-CN" sz="1400" b="1" i="0" u="none" strike="noStrike" kern="0" cap="none" spc="0" normalizeH="0" baseline="0" noProof="0" dirty="0">
                <a:ln>
                  <a:noFill/>
                </a:ln>
                <a:solidFill>
                  <a:srgbClr val="000000"/>
                </a:solidFill>
                <a:effectLst/>
                <a:uLnTx/>
                <a:uFillTx/>
                <a:latin typeface="Times New Roman"/>
                <a:ea typeface="MS Gothic"/>
                <a:cs typeface="+mn-cs"/>
              </a:rPr>
              <a:t>operating channels, regulation, radar detection, AP’s own channel measurement etc </a:t>
            </a:r>
          </a:p>
          <a:p>
            <a:pPr>
              <a:buFont typeface="Arial" panose="020B0604020202020204" pitchFamily="34" charset="0"/>
              <a:buChar char="•"/>
            </a:pPr>
            <a:r>
              <a:rPr lang="en-US" altLang="zh-CN" sz="1400" dirty="0"/>
              <a:t>AP creates an array for each candidate channel that allows the recording of </a:t>
            </a:r>
            <a:r>
              <a:rPr kumimoji="0" lang="en-US" altLang="zh-CN" sz="1400" b="1" i="0" u="none" strike="noStrike" kern="0" cap="none" spc="0" normalizeH="0" baseline="0" noProof="0" dirty="0">
                <a:ln>
                  <a:noFill/>
                </a:ln>
                <a:solidFill>
                  <a:srgbClr val="000000"/>
                </a:solidFill>
                <a:effectLst/>
                <a:uLnTx/>
                <a:uFillTx/>
                <a:latin typeface="Times New Roman"/>
                <a:ea typeface="MS Gothic"/>
                <a:cs typeface="+mn-cs"/>
              </a:rPr>
              <a:t>non-AP STAs’ indicated information, consisting of </a:t>
            </a:r>
          </a:p>
          <a:p>
            <a:pPr lvl="1">
              <a:buFont typeface="Arial" panose="020B0604020202020204" pitchFamily="34" charset="0"/>
              <a:buChar char="•"/>
            </a:pPr>
            <a:r>
              <a:rPr lang="en-US" altLang="zh-CN" sz="1200" dirty="0">
                <a:latin typeface="Times New Roman"/>
                <a:ea typeface="MS Gothic"/>
                <a:cs typeface="+mn-cs"/>
              </a:rPr>
              <a:t>OBSS count, </a:t>
            </a:r>
            <a:r>
              <a:rPr kumimoji="0" lang="en-US" altLang="zh-CN" sz="1200" i="0" u="none" strike="noStrike" kern="0" cap="none" spc="0" normalizeH="0" baseline="0" noProof="0" dirty="0">
                <a:ln>
                  <a:noFill/>
                </a:ln>
                <a:solidFill>
                  <a:srgbClr val="000000"/>
                </a:solidFill>
                <a:effectLst/>
                <a:uLnTx/>
                <a:uFillTx/>
                <a:latin typeface="Times New Roman"/>
                <a:ea typeface="MS Gothic"/>
              </a:rPr>
              <a:t>OBSS PCH count, recommendation count, (average) channels load, maximum channels load, channel quality etc </a:t>
            </a:r>
          </a:p>
          <a:p>
            <a:pPr>
              <a:buFont typeface="Arial" panose="020B0604020202020204" pitchFamily="34" charset="0"/>
              <a:buChar char="•"/>
            </a:pPr>
            <a:r>
              <a:rPr lang="en-US" altLang="zh-CN" sz="1400" dirty="0">
                <a:latin typeface="Times New Roman"/>
                <a:ea typeface="MS Gothic"/>
              </a:rPr>
              <a:t>According to received </a:t>
            </a:r>
            <a:r>
              <a:rPr kumimoji="0" lang="en-US" altLang="zh-CN" sz="1400" b="1" i="0" u="none" strike="noStrike" kern="0" cap="none" spc="0" normalizeH="0" baseline="0" noProof="0" dirty="0">
                <a:ln>
                  <a:noFill/>
                </a:ln>
                <a:solidFill>
                  <a:srgbClr val="000000"/>
                </a:solidFill>
                <a:effectLst/>
                <a:uLnTx/>
                <a:uFillTx/>
                <a:latin typeface="Times New Roman"/>
                <a:ea typeface="MS Gothic"/>
                <a:cs typeface="+mn-cs"/>
              </a:rPr>
              <a:t>non-AP STAs’ indicated information, update this </a:t>
            </a:r>
            <a:r>
              <a:rPr lang="en-US" altLang="zh-CN" sz="1400" dirty="0"/>
              <a:t>array</a:t>
            </a:r>
          </a:p>
          <a:p>
            <a:pPr>
              <a:buFont typeface="Arial" panose="020B0604020202020204" pitchFamily="34" charset="0"/>
              <a:buChar char="•"/>
            </a:pPr>
            <a:r>
              <a:rPr lang="en-US" altLang="zh-CN" sz="1400" dirty="0"/>
              <a:t>AP selects one NPCA PCH from those candidate channels, according to below metric: </a:t>
            </a:r>
          </a:p>
          <a:p>
            <a:pPr lvl="1">
              <a:buFont typeface="Arial" panose="020B0604020202020204" pitchFamily="34" charset="0"/>
              <a:buChar char="•"/>
            </a:pPr>
            <a:r>
              <a:rPr lang="en-US" altLang="zh-CN" sz="1200" dirty="0"/>
              <a:t>With the least </a:t>
            </a:r>
            <a:r>
              <a:rPr lang="en-US" altLang="zh-CN" sz="1200" dirty="0">
                <a:latin typeface="Times New Roman"/>
                <a:ea typeface="MS Gothic"/>
                <a:cs typeface="+mn-cs"/>
              </a:rPr>
              <a:t>OBSS count or </a:t>
            </a:r>
            <a:r>
              <a:rPr kumimoji="0" lang="en-US" altLang="zh-CN" sz="1200" i="0" u="none" strike="noStrike" kern="0" cap="none" spc="0" normalizeH="0" baseline="0" noProof="0" dirty="0">
                <a:ln>
                  <a:noFill/>
                </a:ln>
                <a:solidFill>
                  <a:srgbClr val="000000"/>
                </a:solidFill>
                <a:effectLst/>
                <a:uLnTx/>
                <a:uFillTx/>
                <a:latin typeface="Times New Roman"/>
                <a:ea typeface="MS Gothic"/>
              </a:rPr>
              <a:t>OBSS PCH count, or </a:t>
            </a:r>
          </a:p>
          <a:p>
            <a:pPr lvl="1">
              <a:buFont typeface="Arial" panose="020B0604020202020204" pitchFamily="34" charset="0"/>
              <a:buChar char="•"/>
            </a:pPr>
            <a:r>
              <a:rPr lang="en-US" altLang="zh-CN" sz="1200" dirty="0"/>
              <a:t>With the most </a:t>
            </a:r>
            <a:r>
              <a:rPr kumimoji="0" lang="en-US" altLang="zh-CN" sz="1200" i="0" u="none" strike="noStrike" kern="0" cap="none" spc="0" normalizeH="0" baseline="0" noProof="0" dirty="0">
                <a:ln>
                  <a:noFill/>
                </a:ln>
                <a:solidFill>
                  <a:srgbClr val="000000"/>
                </a:solidFill>
                <a:effectLst/>
                <a:uLnTx/>
                <a:uFillTx/>
                <a:latin typeface="Times New Roman"/>
                <a:ea typeface="MS Gothic"/>
              </a:rPr>
              <a:t>recommendation count, or </a:t>
            </a:r>
          </a:p>
          <a:p>
            <a:pPr lvl="1">
              <a:buFont typeface="Arial" panose="020B0604020202020204" pitchFamily="34" charset="0"/>
              <a:buChar char="•"/>
            </a:pPr>
            <a:r>
              <a:rPr lang="en-US" altLang="zh-CN" sz="1200" dirty="0"/>
              <a:t>With the least </a:t>
            </a:r>
            <a:r>
              <a:rPr kumimoji="0" lang="en-US" altLang="zh-CN" sz="1200" i="0" u="none" strike="noStrike" kern="0" cap="none" spc="0" normalizeH="0" baseline="0" noProof="0" dirty="0">
                <a:ln>
                  <a:noFill/>
                </a:ln>
                <a:solidFill>
                  <a:srgbClr val="000000"/>
                </a:solidFill>
                <a:effectLst/>
                <a:uLnTx/>
                <a:uFillTx/>
                <a:latin typeface="Times New Roman"/>
                <a:ea typeface="MS Gothic"/>
              </a:rPr>
              <a:t>(average) channels load or </a:t>
            </a:r>
            <a:r>
              <a:rPr lang="en-US" altLang="zh-CN" sz="1200" dirty="0"/>
              <a:t>least </a:t>
            </a:r>
            <a:r>
              <a:rPr kumimoji="0" lang="en-US" altLang="zh-CN" sz="1200" i="0" u="none" strike="noStrike" kern="0" cap="none" spc="0" normalizeH="0" baseline="0" noProof="0" dirty="0">
                <a:ln>
                  <a:noFill/>
                </a:ln>
                <a:solidFill>
                  <a:srgbClr val="000000"/>
                </a:solidFill>
                <a:effectLst/>
                <a:uLnTx/>
                <a:uFillTx/>
                <a:latin typeface="Times New Roman"/>
                <a:ea typeface="MS Gothic"/>
              </a:rPr>
              <a:t>maximum channels load, or </a:t>
            </a:r>
          </a:p>
          <a:p>
            <a:pPr lvl="1">
              <a:buFont typeface="Arial" panose="020B0604020202020204" pitchFamily="34" charset="0"/>
              <a:buChar char="•"/>
            </a:pPr>
            <a:r>
              <a:rPr lang="en-US" altLang="zh-CN" sz="1200" dirty="0"/>
              <a:t>With the best </a:t>
            </a:r>
            <a:r>
              <a:rPr kumimoji="0" lang="en-US" altLang="zh-CN" sz="1200" i="0" u="none" strike="noStrike" kern="0" cap="none" spc="0" normalizeH="0" baseline="0" noProof="0" dirty="0">
                <a:ln>
                  <a:noFill/>
                </a:ln>
                <a:solidFill>
                  <a:srgbClr val="000000"/>
                </a:solidFill>
                <a:effectLst/>
                <a:uLnTx/>
                <a:uFillTx/>
                <a:latin typeface="Times New Roman"/>
                <a:ea typeface="MS Gothic"/>
              </a:rPr>
              <a:t>channel quality</a:t>
            </a:r>
          </a:p>
          <a:p>
            <a:pPr>
              <a:buFont typeface="Arial" panose="020B0604020202020204" pitchFamily="34" charset="0"/>
              <a:buChar char="•"/>
            </a:pPr>
            <a:r>
              <a:rPr lang="en-US" altLang="zh-CN" sz="1400" dirty="0">
                <a:latin typeface="Times New Roman"/>
                <a:ea typeface="MS Gothic"/>
              </a:rPr>
              <a:t>If there are multiple channels that satisfy one metric, select one channel randomly or with the highest score considering combination of metrics </a:t>
            </a:r>
            <a:endParaRPr lang="en-US" altLang="zh-CN" sz="1400" dirty="0"/>
          </a:p>
        </p:txBody>
      </p:sp>
      <p:sp>
        <p:nvSpPr>
          <p:cNvPr id="4" name="灯片编号占位符 3">
            <a:extLst>
              <a:ext uri="{FF2B5EF4-FFF2-40B4-BE49-F238E27FC236}">
                <a16:creationId xmlns:a16="http://schemas.microsoft.com/office/drawing/2014/main" id="{5485894D-F014-8FE9-EA55-E0614AD6820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a:extLst>
              <a:ext uri="{FF2B5EF4-FFF2-40B4-BE49-F238E27FC236}">
                <a16:creationId xmlns:a16="http://schemas.microsoft.com/office/drawing/2014/main" id="{903D4B39-6DD6-FDF9-AA3B-1B5BD4B5BFD3}"/>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5A55F986-B373-DAE3-8254-A3ED28853CC4}"/>
              </a:ext>
            </a:extLst>
          </p:cNvPr>
          <p:cNvSpPr>
            <a:spLocks noGrp="1"/>
          </p:cNvSpPr>
          <p:nvPr>
            <p:ph type="dt" idx="15"/>
          </p:nvPr>
        </p:nvSpPr>
        <p:spPr/>
        <p:txBody>
          <a:bodyPr/>
          <a:lstStyle/>
          <a:p>
            <a:r>
              <a:rPr lang="en-US" altLang="zh-CN"/>
              <a:t>December 2024</a:t>
            </a:r>
            <a:endParaRPr lang="en-GB" dirty="0"/>
          </a:p>
        </p:txBody>
      </p:sp>
      <p:pic>
        <p:nvPicPr>
          <p:cNvPr id="9" name="图片 8">
            <a:extLst>
              <a:ext uri="{FF2B5EF4-FFF2-40B4-BE49-F238E27FC236}">
                <a16:creationId xmlns:a16="http://schemas.microsoft.com/office/drawing/2014/main" id="{B38FD4E1-1A37-F055-0A82-0683E224B2E5}"/>
              </a:ext>
            </a:extLst>
          </p:cNvPr>
          <p:cNvPicPr>
            <a:picLocks noChangeAspect="1"/>
          </p:cNvPicPr>
          <p:nvPr/>
        </p:nvPicPr>
        <p:blipFill>
          <a:blip r:embed="rId2"/>
          <a:stretch>
            <a:fillRect/>
          </a:stretch>
        </p:blipFill>
        <p:spPr>
          <a:xfrm>
            <a:off x="7683821" y="2640637"/>
            <a:ext cx="4135967" cy="3242733"/>
          </a:xfrm>
          <a:prstGeom prst="rect">
            <a:avLst/>
          </a:prstGeom>
        </p:spPr>
      </p:pic>
    </p:spTree>
    <p:extLst>
      <p:ext uri="{BB962C8B-B14F-4D97-AF65-F5344CB8AC3E}">
        <p14:creationId xmlns:p14="http://schemas.microsoft.com/office/powerpoint/2010/main" val="3655963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2118" y="1628799"/>
            <a:ext cx="10361084" cy="4543399"/>
          </a:xfrm>
        </p:spPr>
        <p:txBody>
          <a:bodyPr/>
          <a:lstStyle/>
          <a:p>
            <a:pPr marL="457200" indent="-457200">
              <a:buFont typeface="+mj-lt"/>
              <a:buAutoNum type="arabicPeriod"/>
            </a:pPr>
            <a:r>
              <a:rPr lang="en-GB" altLang="zh-CN" sz="1600" dirty="0"/>
              <a:t>11-24/209r</a:t>
            </a:r>
            <a:r>
              <a:rPr lang="en-US" altLang="zh-CN" sz="1600" dirty="0"/>
              <a:t>6</a:t>
            </a:r>
            <a:r>
              <a:rPr lang="en-GB" altLang="zh-CN" sz="1600" dirty="0"/>
              <a:t>, Specification Framework for TGbn</a:t>
            </a:r>
          </a:p>
          <a:p>
            <a:pPr marL="457200" indent="-457200">
              <a:buFont typeface="+mj-lt"/>
              <a:buAutoNum type="arabicPeriod"/>
            </a:pPr>
            <a:r>
              <a:rPr lang="en-US" altLang="zh-CN" sz="1600" dirty="0"/>
              <a:t>IEEE P802.11-REVme/D7.0, August 2024</a:t>
            </a:r>
          </a:p>
          <a:p>
            <a:pPr marL="457200" indent="-457200">
              <a:buFont typeface="+mj-lt"/>
              <a:buAutoNum type="arabicPeriod"/>
            </a:pPr>
            <a:r>
              <a:rPr lang="en-US" altLang="zh-CN" sz="1600" dirty="0"/>
              <a:t>11-23-2005-01-00bn-non-primary-channel-access-npca </a:t>
            </a:r>
          </a:p>
          <a:p>
            <a:pPr marL="457200" indent="-457200">
              <a:buFont typeface="+mj-lt"/>
              <a:buAutoNum type="arabicPeriod"/>
            </a:pPr>
            <a:r>
              <a:rPr lang="de-DE" altLang="zh-CN" sz="1600" kern="0" dirty="0">
                <a:effectLst/>
                <a:latin typeface="Times New Roman" panose="02020603050405020304" pitchFamily="18" charset="0"/>
                <a:ea typeface="Arial" panose="020B0604020202020204" pitchFamily="34" charset="0"/>
              </a:rPr>
              <a:t>Wei, D., Cao, L., Zhang, L., Gao, X., &amp; Yin, H. (2024). </a:t>
            </a:r>
            <a:r>
              <a:rPr lang="en-US" altLang="zh-CN" sz="1600" kern="0" dirty="0">
                <a:effectLst/>
                <a:latin typeface="Times New Roman" panose="02020603050405020304" pitchFamily="18" charset="0"/>
                <a:ea typeface="Arial" panose="020B0604020202020204" pitchFamily="34" charset="0"/>
              </a:rPr>
              <a:t>Optimized Non-Primary Channel Access Design in IEEE 802.11bn. </a:t>
            </a:r>
            <a:r>
              <a:rPr lang="en-US" altLang="zh-CN" sz="1600" kern="0" dirty="0" err="1">
                <a:effectLst/>
                <a:latin typeface="Times New Roman" panose="02020603050405020304" pitchFamily="18" charset="0"/>
                <a:ea typeface="Arial" panose="020B0604020202020204" pitchFamily="34" charset="0"/>
              </a:rPr>
              <a:t>ArXiv</a:t>
            </a:r>
            <a:r>
              <a:rPr lang="en-US" altLang="zh-CN" sz="1600" kern="0" dirty="0">
                <a:effectLst/>
                <a:latin typeface="Times New Roman" panose="02020603050405020304" pitchFamily="18" charset="0"/>
                <a:ea typeface="Arial" panose="020B0604020202020204" pitchFamily="34" charset="0"/>
              </a:rPr>
              <a:t>. </a:t>
            </a:r>
            <a:r>
              <a:rPr lang="en-US" altLang="zh-CN" sz="1600" u="sng" kern="0" dirty="0">
                <a:solidFill>
                  <a:srgbClr val="0563C1"/>
                </a:solidFill>
                <a:effectLst/>
                <a:latin typeface="Times New Roman" panose="02020603050405020304" pitchFamily="18" charset="0"/>
                <a:ea typeface="Arial" panose="020B0604020202020204" pitchFamily="34" charset="0"/>
                <a:hlinkClick r:id="rId3"/>
              </a:rPr>
              <a:t>https://arxiv.org/abs/2405.00227</a:t>
            </a:r>
            <a:endParaRPr lang="en-US" altLang="zh-CN" sz="1600" dirty="0"/>
          </a:p>
          <a:p>
            <a:endParaRPr lang="en-GB" sz="12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Yuxin Lu, TCL Industries</a:t>
            </a:r>
            <a:endParaRPr lang="en-GB" dirty="0"/>
          </a:p>
        </p:txBody>
      </p:sp>
      <p:sp>
        <p:nvSpPr>
          <p:cNvPr id="4" name="Date Placeholder 3"/>
          <p:cNvSpPr>
            <a:spLocks noGrp="1"/>
          </p:cNvSpPr>
          <p:nvPr>
            <p:ph type="dt" idx="15"/>
          </p:nvPr>
        </p:nvSpPr>
        <p:spPr/>
        <p:txBody>
          <a:bodyPr/>
          <a:lstStyle/>
          <a:p>
            <a:r>
              <a:rPr lang="en-US" altLang="zh-CN"/>
              <a:t>December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F237AC-19DE-6E21-ED1B-6EF2557775E7}"/>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77AD99A-3CAD-DD95-440C-15B81ECFC503}"/>
              </a:ext>
            </a:extLst>
          </p:cNvPr>
          <p:cNvSpPr>
            <a:spLocks noGrp="1"/>
          </p:cNvSpPr>
          <p:nvPr>
            <p:ph idx="1"/>
          </p:nvPr>
        </p:nvSpPr>
        <p:spPr/>
        <p:txBody>
          <a:bodyPr/>
          <a:lstStyle/>
          <a:p>
            <a:pPr>
              <a:buFont typeface="Arial" panose="020B0604020202020204" pitchFamily="34" charset="0"/>
              <a:buChar char="•"/>
            </a:pPr>
            <a:r>
              <a:rPr lang="en-GB" altLang="zh-CN" sz="2000" dirty="0"/>
              <a:t>According to SFD [1], TGbn has agreed to define a non-primary channel access (NPCA) mode </a:t>
            </a:r>
            <a:r>
              <a:rPr lang="en-GB" altLang="zh-CN" sz="2000" dirty="0">
                <a:effectLst/>
                <a:ea typeface="宋体" panose="02010600030101010101" pitchFamily="2" charset="-122"/>
                <a:cs typeface="Times New Roman" panose="02020603050405020304" pitchFamily="18" charset="0"/>
              </a:rPr>
              <a:t>that enables a STA to access the secondary channel while the primary channel is known to be busy due to OBSS traffic or other TBD conditions.</a:t>
            </a:r>
            <a:endParaRPr lang="zh-CN" altLang="zh-CN" sz="2000" dirty="0">
              <a:effectLst/>
              <a:ea typeface="宋体" panose="02010600030101010101" pitchFamily="2" charset="-122"/>
              <a:cs typeface="Times New Roman" panose="02020603050405020304" pitchFamily="18" charset="0"/>
            </a:endParaRPr>
          </a:p>
          <a:p>
            <a:pPr marL="742950" lvl="1" indent="-285750">
              <a:buFont typeface="Arial" panose="020B0604020202020204" pitchFamily="34" charset="0"/>
              <a:buChar char="•"/>
              <a:tabLst>
                <a:tab pos="914400" algn="l"/>
              </a:tabLst>
            </a:pPr>
            <a:r>
              <a:rPr lang="en-GB" altLang="zh-CN" sz="1800" dirty="0">
                <a:effectLst/>
                <a:ea typeface="宋体" panose="02010600030101010101" pitchFamily="2" charset="-122"/>
                <a:cs typeface="Times New Roman" panose="02020603050405020304" pitchFamily="18" charset="0"/>
              </a:rPr>
              <a:t>A BSS shall only have a single NPCA primary channel </a:t>
            </a:r>
          </a:p>
          <a:p>
            <a:pPr indent="-285750">
              <a:buFont typeface="Arial" panose="020B0604020202020204" pitchFamily="34" charset="0"/>
              <a:buChar char="•"/>
              <a:tabLst>
                <a:tab pos="914400" algn="l"/>
              </a:tabLst>
            </a:pPr>
            <a:r>
              <a:rPr lang="en-US" altLang="zh-CN" sz="2000" dirty="0"/>
              <a:t>In this proposal, we discuss how to select NPCA primary channel (PCH) in NPCA operation </a:t>
            </a:r>
          </a:p>
          <a:p>
            <a:pPr marL="457200" lvl="1" indent="0"/>
            <a:endParaRPr lang="en-US" altLang="zh-CN" dirty="0"/>
          </a:p>
          <a:p>
            <a:endParaRPr lang="zh-CN" altLang="en-US" dirty="0"/>
          </a:p>
        </p:txBody>
      </p:sp>
      <p:sp>
        <p:nvSpPr>
          <p:cNvPr id="4" name="灯片编号占位符 3">
            <a:extLst>
              <a:ext uri="{FF2B5EF4-FFF2-40B4-BE49-F238E27FC236}">
                <a16:creationId xmlns:a16="http://schemas.microsoft.com/office/drawing/2014/main" id="{1870D7EA-01DF-05A9-92BE-06D2CF296F4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B8896E4D-7F6D-A4A9-A64D-7AF7F2FD6420}"/>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4B6876B-C771-9EFC-7E29-2D0A8F2493A0}"/>
              </a:ext>
            </a:extLst>
          </p:cNvPr>
          <p:cNvSpPr>
            <a:spLocks noGrp="1"/>
          </p:cNvSpPr>
          <p:nvPr>
            <p:ph type="dt" idx="15"/>
          </p:nvPr>
        </p:nvSpPr>
        <p:spPr/>
        <p:txBody>
          <a:bodyPr/>
          <a:lstStyle/>
          <a:p>
            <a:r>
              <a:rPr lang="en-US" altLang="zh-CN"/>
              <a:t>December 2024</a:t>
            </a:r>
            <a:endParaRPr lang="en-GB" dirty="0"/>
          </a:p>
        </p:txBody>
      </p:sp>
    </p:spTree>
    <p:extLst>
      <p:ext uri="{BB962C8B-B14F-4D97-AF65-F5344CB8AC3E}">
        <p14:creationId xmlns:p14="http://schemas.microsoft.com/office/powerpoint/2010/main" val="313826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914401" y="2060849"/>
            <a:ext cx="10361084" cy="4033566"/>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dirty="0">
                <a:cs typeface="Times New Roman"/>
              </a:rPr>
              <a:t>In current baseline, there is no explicit in-BSS interactive procedure for selecting PCH [</a:t>
            </a:r>
            <a:r>
              <a:rPr lang="en-US" altLang="zh-CN" sz="1800" dirty="0"/>
              <a:t>2</a:t>
            </a:r>
            <a:r>
              <a:rPr lang="en-US" altLang="zh-CN" sz="1800" dirty="0">
                <a:cs typeface="Times New Roman"/>
              </a:rPr>
              <a:t>], the location of PCH is predetermined and indicated by the AP</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400" dirty="0">
                <a:cs typeface="Times New Roman"/>
              </a:rPr>
              <a:t>Such as via some algorithms or pre-configured, using QLoad report, selecting the least occupied channel considering other APs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dirty="0">
                <a:cs typeface="Times New Roman"/>
              </a:rPr>
              <a:t>However, while introducing NPCA technique, things become different </a:t>
            </a:r>
          </a:p>
          <a:p>
            <a:pPr lvl="1">
              <a:buFont typeface="Arial" panose="020B0604020202020204" pitchFamily="34" charset="0"/>
              <a:buChar char="•"/>
            </a:pPr>
            <a:r>
              <a:rPr lang="en-US" altLang="zh-CN" sz="1400" dirty="0">
                <a:solidFill>
                  <a:schemeClr val="tx1"/>
                </a:solidFill>
                <a:cs typeface="Times New Roman"/>
              </a:rPr>
              <a:t>Non-AP STAs may have limited capability in switching between channels/bands, switching to a sub-band too far away from PCH may take too long, resulting in low efficiency when performing NPCA</a:t>
            </a:r>
          </a:p>
          <a:p>
            <a:pPr lvl="1">
              <a:buFont typeface="Arial" panose="020B0604020202020204" pitchFamily="34" charset="0"/>
              <a:buChar char="•"/>
            </a:pPr>
            <a:r>
              <a:rPr lang="en-US" altLang="zh-CN" sz="1400" dirty="0">
                <a:solidFill>
                  <a:schemeClr val="tx1"/>
                </a:solidFill>
                <a:cs typeface="Times New Roman"/>
              </a:rPr>
              <a:t>NPCA PCH concerns a set of non-AP STAs that support NPCA, not the entire BSS; in certain scenarios, NPCA PCH only concerns non-AP STAs that have the same OBSS interference as AP [</a:t>
            </a:r>
            <a:r>
              <a:rPr lang="en-US" altLang="zh-CN" sz="1400" dirty="0"/>
              <a:t>3</a:t>
            </a:r>
            <a:r>
              <a:rPr lang="en-US" altLang="zh-CN" sz="1400" dirty="0">
                <a:solidFill>
                  <a:schemeClr val="tx1"/>
                </a:solidFill>
                <a:cs typeface="Times New Roman"/>
              </a:rPr>
              <a:t>] </a:t>
            </a:r>
          </a:p>
          <a:p>
            <a:pPr lvl="1">
              <a:buFont typeface="Arial" panose="020B0604020202020204" pitchFamily="34" charset="0"/>
              <a:buChar char="•"/>
            </a:pPr>
            <a:r>
              <a:rPr lang="en-US" altLang="zh-CN" sz="1400" dirty="0">
                <a:solidFill>
                  <a:schemeClr val="tx1"/>
                </a:solidFill>
                <a:cs typeface="Times New Roman"/>
              </a:rPr>
              <a:t>For non-AP STAs, always enabling NPCA may not be the best option [4], considering statistics of channel occupancy, overhead from switching back and forth, it may choose to enable or disable depending on some conditions, such as the frequency location of NPCA PCH, its switching capability, traffic status etc</a:t>
            </a:r>
          </a:p>
          <a:p>
            <a:pPr lvl="1">
              <a:buFont typeface="Arial" panose="020B0604020202020204" pitchFamily="34" charset="0"/>
              <a:buChar char="•"/>
            </a:pPr>
            <a:r>
              <a:rPr lang="en-US" altLang="zh-CN" sz="1400" dirty="0">
                <a:solidFill>
                  <a:schemeClr val="tx1"/>
                </a:solidFill>
                <a:cs typeface="Times New Roman"/>
              </a:rPr>
              <a:t>Other interference, coexistence events on particular channels for non-AP STAs </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t>Yuxin Lu, TCL Industries</a:t>
            </a:r>
          </a:p>
        </p:txBody>
      </p:sp>
      <p:sp>
        <p:nvSpPr>
          <p:cNvPr id="4" name="Date Placeholder 3"/>
          <p:cNvSpPr>
            <a:spLocks noGrp="1"/>
          </p:cNvSpPr>
          <p:nvPr>
            <p:ph type="dt" idx="15"/>
          </p:nvPr>
        </p:nvSpPr>
        <p:spPr/>
        <p:txBody>
          <a:bodyPr/>
          <a:lstStyle/>
          <a:p>
            <a:r>
              <a:rPr lang="en-US" altLang="zh-CN"/>
              <a:t>December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5496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Proposed Solution – Part I</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Yuxin Lu, TCL Industries</a:t>
            </a:r>
          </a:p>
        </p:txBody>
      </p:sp>
      <p:sp>
        <p:nvSpPr>
          <p:cNvPr id="4" name="Date Placeholder 3"/>
          <p:cNvSpPr>
            <a:spLocks noGrp="1"/>
          </p:cNvSpPr>
          <p:nvPr>
            <p:ph type="dt" idx="15"/>
          </p:nvPr>
        </p:nvSpPr>
        <p:spPr/>
        <p:txBody>
          <a:bodyPr/>
          <a:lstStyle/>
          <a:p>
            <a:r>
              <a:rPr lang="en-US" altLang="zh-CN"/>
              <a:t>December 2024</a:t>
            </a:r>
            <a:endParaRPr lang="en-GB"/>
          </a:p>
        </p:txBody>
      </p:sp>
      <p:sp>
        <p:nvSpPr>
          <p:cNvPr id="8" name="文本框 7">
            <a:extLst>
              <a:ext uri="{FF2B5EF4-FFF2-40B4-BE49-F238E27FC236}">
                <a16:creationId xmlns:a16="http://schemas.microsoft.com/office/drawing/2014/main" id="{47DF5A99-13E7-0AF8-8E3B-D421E4E85BAE}"/>
              </a:ext>
            </a:extLst>
          </p:cNvPr>
          <p:cNvSpPr txBox="1"/>
          <p:nvPr/>
        </p:nvSpPr>
        <p:spPr>
          <a:xfrm>
            <a:off x="807053" y="2363566"/>
            <a:ext cx="6336704" cy="2669962"/>
          </a:xfrm>
          <a:prstGeom prst="rect">
            <a:avLst/>
          </a:prstGeom>
          <a:noFill/>
        </p:spPr>
        <p:txBody>
          <a:bodyPr wrap="square">
            <a:sp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Times New Roman"/>
              </a:rPr>
              <a:t>As such, it would be more </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mn-cs"/>
              </a:rPr>
              <a:t>efficient</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Times New Roman"/>
              </a:rPr>
              <a:t> if non-AP STAs provide their preference </a:t>
            </a:r>
            <a:r>
              <a:rPr lang="en-US" altLang="zh-CN" sz="1800" b="1" kern="0" dirty="0">
                <a:solidFill>
                  <a:srgbClr val="000000"/>
                </a:solidFill>
                <a:latin typeface="Times New Roman"/>
                <a:ea typeface="MS Gothic"/>
                <a:cs typeface="Times New Roman"/>
              </a:rPr>
              <a:t>in</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Times New Roman"/>
              </a:rPr>
              <a:t> </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mn-cs"/>
              </a:rPr>
              <a:t>determin</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Times New Roman"/>
              </a:rPr>
              <a:t>ing the frequency location of NPCA PCH,</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mn-cs"/>
              </a:rPr>
              <a:t> to assist AP</a:t>
            </a:r>
            <a:r>
              <a:rPr lang="en-US" altLang="zh-CN" sz="1800" b="1" kern="0" dirty="0">
                <a:solidFill>
                  <a:srgbClr val="000000"/>
                </a:solidFill>
                <a:latin typeface="Times New Roman"/>
                <a:ea typeface="MS Gothic"/>
              </a:rPr>
              <a:t>’s</a:t>
            </a:r>
            <a:r>
              <a:rPr lang="zh-CN" altLang="en-US" sz="1800" b="1" kern="0" dirty="0">
                <a:solidFill>
                  <a:srgbClr val="000000"/>
                </a:solidFill>
                <a:latin typeface="Times New Roman"/>
                <a:ea typeface="MS Gothic"/>
              </a:rPr>
              <a:t> </a:t>
            </a:r>
            <a:r>
              <a:rPr lang="en-US" altLang="zh-CN" sz="1800" b="1" kern="0" dirty="0">
                <a:solidFill>
                  <a:srgbClr val="000000"/>
                </a:solidFill>
                <a:latin typeface="Times New Roman"/>
                <a:ea typeface="MS Gothic"/>
              </a:rPr>
              <a:t>decision</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mn-cs"/>
              </a:rPr>
              <a:t>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Times New Roman"/>
              </a:rPr>
              <a:t>Specifically, NPCA-supporting </a:t>
            </a:r>
            <a:r>
              <a:rPr kumimoji="0" lang="en-US" altLang="zh-CN" sz="1800" b="1" i="0" u="none" strike="noStrike" kern="0" cap="none" spc="0" normalizeH="0" baseline="0" noProof="0" dirty="0">
                <a:ln>
                  <a:noFill/>
                </a:ln>
                <a:solidFill>
                  <a:srgbClr val="000000"/>
                </a:solidFill>
                <a:effectLst/>
                <a:uLnTx/>
                <a:uFillTx/>
                <a:latin typeface="Times New Roman"/>
                <a:ea typeface="MS Gothic"/>
                <a:cs typeface="+mn-cs"/>
              </a:rPr>
              <a:t>non-AP STAs indicate information for selecting NPCA PCH (solicited/unsolicited), include</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rPr>
              <a:t>NPCA Supported Channel list</a:t>
            </a:r>
            <a:r>
              <a:rPr lang="en-US" altLang="zh-CN" sz="1400" kern="0" dirty="0">
                <a:solidFill>
                  <a:srgbClr val="000000"/>
                </a:solidFill>
                <a:latin typeface="Times New Roman"/>
                <a:ea typeface="MS Gothic"/>
              </a:rPr>
              <a:t>, </a:t>
            </a:r>
            <a:r>
              <a:rPr kumimoji="0" lang="en-US" altLang="zh-CN" sz="1400" b="0" i="0" u="none" strike="noStrike" kern="0" cap="none" spc="0" normalizeH="0" baseline="0" noProof="0" dirty="0">
                <a:ln>
                  <a:noFill/>
                </a:ln>
                <a:solidFill>
                  <a:srgbClr val="000000"/>
                </a:solidFill>
                <a:effectLst/>
                <a:uLnTx/>
                <a:uFillTx/>
                <a:latin typeface="Times New Roman"/>
                <a:ea typeface="MS Gothic"/>
              </a:rPr>
              <a:t>Preferred NPCA PCH Channel list</a:t>
            </a:r>
          </a:p>
          <a:p>
            <a:pPr lvl="1" eaLnBrk="1" hangingPunct="1">
              <a:spcBef>
                <a:spcPts val="500"/>
              </a:spcBef>
              <a:buFont typeface="Arial" panose="020B0604020202020204" pitchFamily="34" charset="0"/>
              <a:buChar char="•"/>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rPr>
              <a:t>Channel Unavailable Info</a:t>
            </a:r>
            <a:r>
              <a:rPr lang="en-US" altLang="zh-CN" sz="1400" kern="0" dirty="0">
                <a:solidFill>
                  <a:srgbClr val="000000"/>
                </a:solidFill>
                <a:latin typeface="Times New Roman" panose="02020603050405020304" pitchFamily="18" charset="0"/>
                <a:ea typeface="MS Gothic"/>
              </a:rPr>
              <a:t>, </a:t>
            </a:r>
            <a:r>
              <a:rPr kumimoji="0" lang="en-US" altLang="zh-CN" sz="1400" b="0" i="0" u="none" strike="noStrike" kern="0" cap="none" spc="0" normalizeH="0" baseline="0" noProof="0" dirty="0">
                <a:ln>
                  <a:noFill/>
                </a:ln>
                <a:solidFill>
                  <a:srgbClr val="000000"/>
                </a:solidFill>
                <a:effectLst/>
                <a:uLnTx/>
                <a:uFillTx/>
                <a:latin typeface="Times New Roman" panose="02020603050405020304" pitchFamily="18" charset="0"/>
                <a:ea typeface="Arial" panose="020B0604020202020204" pitchFamily="34" charset="0"/>
              </a:rPr>
              <a:t>OBSS ID list, </a:t>
            </a:r>
            <a:r>
              <a:rPr kumimoji="0" lang="en-US" altLang="zh-CN" sz="1400" b="0" i="0" u="none" strike="noStrike" kern="0" cap="none" spc="0" normalizeH="0" baseline="0" noProof="0" dirty="0">
                <a:ln>
                  <a:noFill/>
                </a:ln>
                <a:solidFill>
                  <a:srgbClr val="000000"/>
                </a:solidFill>
                <a:effectLst/>
                <a:uLnTx/>
                <a:uFillTx/>
                <a:latin typeface="Times New Roman"/>
                <a:ea typeface="MS Gothic"/>
              </a:rPr>
              <a:t>OBSS PCH list</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endParaRPr kumimoji="0" lang="en-US" altLang="zh-CN" sz="1400" b="0" i="0" u="none" strike="noStrike" kern="0" cap="none" spc="0" normalizeH="0" baseline="0" noProof="0" dirty="0">
              <a:ln>
                <a:noFill/>
              </a:ln>
              <a:solidFill>
                <a:srgbClr val="000000"/>
              </a:solidFill>
              <a:effectLst/>
              <a:uLnTx/>
              <a:uFillTx/>
              <a:latin typeface="Times New Roman"/>
              <a:ea typeface="MS Gothic"/>
            </a:endParaRPr>
          </a:p>
        </p:txBody>
      </p:sp>
      <p:pic>
        <p:nvPicPr>
          <p:cNvPr id="3" name="图片 2">
            <a:extLst>
              <a:ext uri="{FF2B5EF4-FFF2-40B4-BE49-F238E27FC236}">
                <a16:creationId xmlns:a16="http://schemas.microsoft.com/office/drawing/2014/main" id="{862E7DAF-0C43-B3B5-B930-DB4B1DA107B3}"/>
              </a:ext>
            </a:extLst>
          </p:cNvPr>
          <p:cNvPicPr>
            <a:picLocks noChangeAspect="1"/>
          </p:cNvPicPr>
          <p:nvPr/>
        </p:nvPicPr>
        <p:blipFill>
          <a:blip r:embed="rId3"/>
          <a:stretch>
            <a:fillRect/>
          </a:stretch>
        </p:blipFill>
        <p:spPr>
          <a:xfrm>
            <a:off x="7268170" y="2204864"/>
            <a:ext cx="4135967" cy="3242733"/>
          </a:xfrm>
          <a:prstGeom prst="rect">
            <a:avLst/>
          </a:prstGeom>
        </p:spPr>
      </p:pic>
    </p:spTree>
    <p:extLst>
      <p:ext uri="{BB962C8B-B14F-4D97-AF65-F5344CB8AC3E}">
        <p14:creationId xmlns:p14="http://schemas.microsoft.com/office/powerpoint/2010/main" val="2458652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5496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Proposed Solution – Part II</a:t>
            </a:r>
            <a:endParaRPr lang="en-GB" dirty="0"/>
          </a:p>
        </p:txBody>
      </p:sp>
      <p:sp>
        <p:nvSpPr>
          <p:cNvPr id="5122" name="Rectangle 2"/>
          <p:cNvSpPr>
            <a:spLocks noGrp="1" noChangeArrowheads="1"/>
          </p:cNvSpPr>
          <p:nvPr>
            <p:ph idx="1"/>
          </p:nvPr>
        </p:nvSpPr>
        <p:spPr>
          <a:xfrm>
            <a:off x="984548" y="2204864"/>
            <a:ext cx="6335588" cy="3223690"/>
          </a:xfrm>
          <a:ln/>
        </p:spPr>
        <p:txBody>
          <a:bodyPr/>
          <a:lstStyle/>
          <a:p>
            <a:pPr>
              <a:buFont typeface="Arial" panose="020B0604020202020204" pitchFamily="34" charset="0"/>
              <a:buChar char="•"/>
            </a:pPr>
            <a:r>
              <a:rPr lang="en-US" altLang="zh-CN" sz="1600" dirty="0"/>
              <a:t>Besides, AP may request those non-AP STAs to report the above info, such request may include </a:t>
            </a:r>
          </a:p>
          <a:p>
            <a:pPr lvl="1">
              <a:buFont typeface="Arial" panose="020B0604020202020204" pitchFamily="34" charset="0"/>
              <a:buChar char="•"/>
            </a:pPr>
            <a:r>
              <a:rPr lang="en-US" altLang="zh-CN" sz="1400" dirty="0">
                <a:solidFill>
                  <a:schemeClr val="tx1"/>
                </a:solidFill>
              </a:rPr>
              <a:t>AP Preferred NPCA Channels </a:t>
            </a:r>
          </a:p>
          <a:p>
            <a:pPr lvl="1">
              <a:buFont typeface="Arial" panose="020B0604020202020204" pitchFamily="34" charset="0"/>
              <a:buChar char="•"/>
            </a:pPr>
            <a:r>
              <a:rPr lang="en-US" altLang="zh-CN" sz="1400" dirty="0"/>
              <a:t>Different considerations: </a:t>
            </a:r>
          </a:p>
          <a:p>
            <a:pPr lvl="2">
              <a:buFont typeface="Arial" panose="020B0604020202020204" pitchFamily="34" charset="0"/>
              <a:buChar char="•"/>
            </a:pPr>
            <a:r>
              <a:rPr lang="en-US" altLang="zh-CN" sz="1200" dirty="0"/>
              <a:t>considering when P20 is busy, it is more likely that S160 or S80 or S40 is idle (</a:t>
            </a:r>
            <a:r>
              <a:rPr lang="en-US" altLang="zh-CN" sz="1200" dirty="0">
                <a:solidFill>
                  <a:schemeClr val="tx1"/>
                </a:solidFill>
              </a:rPr>
              <a:t>AP Preferred</a:t>
            </a:r>
            <a:r>
              <a:rPr lang="en-US" altLang="zh-CN" sz="1200" dirty="0"/>
              <a:t> Channel) ; </a:t>
            </a:r>
          </a:p>
          <a:p>
            <a:pPr lvl="2">
              <a:buFont typeface="Arial" panose="020B0604020202020204" pitchFamily="34" charset="0"/>
              <a:buChar char="•"/>
            </a:pPr>
            <a:r>
              <a:rPr lang="en-US" altLang="zh-CN" sz="1200" dirty="0"/>
              <a:t>considering P160 or P80 or P40 (</a:t>
            </a:r>
            <a:r>
              <a:rPr lang="en-US" altLang="zh-CN" sz="1200" dirty="0">
                <a:solidFill>
                  <a:schemeClr val="tx1"/>
                </a:solidFill>
              </a:rPr>
              <a:t>AP Preferred</a:t>
            </a:r>
            <a:r>
              <a:rPr lang="en-US" altLang="zh-CN" sz="1200" dirty="0"/>
              <a:t> Channel) is more likely to be within operating BW of non-AP STA for efficient switching </a:t>
            </a:r>
          </a:p>
          <a:p>
            <a:pPr>
              <a:buFont typeface="Arial" panose="020B0604020202020204" pitchFamily="34" charset="0"/>
              <a:buChar char="•"/>
            </a:pPr>
            <a:r>
              <a:rPr lang="en-US" altLang="zh-CN" sz="1600" dirty="0"/>
              <a:t>Non-AP STAs may respond with whether to accept this request </a:t>
            </a:r>
          </a:p>
          <a:p>
            <a:pPr lvl="1">
              <a:buFont typeface="Arial" panose="020B0604020202020204" pitchFamily="34" charset="0"/>
              <a:buChar char="•"/>
            </a:pPr>
            <a:r>
              <a:rPr lang="en-US" altLang="zh-CN" sz="1400" dirty="0"/>
              <a:t>Decline request: If the required measurement is beyond the capability of the STA, may interfere with its normal transmission etc </a:t>
            </a:r>
          </a:p>
          <a:p>
            <a:pPr lvl="1">
              <a:buFont typeface="Arial" panose="020B0604020202020204" pitchFamily="34" charset="0"/>
              <a:buChar char="•"/>
            </a:pPr>
            <a:r>
              <a:rPr lang="en-US" altLang="zh-CN" sz="1400" dirty="0"/>
              <a:t>Accept request</a:t>
            </a:r>
            <a:endParaRPr lang="en-US" altLang="zh-CN" sz="12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t>Yuxin Lu, TCL Industries</a:t>
            </a:r>
          </a:p>
        </p:txBody>
      </p:sp>
      <p:sp>
        <p:nvSpPr>
          <p:cNvPr id="4" name="Date Placeholder 3"/>
          <p:cNvSpPr>
            <a:spLocks noGrp="1"/>
          </p:cNvSpPr>
          <p:nvPr>
            <p:ph type="dt" idx="15"/>
          </p:nvPr>
        </p:nvSpPr>
        <p:spPr/>
        <p:txBody>
          <a:bodyPr/>
          <a:lstStyle/>
          <a:p>
            <a:r>
              <a:rPr lang="en-US" altLang="zh-CN"/>
              <a:t>December 2024</a:t>
            </a:r>
            <a:endParaRPr lang="en-GB"/>
          </a:p>
        </p:txBody>
      </p:sp>
      <p:pic>
        <p:nvPicPr>
          <p:cNvPr id="3" name="图片 2">
            <a:extLst>
              <a:ext uri="{FF2B5EF4-FFF2-40B4-BE49-F238E27FC236}">
                <a16:creationId xmlns:a16="http://schemas.microsoft.com/office/drawing/2014/main" id="{067B0E21-4116-0C83-6BBB-36C7088E5070}"/>
              </a:ext>
            </a:extLst>
          </p:cNvPr>
          <p:cNvPicPr>
            <a:picLocks noChangeAspect="1"/>
          </p:cNvPicPr>
          <p:nvPr/>
        </p:nvPicPr>
        <p:blipFill>
          <a:blip r:embed="rId3"/>
          <a:stretch>
            <a:fillRect/>
          </a:stretch>
        </p:blipFill>
        <p:spPr>
          <a:xfrm>
            <a:off x="7320136" y="2420888"/>
            <a:ext cx="4135967" cy="3242733"/>
          </a:xfrm>
          <a:prstGeom prst="rect">
            <a:avLst/>
          </a:prstGeom>
        </p:spPr>
      </p:pic>
    </p:spTree>
    <p:extLst>
      <p:ext uri="{BB962C8B-B14F-4D97-AF65-F5344CB8AC3E}">
        <p14:creationId xmlns:p14="http://schemas.microsoft.com/office/powerpoint/2010/main" val="866148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5496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Proposed Solution – Part III</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a:t>Yuxin Lu, TCL Industries</a:t>
            </a:r>
          </a:p>
        </p:txBody>
      </p:sp>
      <p:sp>
        <p:nvSpPr>
          <p:cNvPr id="4" name="Date Placeholder 3"/>
          <p:cNvSpPr>
            <a:spLocks noGrp="1"/>
          </p:cNvSpPr>
          <p:nvPr>
            <p:ph type="dt" idx="15"/>
          </p:nvPr>
        </p:nvSpPr>
        <p:spPr/>
        <p:txBody>
          <a:bodyPr/>
          <a:lstStyle/>
          <a:p>
            <a:r>
              <a:rPr lang="en-US" altLang="zh-CN"/>
              <a:t>December 2024</a:t>
            </a:r>
            <a:endParaRPr lang="en-GB"/>
          </a:p>
        </p:txBody>
      </p:sp>
      <p:sp>
        <p:nvSpPr>
          <p:cNvPr id="10" name="文本框 9">
            <a:extLst>
              <a:ext uri="{FF2B5EF4-FFF2-40B4-BE49-F238E27FC236}">
                <a16:creationId xmlns:a16="http://schemas.microsoft.com/office/drawing/2014/main" id="{9D57D261-C783-6BB4-35C9-CD3B67BBE700}"/>
              </a:ext>
            </a:extLst>
          </p:cNvPr>
          <p:cNvSpPr txBox="1"/>
          <p:nvPr/>
        </p:nvSpPr>
        <p:spPr>
          <a:xfrm>
            <a:off x="767408" y="2012700"/>
            <a:ext cx="6950688" cy="3949799"/>
          </a:xfrm>
          <a:prstGeom prst="rect">
            <a:avLst/>
          </a:prstGeom>
          <a:noFill/>
        </p:spPr>
        <p:txBody>
          <a:bodyPr wrap="square">
            <a:sp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altLang="zh-CN" sz="1600" b="1" i="0" u="none" strike="noStrike" kern="0" cap="none" spc="0" normalizeH="0" baseline="0" noProof="0" dirty="0">
                <a:ln>
                  <a:noFill/>
                </a:ln>
                <a:solidFill>
                  <a:srgbClr val="000000"/>
                </a:solidFill>
                <a:effectLst/>
                <a:uLnTx/>
                <a:uFillTx/>
                <a:latin typeface="Times New Roman"/>
                <a:ea typeface="MS Gothic"/>
                <a:cs typeface="+mn-cs"/>
              </a:rPr>
              <a:t>Based on the above, AP determines NPCA PCH and indicate</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cs typeface="Times New Roman"/>
              </a:rPr>
              <a:t>Frequency location of NPCA PCH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cs typeface="Times New Roman"/>
              </a:rPr>
              <a:t>Access mode: Trigger-only mode or contention-enable mode</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rPr>
              <a:t>NPCA Parameter</a:t>
            </a:r>
            <a:endParaRPr lang="en-US" altLang="zh-CN" sz="1400" kern="0" dirty="0">
              <a:solidFill>
                <a:srgbClr val="000000"/>
              </a:solidFill>
              <a:latin typeface="Times New Roman"/>
              <a:ea typeface="MS Gothic"/>
            </a:endParaRPr>
          </a:p>
          <a:p>
            <a:pPr lvl="2" indent="-285750" eaLnBrk="1" hangingPunct="1">
              <a:spcBef>
                <a:spcPts val="500"/>
              </a:spcBef>
              <a:buFont typeface="Arial" panose="020B0604020202020204" pitchFamily="34" charset="0"/>
              <a:buChar char="•"/>
              <a:defRPr/>
            </a:pPr>
            <a:r>
              <a:rPr kumimoji="0" lang="en-US" altLang="zh-CN" sz="1200" b="0" i="0" u="none" strike="noStrike" kern="0" cap="none" spc="0" normalizeH="0" baseline="0" noProof="0" dirty="0">
                <a:ln>
                  <a:noFill/>
                </a:ln>
                <a:solidFill>
                  <a:srgbClr val="000000"/>
                </a:solidFill>
                <a:effectLst/>
                <a:uLnTx/>
                <a:uFillTx/>
                <a:latin typeface="Times New Roman"/>
                <a:ea typeface="MS Gothic"/>
              </a:rPr>
              <a:t>NPCA Supported BW, NPCA Supported MCS And NSS, Switch Delay etc</a:t>
            </a: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anose="020B0604020202020204" pitchFamily="34" charset="0"/>
              <a:buChar char="•"/>
              <a:tabLst/>
              <a:defRPr/>
            </a:pPr>
            <a:r>
              <a:rPr kumimoji="0" lang="en-US" altLang="zh-CN" sz="1200" b="0" i="0" u="none" strike="noStrike" kern="0" cap="none" spc="0" normalizeH="0" baseline="0" noProof="0" dirty="0">
                <a:ln>
                  <a:noFill/>
                </a:ln>
                <a:solidFill>
                  <a:srgbClr val="000000"/>
                </a:solidFill>
                <a:effectLst/>
                <a:uLnTx/>
                <a:uFillTx/>
                <a:latin typeface="Times New Roman"/>
                <a:ea typeface="MS Gothic"/>
              </a:rPr>
              <a:t>may also include NPCA Parameter for other non-Tx BSSIDs</a:t>
            </a:r>
            <a:endParaRPr lang="en-US" altLang="zh-CN" sz="1600" kern="0" dirty="0">
              <a:solidFill>
                <a:srgbClr val="000000"/>
              </a:solidFill>
              <a:latin typeface="Times New Roman"/>
              <a:ea typeface="MS Gothic"/>
            </a:endParaRPr>
          </a:p>
          <a:p>
            <a:pPr marL="1143000" marR="0" lvl="2" indent="-228600" algn="l" defTabSz="449263" rtl="0" eaLnBrk="1" fontAlgn="base" latinLnBrk="0" hangingPunct="1">
              <a:lnSpc>
                <a:spcPct val="100000"/>
              </a:lnSpc>
              <a:spcBef>
                <a:spcPts val="450"/>
              </a:spcBef>
              <a:spcAft>
                <a:spcPct val="0"/>
              </a:spcAft>
              <a:buClr>
                <a:srgbClr val="000000"/>
              </a:buClr>
              <a:buSzPct val="100000"/>
              <a:buFont typeface="Arial" panose="020B0604020202020204" pitchFamily="34" charset="0"/>
              <a:buChar char="•"/>
              <a:tabLst/>
              <a:defRPr/>
            </a:pPr>
            <a:endParaRPr kumimoji="0" lang="en-US" altLang="zh-CN" sz="1600" b="0" i="0" u="none" strike="noStrike" kern="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altLang="zh-CN" sz="1600" b="1" i="0" u="none" strike="noStrike" kern="0" cap="none" spc="0" normalizeH="0" baseline="0" noProof="0" dirty="0">
                <a:ln>
                  <a:noFill/>
                </a:ln>
                <a:solidFill>
                  <a:srgbClr val="000000"/>
                </a:solidFill>
                <a:effectLst/>
                <a:uLnTx/>
                <a:uFillTx/>
                <a:latin typeface="Times New Roman"/>
                <a:ea typeface="MS Gothic"/>
                <a:cs typeface="+mn-cs"/>
              </a:rPr>
              <a:t>NPCA OMI: After receiving </a:t>
            </a:r>
            <a:r>
              <a:rPr kumimoji="0" lang="en-US" altLang="zh-CN" sz="1600" b="1" i="0" u="none" strike="noStrike" kern="0" cap="none" spc="0" normalizeH="0" baseline="0" noProof="0" dirty="0">
                <a:ln>
                  <a:noFill/>
                </a:ln>
                <a:solidFill>
                  <a:srgbClr val="000000"/>
                </a:solidFill>
                <a:effectLst/>
                <a:uLnTx/>
                <a:uFillTx/>
                <a:latin typeface="Times New Roman"/>
                <a:ea typeface="MS Gothic"/>
                <a:cs typeface="Times New Roman"/>
              </a:rPr>
              <a:t>frequency location of NPCA PCH from AP, n</a:t>
            </a:r>
            <a:r>
              <a:rPr kumimoji="0" lang="en-US" altLang="zh-CN" sz="1600" b="1" i="0" u="none" strike="noStrike" kern="0" cap="none" spc="0" normalizeH="0" baseline="0" noProof="0" dirty="0">
                <a:ln>
                  <a:noFill/>
                </a:ln>
                <a:solidFill>
                  <a:srgbClr val="000000"/>
                </a:solidFill>
                <a:effectLst/>
                <a:uLnTx/>
                <a:uFillTx/>
                <a:latin typeface="Times New Roman"/>
                <a:ea typeface="MS Gothic"/>
                <a:cs typeface="+mn-cs"/>
              </a:rPr>
              <a:t>on-AP STAs that support NPCA indicate whether to enable or disable NPCA</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panose="02020603050405020304" pitchFamily="18" charset="0"/>
                <a:ea typeface="Arial" panose="020B0604020202020204" pitchFamily="34" charset="0"/>
              </a:rPr>
              <a:t>NPCA Mode (</a:t>
            </a:r>
            <a:r>
              <a:rPr kumimoji="0" lang="en-US" altLang="zh-CN" sz="1400" b="0" i="0" u="none" strike="noStrike" kern="0" cap="none" spc="0" normalizeH="0" baseline="0" noProof="0" dirty="0">
                <a:ln>
                  <a:noFill/>
                </a:ln>
                <a:solidFill>
                  <a:srgbClr val="000000"/>
                </a:solidFill>
                <a:effectLst/>
                <a:uLnTx/>
                <a:uFillTx/>
                <a:latin typeface="Times New Roman"/>
                <a:ea typeface="MS Gothic"/>
              </a:rPr>
              <a:t>enable/disable</a:t>
            </a:r>
            <a:r>
              <a:rPr kumimoji="0" lang="en-US" altLang="zh-CN" sz="1400" b="0" i="0" u="none" strike="noStrike" kern="0" cap="none" spc="0" normalizeH="0" baseline="0" noProof="0" dirty="0">
                <a:ln>
                  <a:noFill/>
                </a:ln>
                <a:solidFill>
                  <a:srgbClr val="000000"/>
                </a:solidFill>
                <a:effectLst/>
                <a:uLnTx/>
                <a:uFillTx/>
                <a:latin typeface="Times New Roman" panose="02020603050405020304" pitchFamily="18" charset="0"/>
                <a:ea typeface="Arial" panose="020B0604020202020204" pitchFamily="34" charset="0"/>
              </a:rPr>
              <a:t>)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rPr>
              <a:t>NPCA Parameter Update (Control), NPCA Parameter </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en-US" altLang="zh-CN" sz="1400" b="0" i="0" u="none" strike="noStrike" kern="0" cap="none" spc="0" normalizeH="0" baseline="0" noProof="0" dirty="0">
                <a:ln>
                  <a:noFill/>
                </a:ln>
                <a:solidFill>
                  <a:srgbClr val="000000"/>
                </a:solidFill>
                <a:effectLst/>
                <a:uLnTx/>
                <a:uFillTx/>
                <a:latin typeface="Times New Roman"/>
                <a:ea typeface="MS Gothic"/>
              </a:rPr>
              <a:t>NPCA Link Bitmap for MLD </a:t>
            </a:r>
          </a:p>
          <a:p>
            <a:pPr marL="914400" marR="0" lvl="2" indent="0" algn="l" defTabSz="449263" rtl="0" eaLnBrk="1" fontAlgn="base" latinLnBrk="0" hangingPunct="1">
              <a:lnSpc>
                <a:spcPct val="100000"/>
              </a:lnSpc>
              <a:spcBef>
                <a:spcPts val="450"/>
              </a:spcBef>
              <a:spcAft>
                <a:spcPct val="0"/>
              </a:spcAft>
              <a:buClr>
                <a:srgbClr val="000000"/>
              </a:buClr>
              <a:buSzPct val="100000"/>
              <a:tabLst/>
              <a:defRPr/>
            </a:pPr>
            <a:endParaRPr lang="en-US" altLang="zh-CN" sz="1600" kern="0" dirty="0">
              <a:solidFill>
                <a:srgbClr val="000000"/>
              </a:solidFill>
              <a:latin typeface="Times New Roman"/>
              <a:ea typeface="MS Gothic"/>
            </a:endParaRPr>
          </a:p>
        </p:txBody>
      </p:sp>
      <p:pic>
        <p:nvPicPr>
          <p:cNvPr id="7" name="图片 6">
            <a:extLst>
              <a:ext uri="{FF2B5EF4-FFF2-40B4-BE49-F238E27FC236}">
                <a16:creationId xmlns:a16="http://schemas.microsoft.com/office/drawing/2014/main" id="{EF067B54-A5B3-55A6-345C-2A4EFD81E227}"/>
              </a:ext>
            </a:extLst>
          </p:cNvPr>
          <p:cNvPicPr>
            <a:picLocks noChangeAspect="1"/>
          </p:cNvPicPr>
          <p:nvPr/>
        </p:nvPicPr>
        <p:blipFill>
          <a:blip r:embed="rId3"/>
          <a:stretch>
            <a:fillRect/>
          </a:stretch>
        </p:blipFill>
        <p:spPr>
          <a:xfrm>
            <a:off x="7824192" y="2234471"/>
            <a:ext cx="4135967" cy="3242733"/>
          </a:xfrm>
          <a:prstGeom prst="rect">
            <a:avLst/>
          </a:prstGeom>
        </p:spPr>
      </p:pic>
    </p:spTree>
    <p:extLst>
      <p:ext uri="{BB962C8B-B14F-4D97-AF65-F5344CB8AC3E}">
        <p14:creationId xmlns:p14="http://schemas.microsoft.com/office/powerpoint/2010/main" val="3060491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546549-5ED2-C4B8-A4CE-20D64AE73FCC}"/>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D7554ED5-DA8E-6A63-FDEC-4CE7F6D8CCC4}"/>
              </a:ext>
            </a:extLst>
          </p:cNvPr>
          <p:cNvSpPr>
            <a:spLocks noGrp="1"/>
          </p:cNvSpPr>
          <p:nvPr>
            <p:ph idx="1"/>
          </p:nvPr>
        </p:nvSpPr>
        <p:spPr>
          <a:xfrm>
            <a:off x="914401" y="1967039"/>
            <a:ext cx="10361084" cy="3478185"/>
          </a:xfrm>
        </p:spPr>
        <p:txBody>
          <a:bodyPr/>
          <a:lstStyle/>
          <a:p>
            <a:pPr>
              <a:buFont typeface="Arial" panose="020B0604020202020204" pitchFamily="34" charset="0"/>
              <a:buChar char="•"/>
            </a:pPr>
            <a:r>
              <a:rPr lang="en-US" altLang="zh-CN" sz="2000" dirty="0"/>
              <a:t>In this contribution, we discussed how to select NPCA PCH efficiently</a:t>
            </a:r>
          </a:p>
          <a:p>
            <a:pPr lvl="1">
              <a:buFont typeface="Arial" panose="020B0604020202020204" pitchFamily="34" charset="0"/>
              <a:buChar char="•"/>
            </a:pPr>
            <a:r>
              <a:rPr lang="en-US" altLang="zh-CN" sz="1600" dirty="0">
                <a:solidFill>
                  <a:schemeClr val="tx1"/>
                </a:solidFill>
                <a:cs typeface="Times New Roman"/>
              </a:rPr>
              <a:t>NPCA-supporting non-AP STAs indicate their preference in selecting NPCA PCH</a:t>
            </a:r>
            <a:endParaRPr lang="en-US" altLang="zh-CN" sz="1600" dirty="0"/>
          </a:p>
          <a:p>
            <a:pPr lvl="1">
              <a:buFont typeface="Arial" panose="020B0604020202020204" pitchFamily="34" charset="0"/>
              <a:buChar char="•"/>
            </a:pPr>
            <a:r>
              <a:rPr lang="en-US" altLang="zh-CN" sz="1600" dirty="0">
                <a:solidFill>
                  <a:schemeClr val="tx1"/>
                </a:solidFill>
                <a:cs typeface="Times New Roman"/>
              </a:rPr>
              <a:t>NPCA-supporting non-AP STAs </a:t>
            </a:r>
            <a:r>
              <a:rPr lang="en-US" altLang="zh-CN" sz="1600" dirty="0"/>
              <a:t>indicate whether to enable or disable NPCA depending on certain conditions </a:t>
            </a:r>
          </a:p>
        </p:txBody>
      </p:sp>
      <p:sp>
        <p:nvSpPr>
          <p:cNvPr id="4" name="灯片编号占位符 3">
            <a:extLst>
              <a:ext uri="{FF2B5EF4-FFF2-40B4-BE49-F238E27FC236}">
                <a16:creationId xmlns:a16="http://schemas.microsoft.com/office/drawing/2014/main" id="{CF3ACEA3-FC3E-2887-BD0B-9F53A43C04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520DFE2D-F975-A147-73D2-20F55A10B0CB}"/>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223EEAB6-D0D1-EA24-A780-C5C0A6297B26}"/>
              </a:ext>
            </a:extLst>
          </p:cNvPr>
          <p:cNvSpPr>
            <a:spLocks noGrp="1"/>
          </p:cNvSpPr>
          <p:nvPr>
            <p:ph type="dt" idx="15"/>
          </p:nvPr>
        </p:nvSpPr>
        <p:spPr/>
        <p:txBody>
          <a:bodyPr/>
          <a:lstStyle/>
          <a:p>
            <a:r>
              <a:rPr lang="en-US" altLang="zh-CN"/>
              <a:t>December 2024</a:t>
            </a:r>
            <a:endParaRPr lang="en-GB" dirty="0"/>
          </a:p>
        </p:txBody>
      </p:sp>
    </p:spTree>
    <p:extLst>
      <p:ext uri="{BB962C8B-B14F-4D97-AF65-F5344CB8AC3E}">
        <p14:creationId xmlns:p14="http://schemas.microsoft.com/office/powerpoint/2010/main" val="4230388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092F2D-136F-8D0B-1F10-EFE760CF9FDD}"/>
              </a:ext>
            </a:extLst>
          </p:cNvPr>
          <p:cNvSpPr>
            <a:spLocks noGrp="1"/>
          </p:cNvSpPr>
          <p:nvPr>
            <p:ph type="title"/>
          </p:nvPr>
        </p:nvSpPr>
        <p:spPr/>
        <p:txBody>
          <a:bodyPr/>
          <a:lstStyle/>
          <a:p>
            <a:r>
              <a:rPr lang="en-US" altLang="zh-CN" dirty="0"/>
              <a:t>Straw Poll 1</a:t>
            </a:r>
            <a:endParaRPr lang="zh-CN" altLang="en-US" dirty="0"/>
          </a:p>
        </p:txBody>
      </p:sp>
      <p:sp>
        <p:nvSpPr>
          <p:cNvPr id="3" name="内容占位符 2">
            <a:extLst>
              <a:ext uri="{FF2B5EF4-FFF2-40B4-BE49-F238E27FC236}">
                <a16:creationId xmlns:a16="http://schemas.microsoft.com/office/drawing/2014/main" id="{F12FC4C7-DDF8-C8DC-0A85-9165ED2D5EEF}"/>
              </a:ext>
            </a:extLst>
          </p:cNvPr>
          <p:cNvSpPr>
            <a:spLocks noGrp="1"/>
          </p:cNvSpPr>
          <p:nvPr>
            <p:ph idx="1"/>
          </p:nvPr>
        </p:nvSpPr>
        <p:spPr/>
        <p:txBody>
          <a:bodyPr/>
          <a:lstStyle/>
          <a:p>
            <a:r>
              <a:rPr lang="en-US" altLang="zh-CN" sz="2000" dirty="0"/>
              <a:t>Do you agree in 11bn that </a:t>
            </a:r>
            <a:r>
              <a:rPr lang="en-US" altLang="zh-CN" sz="2000" dirty="0">
                <a:solidFill>
                  <a:schemeClr val="tx1"/>
                </a:solidFill>
                <a:cs typeface="Times New Roman"/>
              </a:rPr>
              <a:t>NPCA-supporting non-AP STAs </a:t>
            </a:r>
            <a:r>
              <a:rPr lang="en-US" altLang="zh-CN" sz="2000" dirty="0"/>
              <a:t>may </a:t>
            </a:r>
            <a:r>
              <a:rPr lang="en-US" altLang="zh-CN" sz="2000" dirty="0">
                <a:solidFill>
                  <a:schemeClr val="tx1"/>
                </a:solidFill>
                <a:cs typeface="Times New Roman"/>
              </a:rPr>
              <a:t>indicate their preference in selecting NPCA PCH </a:t>
            </a:r>
            <a:r>
              <a:rPr lang="en-US" altLang="zh-CN" sz="2000" dirty="0"/>
              <a:t>?</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lang="en-US" altLang="zh-CN" sz="1800" b="0" dirty="0"/>
              <a:t>For example, </a:t>
            </a:r>
            <a:r>
              <a:rPr kumimoji="0" lang="en-US" altLang="zh-CN" sz="1800" b="0" i="0" u="none" strike="noStrike" kern="0" cap="none" spc="0" normalizeH="0" baseline="0" noProof="0" dirty="0">
                <a:ln>
                  <a:noFill/>
                </a:ln>
                <a:solidFill>
                  <a:srgbClr val="000000"/>
                </a:solidFill>
                <a:effectLst/>
                <a:uLnTx/>
                <a:uFillTx/>
                <a:latin typeface="Times New Roman"/>
                <a:ea typeface="MS Gothic"/>
              </a:rPr>
              <a:t>the </a:t>
            </a:r>
            <a:r>
              <a:rPr lang="en-US" altLang="zh-CN" sz="1800" dirty="0">
                <a:solidFill>
                  <a:schemeClr val="tx1"/>
                </a:solidFill>
                <a:cs typeface="Times New Roman"/>
              </a:rPr>
              <a:t>preference may include </a:t>
            </a:r>
            <a:r>
              <a:rPr kumimoji="0" lang="en-US" altLang="zh-CN" sz="1800" b="0" i="0" u="none" strike="noStrike" kern="0" cap="none" spc="0" normalizeH="0" baseline="0" noProof="0" dirty="0">
                <a:ln>
                  <a:noFill/>
                </a:ln>
                <a:solidFill>
                  <a:srgbClr val="000000"/>
                </a:solidFill>
                <a:effectLst/>
                <a:uLnTx/>
                <a:uFillTx/>
                <a:latin typeface="Times New Roman"/>
                <a:ea typeface="MS Gothic"/>
              </a:rPr>
              <a:t>NPCA Supported Channel list</a:t>
            </a:r>
            <a:r>
              <a:rPr lang="en-US" altLang="zh-CN" sz="1800" kern="0" dirty="0">
                <a:solidFill>
                  <a:srgbClr val="000000"/>
                </a:solidFill>
                <a:latin typeface="Times New Roman"/>
                <a:ea typeface="MS Gothic"/>
              </a:rPr>
              <a:t>,</a:t>
            </a:r>
            <a:r>
              <a:rPr lang="en-US" altLang="zh-CN" sz="1800" dirty="0">
                <a:latin typeface="Times New Roman"/>
                <a:ea typeface="MS Gothic"/>
              </a:rPr>
              <a:t> </a:t>
            </a:r>
            <a:r>
              <a:rPr kumimoji="0" lang="en-US" altLang="zh-CN" sz="1800" b="0" i="0" u="none" strike="noStrike" kern="0" cap="none" spc="0" normalizeH="0" baseline="0" noProof="0" dirty="0">
                <a:ln>
                  <a:noFill/>
                </a:ln>
                <a:solidFill>
                  <a:srgbClr val="000000"/>
                </a:solidFill>
                <a:effectLst/>
                <a:uLnTx/>
                <a:uFillTx/>
                <a:latin typeface="Times New Roman"/>
                <a:ea typeface="MS Gothic"/>
              </a:rPr>
              <a:t>Preferred NPCA PCH Channel list</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lang="en-US" altLang="zh-CN" sz="1800" b="0" dirty="0"/>
              <a:t>Whether to support solicited/unsolicited indication is TBD</a:t>
            </a:r>
            <a:endParaRPr lang="en-US" altLang="zh-CN" sz="2000" b="0" dirty="0"/>
          </a:p>
          <a:p>
            <a:endParaRPr lang="zh-CN" altLang="en-US" sz="2000" dirty="0"/>
          </a:p>
        </p:txBody>
      </p:sp>
      <p:sp>
        <p:nvSpPr>
          <p:cNvPr id="4" name="灯片编号占位符 3">
            <a:extLst>
              <a:ext uri="{FF2B5EF4-FFF2-40B4-BE49-F238E27FC236}">
                <a16:creationId xmlns:a16="http://schemas.microsoft.com/office/drawing/2014/main" id="{A7A1F11D-DC49-105A-0AF2-793B9605CF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F1EDDC7C-7843-4F8B-AA31-AC55A875A3C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26A1035-8B5D-1FB2-5843-FC4E60E2C091}"/>
              </a:ext>
            </a:extLst>
          </p:cNvPr>
          <p:cNvSpPr>
            <a:spLocks noGrp="1"/>
          </p:cNvSpPr>
          <p:nvPr>
            <p:ph type="dt" idx="15"/>
          </p:nvPr>
        </p:nvSpPr>
        <p:spPr/>
        <p:txBody>
          <a:bodyPr/>
          <a:lstStyle/>
          <a:p>
            <a:r>
              <a:rPr lang="en-US" altLang="zh-CN"/>
              <a:t>December 2024</a:t>
            </a:r>
            <a:endParaRPr lang="en-GB" dirty="0"/>
          </a:p>
        </p:txBody>
      </p:sp>
    </p:spTree>
    <p:extLst>
      <p:ext uri="{BB962C8B-B14F-4D97-AF65-F5344CB8AC3E}">
        <p14:creationId xmlns:p14="http://schemas.microsoft.com/office/powerpoint/2010/main" val="3804713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092F2D-136F-8D0B-1F10-EFE760CF9FDD}"/>
              </a:ext>
            </a:extLst>
          </p:cNvPr>
          <p:cNvSpPr>
            <a:spLocks noGrp="1"/>
          </p:cNvSpPr>
          <p:nvPr>
            <p:ph type="title"/>
          </p:nvPr>
        </p:nvSpPr>
        <p:spPr/>
        <p:txBody>
          <a:bodyPr/>
          <a:lstStyle/>
          <a:p>
            <a:r>
              <a:rPr lang="en-US" altLang="zh-CN" dirty="0"/>
              <a:t>Straw Poll 2</a:t>
            </a:r>
            <a:endParaRPr lang="zh-CN" altLang="en-US" dirty="0"/>
          </a:p>
        </p:txBody>
      </p:sp>
      <p:sp>
        <p:nvSpPr>
          <p:cNvPr id="3" name="内容占位符 2">
            <a:extLst>
              <a:ext uri="{FF2B5EF4-FFF2-40B4-BE49-F238E27FC236}">
                <a16:creationId xmlns:a16="http://schemas.microsoft.com/office/drawing/2014/main" id="{F12FC4C7-DDF8-C8DC-0A85-9165ED2D5EEF}"/>
              </a:ext>
            </a:extLst>
          </p:cNvPr>
          <p:cNvSpPr>
            <a:spLocks noGrp="1"/>
          </p:cNvSpPr>
          <p:nvPr>
            <p:ph idx="1"/>
          </p:nvPr>
        </p:nvSpPr>
        <p:spPr/>
        <p:txBody>
          <a:bodyPr/>
          <a:lstStyle/>
          <a:p>
            <a:r>
              <a:rPr lang="en-US" altLang="zh-CN" sz="2000" dirty="0"/>
              <a:t>Do you agree in 11bn that </a:t>
            </a:r>
            <a:r>
              <a:rPr lang="en-US" altLang="zh-CN" sz="2000" dirty="0">
                <a:solidFill>
                  <a:schemeClr val="tx1"/>
                </a:solidFill>
                <a:cs typeface="Times New Roman"/>
              </a:rPr>
              <a:t>NPCA-supporting non-AP STAs </a:t>
            </a:r>
            <a:r>
              <a:rPr lang="en-US" altLang="zh-CN" sz="2000" dirty="0"/>
              <a:t>may </a:t>
            </a:r>
            <a:r>
              <a:rPr lang="en-US" altLang="zh-CN" sz="2000" dirty="0">
                <a:solidFill>
                  <a:schemeClr val="tx1"/>
                </a:solidFill>
                <a:cs typeface="Times New Roman"/>
              </a:rPr>
              <a:t>indicate local channel </a:t>
            </a:r>
            <a:r>
              <a:rPr kumimoji="0" lang="en-US" altLang="zh-CN" sz="2000" b="1" i="0" u="none" strike="noStrike" kern="0" cap="none" spc="0" normalizeH="0" baseline="0" noProof="0" dirty="0">
                <a:ln>
                  <a:noFill/>
                </a:ln>
                <a:solidFill>
                  <a:srgbClr val="000000"/>
                </a:solidFill>
                <a:effectLst/>
                <a:uLnTx/>
                <a:uFillTx/>
                <a:latin typeface="Times New Roman"/>
                <a:ea typeface="MS Gothic"/>
                <a:cs typeface="+mn-cs"/>
              </a:rPr>
              <a:t>information for selecting NPCA PCH</a:t>
            </a:r>
            <a:r>
              <a:rPr lang="en-US" altLang="zh-CN" sz="2000" dirty="0"/>
              <a:t>?</a:t>
            </a:r>
          </a:p>
          <a:p>
            <a:pPr lvl="1">
              <a:buFont typeface="Arial" panose="020B0604020202020204" pitchFamily="34" charset="0"/>
              <a:buChar char="•"/>
            </a:pPr>
            <a:r>
              <a:rPr lang="en-US" altLang="zh-CN" sz="1800" b="0" dirty="0"/>
              <a:t>For example, the local channel information may include Channel Unavailable Info, </a:t>
            </a:r>
            <a:r>
              <a:rPr kumimoji="0" lang="en-US" altLang="zh-CN" sz="1800" b="0" i="0" u="none" strike="noStrike" kern="0" cap="none" spc="0" normalizeH="0" baseline="0" noProof="0" dirty="0">
                <a:ln>
                  <a:noFill/>
                </a:ln>
                <a:solidFill>
                  <a:srgbClr val="000000"/>
                </a:solidFill>
                <a:effectLst/>
                <a:uLnTx/>
                <a:uFillTx/>
                <a:latin typeface="Times New Roman" panose="02020603050405020304" pitchFamily="18" charset="0"/>
                <a:ea typeface="Arial" panose="020B0604020202020204" pitchFamily="34" charset="0"/>
              </a:rPr>
              <a:t>OBSS ID list, </a:t>
            </a:r>
            <a:r>
              <a:rPr kumimoji="0" lang="en-US" altLang="zh-CN" sz="1800" b="0" i="0" u="none" strike="noStrike" kern="0" cap="none" spc="0" normalizeH="0" baseline="0" noProof="0" dirty="0">
                <a:ln>
                  <a:noFill/>
                </a:ln>
                <a:solidFill>
                  <a:srgbClr val="000000"/>
                </a:solidFill>
                <a:effectLst/>
                <a:uLnTx/>
                <a:uFillTx/>
                <a:latin typeface="Times New Roman"/>
                <a:ea typeface="MS Gothic"/>
              </a:rPr>
              <a:t>OBSS PCH list</a:t>
            </a:r>
            <a:r>
              <a:rPr lang="en-US" altLang="zh-CN" sz="1800" b="0" dirty="0"/>
              <a:t> </a:t>
            </a:r>
          </a:p>
          <a:p>
            <a:endParaRPr lang="zh-CN" altLang="en-US" sz="2000" dirty="0"/>
          </a:p>
        </p:txBody>
      </p:sp>
      <p:sp>
        <p:nvSpPr>
          <p:cNvPr id="4" name="灯片编号占位符 3">
            <a:extLst>
              <a:ext uri="{FF2B5EF4-FFF2-40B4-BE49-F238E27FC236}">
                <a16:creationId xmlns:a16="http://schemas.microsoft.com/office/drawing/2014/main" id="{A7A1F11D-DC49-105A-0AF2-793B9605CF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F1EDDC7C-7843-4F8B-AA31-AC55A875A3CF}"/>
              </a:ext>
            </a:extLst>
          </p:cNvPr>
          <p:cNvSpPr>
            <a:spLocks noGrp="1"/>
          </p:cNvSpPr>
          <p:nvPr>
            <p:ph type="ftr" idx="14"/>
          </p:nvPr>
        </p:nvSpPr>
        <p:spPr/>
        <p:txBody>
          <a:bodyPr/>
          <a:lstStyle/>
          <a:p>
            <a:r>
              <a:rPr lang="en-GB"/>
              <a:t>Yuxin Lu, TCL Industries</a:t>
            </a:r>
            <a:endParaRPr lang="en-GB" dirty="0"/>
          </a:p>
        </p:txBody>
      </p:sp>
      <p:sp>
        <p:nvSpPr>
          <p:cNvPr id="6" name="日期占位符 5">
            <a:extLst>
              <a:ext uri="{FF2B5EF4-FFF2-40B4-BE49-F238E27FC236}">
                <a16:creationId xmlns:a16="http://schemas.microsoft.com/office/drawing/2014/main" id="{E26A1035-8B5D-1FB2-5843-FC4E60E2C091}"/>
              </a:ext>
            </a:extLst>
          </p:cNvPr>
          <p:cNvSpPr>
            <a:spLocks noGrp="1"/>
          </p:cNvSpPr>
          <p:nvPr>
            <p:ph type="dt" idx="15"/>
          </p:nvPr>
        </p:nvSpPr>
        <p:spPr/>
        <p:txBody>
          <a:bodyPr/>
          <a:lstStyle/>
          <a:p>
            <a:r>
              <a:rPr lang="en-US" altLang="zh-CN"/>
              <a:t>December 2024</a:t>
            </a:r>
            <a:endParaRPr lang="en-GB" dirty="0"/>
          </a:p>
        </p:txBody>
      </p:sp>
    </p:spTree>
    <p:extLst>
      <p:ext uri="{BB962C8B-B14F-4D97-AF65-F5344CB8AC3E}">
        <p14:creationId xmlns:p14="http://schemas.microsoft.com/office/powerpoint/2010/main" val="3271326510"/>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yuxin.potx" id="{479F0ED2-8CF9-40FB-88A2-26443AAAE078}" vid="{8DE6C7F5-5598-40CD-893F-FB7D105CE22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802-11-submission-yuxin</Template>
  <TotalTime>23183</TotalTime>
  <Words>1191</Words>
  <Application>Microsoft Office PowerPoint</Application>
  <PresentationFormat>宽屏</PresentationFormat>
  <Paragraphs>140</Paragraphs>
  <Slides>13</Slides>
  <Notes>7</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9" baseType="lpstr">
      <vt:lpstr>Arial Unicode MS</vt:lpstr>
      <vt:lpstr>宋体</vt:lpstr>
      <vt:lpstr>Arial</vt:lpstr>
      <vt:lpstr>Times New Roman</vt:lpstr>
      <vt:lpstr>Office 主题​​</vt:lpstr>
      <vt:lpstr>Document</vt:lpstr>
      <vt:lpstr>NPCA Primary Channel Selection</vt:lpstr>
      <vt:lpstr>Introduction</vt:lpstr>
      <vt:lpstr>Motivation</vt:lpstr>
      <vt:lpstr>Proposed Solution – Part I</vt:lpstr>
      <vt:lpstr>Proposed Solution – Part II</vt:lpstr>
      <vt:lpstr>Proposed Solution – Part III</vt:lpstr>
      <vt:lpstr>Summary</vt:lpstr>
      <vt:lpstr>Straw Poll 1</vt:lpstr>
      <vt:lpstr>Straw Poll 2</vt:lpstr>
      <vt:lpstr>Straw Poll 3</vt:lpstr>
      <vt:lpstr>PowerPoint 演示文稿</vt:lpstr>
      <vt:lpstr>Proposed Solution – Part IV</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yuxin lu</dc:creator>
  <cp:keywords/>
  <cp:lastModifiedBy>yuxin lu</cp:lastModifiedBy>
  <cp:revision>893</cp:revision>
  <cp:lastPrinted>1601-01-01T00:00:00Z</cp:lastPrinted>
  <dcterms:created xsi:type="dcterms:W3CDTF">2024-08-21T06:11:06Z</dcterms:created>
  <dcterms:modified xsi:type="dcterms:W3CDTF">2025-01-21T03:24:29Z</dcterms:modified>
  <cp:category>Name, Affiliation</cp:category>
</cp:coreProperties>
</file>