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58" r:id="rId4"/>
    <p:sldId id="287" r:id="rId5"/>
    <p:sldId id="295" r:id="rId6"/>
    <p:sldId id="290" r:id="rId7"/>
    <p:sldId id="293" r:id="rId8"/>
    <p:sldId id="294" r:id="rId9"/>
    <p:sldId id="264" r:id="rId10"/>
    <p:sldId id="273" r:id="rId11"/>
    <p:sldId id="296" r:id="rId12"/>
    <p:sldId id="297" r:id="rId13"/>
    <p:sldId id="29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7" autoAdjust="0"/>
    <p:restoredTop sz="86369" autoAdjust="0"/>
  </p:normalViewPr>
  <p:slideViewPr>
    <p:cSldViewPr>
      <p:cViewPr varScale="1">
        <p:scale>
          <a:sx n="61" d="100"/>
          <a:sy n="61" d="100"/>
        </p:scale>
        <p:origin x="72" y="6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9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7518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9481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0311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3844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8166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61111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75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dirty="0"/>
              <a:t>November 2024</a:t>
            </a:r>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标题 6">
            <a:extLst>
              <a:ext uri="{FF2B5EF4-FFF2-40B4-BE49-F238E27FC236}">
                <a16:creationId xmlns:a16="http://schemas.microsoft.com/office/drawing/2014/main" id="{5E5DCC0B-EE85-4DBC-BE61-360BC5CB7C18}"/>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High-Capability Protection in DPS Follow 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2024-11-25</a:t>
            </a:r>
          </a:p>
        </p:txBody>
      </p:sp>
      <p:sp>
        <p:nvSpPr>
          <p:cNvPr id="6" name="Date Placeholder 3"/>
          <p:cNvSpPr>
            <a:spLocks noGrp="1"/>
          </p:cNvSpPr>
          <p:nvPr>
            <p:ph type="dt" idx="10"/>
          </p:nvPr>
        </p:nvSpPr>
        <p:spPr/>
        <p:txBody>
          <a:bodyPr/>
          <a:lstStyle/>
          <a:p>
            <a:r>
              <a:rPr lang="en-US" altLang="zh-CN" dirty="0"/>
              <a:t>November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46645661"/>
              </p:ext>
            </p:extLst>
          </p:nvPr>
        </p:nvGraphicFramePr>
        <p:xfrm>
          <a:off x="1119188" y="2611438"/>
          <a:ext cx="9853612" cy="3319462"/>
        </p:xfrm>
        <a:graphic>
          <a:graphicData uri="http://schemas.openxmlformats.org/presentationml/2006/ole">
            <mc:AlternateContent xmlns:mc="http://schemas.openxmlformats.org/markup-compatibility/2006">
              <mc:Choice xmlns:v="urn:schemas-microsoft-com:vml" Requires="v">
                <p:oleObj spid="_x0000_s1791" name="Document" r:id="rId4" imgW="10194078" imgH="3451581" progId="Word.Document.8">
                  <p:embed/>
                </p:oleObj>
              </mc:Choice>
              <mc:Fallback>
                <p:oleObj name="Document" r:id="rId4" imgW="10194078" imgH="3451581" progId="Word.Document.8">
                  <p:embed/>
                  <p:pic>
                    <p:nvPicPr>
                      <p:cNvPr id="0" name="Picture 3"/>
                      <p:cNvPicPr>
                        <a:picLocks noChangeAspect="1" noChangeArrowheads="1"/>
                      </p:cNvPicPr>
                      <p:nvPr/>
                    </p:nvPicPr>
                    <p:blipFill>
                      <a:blip r:embed="rId5"/>
                      <a:srcRect/>
                      <a:stretch>
                        <a:fillRect/>
                      </a:stretch>
                    </p:blipFill>
                    <p:spPr bwMode="auto">
                      <a:xfrm>
                        <a:off x="1119188" y="2611438"/>
                        <a:ext cx="9853612" cy="3319462"/>
                      </a:xfrm>
                      <a:prstGeom prst="rect">
                        <a:avLst/>
                      </a:prstGeom>
                      <a:noFill/>
                    </p:spPr>
                  </p:pic>
                </p:oleObj>
              </mc:Fallback>
            </mc:AlternateContent>
          </a:graphicData>
        </a:graphic>
      </p:graphicFrame>
      <p:sp>
        <p:nvSpPr>
          <p:cNvPr id="3076" name="Rectangle 4"/>
          <p:cNvSpPr>
            <a:spLocks noChangeArrowheads="1"/>
          </p:cNvSpPr>
          <p:nvPr/>
        </p:nvSpPr>
        <p:spPr bwMode="auto">
          <a:xfrm>
            <a:off x="1127396" y="20596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725362" y="2132856"/>
            <a:ext cx="6840759" cy="3384376"/>
          </a:xfrm>
        </p:spPr>
        <p:txBody>
          <a:bodyPr/>
          <a:lstStyle/>
          <a:p>
            <a:r>
              <a:rPr lang="en-US" altLang="zh-CN" sz="1800" dirty="0"/>
              <a:t>[1] 11-22-1414-00-0uhr-low-power-listening-mode </a:t>
            </a:r>
          </a:p>
          <a:p>
            <a:r>
              <a:rPr lang="en-US" altLang="zh-CN" sz="1800" dirty="0"/>
              <a:t>[2] 11-23-0010-00-0uhr-considerations-for-enabling-ap-power-save</a:t>
            </a:r>
          </a:p>
          <a:p>
            <a:r>
              <a:rPr lang="en-US" altLang="zh-CN" sz="1800" dirty="0"/>
              <a:t>[3] 11-23-1875-01-00bn-power-save-proposal-for-non-ap-mobile-ap</a:t>
            </a:r>
          </a:p>
          <a:p>
            <a:r>
              <a:rPr lang="en-US" altLang="zh-CN" sz="1800" dirty="0"/>
              <a:t>[4] 11-23-2003-00-00bn-client-power-save</a:t>
            </a:r>
          </a:p>
          <a:p>
            <a:r>
              <a:rPr lang="en-US" altLang="zh-CN" sz="1800" dirty="0"/>
              <a:t>[5] 11-23-1965-00-00bn-dynamic-power-save-follow-up</a:t>
            </a:r>
          </a:p>
          <a:p>
            <a:r>
              <a:rPr lang="en-US" altLang="zh-CN" sz="1800" dirty="0"/>
              <a:t>[6] 11-24-0485-00-00bn-low-power-listening-mode-for-clients</a:t>
            </a:r>
          </a:p>
          <a:p>
            <a:r>
              <a:rPr lang="en-US" altLang="zh-CN" sz="1800" dirty="0"/>
              <a:t>[7] 11-23-1873-00-00bn-post-fcs-mac-padding</a:t>
            </a:r>
          </a:p>
          <a:p>
            <a:r>
              <a:rPr lang="en-US" altLang="zh-CN" sz="1800" dirty="0"/>
              <a:t>[8] 11-23-1942-00-00bn-inter-ppdu-low-power-listening-scheme</a:t>
            </a:r>
          </a:p>
          <a:p>
            <a:r>
              <a:rPr lang="en-US" altLang="zh-CN" sz="1800" dirty="0"/>
              <a:t>[9] 11-24-0844-00-00bn-padding-time-in-dynamic-power-save</a:t>
            </a:r>
          </a:p>
          <a:p>
            <a:endParaRPr lang="en-US" altLang="zh-CN" sz="1800" dirty="0"/>
          </a:p>
          <a:p>
            <a:endParaRPr lang="en-US" altLang="zh-CN" sz="1800" dirty="0"/>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 1</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914400" y="1981201"/>
            <a:ext cx="10654208"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If the time without successful frame exchange between AP and DPS STA exceeds a time threshold, the DPS STA starts switching back. </a:t>
            </a:r>
          </a:p>
          <a:p>
            <a:pPr lvl="1">
              <a:buFont typeface="Times New Roman" pitchFamily="16" charset="0"/>
              <a:buChar char="•"/>
            </a:pPr>
            <a:r>
              <a:rPr lang="en-US" altLang="zh-CN" dirty="0"/>
              <a:t>The time threshold </a:t>
            </a:r>
            <a:r>
              <a:rPr lang="en-GB" dirty="0"/>
              <a:t>for switch-back </a:t>
            </a:r>
            <a:r>
              <a:rPr lang="en-US" altLang="zh-CN" dirty="0"/>
              <a:t>can be indicated in the DPS operation parameters update phase.</a:t>
            </a:r>
            <a:endParaRPr lang="en-GB" dirty="0"/>
          </a:p>
        </p:txBody>
      </p:sp>
    </p:spTree>
    <p:extLst>
      <p:ext uri="{BB962C8B-B14F-4D97-AF65-F5344CB8AC3E}">
        <p14:creationId xmlns:p14="http://schemas.microsoft.com/office/powerpoint/2010/main" val="263743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 2</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914401" y="1981201"/>
            <a:ext cx="10150152"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The high-capability duration in DPS can be exchanged and updated through ICF and ICR.</a:t>
            </a:r>
            <a:endParaRPr lang="en-GB" dirty="0"/>
          </a:p>
        </p:txBody>
      </p:sp>
    </p:spTree>
    <p:extLst>
      <p:ext uri="{BB962C8B-B14F-4D97-AF65-F5344CB8AC3E}">
        <p14:creationId xmlns:p14="http://schemas.microsoft.com/office/powerpoint/2010/main" val="468013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11" name="Title 1">
            <a:extLst>
              <a:ext uri="{FF2B5EF4-FFF2-40B4-BE49-F238E27FC236}">
                <a16:creationId xmlns:a16="http://schemas.microsoft.com/office/drawing/2014/main" id="{1F7118BC-FAB5-427C-8665-A852888F3887}"/>
              </a:ext>
            </a:extLst>
          </p:cNvPr>
          <p:cNvSpPr>
            <a:spLocks noGrp="1"/>
          </p:cNvSpPr>
          <p:nvPr>
            <p:ph type="title"/>
          </p:nvPr>
        </p:nvSpPr>
        <p:spPr>
          <a:xfrm>
            <a:off x="914401" y="685801"/>
            <a:ext cx="10361084" cy="1065213"/>
          </a:xfrm>
        </p:spPr>
        <p:txBody>
          <a:bodyPr/>
          <a:lstStyle/>
          <a:p>
            <a:r>
              <a:rPr lang="en-GB" dirty="0"/>
              <a:t>SP 3</a:t>
            </a:r>
          </a:p>
        </p:txBody>
      </p:sp>
      <p:sp>
        <p:nvSpPr>
          <p:cNvPr id="12" name="Rectangle 2">
            <a:extLst>
              <a:ext uri="{FF2B5EF4-FFF2-40B4-BE49-F238E27FC236}">
                <a16:creationId xmlns:a16="http://schemas.microsoft.com/office/drawing/2014/main" id="{781A054F-F1A2-4125-BADE-7C4E4BCBE20D}"/>
              </a:ext>
            </a:extLst>
          </p:cNvPr>
          <p:cNvSpPr>
            <a:spLocks noGrp="1" noChangeArrowheads="1"/>
          </p:cNvSpPr>
          <p:nvPr>
            <p:ph idx="1"/>
          </p:nvPr>
        </p:nvSpPr>
        <p:spPr>
          <a:xfrm>
            <a:off x="914400" y="1981201"/>
            <a:ext cx="10654208" cy="4113213"/>
          </a:xfrm>
          <a:ln/>
        </p:spPr>
        <p:txBody>
          <a:bodyPr/>
          <a:lstStyle/>
          <a:p>
            <a:pPr>
              <a:buFont typeface="Times New Roman" pitchFamily="16" charset="0"/>
              <a:buChar char="•"/>
            </a:pPr>
            <a:r>
              <a:rPr lang="en-GB" dirty="0"/>
              <a:t>Do you support to include the following in the 11bn SFD?</a:t>
            </a:r>
          </a:p>
          <a:p>
            <a:pPr lvl="1">
              <a:buFont typeface="Times New Roman" pitchFamily="16" charset="0"/>
              <a:buChar char="•"/>
            </a:pPr>
            <a:r>
              <a:rPr lang="en-US" altLang="zh-CN" dirty="0"/>
              <a:t>When data transmission for DPS STA is not completed, the DPS STA are allowed to maintain the high-capability mode across TXOPs. </a:t>
            </a:r>
            <a:endParaRPr lang="en-GB" dirty="0"/>
          </a:p>
        </p:txBody>
      </p:sp>
    </p:spTree>
    <p:extLst>
      <p:ext uri="{BB962C8B-B14F-4D97-AF65-F5344CB8AC3E}">
        <p14:creationId xmlns:p14="http://schemas.microsoft.com/office/powerpoint/2010/main" val="2263874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839416" y="2132856"/>
            <a:ext cx="10361085" cy="3482007"/>
          </a:xfrm>
          <a:ln/>
        </p:spPr>
        <p:txBody>
          <a:bodyPr/>
          <a:lstStyle/>
          <a:p>
            <a:pPr>
              <a:buFont typeface="Arial" pitchFamily="34" charset="0"/>
              <a:buChar char="•"/>
            </a:pPr>
            <a:r>
              <a:rPr lang="en-US" altLang="zh-CN" sz="1800" b="0" dirty="0"/>
              <a:t>Low power listen mode was proposed by [1]. References[2-6] continue to develop the low power listen mode to dynamic power save (DPS) and provide more details. </a:t>
            </a:r>
          </a:p>
          <a:p>
            <a:pPr>
              <a:buFont typeface="Arial" pitchFamily="34" charset="0"/>
              <a:buChar char="•"/>
            </a:pPr>
            <a:r>
              <a:rPr lang="pt-BR" altLang="zh-CN" sz="1800" b="0" dirty="0"/>
              <a:t>References[4, 5, 7] </a:t>
            </a:r>
            <a:r>
              <a:rPr lang="en-US" altLang="zh-CN" sz="1800" b="0" dirty="0"/>
              <a:t>propose to add a new Intermediate FCS field before the padding so that the STA can use the padding time to change bandwidth.</a:t>
            </a:r>
          </a:p>
          <a:p>
            <a:pPr>
              <a:buFont typeface="Arial" pitchFamily="34" charset="0"/>
              <a:buChar char="•"/>
            </a:pPr>
            <a:r>
              <a:rPr lang="en-US" altLang="zh-CN" sz="1800" b="0" dirty="0"/>
              <a:t>STA in DPS mode will start switch from the high-capability mode to the low-capability mode before the end of the TXOP if DPS uses the same switch-back rules as EMLSR.</a:t>
            </a:r>
          </a:p>
          <a:p>
            <a:pPr>
              <a:buFont typeface="Arial" pitchFamily="34" charset="0"/>
              <a:buChar char="•"/>
            </a:pPr>
            <a:r>
              <a:rPr lang="en-US" altLang="zh-CN" sz="1800" b="0" dirty="0"/>
              <a:t>When capability switching involves bandwidth changing, the round-trip switch delay is relatively large [9]. </a:t>
            </a:r>
          </a:p>
          <a:p>
            <a:pPr>
              <a:buFont typeface="Arial"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The round-trip switch delay (e.g. 512 µs )</a:t>
            </a:r>
            <a:r>
              <a:rPr lang="zh-CN" altLang="en-US" sz="1800" b="0" dirty="0"/>
              <a:t> </a:t>
            </a:r>
            <a:r>
              <a:rPr lang="en-US" altLang="zh-CN" sz="1800" b="0" dirty="0"/>
              <a:t>accounts for a high proportion of the time-limited TXOP.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the data transmission has not been completed and capability switches are performed each TXOP, there will be a large unnecessary padding cost and time waste.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For some data transmission tasks, the transmission duration can be roughly estimated in advance based on the amount of data and PHY capabilities.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it is determined in advance that the data transmission task cannot be completed within one TXOP, it is not appropriate to force the DPS STA to return to the low-capability mode at the end of the TXOP and reawaken it in the next TXOP (e.g. a total of 512 </a:t>
            </a:r>
            <a:r>
              <a:rPr lang="en-US" altLang="zh-CN" sz="1800" b="0" dirty="0" err="1"/>
              <a:t>μs</a:t>
            </a:r>
            <a:r>
              <a:rPr lang="en-US" altLang="zh-CN" sz="1800" b="0" dirty="0"/>
              <a:t> is wasted).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5" name="矩形 24">
            <a:extLst>
              <a:ext uri="{FF2B5EF4-FFF2-40B4-BE49-F238E27FC236}">
                <a16:creationId xmlns:a16="http://schemas.microsoft.com/office/drawing/2014/main" id="{31AAA702-5020-4E59-AB3F-C7F92A4DA9F0}"/>
              </a:ext>
            </a:extLst>
          </p:cNvPr>
          <p:cNvSpPr/>
          <p:nvPr/>
        </p:nvSpPr>
        <p:spPr>
          <a:xfrm>
            <a:off x="4216259" y="3924507"/>
            <a:ext cx="353368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26" name="矩形 25">
            <a:extLst>
              <a:ext uri="{FF2B5EF4-FFF2-40B4-BE49-F238E27FC236}">
                <a16:creationId xmlns:a16="http://schemas.microsoft.com/office/drawing/2014/main" id="{D7B44C52-9DBA-4A15-91BF-C8240FE6A8D7}"/>
              </a:ext>
            </a:extLst>
          </p:cNvPr>
          <p:cNvSpPr/>
          <p:nvPr/>
        </p:nvSpPr>
        <p:spPr>
          <a:xfrm>
            <a:off x="2575244" y="4268766"/>
            <a:ext cx="1641014"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8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lang="en-US" altLang="zh-CN" sz="1800" kern="0" dirty="0">
                <a:solidFill>
                  <a:srgbClr val="1D1D1A"/>
                </a:solidFill>
                <a:latin typeface="+mn-lt"/>
                <a:ea typeface="等线" panose="02010600030101010101" pitchFamily="2" charset="-122"/>
              </a:rPr>
              <a:t> </a:t>
            </a: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ICF</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30" name="矩形 29">
            <a:extLst>
              <a:ext uri="{FF2B5EF4-FFF2-40B4-BE49-F238E27FC236}">
                <a16:creationId xmlns:a16="http://schemas.microsoft.com/office/drawing/2014/main" id="{8C8A6021-70B7-4B50-ADF0-C101AAB396E6}"/>
              </a:ext>
            </a:extLst>
          </p:cNvPr>
          <p:cNvSpPr/>
          <p:nvPr/>
        </p:nvSpPr>
        <p:spPr>
          <a:xfrm>
            <a:off x="8479900" y="3937351"/>
            <a:ext cx="243839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31" name="直接箭头连接符 30">
            <a:extLst>
              <a:ext uri="{FF2B5EF4-FFF2-40B4-BE49-F238E27FC236}">
                <a16:creationId xmlns:a16="http://schemas.microsoft.com/office/drawing/2014/main" id="{EE2A9C39-97C0-46F5-BD25-CBFDBBC93562}"/>
              </a:ext>
            </a:extLst>
          </p:cNvPr>
          <p:cNvCxnSpPr>
            <a:cxnSpLocks/>
          </p:cNvCxnSpPr>
          <p:nvPr/>
        </p:nvCxnSpPr>
        <p:spPr>
          <a:xfrm>
            <a:off x="3357459" y="4702723"/>
            <a:ext cx="864096"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1" name="直接箭头连接符 40">
            <a:extLst>
              <a:ext uri="{FF2B5EF4-FFF2-40B4-BE49-F238E27FC236}">
                <a16:creationId xmlns:a16="http://schemas.microsoft.com/office/drawing/2014/main" id="{BCF3735B-CC32-4780-815A-1A5BC80E5603}"/>
              </a:ext>
            </a:extLst>
          </p:cNvPr>
          <p:cNvCxnSpPr/>
          <p:nvPr/>
        </p:nvCxnSpPr>
        <p:spPr>
          <a:xfrm>
            <a:off x="7749947" y="4092124"/>
            <a:ext cx="720081"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6" name="直接箭头连接符 45">
            <a:extLst>
              <a:ext uri="{FF2B5EF4-FFF2-40B4-BE49-F238E27FC236}">
                <a16:creationId xmlns:a16="http://schemas.microsoft.com/office/drawing/2014/main" id="{C6B74F85-220B-4D33-AC08-20B4C879E965}"/>
              </a:ext>
            </a:extLst>
          </p:cNvPr>
          <p:cNvCxnSpPr>
            <a:cxnSpLocks/>
          </p:cNvCxnSpPr>
          <p:nvPr/>
        </p:nvCxnSpPr>
        <p:spPr>
          <a:xfrm>
            <a:off x="4216258" y="4702723"/>
            <a:ext cx="3533689" cy="0"/>
          </a:xfrm>
          <a:prstGeom prst="straightConnector1">
            <a:avLst/>
          </a:prstGeom>
          <a:noFill/>
          <a:ln w="19050" cap="flat" cmpd="sng" algn="ctr">
            <a:solidFill>
              <a:srgbClr val="0070C0"/>
            </a:solidFill>
            <a:prstDash val="sysDash"/>
            <a:miter lim="800000"/>
            <a:headEnd type="triangle"/>
            <a:tailEnd type="triangle"/>
          </a:ln>
          <a:effectLst/>
        </p:spPr>
      </p:cxnSp>
      <p:sp>
        <p:nvSpPr>
          <p:cNvPr id="50" name="文本框 49">
            <a:extLst>
              <a:ext uri="{FF2B5EF4-FFF2-40B4-BE49-F238E27FC236}">
                <a16:creationId xmlns:a16="http://schemas.microsoft.com/office/drawing/2014/main" id="{15C116BF-55E3-48BF-83D8-98E6E04D6D4F}"/>
              </a:ext>
            </a:extLst>
          </p:cNvPr>
          <p:cNvSpPr txBox="1"/>
          <p:nvPr/>
        </p:nvSpPr>
        <p:spPr>
          <a:xfrm>
            <a:off x="3176312" y="4624833"/>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51" name="文本框 50">
            <a:extLst>
              <a:ext uri="{FF2B5EF4-FFF2-40B4-BE49-F238E27FC236}">
                <a16:creationId xmlns:a16="http://schemas.microsoft.com/office/drawing/2014/main" id="{67C40346-420B-4630-965B-D8BBFA40801B}"/>
              </a:ext>
            </a:extLst>
          </p:cNvPr>
          <p:cNvSpPr txBox="1"/>
          <p:nvPr/>
        </p:nvSpPr>
        <p:spPr>
          <a:xfrm>
            <a:off x="7392144" y="3471285"/>
            <a:ext cx="1691489"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back delay</a:t>
            </a:r>
            <a:endParaRPr lang="zh-CN" altLang="en-US" sz="1600" dirty="0">
              <a:solidFill>
                <a:srgbClr val="00B050"/>
              </a:solidFill>
              <a:latin typeface="+mn-lt"/>
              <a:ea typeface="Microsoft YaHei" panose="020B0503020204020204" pitchFamily="34" charset="-122"/>
            </a:endParaRPr>
          </a:p>
        </p:txBody>
      </p:sp>
      <p:sp>
        <p:nvSpPr>
          <p:cNvPr id="52" name="矩形 51">
            <a:extLst>
              <a:ext uri="{FF2B5EF4-FFF2-40B4-BE49-F238E27FC236}">
                <a16:creationId xmlns:a16="http://schemas.microsoft.com/office/drawing/2014/main" id="{FE18D1BE-DDE3-4105-BA48-9EF3AE15016B}"/>
              </a:ext>
            </a:extLst>
          </p:cNvPr>
          <p:cNvSpPr/>
          <p:nvPr/>
        </p:nvSpPr>
        <p:spPr>
          <a:xfrm>
            <a:off x="5525284" y="4738933"/>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cxnSp>
        <p:nvCxnSpPr>
          <p:cNvPr id="53" name="直接箭头连接符 52">
            <a:extLst>
              <a:ext uri="{FF2B5EF4-FFF2-40B4-BE49-F238E27FC236}">
                <a16:creationId xmlns:a16="http://schemas.microsoft.com/office/drawing/2014/main" id="{D6F7FD05-D100-42A5-8D85-94F811AB5840}"/>
              </a:ext>
            </a:extLst>
          </p:cNvPr>
          <p:cNvCxnSpPr>
            <a:cxnSpLocks/>
          </p:cNvCxnSpPr>
          <p:nvPr/>
        </p:nvCxnSpPr>
        <p:spPr>
          <a:xfrm>
            <a:off x="955609" y="4257463"/>
            <a:ext cx="10279351" cy="14250"/>
          </a:xfrm>
          <a:prstGeom prst="straightConnector1">
            <a:avLst/>
          </a:prstGeom>
          <a:noFill/>
          <a:ln w="28575" cap="flat" cmpd="sng" algn="ctr">
            <a:solidFill>
              <a:srgbClr val="1D1D1A"/>
            </a:solidFill>
            <a:prstDash val="solid"/>
            <a:miter lim="800000"/>
            <a:tailEnd type="triangle"/>
          </a:ln>
          <a:effectLst/>
        </p:spPr>
      </p:cxnSp>
      <p:sp>
        <p:nvSpPr>
          <p:cNvPr id="54" name="矩形 53">
            <a:extLst>
              <a:ext uri="{FF2B5EF4-FFF2-40B4-BE49-F238E27FC236}">
                <a16:creationId xmlns:a16="http://schemas.microsoft.com/office/drawing/2014/main" id="{E620FAD7-AF85-4343-97AF-422D3873DB1D}"/>
              </a:ext>
            </a:extLst>
          </p:cNvPr>
          <p:cNvSpPr/>
          <p:nvPr/>
        </p:nvSpPr>
        <p:spPr>
          <a:xfrm>
            <a:off x="976693" y="3900281"/>
            <a:ext cx="243839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8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55" name="矩形 54">
            <a:extLst>
              <a:ext uri="{FF2B5EF4-FFF2-40B4-BE49-F238E27FC236}">
                <a16:creationId xmlns:a16="http://schemas.microsoft.com/office/drawing/2014/main" id="{D668EBC4-25A7-4E88-AEFE-3A1ABEC826B8}"/>
              </a:ext>
            </a:extLst>
          </p:cNvPr>
          <p:cNvSpPr/>
          <p:nvPr/>
        </p:nvSpPr>
        <p:spPr>
          <a:xfrm>
            <a:off x="3357459" y="4297265"/>
            <a:ext cx="792087"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4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56" name="直接连接符 55">
            <a:extLst>
              <a:ext uri="{FF2B5EF4-FFF2-40B4-BE49-F238E27FC236}">
                <a16:creationId xmlns:a16="http://schemas.microsoft.com/office/drawing/2014/main" id="{352316CC-948A-494B-9BC1-BFC93B2E6C93}"/>
              </a:ext>
            </a:extLst>
          </p:cNvPr>
          <p:cNvCxnSpPr>
            <a:cxnSpLocks/>
          </p:cNvCxnSpPr>
          <p:nvPr/>
        </p:nvCxnSpPr>
        <p:spPr>
          <a:xfrm>
            <a:off x="3415092" y="4275317"/>
            <a:ext cx="0" cy="335234"/>
          </a:xfrm>
          <a:prstGeom prst="line">
            <a:avLst/>
          </a:prstGeom>
          <a:noFill/>
          <a:ln w="6350" cap="flat" cmpd="sng" algn="ctr">
            <a:solidFill>
              <a:srgbClr val="1D1D1A"/>
            </a:solidFill>
            <a:prstDash val="dash"/>
            <a:miter lim="800000"/>
          </a:ln>
          <a:effectLst/>
        </p:spPr>
      </p:cxn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High-capability</a:t>
            </a:r>
            <a:r>
              <a:rPr lang="en-US" altLang="zh-CN" b="0" dirty="0"/>
              <a:t> </a:t>
            </a:r>
            <a:r>
              <a:rPr lang="en-US" altLang="zh-CN" dirty="0"/>
              <a:t>protection time</a:t>
            </a:r>
            <a:endParaRPr lang="en-GB" dirty="0"/>
          </a:p>
        </p:txBody>
      </p:sp>
      <p:sp>
        <p:nvSpPr>
          <p:cNvPr id="5122" name="Rectangle 2"/>
          <p:cNvSpPr>
            <a:spLocks noGrp="1" noChangeArrowheads="1"/>
          </p:cNvSpPr>
          <p:nvPr>
            <p:ph idx="1"/>
          </p:nvPr>
        </p:nvSpPr>
        <p:spPr>
          <a:xfrm>
            <a:off x="929216" y="1862033"/>
            <a:ext cx="10762881" cy="2232248"/>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      Taking </a:t>
            </a:r>
            <a:r>
              <a:rPr lang="en-US" altLang="zh-CN" sz="1600" dirty="0"/>
              <a:t>STA DPS</a:t>
            </a:r>
            <a:r>
              <a:rPr lang="en-US" altLang="zh-CN" sz="1600" b="0" dirty="0"/>
              <a:t> as an example.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ICF from AP can indicate time or duration information based on data volume and capabilities in high-capability mode.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STA replies ICR, which also contains time information based on ICF.</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STA starts switching back on or after the indicated end time.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span exceeds the TXOP, AP does not need to switch the STA to high-capability mode on next TXOP, it can directly communicate with the STA in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AP need to increase or decrease the time, it can send ICF w/o padding but w/ time information to update the end time. STA replies ICR containing the updated time information.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7" name="矩形 6">
            <a:extLst>
              <a:ext uri="{FF2B5EF4-FFF2-40B4-BE49-F238E27FC236}">
                <a16:creationId xmlns:a16="http://schemas.microsoft.com/office/drawing/2014/main" id="{83EC5789-B7CD-402F-88A6-BFB3FAEFA278}"/>
              </a:ext>
            </a:extLst>
          </p:cNvPr>
          <p:cNvSpPr/>
          <p:nvPr/>
        </p:nvSpPr>
        <p:spPr>
          <a:xfrm>
            <a:off x="3270548" y="4617597"/>
            <a:ext cx="5432556"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8" name="矩形 7">
            <a:extLst>
              <a:ext uri="{FF2B5EF4-FFF2-40B4-BE49-F238E27FC236}">
                <a16:creationId xmlns:a16="http://schemas.microsoft.com/office/drawing/2014/main" id="{2ED4784B-00BE-4ECA-9FCF-E43F2B7F025A}"/>
              </a:ext>
            </a:extLst>
          </p:cNvPr>
          <p:cNvSpPr/>
          <p:nvPr/>
        </p:nvSpPr>
        <p:spPr>
          <a:xfrm>
            <a:off x="1903258" y="4977027"/>
            <a:ext cx="132723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ICF</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9" name="矩形 8">
            <a:extLst>
              <a:ext uri="{FF2B5EF4-FFF2-40B4-BE49-F238E27FC236}">
                <a16:creationId xmlns:a16="http://schemas.microsoft.com/office/drawing/2014/main" id="{9665A998-38F6-4831-8AF9-74D3FBBAE68F}"/>
              </a:ext>
            </a:extLst>
          </p:cNvPr>
          <p:cNvSpPr/>
          <p:nvPr/>
        </p:nvSpPr>
        <p:spPr>
          <a:xfrm>
            <a:off x="9253699" y="4634593"/>
            <a:ext cx="2220052"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10" name="直接箭头连接符 9">
            <a:extLst>
              <a:ext uri="{FF2B5EF4-FFF2-40B4-BE49-F238E27FC236}">
                <a16:creationId xmlns:a16="http://schemas.microsoft.com/office/drawing/2014/main" id="{2D67A686-487E-45E2-B943-B038D12D0936}"/>
              </a:ext>
            </a:extLst>
          </p:cNvPr>
          <p:cNvCxnSpPr>
            <a:cxnSpLocks/>
          </p:cNvCxnSpPr>
          <p:nvPr/>
        </p:nvCxnSpPr>
        <p:spPr>
          <a:xfrm>
            <a:off x="2516753" y="5395813"/>
            <a:ext cx="713743" cy="0"/>
          </a:xfrm>
          <a:prstGeom prst="straightConnector1">
            <a:avLst/>
          </a:prstGeom>
          <a:noFill/>
          <a:ln w="6350" cap="flat" cmpd="sng" algn="ctr">
            <a:solidFill>
              <a:srgbClr val="00B050"/>
            </a:solidFill>
            <a:prstDash val="solid"/>
            <a:miter lim="800000"/>
            <a:headEnd type="triangle"/>
            <a:tailEnd type="triangle"/>
          </a:ln>
          <a:effectLst/>
        </p:spPr>
      </p:cxnSp>
      <p:cxnSp>
        <p:nvCxnSpPr>
          <p:cNvPr id="11" name="直接箭头连接符 10">
            <a:extLst>
              <a:ext uri="{FF2B5EF4-FFF2-40B4-BE49-F238E27FC236}">
                <a16:creationId xmlns:a16="http://schemas.microsoft.com/office/drawing/2014/main" id="{BBB03F5D-2DFC-4952-A155-874498E8A8E9}"/>
              </a:ext>
            </a:extLst>
          </p:cNvPr>
          <p:cNvCxnSpPr>
            <a:cxnSpLocks/>
          </p:cNvCxnSpPr>
          <p:nvPr/>
        </p:nvCxnSpPr>
        <p:spPr>
          <a:xfrm>
            <a:off x="8703104" y="4802210"/>
            <a:ext cx="550594" cy="0"/>
          </a:xfrm>
          <a:prstGeom prst="straightConnector1">
            <a:avLst/>
          </a:prstGeom>
          <a:noFill/>
          <a:ln w="6350" cap="flat" cmpd="sng" algn="ctr">
            <a:solidFill>
              <a:srgbClr val="00B050"/>
            </a:solidFill>
            <a:prstDash val="solid"/>
            <a:miter lim="800000"/>
            <a:headEnd type="triangle"/>
            <a:tailEnd type="triangle"/>
          </a:ln>
          <a:effectLst/>
        </p:spPr>
      </p:cxnSp>
      <p:cxnSp>
        <p:nvCxnSpPr>
          <p:cNvPr id="12" name="直接箭头连接符 11">
            <a:extLst>
              <a:ext uri="{FF2B5EF4-FFF2-40B4-BE49-F238E27FC236}">
                <a16:creationId xmlns:a16="http://schemas.microsoft.com/office/drawing/2014/main" id="{661AA2E4-F1F0-470B-B9D1-D61ABB0CD797}"/>
              </a:ext>
            </a:extLst>
          </p:cNvPr>
          <p:cNvCxnSpPr>
            <a:cxnSpLocks/>
          </p:cNvCxnSpPr>
          <p:nvPr/>
        </p:nvCxnSpPr>
        <p:spPr>
          <a:xfrm>
            <a:off x="3270548" y="5395813"/>
            <a:ext cx="5253196" cy="0"/>
          </a:xfrm>
          <a:prstGeom prst="straightConnector1">
            <a:avLst/>
          </a:prstGeom>
          <a:noFill/>
          <a:ln w="19050" cap="flat" cmpd="sng" algn="ctr">
            <a:solidFill>
              <a:srgbClr val="0070C0"/>
            </a:solidFill>
            <a:prstDash val="sysDash"/>
            <a:miter lim="800000"/>
            <a:headEnd type="triangle"/>
            <a:tailEnd type="triangle"/>
          </a:ln>
          <a:effectLst/>
        </p:spPr>
      </p:cxnSp>
      <p:sp>
        <p:nvSpPr>
          <p:cNvPr id="13" name="文本框 12">
            <a:extLst>
              <a:ext uri="{FF2B5EF4-FFF2-40B4-BE49-F238E27FC236}">
                <a16:creationId xmlns:a16="http://schemas.microsoft.com/office/drawing/2014/main" id="{AD7F68A8-A2F5-4FBB-93E1-4C948B402705}"/>
              </a:ext>
            </a:extLst>
          </p:cNvPr>
          <p:cNvSpPr txBox="1"/>
          <p:nvPr/>
        </p:nvSpPr>
        <p:spPr>
          <a:xfrm>
            <a:off x="2304707" y="5275792"/>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14" name="文本框 13">
            <a:extLst>
              <a:ext uri="{FF2B5EF4-FFF2-40B4-BE49-F238E27FC236}">
                <a16:creationId xmlns:a16="http://schemas.microsoft.com/office/drawing/2014/main" id="{22AB6B95-92ED-4B40-A902-BD3666DBB67E}"/>
              </a:ext>
            </a:extLst>
          </p:cNvPr>
          <p:cNvSpPr txBox="1"/>
          <p:nvPr/>
        </p:nvSpPr>
        <p:spPr>
          <a:xfrm>
            <a:off x="8199333" y="4194198"/>
            <a:ext cx="1691489"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back delay</a:t>
            </a:r>
            <a:endParaRPr lang="zh-CN" altLang="en-US" sz="1600" dirty="0">
              <a:solidFill>
                <a:srgbClr val="00B050"/>
              </a:solidFill>
              <a:latin typeface="+mn-lt"/>
              <a:ea typeface="Microsoft YaHei" panose="020B0503020204020204" pitchFamily="34" charset="-122"/>
            </a:endParaRPr>
          </a:p>
        </p:txBody>
      </p:sp>
      <p:sp>
        <p:nvSpPr>
          <p:cNvPr id="15" name="矩形 14">
            <a:extLst>
              <a:ext uri="{FF2B5EF4-FFF2-40B4-BE49-F238E27FC236}">
                <a16:creationId xmlns:a16="http://schemas.microsoft.com/office/drawing/2014/main" id="{AE85638A-00F7-4DA0-B261-4D5CC0FBC1E4}"/>
              </a:ext>
            </a:extLst>
          </p:cNvPr>
          <p:cNvSpPr/>
          <p:nvPr/>
        </p:nvSpPr>
        <p:spPr>
          <a:xfrm>
            <a:off x="5563902" y="5377806"/>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cxnSp>
        <p:nvCxnSpPr>
          <p:cNvPr id="16" name="直接箭头连接符 15">
            <a:extLst>
              <a:ext uri="{FF2B5EF4-FFF2-40B4-BE49-F238E27FC236}">
                <a16:creationId xmlns:a16="http://schemas.microsoft.com/office/drawing/2014/main" id="{8020760F-8FB8-492E-A621-6CC2AC04C1BB}"/>
              </a:ext>
            </a:extLst>
          </p:cNvPr>
          <p:cNvCxnSpPr>
            <a:cxnSpLocks/>
          </p:cNvCxnSpPr>
          <p:nvPr/>
        </p:nvCxnSpPr>
        <p:spPr>
          <a:xfrm>
            <a:off x="551384" y="4948531"/>
            <a:ext cx="11140713" cy="13324"/>
          </a:xfrm>
          <a:prstGeom prst="straightConnector1">
            <a:avLst/>
          </a:prstGeom>
          <a:noFill/>
          <a:ln w="28575" cap="flat" cmpd="sng" algn="ctr">
            <a:solidFill>
              <a:srgbClr val="1D1D1A"/>
            </a:solidFill>
            <a:prstDash val="solid"/>
            <a:miter lim="800000"/>
            <a:tailEnd type="triangle"/>
          </a:ln>
          <a:effectLst/>
        </p:spPr>
      </p:cxnSp>
      <p:sp>
        <p:nvSpPr>
          <p:cNvPr id="17" name="矩形 16">
            <a:extLst>
              <a:ext uri="{FF2B5EF4-FFF2-40B4-BE49-F238E27FC236}">
                <a16:creationId xmlns:a16="http://schemas.microsoft.com/office/drawing/2014/main" id="{83B76918-C81C-4E86-AFF6-292D2B6053FC}"/>
              </a:ext>
            </a:extLst>
          </p:cNvPr>
          <p:cNvSpPr/>
          <p:nvPr/>
        </p:nvSpPr>
        <p:spPr>
          <a:xfrm>
            <a:off x="551384" y="4595501"/>
            <a:ext cx="198470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18" name="矩形 17">
            <a:extLst>
              <a:ext uri="{FF2B5EF4-FFF2-40B4-BE49-F238E27FC236}">
                <a16:creationId xmlns:a16="http://schemas.microsoft.com/office/drawing/2014/main" id="{3AFACD9E-E464-471B-82C7-ABF15F108C0D}"/>
              </a:ext>
            </a:extLst>
          </p:cNvPr>
          <p:cNvSpPr/>
          <p:nvPr/>
        </p:nvSpPr>
        <p:spPr>
          <a:xfrm>
            <a:off x="2536094" y="4986520"/>
            <a:ext cx="694402"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19" name="直接连接符 18">
            <a:extLst>
              <a:ext uri="{FF2B5EF4-FFF2-40B4-BE49-F238E27FC236}">
                <a16:creationId xmlns:a16="http://schemas.microsoft.com/office/drawing/2014/main" id="{8552AA11-85BF-411B-A443-D9D188C15779}"/>
              </a:ext>
            </a:extLst>
          </p:cNvPr>
          <p:cNvCxnSpPr>
            <a:cxnSpLocks/>
          </p:cNvCxnSpPr>
          <p:nvPr/>
        </p:nvCxnSpPr>
        <p:spPr>
          <a:xfrm>
            <a:off x="2536094" y="4983578"/>
            <a:ext cx="0" cy="335234"/>
          </a:xfrm>
          <a:prstGeom prst="line">
            <a:avLst/>
          </a:prstGeom>
          <a:noFill/>
          <a:ln w="6350" cap="flat" cmpd="sng" algn="ctr">
            <a:solidFill>
              <a:srgbClr val="1D1D1A"/>
            </a:solidFill>
            <a:prstDash val="dash"/>
            <a:miter lim="800000"/>
          </a:ln>
          <a:effectLst/>
        </p:spPr>
      </p:cxnSp>
      <p:cxnSp>
        <p:nvCxnSpPr>
          <p:cNvPr id="22" name="直接箭头连接符 21">
            <a:extLst>
              <a:ext uri="{FF2B5EF4-FFF2-40B4-BE49-F238E27FC236}">
                <a16:creationId xmlns:a16="http://schemas.microsoft.com/office/drawing/2014/main" id="{D84AE7B7-0AA3-4838-8E2C-FF5FF1A84BCD}"/>
              </a:ext>
            </a:extLst>
          </p:cNvPr>
          <p:cNvCxnSpPr>
            <a:cxnSpLocks/>
          </p:cNvCxnSpPr>
          <p:nvPr/>
        </p:nvCxnSpPr>
        <p:spPr>
          <a:xfrm>
            <a:off x="3230496" y="5102431"/>
            <a:ext cx="1530948"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28" name="直接箭头连接符 27">
            <a:extLst>
              <a:ext uri="{FF2B5EF4-FFF2-40B4-BE49-F238E27FC236}">
                <a16:creationId xmlns:a16="http://schemas.microsoft.com/office/drawing/2014/main" id="{E853732A-367D-4F09-8682-4A135D450C6D}"/>
              </a:ext>
            </a:extLst>
          </p:cNvPr>
          <p:cNvCxnSpPr>
            <a:cxnSpLocks/>
          </p:cNvCxnSpPr>
          <p:nvPr/>
        </p:nvCxnSpPr>
        <p:spPr>
          <a:xfrm>
            <a:off x="4879519" y="5102431"/>
            <a:ext cx="1519329" cy="0"/>
          </a:xfrm>
          <a:prstGeom prst="straightConnector1">
            <a:avLst/>
          </a:prstGeom>
          <a:noFill/>
          <a:ln w="38100" cap="flat" cmpd="sng" algn="ctr">
            <a:solidFill>
              <a:srgbClr val="FFC000"/>
            </a:solidFill>
            <a:prstDash val="solid"/>
            <a:miter lim="800000"/>
            <a:headEnd type="triangle"/>
            <a:tailEnd type="triangle"/>
          </a:ln>
          <a:effectLst/>
        </p:spPr>
      </p:cxnSp>
      <p:cxnSp>
        <p:nvCxnSpPr>
          <p:cNvPr id="31" name="直接箭头连接符 30">
            <a:extLst>
              <a:ext uri="{FF2B5EF4-FFF2-40B4-BE49-F238E27FC236}">
                <a16:creationId xmlns:a16="http://schemas.microsoft.com/office/drawing/2014/main" id="{6750CB3C-8B6B-4FD2-BA20-FA6AFEE32C46}"/>
              </a:ext>
            </a:extLst>
          </p:cNvPr>
          <p:cNvCxnSpPr>
            <a:cxnSpLocks/>
          </p:cNvCxnSpPr>
          <p:nvPr/>
        </p:nvCxnSpPr>
        <p:spPr>
          <a:xfrm>
            <a:off x="6584595" y="5102431"/>
            <a:ext cx="1614738" cy="0"/>
          </a:xfrm>
          <a:prstGeom prst="straightConnector1">
            <a:avLst/>
          </a:prstGeom>
          <a:noFill/>
          <a:ln w="38100" cap="flat" cmpd="sng" algn="ctr">
            <a:solidFill>
              <a:srgbClr val="FFC000"/>
            </a:solidFill>
            <a:prstDash val="solid"/>
            <a:miter lim="800000"/>
            <a:headEnd type="triangle"/>
            <a:tailEnd type="triangle"/>
          </a:ln>
          <a:effectLst/>
        </p:spPr>
      </p:cxnSp>
      <p:sp>
        <p:nvSpPr>
          <p:cNvPr id="32" name="矩形 31">
            <a:extLst>
              <a:ext uri="{FF2B5EF4-FFF2-40B4-BE49-F238E27FC236}">
                <a16:creationId xmlns:a16="http://schemas.microsoft.com/office/drawing/2014/main" id="{1CB1A12D-29EB-4484-9BC0-29C9A77B945E}"/>
              </a:ext>
            </a:extLst>
          </p:cNvPr>
          <p:cNvSpPr/>
          <p:nvPr/>
        </p:nvSpPr>
        <p:spPr>
          <a:xfrm>
            <a:off x="3631945" y="5048234"/>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33" name="矩形 32">
            <a:extLst>
              <a:ext uri="{FF2B5EF4-FFF2-40B4-BE49-F238E27FC236}">
                <a16:creationId xmlns:a16="http://schemas.microsoft.com/office/drawing/2014/main" id="{D9FE0572-EF47-41AD-8318-1AD7D01B0E4F}"/>
              </a:ext>
            </a:extLst>
          </p:cNvPr>
          <p:cNvSpPr/>
          <p:nvPr/>
        </p:nvSpPr>
        <p:spPr>
          <a:xfrm>
            <a:off x="5336580"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
        <p:nvSpPr>
          <p:cNvPr id="34" name="矩形 33">
            <a:extLst>
              <a:ext uri="{FF2B5EF4-FFF2-40B4-BE49-F238E27FC236}">
                <a16:creationId xmlns:a16="http://schemas.microsoft.com/office/drawing/2014/main" id="{2CF46EC0-C7C2-498C-8D21-3C5DA17C8B33}"/>
              </a:ext>
            </a:extLst>
          </p:cNvPr>
          <p:cNvSpPr/>
          <p:nvPr/>
        </p:nvSpPr>
        <p:spPr>
          <a:xfrm>
            <a:off x="7061718" y="5039252"/>
            <a:ext cx="718466" cy="338554"/>
          </a:xfrm>
          <a:prstGeom prst="rect">
            <a:avLst/>
          </a:prstGeom>
        </p:spPr>
        <p:txBody>
          <a:bodyPr wrap="none">
            <a:spAutoFit/>
          </a:bodyPr>
          <a:lstStyle/>
          <a:p>
            <a:pPr defTabSz="914400">
              <a:buClrTx/>
              <a:buSzTx/>
              <a:buFontTx/>
              <a:buNone/>
            </a:pPr>
            <a:r>
              <a:rPr lang="en-US" altLang="zh-CN" sz="1600" dirty="0">
                <a:solidFill>
                  <a:srgbClr val="FFC000"/>
                </a:solidFill>
                <a:latin typeface="+mn-lt"/>
                <a:ea typeface="微软雅黑" panose="020B0503020204020204" pitchFamily="34" charset="-122"/>
              </a:rPr>
              <a:t>TXOP</a:t>
            </a:r>
            <a:endParaRPr lang="zh-CN" altLang="en-US" sz="1600" dirty="0">
              <a:solidFill>
                <a:srgbClr val="FFC000"/>
              </a:solidFill>
              <a:latin typeface="+mn-lt"/>
              <a:ea typeface="微软雅黑" panose="020B0503020204020204" pitchFamily="34" charset="-122"/>
            </a:endParaRPr>
          </a:p>
        </p:txBody>
      </p:sp>
    </p:spTree>
    <p:extLst>
      <p:ext uri="{BB962C8B-B14F-4D97-AF65-F5344CB8AC3E}">
        <p14:creationId xmlns:p14="http://schemas.microsoft.com/office/powerpoint/2010/main" val="36436197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6" end="6"/>
                                            </p:txEl>
                                          </p:spTgt>
                                        </p:tgtEl>
                                        <p:attrNameLst>
                                          <p:attrName>style.visibility</p:attrName>
                                        </p:attrNameLst>
                                      </p:cBhvr>
                                      <p:to>
                                        <p:strVal val="visible"/>
                                      </p:to>
                                    </p:set>
                                    <p:animEffect transition="in" filter="fade">
                                      <p:cBhvr>
                                        <p:cTn id="7" dur="500"/>
                                        <p:tgtEl>
                                          <p:spTgt spid="512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par>
                                <p:cTn id="16" presetID="10" presetClass="entr" presetSubtype="0" fill="hold"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par>
                                <p:cTn id="22" presetID="10" presetClass="entr" presetSubtype="0" fill="hold"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500"/>
                                        <p:tgtEl>
                                          <p:spTgt spid="3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2">
                                            <p:txEl>
                                              <p:pRg st="11" end="11"/>
                                            </p:txEl>
                                          </p:spTgt>
                                        </p:tgtEl>
                                        <p:attrNameLst>
                                          <p:attrName>style.visibility</p:attrName>
                                        </p:attrNameLst>
                                      </p:cBhvr>
                                      <p:to>
                                        <p:strVal val="visible"/>
                                      </p:to>
                                    </p:set>
                                    <p:animEffect transition="in" filter="fade">
                                      <p:cBhvr>
                                        <p:cTn id="32" dur="500"/>
                                        <p:tgtEl>
                                          <p:spTgt spid="512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High-capability</a:t>
            </a:r>
            <a:r>
              <a:rPr lang="en-US" altLang="zh-CN" b="0" dirty="0"/>
              <a:t> </a:t>
            </a:r>
            <a:r>
              <a:rPr lang="en-US" altLang="zh-CN" dirty="0"/>
              <a:t>protection time </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32" name="矩形 31">
            <a:extLst>
              <a:ext uri="{FF2B5EF4-FFF2-40B4-BE49-F238E27FC236}">
                <a16:creationId xmlns:a16="http://schemas.microsoft.com/office/drawing/2014/main" id="{A9D82786-6834-4B2F-9836-117E17C5DAA0}"/>
              </a:ext>
            </a:extLst>
          </p:cNvPr>
          <p:cNvSpPr/>
          <p:nvPr/>
        </p:nvSpPr>
        <p:spPr>
          <a:xfrm>
            <a:off x="3270548" y="4617597"/>
            <a:ext cx="5432556"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High-capability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34" name="矩形 33">
            <a:extLst>
              <a:ext uri="{FF2B5EF4-FFF2-40B4-BE49-F238E27FC236}">
                <a16:creationId xmlns:a16="http://schemas.microsoft.com/office/drawing/2014/main" id="{CB3FBE37-B337-44A8-BE4F-BF12763BD07D}"/>
              </a:ext>
            </a:extLst>
          </p:cNvPr>
          <p:cNvSpPr/>
          <p:nvPr/>
        </p:nvSpPr>
        <p:spPr>
          <a:xfrm>
            <a:off x="1903258" y="4977027"/>
            <a:ext cx="1327238"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noProof="0" dirty="0">
                <a:ln>
                  <a:noFill/>
                </a:ln>
                <a:solidFill>
                  <a:srgbClr val="1D1D1A"/>
                </a:solidFill>
                <a:effectLst/>
                <a:uLnTx/>
                <a:uFillTx/>
                <a:latin typeface="+mn-lt"/>
                <a:ea typeface="等线" panose="02010600030101010101" pitchFamily="2" charset="-122"/>
                <a:cs typeface="+mn-cs"/>
              </a:rPr>
              <a:t> </a:t>
            </a: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 ICF</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44" name="直接箭头连接符 43">
            <a:extLst>
              <a:ext uri="{FF2B5EF4-FFF2-40B4-BE49-F238E27FC236}">
                <a16:creationId xmlns:a16="http://schemas.microsoft.com/office/drawing/2014/main" id="{FB0437C9-F566-433C-BDE1-D62C0D682376}"/>
              </a:ext>
            </a:extLst>
          </p:cNvPr>
          <p:cNvCxnSpPr>
            <a:cxnSpLocks/>
          </p:cNvCxnSpPr>
          <p:nvPr/>
        </p:nvCxnSpPr>
        <p:spPr>
          <a:xfrm>
            <a:off x="2516753" y="5395813"/>
            <a:ext cx="713743"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8" name="直接箭头连接符 47">
            <a:extLst>
              <a:ext uri="{FF2B5EF4-FFF2-40B4-BE49-F238E27FC236}">
                <a16:creationId xmlns:a16="http://schemas.microsoft.com/office/drawing/2014/main" id="{2F827784-9EED-428D-AD23-75E4B3FDE095}"/>
              </a:ext>
            </a:extLst>
          </p:cNvPr>
          <p:cNvCxnSpPr>
            <a:cxnSpLocks/>
          </p:cNvCxnSpPr>
          <p:nvPr/>
        </p:nvCxnSpPr>
        <p:spPr>
          <a:xfrm>
            <a:off x="8703104" y="4802210"/>
            <a:ext cx="550594" cy="0"/>
          </a:xfrm>
          <a:prstGeom prst="straightConnector1">
            <a:avLst/>
          </a:prstGeom>
          <a:noFill/>
          <a:ln w="6350" cap="flat" cmpd="sng" algn="ctr">
            <a:solidFill>
              <a:srgbClr val="00B050"/>
            </a:solidFill>
            <a:prstDash val="solid"/>
            <a:miter lim="800000"/>
            <a:headEnd type="triangle"/>
            <a:tailEnd type="triangle"/>
          </a:ln>
          <a:effectLst/>
        </p:spPr>
      </p:cxnSp>
      <p:cxnSp>
        <p:nvCxnSpPr>
          <p:cNvPr id="49" name="直接箭头连接符 48">
            <a:extLst>
              <a:ext uri="{FF2B5EF4-FFF2-40B4-BE49-F238E27FC236}">
                <a16:creationId xmlns:a16="http://schemas.microsoft.com/office/drawing/2014/main" id="{74CE58D0-BF69-490B-8D75-BD1EBEAF16D7}"/>
              </a:ext>
            </a:extLst>
          </p:cNvPr>
          <p:cNvCxnSpPr>
            <a:cxnSpLocks/>
          </p:cNvCxnSpPr>
          <p:nvPr/>
        </p:nvCxnSpPr>
        <p:spPr>
          <a:xfrm>
            <a:off x="3270548" y="5395813"/>
            <a:ext cx="5432556" cy="0"/>
          </a:xfrm>
          <a:prstGeom prst="straightConnector1">
            <a:avLst/>
          </a:prstGeom>
          <a:noFill/>
          <a:ln w="19050" cap="flat" cmpd="sng" algn="ctr">
            <a:solidFill>
              <a:srgbClr val="0070C0"/>
            </a:solidFill>
            <a:prstDash val="sysDash"/>
            <a:miter lim="800000"/>
            <a:headEnd type="triangle"/>
            <a:tailEnd type="triangle"/>
          </a:ln>
          <a:effectLst/>
        </p:spPr>
      </p:cxnSp>
      <p:sp>
        <p:nvSpPr>
          <p:cNvPr id="50" name="文本框 49">
            <a:extLst>
              <a:ext uri="{FF2B5EF4-FFF2-40B4-BE49-F238E27FC236}">
                <a16:creationId xmlns:a16="http://schemas.microsoft.com/office/drawing/2014/main" id="{2FE46CD7-E68E-4BCA-9F0A-C281CD1A2111}"/>
              </a:ext>
            </a:extLst>
          </p:cNvPr>
          <p:cNvSpPr txBox="1"/>
          <p:nvPr/>
        </p:nvSpPr>
        <p:spPr>
          <a:xfrm>
            <a:off x="2304707" y="5275792"/>
            <a:ext cx="1252266"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delay</a:t>
            </a:r>
            <a:endParaRPr lang="zh-CN" altLang="en-US" sz="1600" dirty="0">
              <a:solidFill>
                <a:srgbClr val="00B050"/>
              </a:solidFill>
              <a:latin typeface="+mn-lt"/>
              <a:ea typeface="Microsoft YaHei" panose="020B0503020204020204" pitchFamily="34" charset="-122"/>
            </a:endParaRPr>
          </a:p>
        </p:txBody>
      </p:sp>
      <p:sp>
        <p:nvSpPr>
          <p:cNvPr id="51" name="矩形 50">
            <a:extLst>
              <a:ext uri="{FF2B5EF4-FFF2-40B4-BE49-F238E27FC236}">
                <a16:creationId xmlns:a16="http://schemas.microsoft.com/office/drawing/2014/main" id="{2658071F-5023-4BAB-8215-69FD32E2E861}"/>
              </a:ext>
            </a:extLst>
          </p:cNvPr>
          <p:cNvSpPr/>
          <p:nvPr/>
        </p:nvSpPr>
        <p:spPr>
          <a:xfrm>
            <a:off x="5563902" y="5377806"/>
            <a:ext cx="915635" cy="338554"/>
          </a:xfrm>
          <a:prstGeom prst="rect">
            <a:avLst/>
          </a:prstGeom>
        </p:spPr>
        <p:txBody>
          <a:bodyPr wrap="none">
            <a:spAutoFit/>
          </a:bodyPr>
          <a:lstStyle/>
          <a:p>
            <a:pPr defTabSz="914400">
              <a:buClrTx/>
              <a:buSzTx/>
              <a:buFontTx/>
              <a:buNone/>
            </a:pPr>
            <a:r>
              <a:rPr lang="en-US" altLang="zh-CN" sz="1600" dirty="0">
                <a:solidFill>
                  <a:srgbClr val="0070C0"/>
                </a:solidFill>
                <a:latin typeface="+mn-lt"/>
                <a:ea typeface="微软雅黑" panose="020B0503020204020204" pitchFamily="34" charset="-122"/>
              </a:rPr>
              <a:t>Duration</a:t>
            </a:r>
            <a:endParaRPr lang="zh-CN" altLang="en-US" sz="1600" dirty="0">
              <a:solidFill>
                <a:srgbClr val="0070C0"/>
              </a:solidFill>
              <a:latin typeface="+mn-lt"/>
              <a:ea typeface="微软雅黑" panose="020B0503020204020204" pitchFamily="34" charset="-122"/>
            </a:endParaRPr>
          </a:p>
        </p:txBody>
      </p:sp>
      <p:sp>
        <p:nvSpPr>
          <p:cNvPr id="52" name="矩形 51">
            <a:extLst>
              <a:ext uri="{FF2B5EF4-FFF2-40B4-BE49-F238E27FC236}">
                <a16:creationId xmlns:a16="http://schemas.microsoft.com/office/drawing/2014/main" id="{70828CF9-EB1F-404A-881C-77598F1C8084}"/>
              </a:ext>
            </a:extLst>
          </p:cNvPr>
          <p:cNvSpPr/>
          <p:nvPr/>
        </p:nvSpPr>
        <p:spPr>
          <a:xfrm>
            <a:off x="2536094" y="4986520"/>
            <a:ext cx="694402" cy="313286"/>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padding</a:t>
            </a:r>
            <a:endParaRPr kumimoji="0" lang="zh-CN" altLang="en-US" sz="12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53" name="直接连接符 52">
            <a:extLst>
              <a:ext uri="{FF2B5EF4-FFF2-40B4-BE49-F238E27FC236}">
                <a16:creationId xmlns:a16="http://schemas.microsoft.com/office/drawing/2014/main" id="{9B5C8317-04C7-41B5-9009-58A188049AC6}"/>
              </a:ext>
            </a:extLst>
          </p:cNvPr>
          <p:cNvCxnSpPr>
            <a:cxnSpLocks/>
          </p:cNvCxnSpPr>
          <p:nvPr/>
        </p:nvCxnSpPr>
        <p:spPr>
          <a:xfrm>
            <a:off x="2536094" y="4983578"/>
            <a:ext cx="0" cy="335234"/>
          </a:xfrm>
          <a:prstGeom prst="line">
            <a:avLst/>
          </a:prstGeom>
          <a:noFill/>
          <a:ln w="6350" cap="flat" cmpd="sng" algn="ctr">
            <a:solidFill>
              <a:srgbClr val="1D1D1A"/>
            </a:solidFill>
            <a:prstDash val="dash"/>
            <a:miter lim="800000"/>
          </a:ln>
          <a:effectLst/>
        </p:spPr>
      </p:cxnSp>
      <p:sp>
        <p:nvSpPr>
          <p:cNvPr id="60" name="文本框 59">
            <a:extLst>
              <a:ext uri="{FF2B5EF4-FFF2-40B4-BE49-F238E27FC236}">
                <a16:creationId xmlns:a16="http://schemas.microsoft.com/office/drawing/2014/main" id="{BF0B9E5B-978E-449A-A9E6-7FBAB0AF7D97}"/>
              </a:ext>
            </a:extLst>
          </p:cNvPr>
          <p:cNvSpPr txBox="1"/>
          <p:nvPr/>
        </p:nvSpPr>
        <p:spPr>
          <a:xfrm>
            <a:off x="8189608" y="4203772"/>
            <a:ext cx="1691489" cy="467436"/>
          </a:xfrm>
          <a:prstGeom prst="rect">
            <a:avLst/>
          </a:prstGeom>
          <a:noFill/>
        </p:spPr>
        <p:txBody>
          <a:bodyPr vert="horz" wrap="none" rtlCol="0">
            <a:spAutoFit/>
          </a:bodyPr>
          <a:lstStyle/>
          <a:p>
            <a:pPr defTabSz="914400">
              <a:lnSpc>
                <a:spcPts val="3440"/>
              </a:lnSpc>
              <a:buClrTx/>
              <a:buSzTx/>
              <a:buFontTx/>
              <a:buNone/>
            </a:pPr>
            <a:r>
              <a:rPr lang="en-US" altLang="zh-CN" sz="1600" dirty="0">
                <a:solidFill>
                  <a:srgbClr val="00B050"/>
                </a:solidFill>
                <a:latin typeface="+mn-lt"/>
                <a:ea typeface="Microsoft YaHei" panose="020B0503020204020204" pitchFamily="34" charset="-122"/>
              </a:rPr>
              <a:t>Switch back delay</a:t>
            </a:r>
            <a:endParaRPr lang="zh-CN" altLang="en-US" sz="1600" dirty="0">
              <a:solidFill>
                <a:srgbClr val="00B050"/>
              </a:solidFill>
              <a:latin typeface="+mn-lt"/>
              <a:ea typeface="Microsoft YaHei" panose="020B0503020204020204" pitchFamily="34" charset="-122"/>
            </a:endParaRPr>
          </a:p>
        </p:txBody>
      </p:sp>
      <p:sp>
        <p:nvSpPr>
          <p:cNvPr id="61" name="矩形 60">
            <a:extLst>
              <a:ext uri="{FF2B5EF4-FFF2-40B4-BE49-F238E27FC236}">
                <a16:creationId xmlns:a16="http://schemas.microsoft.com/office/drawing/2014/main" id="{7797162E-97B5-4309-B28F-C6429ED0DDC7}"/>
              </a:ext>
            </a:extLst>
          </p:cNvPr>
          <p:cNvSpPr/>
          <p:nvPr/>
        </p:nvSpPr>
        <p:spPr>
          <a:xfrm>
            <a:off x="9253699" y="4634593"/>
            <a:ext cx="2220052"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cxnSp>
        <p:nvCxnSpPr>
          <p:cNvPr id="62" name="直接箭头连接符 61">
            <a:extLst>
              <a:ext uri="{FF2B5EF4-FFF2-40B4-BE49-F238E27FC236}">
                <a16:creationId xmlns:a16="http://schemas.microsoft.com/office/drawing/2014/main" id="{431130BA-AC6A-4F51-929E-FE70EBBC9E7E}"/>
              </a:ext>
            </a:extLst>
          </p:cNvPr>
          <p:cNvCxnSpPr>
            <a:cxnSpLocks/>
          </p:cNvCxnSpPr>
          <p:nvPr/>
        </p:nvCxnSpPr>
        <p:spPr>
          <a:xfrm>
            <a:off x="551384" y="4948531"/>
            <a:ext cx="11140713" cy="13324"/>
          </a:xfrm>
          <a:prstGeom prst="straightConnector1">
            <a:avLst/>
          </a:prstGeom>
          <a:noFill/>
          <a:ln w="28575" cap="flat" cmpd="sng" algn="ctr">
            <a:solidFill>
              <a:srgbClr val="1D1D1A"/>
            </a:solidFill>
            <a:prstDash val="solid"/>
            <a:miter lim="800000"/>
            <a:tailEnd type="triangle"/>
          </a:ln>
          <a:effectLst/>
        </p:spPr>
      </p:cxnSp>
      <p:sp>
        <p:nvSpPr>
          <p:cNvPr id="63" name="矩形 62">
            <a:extLst>
              <a:ext uri="{FF2B5EF4-FFF2-40B4-BE49-F238E27FC236}">
                <a16:creationId xmlns:a16="http://schemas.microsoft.com/office/drawing/2014/main" id="{97DBC322-061E-4435-A656-23662CA26A71}"/>
              </a:ext>
            </a:extLst>
          </p:cNvPr>
          <p:cNvSpPr/>
          <p:nvPr/>
        </p:nvSpPr>
        <p:spPr>
          <a:xfrm>
            <a:off x="551384" y="4595501"/>
            <a:ext cx="1984709" cy="335234"/>
          </a:xfrm>
          <a:prstGeom prst="rect">
            <a:avLst/>
          </a:prstGeom>
          <a:solidFill>
            <a:srgbClr val="666666">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rPr>
              <a:t>Low-capability mode </a:t>
            </a:r>
            <a:endParaRPr kumimoji="0" lang="zh-CN" altLang="en-US" sz="1600" b="0" i="0" u="none" strike="noStrike" kern="0" cap="none" spc="0" normalizeH="0" baseline="0" noProof="0" dirty="0">
              <a:ln>
                <a:noFill/>
              </a:ln>
              <a:solidFill>
                <a:srgbClr val="1D1D1A"/>
              </a:solidFill>
              <a:effectLst/>
              <a:uLnTx/>
              <a:uFillTx/>
              <a:latin typeface="+mn-lt"/>
              <a:ea typeface="等线" panose="02010600030101010101" pitchFamily="2" charset="-122"/>
              <a:cs typeface="+mn-cs"/>
            </a:endParaRPr>
          </a:p>
        </p:txBody>
      </p:sp>
      <p:sp>
        <p:nvSpPr>
          <p:cNvPr id="64" name="矩形 63">
            <a:extLst>
              <a:ext uri="{FF2B5EF4-FFF2-40B4-BE49-F238E27FC236}">
                <a16:creationId xmlns:a16="http://schemas.microsoft.com/office/drawing/2014/main" id="{EF0B9A45-82C9-4CAF-BF50-AAEE43AC432E}"/>
              </a:ext>
            </a:extLst>
          </p:cNvPr>
          <p:cNvSpPr/>
          <p:nvPr/>
        </p:nvSpPr>
        <p:spPr>
          <a:xfrm>
            <a:off x="993470" y="2175560"/>
            <a:ext cx="10361084" cy="584775"/>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rgbClr val="000000"/>
                </a:solidFill>
                <a:latin typeface="Times New Roman"/>
                <a:ea typeface="MS Gothic"/>
              </a:rPr>
              <a:t>Time information in ICF and ICR can be used to protect high capability. First, the time can be initially estimated; Second, the time can be updated based on the actual transmission progress. </a:t>
            </a:r>
          </a:p>
        </p:txBody>
      </p:sp>
      <p:sp>
        <p:nvSpPr>
          <p:cNvPr id="65" name="矩形 64">
            <a:extLst>
              <a:ext uri="{FF2B5EF4-FFF2-40B4-BE49-F238E27FC236}">
                <a16:creationId xmlns:a16="http://schemas.microsoft.com/office/drawing/2014/main" id="{DCB6F819-D276-46A7-8A67-37D2D7AB2B36}"/>
              </a:ext>
            </a:extLst>
          </p:cNvPr>
          <p:cNvSpPr/>
          <p:nvPr/>
        </p:nvSpPr>
        <p:spPr>
          <a:xfrm>
            <a:off x="993470" y="3472677"/>
            <a:ext cx="10198046" cy="584775"/>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rgbClr val="000000"/>
                </a:solidFill>
                <a:latin typeface="Times New Roman"/>
                <a:ea typeface="MS Gothic"/>
              </a:rPr>
              <a:t>High-capability protection time can be used as a mode that can be turned on or off. This mode can be enabled in scenarios where data transmission is expected to be completed as soon as possible. </a:t>
            </a:r>
          </a:p>
        </p:txBody>
      </p:sp>
      <p:sp>
        <p:nvSpPr>
          <p:cNvPr id="10" name="矩形 9">
            <a:extLst>
              <a:ext uri="{FF2B5EF4-FFF2-40B4-BE49-F238E27FC236}">
                <a16:creationId xmlns:a16="http://schemas.microsoft.com/office/drawing/2014/main" id="{34D66A2A-D773-4E68-AEE9-16F30D56935F}"/>
              </a:ext>
            </a:extLst>
          </p:cNvPr>
          <p:cNvSpPr/>
          <p:nvPr/>
        </p:nvSpPr>
        <p:spPr>
          <a:xfrm>
            <a:off x="993470" y="2900404"/>
            <a:ext cx="10282015" cy="338554"/>
          </a:xfrm>
          <a:prstGeom prst="rect">
            <a:avLst/>
          </a:prstGeom>
        </p:spPr>
        <p:txBody>
          <a:bodyPr wrap="square">
            <a:spAutoFit/>
          </a:bodyPr>
          <a:lstStyle/>
          <a:p>
            <a:pPr marL="341313" lvl="0" indent="-284163" eaLnBrk="1" hangingPunct="1">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rgbClr val="000000"/>
                </a:solidFill>
                <a:latin typeface="Times New Roman"/>
                <a:ea typeface="MS Gothic"/>
              </a:rPr>
              <a:t>High-capability protection time can be used for both TXOP level DPS and cross-TXOP DPS.  </a:t>
            </a:r>
          </a:p>
        </p:txBody>
      </p:sp>
    </p:spTree>
    <p:extLst>
      <p:ext uri="{BB962C8B-B14F-4D97-AF65-F5344CB8AC3E}">
        <p14:creationId xmlns:p14="http://schemas.microsoft.com/office/powerpoint/2010/main" val="4837336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500"/>
                                        <p:tgtEl>
                                          <p:spTgt spid="6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5"/>
                                        </p:tgtEl>
                                        <p:attrNameLst>
                                          <p:attrName>style.visibility</p:attrName>
                                        </p:attrNameLst>
                                      </p:cBhvr>
                                      <p:to>
                                        <p:strVal val="visible"/>
                                      </p:to>
                                    </p:set>
                                    <p:animEffect transition="in" filter="fade">
                                      <p:cBhvr>
                                        <p:cTn id="1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Flexible time threshold</a:t>
            </a:r>
            <a:endParaRPr lang="en-GB" dirty="0"/>
          </a:p>
        </p:txBody>
      </p:sp>
      <p:sp>
        <p:nvSpPr>
          <p:cNvPr id="5122" name="Rectangle 2"/>
          <p:cNvSpPr>
            <a:spLocks noGrp="1" noChangeArrowheads="1"/>
          </p:cNvSpPr>
          <p:nvPr>
            <p:ph idx="1"/>
          </p:nvPr>
        </p:nvSpPr>
        <p:spPr>
          <a:xfrm>
            <a:off x="695400" y="1450173"/>
            <a:ext cx="11089232"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without successful frame exchange between AP and DPS STA exceeds a time threshold, the DPS STA starts switching back.  (The time threshold can be indicated during DPS operation parameters update phase. It can be larger than EMLSR’s timeout interval because DPS does not need to switch as sensitively as EMLSR. The larger time threshold offers robustness for DPS. Robustness is another way to protect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cxnSp>
        <p:nvCxnSpPr>
          <p:cNvPr id="34" name="直接连接符 33">
            <a:extLst>
              <a:ext uri="{FF2B5EF4-FFF2-40B4-BE49-F238E27FC236}">
                <a16:creationId xmlns:a16="http://schemas.microsoft.com/office/drawing/2014/main" id="{1E4C9434-BED4-4CED-B10C-67623D932A8D}"/>
              </a:ext>
            </a:extLst>
          </p:cNvPr>
          <p:cNvCxnSpPr>
            <a:cxnSpLocks/>
          </p:cNvCxnSpPr>
          <p:nvPr/>
        </p:nvCxnSpPr>
        <p:spPr bwMode="auto">
          <a:xfrm flipV="1">
            <a:off x="2279576" y="2787097"/>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35" name="文本框 34">
            <a:extLst>
              <a:ext uri="{FF2B5EF4-FFF2-40B4-BE49-F238E27FC236}">
                <a16:creationId xmlns:a16="http://schemas.microsoft.com/office/drawing/2014/main" id="{E2CA6687-78C0-42B7-A9BF-89CC701BA8A3}"/>
              </a:ext>
            </a:extLst>
          </p:cNvPr>
          <p:cNvSpPr txBox="1"/>
          <p:nvPr/>
        </p:nvSpPr>
        <p:spPr>
          <a:xfrm>
            <a:off x="1510107" y="2756961"/>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40" name="直接箭头连接符 39">
            <a:extLst>
              <a:ext uri="{FF2B5EF4-FFF2-40B4-BE49-F238E27FC236}">
                <a16:creationId xmlns:a16="http://schemas.microsoft.com/office/drawing/2014/main" id="{3A67DE85-86FB-45FF-AA91-0FA8EDE1F011}"/>
              </a:ext>
            </a:extLst>
          </p:cNvPr>
          <p:cNvCxnSpPr>
            <a:cxnSpLocks/>
          </p:cNvCxnSpPr>
          <p:nvPr/>
        </p:nvCxnSpPr>
        <p:spPr bwMode="auto">
          <a:xfrm flipV="1">
            <a:off x="5497467" y="3153228"/>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41" name="文本框 40">
            <a:extLst>
              <a:ext uri="{FF2B5EF4-FFF2-40B4-BE49-F238E27FC236}">
                <a16:creationId xmlns:a16="http://schemas.microsoft.com/office/drawing/2014/main" id="{94916047-D212-4EFE-B608-B0AEB94FB499}"/>
              </a:ext>
            </a:extLst>
          </p:cNvPr>
          <p:cNvSpPr txBox="1"/>
          <p:nvPr/>
        </p:nvSpPr>
        <p:spPr>
          <a:xfrm>
            <a:off x="5663519" y="3129791"/>
            <a:ext cx="150233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back delay</a:t>
            </a:r>
            <a:endParaRPr lang="zh-CN" altLang="en-US" sz="1400" dirty="0">
              <a:solidFill>
                <a:srgbClr val="1D1D1A"/>
              </a:solidFill>
              <a:latin typeface="+mn-lt"/>
              <a:ea typeface="宋体" panose="02010600030101010101" pitchFamily="2" charset="-122"/>
            </a:endParaRPr>
          </a:p>
        </p:txBody>
      </p:sp>
      <p:cxnSp>
        <p:nvCxnSpPr>
          <p:cNvPr id="42" name="直接连接符 41">
            <a:extLst>
              <a:ext uri="{FF2B5EF4-FFF2-40B4-BE49-F238E27FC236}">
                <a16:creationId xmlns:a16="http://schemas.microsoft.com/office/drawing/2014/main" id="{95918B7F-E290-411F-BEF1-CDD7A9CA7F00}"/>
              </a:ext>
            </a:extLst>
          </p:cNvPr>
          <p:cNvCxnSpPr>
            <a:cxnSpLocks/>
          </p:cNvCxnSpPr>
          <p:nvPr/>
        </p:nvCxnSpPr>
        <p:spPr bwMode="auto">
          <a:xfrm>
            <a:off x="7337800" y="2612610"/>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43" name="直接箭头连接符 42">
            <a:extLst>
              <a:ext uri="{FF2B5EF4-FFF2-40B4-BE49-F238E27FC236}">
                <a16:creationId xmlns:a16="http://schemas.microsoft.com/office/drawing/2014/main" id="{27B1BDB1-74A3-4017-9B46-50FB5C8CCB10}"/>
              </a:ext>
            </a:extLst>
          </p:cNvPr>
          <p:cNvCxnSpPr>
            <a:cxnSpLocks/>
          </p:cNvCxnSpPr>
          <p:nvPr/>
        </p:nvCxnSpPr>
        <p:spPr>
          <a:xfrm>
            <a:off x="5519936" y="2617361"/>
            <a:ext cx="0" cy="894754"/>
          </a:xfrm>
          <a:prstGeom prst="straightConnector1">
            <a:avLst/>
          </a:prstGeom>
          <a:noFill/>
          <a:ln w="38100" cap="flat" cmpd="sng" algn="ctr">
            <a:solidFill>
              <a:srgbClr val="0070C0"/>
            </a:solidFill>
            <a:prstDash val="sysDot"/>
            <a:miter lim="800000"/>
            <a:tailEnd type="triangle"/>
          </a:ln>
          <a:effectLst/>
        </p:spPr>
      </p:cxnSp>
      <p:sp>
        <p:nvSpPr>
          <p:cNvPr id="44" name="文本框 43">
            <a:extLst>
              <a:ext uri="{FF2B5EF4-FFF2-40B4-BE49-F238E27FC236}">
                <a16:creationId xmlns:a16="http://schemas.microsoft.com/office/drawing/2014/main" id="{306F4F08-69E8-4FBF-AE6B-477F0D770826}"/>
              </a:ext>
            </a:extLst>
          </p:cNvPr>
          <p:cNvSpPr txBox="1"/>
          <p:nvPr/>
        </p:nvSpPr>
        <p:spPr>
          <a:xfrm>
            <a:off x="4816043" y="3475753"/>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46" name="直接箭头连接符 45">
            <a:extLst>
              <a:ext uri="{FF2B5EF4-FFF2-40B4-BE49-F238E27FC236}">
                <a16:creationId xmlns:a16="http://schemas.microsoft.com/office/drawing/2014/main" id="{A0068609-ACEA-456C-8AA4-F597BC40660E}"/>
              </a:ext>
            </a:extLst>
          </p:cNvPr>
          <p:cNvCxnSpPr>
            <a:cxnSpLocks/>
          </p:cNvCxnSpPr>
          <p:nvPr/>
        </p:nvCxnSpPr>
        <p:spPr>
          <a:xfrm>
            <a:off x="4515945" y="2702229"/>
            <a:ext cx="1003991" cy="0"/>
          </a:xfrm>
          <a:prstGeom prst="straightConnector1">
            <a:avLst/>
          </a:prstGeom>
          <a:noFill/>
          <a:ln w="19050" cap="flat" cmpd="sng" algn="ctr">
            <a:solidFill>
              <a:srgbClr val="1D1D1A"/>
            </a:solidFill>
            <a:prstDash val="solid"/>
            <a:miter lim="800000"/>
            <a:headEnd type="triangle"/>
            <a:tailEnd type="triangle"/>
          </a:ln>
          <a:effectLst/>
        </p:spPr>
      </p:cxnSp>
      <p:sp>
        <p:nvSpPr>
          <p:cNvPr id="47" name="文本框 46">
            <a:extLst>
              <a:ext uri="{FF2B5EF4-FFF2-40B4-BE49-F238E27FC236}">
                <a16:creationId xmlns:a16="http://schemas.microsoft.com/office/drawing/2014/main" id="{3F8C1C71-BA37-4615-9B52-7ABC93C2E3FE}"/>
              </a:ext>
            </a:extLst>
          </p:cNvPr>
          <p:cNvSpPr txBox="1"/>
          <p:nvPr/>
        </p:nvSpPr>
        <p:spPr>
          <a:xfrm>
            <a:off x="4406850" y="2406069"/>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sp>
        <p:nvSpPr>
          <p:cNvPr id="49" name="文本框 48">
            <a:extLst>
              <a:ext uri="{FF2B5EF4-FFF2-40B4-BE49-F238E27FC236}">
                <a16:creationId xmlns:a16="http://schemas.microsoft.com/office/drawing/2014/main" id="{32973931-CD6A-456A-8B42-B327A33A6C54}"/>
              </a:ext>
            </a:extLst>
          </p:cNvPr>
          <p:cNvSpPr txBox="1"/>
          <p:nvPr/>
        </p:nvSpPr>
        <p:spPr>
          <a:xfrm>
            <a:off x="1951197" y="2503244"/>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51" name="矩形 50">
            <a:extLst>
              <a:ext uri="{FF2B5EF4-FFF2-40B4-BE49-F238E27FC236}">
                <a16:creationId xmlns:a16="http://schemas.microsoft.com/office/drawing/2014/main" id="{805C610D-522E-4A88-96C5-CB38568CBDB3}"/>
              </a:ext>
            </a:extLst>
          </p:cNvPr>
          <p:cNvSpPr/>
          <p:nvPr/>
        </p:nvSpPr>
        <p:spPr>
          <a:xfrm>
            <a:off x="2772910" y="2625648"/>
            <a:ext cx="1275039" cy="16723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52" name="矩形 51">
            <a:extLst>
              <a:ext uri="{FF2B5EF4-FFF2-40B4-BE49-F238E27FC236}">
                <a16:creationId xmlns:a16="http://schemas.microsoft.com/office/drawing/2014/main" id="{64A2E498-1B49-4375-B2B4-7A5728AAB3BD}"/>
              </a:ext>
            </a:extLst>
          </p:cNvPr>
          <p:cNvSpPr/>
          <p:nvPr/>
        </p:nvSpPr>
        <p:spPr>
          <a:xfrm>
            <a:off x="4116389" y="2799675"/>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39" name="Rectangle 2">
            <a:extLst>
              <a:ext uri="{FF2B5EF4-FFF2-40B4-BE49-F238E27FC236}">
                <a16:creationId xmlns:a16="http://schemas.microsoft.com/office/drawing/2014/main" id="{BAE19EEF-0866-4CE0-9A91-896288E1703B}"/>
              </a:ext>
            </a:extLst>
          </p:cNvPr>
          <p:cNvSpPr txBox="1">
            <a:spLocks noChangeArrowheads="1"/>
          </p:cNvSpPr>
          <p:nvPr/>
        </p:nvSpPr>
        <p:spPr bwMode="auto">
          <a:xfrm>
            <a:off x="623402" y="4034039"/>
            <a:ext cx="10766382" cy="98334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kern="0" dirty="0"/>
              <a:t>In EMLSR, the timeout interval </a:t>
            </a:r>
            <a:r>
              <a:rPr lang="en-US" altLang="zh-CN" sz="1600" b="0" kern="0" dirty="0">
                <a:solidFill>
                  <a:schemeClr val="tx1"/>
                </a:solidFill>
              </a:rPr>
              <a:t>(</a:t>
            </a:r>
            <a:r>
              <a:rPr lang="en-US" altLang="zh-CN" sz="1600" b="0" dirty="0" err="1">
                <a:solidFill>
                  <a:schemeClr val="tx1"/>
                </a:solidFill>
              </a:rPr>
              <a:t>aSIFSTime</a:t>
            </a:r>
            <a:r>
              <a:rPr lang="en-US" altLang="zh-CN" sz="1600" b="0" dirty="0">
                <a:solidFill>
                  <a:schemeClr val="tx1"/>
                </a:solidFill>
              </a:rPr>
              <a:t> + </a:t>
            </a:r>
            <a:r>
              <a:rPr lang="en-US" altLang="zh-CN" sz="1600" b="0" dirty="0" err="1">
                <a:solidFill>
                  <a:schemeClr val="tx1"/>
                </a:solidFill>
              </a:rPr>
              <a:t>aSlotTime</a:t>
            </a:r>
            <a:r>
              <a:rPr lang="en-US" altLang="zh-CN" sz="1600" b="0" dirty="0">
                <a:solidFill>
                  <a:schemeClr val="tx1"/>
                </a:solidFill>
              </a:rPr>
              <a:t> + </a:t>
            </a:r>
            <a:r>
              <a:rPr lang="en-US" altLang="zh-CN" sz="1600" b="0" dirty="0" err="1">
                <a:solidFill>
                  <a:schemeClr val="tx1"/>
                </a:solidFill>
              </a:rPr>
              <a:t>aRxPHYStartDelay</a:t>
            </a:r>
            <a:r>
              <a:rPr lang="en-US" altLang="zh-CN" sz="1600" b="0" kern="0" dirty="0"/>
              <a:t>) is the time that a receiver can use to determine </a:t>
            </a:r>
            <a:r>
              <a:rPr lang="en-US" altLang="zh-CN" sz="1600" b="0" kern="0" dirty="0">
                <a:solidFill>
                  <a:schemeClr val="tx1"/>
                </a:solidFill>
              </a:rPr>
              <a:t>whether the received packet is intended for itself or not</a:t>
            </a:r>
            <a:r>
              <a:rPr lang="en-US" altLang="zh-CN" sz="1600" b="0" kern="0" dirty="0"/>
              <a:t>. If a frame that requires immediate acknowledgement has an error when received by STA, the STA will directly switch back.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kern="0" dirty="0"/>
          </a:p>
        </p:txBody>
      </p:sp>
      <p:sp>
        <p:nvSpPr>
          <p:cNvPr id="2" name="矩形 1">
            <a:extLst>
              <a:ext uri="{FF2B5EF4-FFF2-40B4-BE49-F238E27FC236}">
                <a16:creationId xmlns:a16="http://schemas.microsoft.com/office/drawing/2014/main" id="{1E18832E-7F15-4E1B-B1DE-1EA67329D8A4}"/>
              </a:ext>
            </a:extLst>
          </p:cNvPr>
          <p:cNvSpPr/>
          <p:nvPr/>
        </p:nvSpPr>
        <p:spPr>
          <a:xfrm>
            <a:off x="623398" y="5017384"/>
            <a:ext cx="10585170" cy="1323439"/>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DPS and EMLSR have different purposes and characteristics. The purpose of EMLSR is to find a frequency band with better channel quality, so once it finds a problem with the current band, it will switch to another. However, the problem may not be a problem for DPS. For example, AP can wake up multiple DPS STAs at the same time, with a larger time threshold, some STAs are allowed to wait for a period of time instead of switching back immediately once it finds that the current frame is not for themselves. </a:t>
            </a:r>
          </a:p>
        </p:txBody>
      </p:sp>
      <p:cxnSp>
        <p:nvCxnSpPr>
          <p:cNvPr id="22" name="直接箭头连接符 21">
            <a:extLst>
              <a:ext uri="{FF2B5EF4-FFF2-40B4-BE49-F238E27FC236}">
                <a16:creationId xmlns:a16="http://schemas.microsoft.com/office/drawing/2014/main" id="{93124264-67B0-4C96-B568-CEB87EEBDA3F}"/>
              </a:ext>
            </a:extLst>
          </p:cNvPr>
          <p:cNvCxnSpPr>
            <a:cxnSpLocks/>
          </p:cNvCxnSpPr>
          <p:nvPr/>
        </p:nvCxnSpPr>
        <p:spPr>
          <a:xfrm>
            <a:off x="7337800" y="3140984"/>
            <a:ext cx="3228932" cy="0"/>
          </a:xfrm>
          <a:prstGeom prst="straightConnector1">
            <a:avLst/>
          </a:prstGeom>
          <a:noFill/>
          <a:ln w="19050" cap="flat" cmpd="sng" algn="ctr">
            <a:solidFill>
              <a:srgbClr val="FFC000"/>
            </a:solidFill>
            <a:prstDash val="solid"/>
            <a:miter lim="800000"/>
            <a:headEnd type="triangle"/>
            <a:tailEnd type="triangle"/>
          </a:ln>
          <a:effectLst/>
        </p:spPr>
      </p:cxnSp>
      <p:cxnSp>
        <p:nvCxnSpPr>
          <p:cNvPr id="24" name="直接箭头连接符 23">
            <a:extLst>
              <a:ext uri="{FF2B5EF4-FFF2-40B4-BE49-F238E27FC236}">
                <a16:creationId xmlns:a16="http://schemas.microsoft.com/office/drawing/2014/main" id="{EC50DE9D-318B-4A13-9B94-68D9D82A392C}"/>
              </a:ext>
            </a:extLst>
          </p:cNvPr>
          <p:cNvCxnSpPr>
            <a:cxnSpLocks/>
          </p:cNvCxnSpPr>
          <p:nvPr/>
        </p:nvCxnSpPr>
        <p:spPr>
          <a:xfrm>
            <a:off x="1983082" y="3156977"/>
            <a:ext cx="3508750" cy="7072"/>
          </a:xfrm>
          <a:prstGeom prst="straightConnector1">
            <a:avLst/>
          </a:prstGeom>
          <a:noFill/>
          <a:ln w="19050" cap="flat" cmpd="sng" algn="ctr">
            <a:solidFill>
              <a:srgbClr val="00B050"/>
            </a:solidFill>
            <a:prstDash val="solid"/>
            <a:miter lim="800000"/>
            <a:headEnd type="triangle"/>
            <a:tailEnd type="triangle"/>
          </a:ln>
          <a:effectLst/>
        </p:spPr>
      </p:cxnSp>
      <p:sp>
        <p:nvSpPr>
          <p:cNvPr id="9" name="矩形 8">
            <a:extLst>
              <a:ext uri="{FF2B5EF4-FFF2-40B4-BE49-F238E27FC236}">
                <a16:creationId xmlns:a16="http://schemas.microsoft.com/office/drawing/2014/main" id="{11D36525-16FE-449D-B982-85455B9E242A}"/>
              </a:ext>
            </a:extLst>
          </p:cNvPr>
          <p:cNvSpPr/>
          <p:nvPr/>
        </p:nvSpPr>
        <p:spPr>
          <a:xfrm>
            <a:off x="7856481" y="3122757"/>
            <a:ext cx="2000868"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FFC000"/>
                </a:solidFill>
                <a:latin typeface="Times New Roman"/>
                <a:ea typeface="等线" panose="02010600030101010101" pitchFamily="2" charset="-122"/>
              </a:rPr>
              <a:t>Low-capability mode </a:t>
            </a:r>
            <a:endParaRPr lang="zh-CN" altLang="en-US" sz="1600" kern="0" dirty="0">
              <a:solidFill>
                <a:srgbClr val="FFC000"/>
              </a:solidFill>
              <a:latin typeface="Times New Roman"/>
              <a:ea typeface="等线" panose="02010600030101010101" pitchFamily="2" charset="-122"/>
            </a:endParaRPr>
          </a:p>
        </p:txBody>
      </p:sp>
      <p:sp>
        <p:nvSpPr>
          <p:cNvPr id="28" name="矩形 27">
            <a:extLst>
              <a:ext uri="{FF2B5EF4-FFF2-40B4-BE49-F238E27FC236}">
                <a16:creationId xmlns:a16="http://schemas.microsoft.com/office/drawing/2014/main" id="{AA01F36D-EB7B-41E4-B34C-C309CF1B9053}"/>
              </a:ext>
            </a:extLst>
          </p:cNvPr>
          <p:cNvSpPr/>
          <p:nvPr/>
        </p:nvSpPr>
        <p:spPr>
          <a:xfrm>
            <a:off x="2779908" y="3109073"/>
            <a:ext cx="2036135"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00B050"/>
                </a:solidFill>
                <a:latin typeface="Times New Roman"/>
                <a:ea typeface="等线" panose="02010600030101010101" pitchFamily="2" charset="-122"/>
              </a:rPr>
              <a:t>High-capability mode </a:t>
            </a:r>
            <a:endParaRPr lang="zh-CN" altLang="en-US" sz="1600" kern="0" dirty="0">
              <a:solidFill>
                <a:srgbClr val="00B050"/>
              </a:solidFill>
              <a:latin typeface="Times New Roman"/>
              <a:ea typeface="等线" panose="02010600030101010101" pitchFamily="2" charset="-122"/>
            </a:endParaRPr>
          </a:p>
        </p:txBody>
      </p:sp>
    </p:spTree>
    <p:extLst>
      <p:ext uri="{BB962C8B-B14F-4D97-AF65-F5344CB8AC3E}">
        <p14:creationId xmlns:p14="http://schemas.microsoft.com/office/powerpoint/2010/main" val="38367486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fade">
                                      <p:cBhvr>
                                        <p:cTn id="18" dur="500"/>
                                        <p:tgtEl>
                                          <p:spTgt spid="4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fade">
                                      <p:cBhvr>
                                        <p:cTn id="26" dur="500"/>
                                        <p:tgtEl>
                                          <p:spTgt spid="41"/>
                                        </p:tgtEl>
                                      </p:cBhvr>
                                    </p:animEffect>
                                  </p:childTnLst>
                                </p:cTn>
                              </p:par>
                              <p:par>
                                <p:cTn id="27" presetID="10" presetClass="entr" presetSubtype="0" fill="hold"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fade">
                                      <p:cBhvr>
                                        <p:cTn id="29" dur="500"/>
                                        <p:tgtEl>
                                          <p:spTgt spid="4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4" grpId="0"/>
      <p:bldP spid="47" grpId="0"/>
      <p:bldP spid="39" grpId="0"/>
      <p:bldP spid="2"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Flexible time threshold</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39" name="Rectangle 2">
            <a:extLst>
              <a:ext uri="{FF2B5EF4-FFF2-40B4-BE49-F238E27FC236}">
                <a16:creationId xmlns:a16="http://schemas.microsoft.com/office/drawing/2014/main" id="{BAE19EEF-0866-4CE0-9A91-896288E1703B}"/>
              </a:ext>
            </a:extLst>
          </p:cNvPr>
          <p:cNvSpPr txBox="1">
            <a:spLocks noChangeArrowheads="1"/>
          </p:cNvSpPr>
          <p:nvPr/>
        </p:nvSpPr>
        <p:spPr bwMode="auto">
          <a:xfrm>
            <a:off x="695399" y="3729313"/>
            <a:ext cx="11054468" cy="5623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kern="0" dirty="0"/>
              <a:t>In addition, it takes more time to change the bandwidth in DPS. </a:t>
            </a:r>
            <a:r>
              <a:rPr lang="en-US" altLang="zh-CN" sz="1600" b="0" dirty="0"/>
              <a:t>When data </a:t>
            </a:r>
            <a:r>
              <a:rPr lang="en-US" altLang="zh-CN" sz="1600" b="0" kern="0" dirty="0">
                <a:solidFill>
                  <a:schemeClr val="tx1"/>
                </a:solidFill>
              </a:rPr>
              <a:t>transmission</a:t>
            </a:r>
            <a:r>
              <a:rPr lang="en-US" altLang="zh-CN" sz="1600" kern="0" dirty="0">
                <a:solidFill>
                  <a:schemeClr val="tx1"/>
                </a:solidFill>
              </a:rPr>
              <a:t> </a:t>
            </a:r>
            <a:r>
              <a:rPr lang="en-US" altLang="zh-CN" sz="1600" b="0" dirty="0"/>
              <a:t>has not been completed, </a:t>
            </a:r>
            <a:r>
              <a:rPr lang="en-US" altLang="zh-CN" sz="1600" b="0" kern="0" dirty="0"/>
              <a:t>oversensitive switchback mechanism may reduce goodput and counteract power saving. Being more robust can avoid the time, padding and power overhead of u</a:t>
            </a:r>
            <a:r>
              <a:rPr lang="en-US" altLang="zh-CN" sz="1600" b="0" dirty="0"/>
              <a:t>nnecessary</a:t>
            </a:r>
            <a:r>
              <a:rPr lang="en-US" altLang="zh-CN" sz="1600" dirty="0"/>
              <a:t> </a:t>
            </a:r>
            <a:r>
              <a:rPr lang="en-US" altLang="zh-CN" sz="1600" b="0" kern="0" dirty="0"/>
              <a:t>frequent switching.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kern="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kern="0" dirty="0"/>
          </a:p>
        </p:txBody>
      </p:sp>
      <p:sp>
        <p:nvSpPr>
          <p:cNvPr id="2" name="矩形 1">
            <a:extLst>
              <a:ext uri="{FF2B5EF4-FFF2-40B4-BE49-F238E27FC236}">
                <a16:creationId xmlns:a16="http://schemas.microsoft.com/office/drawing/2014/main" id="{90318DC5-26E4-457D-87A2-222F337456BE}"/>
              </a:ext>
            </a:extLst>
          </p:cNvPr>
          <p:cNvSpPr/>
          <p:nvPr/>
        </p:nvSpPr>
        <p:spPr>
          <a:xfrm>
            <a:off x="623392" y="5635495"/>
            <a:ext cx="10766392" cy="830997"/>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In another case, when AP does not complete data transmission within the current TXOP and the AP regains a new TXOP within the time threshold, it can directly send packets to the DPS STA in high-capability mode without spending time to wait the DPS STA go back to low-capability mode and wake it up again.</a:t>
            </a:r>
          </a:p>
        </p:txBody>
      </p:sp>
      <p:cxnSp>
        <p:nvCxnSpPr>
          <p:cNvPr id="38" name="直接连接符 37">
            <a:extLst>
              <a:ext uri="{FF2B5EF4-FFF2-40B4-BE49-F238E27FC236}">
                <a16:creationId xmlns:a16="http://schemas.microsoft.com/office/drawing/2014/main" id="{43228E27-84B2-44BB-8DB8-CBF97CC0BA4B}"/>
              </a:ext>
            </a:extLst>
          </p:cNvPr>
          <p:cNvCxnSpPr>
            <a:cxnSpLocks/>
          </p:cNvCxnSpPr>
          <p:nvPr/>
        </p:nvCxnSpPr>
        <p:spPr bwMode="auto">
          <a:xfrm flipV="1">
            <a:off x="1778466" y="4974124"/>
            <a:ext cx="9143906" cy="32336"/>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45" name="文本框 44">
            <a:extLst>
              <a:ext uri="{FF2B5EF4-FFF2-40B4-BE49-F238E27FC236}">
                <a16:creationId xmlns:a16="http://schemas.microsoft.com/office/drawing/2014/main" id="{3EAB0661-5709-4040-A0ED-C4A2B47BC23D}"/>
              </a:ext>
            </a:extLst>
          </p:cNvPr>
          <p:cNvSpPr txBox="1"/>
          <p:nvPr/>
        </p:nvSpPr>
        <p:spPr>
          <a:xfrm>
            <a:off x="1008997" y="4963235"/>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53" name="直接连接符 52">
            <a:extLst>
              <a:ext uri="{FF2B5EF4-FFF2-40B4-BE49-F238E27FC236}">
                <a16:creationId xmlns:a16="http://schemas.microsoft.com/office/drawing/2014/main" id="{05EB553D-8962-438D-807A-DBAEBB2AB04C}"/>
              </a:ext>
            </a:extLst>
          </p:cNvPr>
          <p:cNvCxnSpPr>
            <a:cxnSpLocks/>
          </p:cNvCxnSpPr>
          <p:nvPr/>
        </p:nvCxnSpPr>
        <p:spPr bwMode="auto">
          <a:xfrm>
            <a:off x="9184788" y="4603053"/>
            <a:ext cx="0" cy="838074"/>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56" name="直接箭头连接符 55">
            <a:extLst>
              <a:ext uri="{FF2B5EF4-FFF2-40B4-BE49-F238E27FC236}">
                <a16:creationId xmlns:a16="http://schemas.microsoft.com/office/drawing/2014/main" id="{94EB0873-8D76-4DF2-A356-E41162BB264D}"/>
              </a:ext>
            </a:extLst>
          </p:cNvPr>
          <p:cNvCxnSpPr>
            <a:cxnSpLocks/>
          </p:cNvCxnSpPr>
          <p:nvPr/>
        </p:nvCxnSpPr>
        <p:spPr>
          <a:xfrm>
            <a:off x="4359370" y="4739571"/>
            <a:ext cx="659456" cy="0"/>
          </a:xfrm>
          <a:prstGeom prst="straightConnector1">
            <a:avLst/>
          </a:prstGeom>
          <a:noFill/>
          <a:ln w="19050" cap="flat" cmpd="sng" algn="ctr">
            <a:solidFill>
              <a:srgbClr val="1D1D1A"/>
            </a:solidFill>
            <a:prstDash val="solid"/>
            <a:miter lim="800000"/>
            <a:headEnd type="triangle"/>
            <a:tailEnd type="triangle"/>
          </a:ln>
          <a:effectLst/>
        </p:spPr>
      </p:cxnSp>
      <p:sp>
        <p:nvSpPr>
          <p:cNvPr id="57" name="文本框 56">
            <a:extLst>
              <a:ext uri="{FF2B5EF4-FFF2-40B4-BE49-F238E27FC236}">
                <a16:creationId xmlns:a16="http://schemas.microsoft.com/office/drawing/2014/main" id="{5AB3B6CB-18A9-4E40-A807-587CBA482270}"/>
              </a:ext>
            </a:extLst>
          </p:cNvPr>
          <p:cNvSpPr txBox="1"/>
          <p:nvPr/>
        </p:nvSpPr>
        <p:spPr>
          <a:xfrm>
            <a:off x="1450087" y="4709518"/>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cxnSp>
        <p:nvCxnSpPr>
          <p:cNvPr id="61" name="直接箭头连接符 60">
            <a:extLst>
              <a:ext uri="{FF2B5EF4-FFF2-40B4-BE49-F238E27FC236}">
                <a16:creationId xmlns:a16="http://schemas.microsoft.com/office/drawing/2014/main" id="{5F710C56-49E5-450A-92EF-104A3DB3BEE0}"/>
              </a:ext>
            </a:extLst>
          </p:cNvPr>
          <p:cNvCxnSpPr>
            <a:cxnSpLocks/>
          </p:cNvCxnSpPr>
          <p:nvPr/>
        </p:nvCxnSpPr>
        <p:spPr>
          <a:xfrm flipV="1">
            <a:off x="1481972" y="5305105"/>
            <a:ext cx="6445523" cy="31297"/>
          </a:xfrm>
          <a:prstGeom prst="straightConnector1">
            <a:avLst/>
          </a:prstGeom>
          <a:noFill/>
          <a:ln w="19050" cap="flat" cmpd="sng" algn="ctr">
            <a:solidFill>
              <a:srgbClr val="00B050"/>
            </a:solidFill>
            <a:prstDash val="solid"/>
            <a:miter lim="800000"/>
            <a:headEnd type="triangle"/>
            <a:tailEnd type="triangle"/>
          </a:ln>
          <a:effectLst/>
        </p:spPr>
      </p:cxnSp>
      <p:sp>
        <p:nvSpPr>
          <p:cNvPr id="63" name="矩形 62">
            <a:extLst>
              <a:ext uri="{FF2B5EF4-FFF2-40B4-BE49-F238E27FC236}">
                <a16:creationId xmlns:a16="http://schemas.microsoft.com/office/drawing/2014/main" id="{21DC80DD-6B92-418C-A0A6-FBE27314F9A7}"/>
              </a:ext>
            </a:extLst>
          </p:cNvPr>
          <p:cNvSpPr/>
          <p:nvPr/>
        </p:nvSpPr>
        <p:spPr>
          <a:xfrm>
            <a:off x="3588034" y="5283415"/>
            <a:ext cx="2036135"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00B050"/>
                </a:solidFill>
                <a:latin typeface="Times New Roman"/>
                <a:ea typeface="等线" panose="02010600030101010101" pitchFamily="2" charset="-122"/>
              </a:rPr>
              <a:t>High-capability mode </a:t>
            </a:r>
            <a:endParaRPr lang="zh-CN" altLang="en-US" sz="1600" kern="0" dirty="0">
              <a:solidFill>
                <a:srgbClr val="00B050"/>
              </a:solidFill>
              <a:latin typeface="Times New Roman"/>
              <a:ea typeface="等线" panose="02010600030101010101" pitchFamily="2" charset="-122"/>
            </a:endParaRPr>
          </a:p>
        </p:txBody>
      </p:sp>
      <p:cxnSp>
        <p:nvCxnSpPr>
          <p:cNvPr id="65" name="直接箭头连接符 64">
            <a:extLst>
              <a:ext uri="{FF2B5EF4-FFF2-40B4-BE49-F238E27FC236}">
                <a16:creationId xmlns:a16="http://schemas.microsoft.com/office/drawing/2014/main" id="{A040B9EC-F5B6-4FF3-A910-3EAB940DB490}"/>
              </a:ext>
            </a:extLst>
          </p:cNvPr>
          <p:cNvCxnSpPr>
            <a:cxnSpLocks/>
          </p:cNvCxnSpPr>
          <p:nvPr/>
        </p:nvCxnSpPr>
        <p:spPr>
          <a:xfrm flipV="1">
            <a:off x="1941284" y="4881991"/>
            <a:ext cx="2451996" cy="11306"/>
          </a:xfrm>
          <a:prstGeom prst="straightConnector1">
            <a:avLst/>
          </a:prstGeom>
          <a:noFill/>
          <a:ln w="19050" cap="flat" cmpd="sng" algn="ctr">
            <a:solidFill>
              <a:srgbClr val="00B050"/>
            </a:solidFill>
            <a:prstDash val="sysDash"/>
            <a:miter lim="800000"/>
            <a:headEnd type="triangle"/>
            <a:tailEnd type="triangle"/>
          </a:ln>
          <a:effectLst/>
        </p:spPr>
      </p:cxnSp>
      <p:sp>
        <p:nvSpPr>
          <p:cNvPr id="66" name="矩形 65">
            <a:extLst>
              <a:ext uri="{FF2B5EF4-FFF2-40B4-BE49-F238E27FC236}">
                <a16:creationId xmlns:a16="http://schemas.microsoft.com/office/drawing/2014/main" id="{F85A379B-9AAF-4C9D-8E36-98D6F5B398AC}"/>
              </a:ext>
            </a:extLst>
          </p:cNvPr>
          <p:cNvSpPr/>
          <p:nvPr/>
        </p:nvSpPr>
        <p:spPr>
          <a:xfrm>
            <a:off x="2768853" y="4570294"/>
            <a:ext cx="718466" cy="338554"/>
          </a:xfrm>
          <a:prstGeom prst="rect">
            <a:avLst/>
          </a:prstGeom>
          <a:ln>
            <a:noFill/>
          </a:ln>
        </p:spPr>
        <p:txBody>
          <a:bodyPr wrap="none">
            <a:spAutoFit/>
          </a:bodyPr>
          <a:lstStyle/>
          <a:p>
            <a:pPr defTabSz="914400">
              <a:buClrTx/>
              <a:buSzTx/>
              <a:buFontTx/>
              <a:buNone/>
            </a:pPr>
            <a:r>
              <a:rPr lang="en-US" altLang="zh-CN" sz="1600" dirty="0">
                <a:solidFill>
                  <a:srgbClr val="00B050"/>
                </a:solidFill>
                <a:latin typeface="+mn-lt"/>
                <a:ea typeface="微软雅黑" panose="020B0503020204020204" pitchFamily="34" charset="-122"/>
              </a:rPr>
              <a:t>TXOP</a:t>
            </a:r>
            <a:endParaRPr lang="zh-CN" altLang="en-US" sz="1600" dirty="0">
              <a:solidFill>
                <a:srgbClr val="00B050"/>
              </a:solidFill>
              <a:latin typeface="+mn-lt"/>
              <a:ea typeface="微软雅黑" panose="020B0503020204020204" pitchFamily="34" charset="-122"/>
            </a:endParaRPr>
          </a:p>
        </p:txBody>
      </p:sp>
      <p:cxnSp>
        <p:nvCxnSpPr>
          <p:cNvPr id="67" name="直接箭头连接符 66">
            <a:extLst>
              <a:ext uri="{FF2B5EF4-FFF2-40B4-BE49-F238E27FC236}">
                <a16:creationId xmlns:a16="http://schemas.microsoft.com/office/drawing/2014/main" id="{67001322-8916-403D-8A47-2C2A09F74DEF}"/>
              </a:ext>
            </a:extLst>
          </p:cNvPr>
          <p:cNvCxnSpPr>
            <a:cxnSpLocks/>
          </p:cNvCxnSpPr>
          <p:nvPr/>
        </p:nvCxnSpPr>
        <p:spPr>
          <a:xfrm flipV="1">
            <a:off x="4816043" y="4871414"/>
            <a:ext cx="2451996" cy="11306"/>
          </a:xfrm>
          <a:prstGeom prst="straightConnector1">
            <a:avLst/>
          </a:prstGeom>
          <a:noFill/>
          <a:ln w="19050" cap="flat" cmpd="sng" algn="ctr">
            <a:solidFill>
              <a:srgbClr val="00B050"/>
            </a:solidFill>
            <a:prstDash val="sysDash"/>
            <a:miter lim="800000"/>
            <a:headEnd type="triangle"/>
            <a:tailEnd type="triangle"/>
          </a:ln>
          <a:effectLst/>
        </p:spPr>
      </p:cxnSp>
      <p:cxnSp>
        <p:nvCxnSpPr>
          <p:cNvPr id="69" name="直接箭头连接符 68">
            <a:extLst>
              <a:ext uri="{FF2B5EF4-FFF2-40B4-BE49-F238E27FC236}">
                <a16:creationId xmlns:a16="http://schemas.microsoft.com/office/drawing/2014/main" id="{04FE448E-EB68-49CA-8FE2-DB802E6D7B10}"/>
              </a:ext>
            </a:extLst>
          </p:cNvPr>
          <p:cNvCxnSpPr>
            <a:cxnSpLocks/>
          </p:cNvCxnSpPr>
          <p:nvPr/>
        </p:nvCxnSpPr>
        <p:spPr>
          <a:xfrm>
            <a:off x="7927495" y="4746261"/>
            <a:ext cx="0" cy="866304"/>
          </a:xfrm>
          <a:prstGeom prst="straightConnector1">
            <a:avLst/>
          </a:prstGeom>
          <a:noFill/>
          <a:ln w="38100" cap="flat" cmpd="sng" algn="ctr">
            <a:solidFill>
              <a:srgbClr val="0070C0"/>
            </a:solidFill>
            <a:prstDash val="sysDot"/>
            <a:miter lim="800000"/>
            <a:tailEnd type="triangle"/>
          </a:ln>
          <a:effectLst/>
        </p:spPr>
      </p:cxnSp>
      <p:sp>
        <p:nvSpPr>
          <p:cNvPr id="70" name="文本框 69">
            <a:extLst>
              <a:ext uri="{FF2B5EF4-FFF2-40B4-BE49-F238E27FC236}">
                <a16:creationId xmlns:a16="http://schemas.microsoft.com/office/drawing/2014/main" id="{E2435BED-6DC8-4F9B-89F8-49E79BC11869}"/>
              </a:ext>
            </a:extLst>
          </p:cNvPr>
          <p:cNvSpPr txBox="1"/>
          <p:nvPr/>
        </p:nvSpPr>
        <p:spPr>
          <a:xfrm>
            <a:off x="7176206" y="5497124"/>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71" name="直接箭头连接符 70">
            <a:extLst>
              <a:ext uri="{FF2B5EF4-FFF2-40B4-BE49-F238E27FC236}">
                <a16:creationId xmlns:a16="http://schemas.microsoft.com/office/drawing/2014/main" id="{78C964D4-6DCE-44D3-A8A0-4AFEAEC8B161}"/>
              </a:ext>
            </a:extLst>
          </p:cNvPr>
          <p:cNvCxnSpPr>
            <a:cxnSpLocks/>
          </p:cNvCxnSpPr>
          <p:nvPr/>
        </p:nvCxnSpPr>
        <p:spPr bwMode="auto">
          <a:xfrm flipV="1">
            <a:off x="7961832" y="5298544"/>
            <a:ext cx="1200420" cy="3977"/>
          </a:xfrm>
          <a:prstGeom prst="straightConnector1">
            <a:avLst/>
          </a:prstGeom>
          <a:solidFill>
            <a:srgbClr val="00B8FF"/>
          </a:solidFill>
          <a:ln w="19050" cap="flat" cmpd="sng" algn="ctr">
            <a:solidFill>
              <a:srgbClr val="1D1D1A"/>
            </a:solidFill>
            <a:prstDash val="dash"/>
            <a:round/>
            <a:headEnd type="triangle"/>
            <a:tailEnd type="triangle"/>
          </a:ln>
          <a:effectLst/>
        </p:spPr>
      </p:cxnSp>
      <p:sp>
        <p:nvSpPr>
          <p:cNvPr id="72" name="文本框 71">
            <a:extLst>
              <a:ext uri="{FF2B5EF4-FFF2-40B4-BE49-F238E27FC236}">
                <a16:creationId xmlns:a16="http://schemas.microsoft.com/office/drawing/2014/main" id="{77C85B84-B8D9-4731-822C-ECFE77EDC211}"/>
              </a:ext>
            </a:extLst>
          </p:cNvPr>
          <p:cNvSpPr txBox="1"/>
          <p:nvPr/>
        </p:nvSpPr>
        <p:spPr>
          <a:xfrm>
            <a:off x="7844257" y="5253944"/>
            <a:ext cx="150233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back delay</a:t>
            </a:r>
            <a:endParaRPr lang="zh-CN" altLang="en-US" sz="1400" dirty="0">
              <a:solidFill>
                <a:srgbClr val="1D1D1A"/>
              </a:solidFill>
              <a:latin typeface="+mn-lt"/>
              <a:ea typeface="宋体" panose="02010600030101010101" pitchFamily="2" charset="-122"/>
            </a:endParaRPr>
          </a:p>
        </p:txBody>
      </p:sp>
      <p:sp>
        <p:nvSpPr>
          <p:cNvPr id="73" name="文本框 72">
            <a:extLst>
              <a:ext uri="{FF2B5EF4-FFF2-40B4-BE49-F238E27FC236}">
                <a16:creationId xmlns:a16="http://schemas.microsoft.com/office/drawing/2014/main" id="{FE5DDEEA-64D6-4DE1-B511-F5A37DEDBB62}"/>
              </a:ext>
            </a:extLst>
          </p:cNvPr>
          <p:cNvSpPr txBox="1"/>
          <p:nvPr/>
        </p:nvSpPr>
        <p:spPr>
          <a:xfrm>
            <a:off x="4078190" y="4439704"/>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sp>
        <p:nvSpPr>
          <p:cNvPr id="75" name="矩形 74">
            <a:extLst>
              <a:ext uri="{FF2B5EF4-FFF2-40B4-BE49-F238E27FC236}">
                <a16:creationId xmlns:a16="http://schemas.microsoft.com/office/drawing/2014/main" id="{EAE1D2C9-FF02-4B3C-AE1B-2E4372C87421}"/>
              </a:ext>
            </a:extLst>
          </p:cNvPr>
          <p:cNvSpPr/>
          <p:nvPr/>
        </p:nvSpPr>
        <p:spPr>
          <a:xfrm>
            <a:off x="5612877" y="4576069"/>
            <a:ext cx="718466" cy="338554"/>
          </a:xfrm>
          <a:prstGeom prst="rect">
            <a:avLst/>
          </a:prstGeom>
          <a:ln>
            <a:noFill/>
          </a:ln>
        </p:spPr>
        <p:txBody>
          <a:bodyPr wrap="none">
            <a:spAutoFit/>
          </a:bodyPr>
          <a:lstStyle/>
          <a:p>
            <a:pPr defTabSz="914400">
              <a:buClrTx/>
              <a:buSzTx/>
              <a:buFontTx/>
              <a:buNone/>
            </a:pPr>
            <a:r>
              <a:rPr lang="en-US" altLang="zh-CN" sz="1600" dirty="0">
                <a:solidFill>
                  <a:srgbClr val="00B050"/>
                </a:solidFill>
                <a:latin typeface="+mn-lt"/>
                <a:ea typeface="微软雅黑" panose="020B0503020204020204" pitchFamily="34" charset="-122"/>
              </a:rPr>
              <a:t>TXOP</a:t>
            </a:r>
            <a:endParaRPr lang="zh-CN" altLang="en-US" sz="1600" dirty="0">
              <a:solidFill>
                <a:srgbClr val="00B050"/>
              </a:solidFill>
              <a:latin typeface="+mn-lt"/>
              <a:ea typeface="微软雅黑" panose="020B0503020204020204" pitchFamily="34" charset="-122"/>
            </a:endParaRPr>
          </a:p>
        </p:txBody>
      </p:sp>
      <p:cxnSp>
        <p:nvCxnSpPr>
          <p:cNvPr id="76" name="直接箭头连接符 75">
            <a:extLst>
              <a:ext uri="{FF2B5EF4-FFF2-40B4-BE49-F238E27FC236}">
                <a16:creationId xmlns:a16="http://schemas.microsoft.com/office/drawing/2014/main" id="{BBFA0D4C-4381-468C-96BB-02CCA1FBC3A5}"/>
              </a:ext>
            </a:extLst>
          </p:cNvPr>
          <p:cNvCxnSpPr>
            <a:cxnSpLocks/>
          </p:cNvCxnSpPr>
          <p:nvPr/>
        </p:nvCxnSpPr>
        <p:spPr>
          <a:xfrm>
            <a:off x="7268039" y="4746261"/>
            <a:ext cx="659456" cy="0"/>
          </a:xfrm>
          <a:prstGeom prst="straightConnector1">
            <a:avLst/>
          </a:prstGeom>
          <a:noFill/>
          <a:ln w="19050" cap="flat" cmpd="sng" algn="ctr">
            <a:solidFill>
              <a:srgbClr val="1D1D1A"/>
            </a:solidFill>
            <a:prstDash val="solid"/>
            <a:miter lim="800000"/>
            <a:headEnd type="triangle"/>
            <a:tailEnd type="triangle"/>
          </a:ln>
          <a:effectLst/>
        </p:spPr>
      </p:cxnSp>
      <p:sp>
        <p:nvSpPr>
          <p:cNvPr id="77" name="文本框 76">
            <a:extLst>
              <a:ext uri="{FF2B5EF4-FFF2-40B4-BE49-F238E27FC236}">
                <a16:creationId xmlns:a16="http://schemas.microsoft.com/office/drawing/2014/main" id="{F4C74462-C89A-44C4-88C5-42B47DE2EC72}"/>
              </a:ext>
            </a:extLst>
          </p:cNvPr>
          <p:cNvSpPr txBox="1"/>
          <p:nvPr/>
        </p:nvSpPr>
        <p:spPr>
          <a:xfrm>
            <a:off x="6959507" y="4439704"/>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cxnSp>
        <p:nvCxnSpPr>
          <p:cNvPr id="79" name="直接箭头连接符 78">
            <a:extLst>
              <a:ext uri="{FF2B5EF4-FFF2-40B4-BE49-F238E27FC236}">
                <a16:creationId xmlns:a16="http://schemas.microsoft.com/office/drawing/2014/main" id="{EA70A64B-5B17-4086-AE38-032CD979F202}"/>
              </a:ext>
            </a:extLst>
          </p:cNvPr>
          <p:cNvCxnSpPr>
            <a:cxnSpLocks/>
          </p:cNvCxnSpPr>
          <p:nvPr/>
        </p:nvCxnSpPr>
        <p:spPr>
          <a:xfrm flipV="1">
            <a:off x="9184788" y="5264144"/>
            <a:ext cx="1737584" cy="14759"/>
          </a:xfrm>
          <a:prstGeom prst="straightConnector1">
            <a:avLst/>
          </a:prstGeom>
          <a:noFill/>
          <a:ln w="19050" cap="flat" cmpd="sng" algn="ctr">
            <a:solidFill>
              <a:srgbClr val="FFC000"/>
            </a:solidFill>
            <a:prstDash val="solid"/>
            <a:miter lim="800000"/>
            <a:headEnd type="triangle"/>
            <a:tailEnd type="triangle"/>
          </a:ln>
          <a:effectLst/>
        </p:spPr>
      </p:cxnSp>
      <p:sp>
        <p:nvSpPr>
          <p:cNvPr id="81" name="矩形 80">
            <a:extLst>
              <a:ext uri="{FF2B5EF4-FFF2-40B4-BE49-F238E27FC236}">
                <a16:creationId xmlns:a16="http://schemas.microsoft.com/office/drawing/2014/main" id="{82A48330-05EF-4F84-843E-4DA7588202AB}"/>
              </a:ext>
            </a:extLst>
          </p:cNvPr>
          <p:cNvSpPr/>
          <p:nvPr/>
        </p:nvSpPr>
        <p:spPr>
          <a:xfrm>
            <a:off x="9184788" y="5264144"/>
            <a:ext cx="2000868"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FFC000"/>
                </a:solidFill>
                <a:latin typeface="Times New Roman"/>
                <a:ea typeface="等线" panose="02010600030101010101" pitchFamily="2" charset="-122"/>
              </a:rPr>
              <a:t>Low-capability mode </a:t>
            </a:r>
            <a:endParaRPr lang="zh-CN" altLang="en-US" sz="1600" kern="0" dirty="0">
              <a:solidFill>
                <a:srgbClr val="FFC000"/>
              </a:solidFill>
              <a:latin typeface="Times New Roman"/>
              <a:ea typeface="等线" panose="02010600030101010101" pitchFamily="2" charset="-122"/>
            </a:endParaRPr>
          </a:p>
        </p:txBody>
      </p:sp>
      <p:cxnSp>
        <p:nvCxnSpPr>
          <p:cNvPr id="84" name="直接连接符 83">
            <a:extLst>
              <a:ext uri="{FF2B5EF4-FFF2-40B4-BE49-F238E27FC236}">
                <a16:creationId xmlns:a16="http://schemas.microsoft.com/office/drawing/2014/main" id="{15CF8999-81F3-4874-997F-0ADAFB09E034}"/>
              </a:ext>
            </a:extLst>
          </p:cNvPr>
          <p:cNvCxnSpPr>
            <a:cxnSpLocks/>
          </p:cNvCxnSpPr>
          <p:nvPr/>
        </p:nvCxnSpPr>
        <p:spPr bwMode="auto">
          <a:xfrm flipV="1">
            <a:off x="2279576" y="2787097"/>
            <a:ext cx="8287156" cy="13088"/>
          </a:xfrm>
          <a:prstGeom prst="line">
            <a:avLst/>
          </a:prstGeom>
          <a:solidFill>
            <a:srgbClr val="00B8FF"/>
          </a:solidFill>
          <a:ln w="19050" cap="flat" cmpd="sng" algn="ctr">
            <a:solidFill>
              <a:srgbClr val="1D1D1A"/>
            </a:solidFill>
            <a:prstDash val="solid"/>
            <a:round/>
            <a:headEnd type="none" w="med" len="med"/>
            <a:tailEnd type="none" w="med" len="med"/>
          </a:ln>
          <a:effectLst/>
        </p:spPr>
      </p:cxnSp>
      <p:sp>
        <p:nvSpPr>
          <p:cNvPr id="85" name="文本框 84">
            <a:extLst>
              <a:ext uri="{FF2B5EF4-FFF2-40B4-BE49-F238E27FC236}">
                <a16:creationId xmlns:a16="http://schemas.microsoft.com/office/drawing/2014/main" id="{260D232C-C169-48AE-A171-4BD6EDB01969}"/>
              </a:ext>
            </a:extLst>
          </p:cNvPr>
          <p:cNvSpPr txBox="1"/>
          <p:nvPr/>
        </p:nvSpPr>
        <p:spPr>
          <a:xfrm>
            <a:off x="1510107" y="2756961"/>
            <a:ext cx="903902"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DPS STA</a:t>
            </a:r>
            <a:endParaRPr lang="zh-CN" altLang="en-US" sz="1400" b="1" dirty="0">
              <a:solidFill>
                <a:srgbClr val="1D1D1A"/>
              </a:solidFill>
              <a:latin typeface="+mn-lt"/>
              <a:ea typeface="宋体" panose="02010600030101010101" pitchFamily="2" charset="-122"/>
            </a:endParaRPr>
          </a:p>
        </p:txBody>
      </p:sp>
      <p:cxnSp>
        <p:nvCxnSpPr>
          <p:cNvPr id="86" name="直接箭头连接符 85">
            <a:extLst>
              <a:ext uri="{FF2B5EF4-FFF2-40B4-BE49-F238E27FC236}">
                <a16:creationId xmlns:a16="http://schemas.microsoft.com/office/drawing/2014/main" id="{87544E5B-3D49-4F0B-A7E1-4AA09446370F}"/>
              </a:ext>
            </a:extLst>
          </p:cNvPr>
          <p:cNvCxnSpPr>
            <a:cxnSpLocks/>
          </p:cNvCxnSpPr>
          <p:nvPr/>
        </p:nvCxnSpPr>
        <p:spPr bwMode="auto">
          <a:xfrm flipV="1">
            <a:off x="5497467" y="3153228"/>
            <a:ext cx="1840333" cy="7953"/>
          </a:xfrm>
          <a:prstGeom prst="straightConnector1">
            <a:avLst/>
          </a:prstGeom>
          <a:solidFill>
            <a:srgbClr val="00B8FF"/>
          </a:solidFill>
          <a:ln w="19050" cap="flat" cmpd="sng" algn="ctr">
            <a:solidFill>
              <a:srgbClr val="1D1D1A"/>
            </a:solidFill>
            <a:prstDash val="dash"/>
            <a:round/>
            <a:headEnd type="triangle"/>
            <a:tailEnd type="triangle"/>
          </a:ln>
          <a:effectLst/>
        </p:spPr>
      </p:cxnSp>
      <p:cxnSp>
        <p:nvCxnSpPr>
          <p:cNvPr id="88" name="直接连接符 87">
            <a:extLst>
              <a:ext uri="{FF2B5EF4-FFF2-40B4-BE49-F238E27FC236}">
                <a16:creationId xmlns:a16="http://schemas.microsoft.com/office/drawing/2014/main" id="{B3EA67CA-5D28-4940-8E30-0A873777E3FC}"/>
              </a:ext>
            </a:extLst>
          </p:cNvPr>
          <p:cNvCxnSpPr>
            <a:cxnSpLocks/>
          </p:cNvCxnSpPr>
          <p:nvPr/>
        </p:nvCxnSpPr>
        <p:spPr bwMode="auto">
          <a:xfrm>
            <a:off x="7337800" y="2612610"/>
            <a:ext cx="0" cy="1055492"/>
          </a:xfrm>
          <a:prstGeom prst="line">
            <a:avLst/>
          </a:prstGeom>
          <a:solidFill>
            <a:srgbClr val="00B8FF"/>
          </a:solidFill>
          <a:ln w="19050" cap="flat" cmpd="sng" algn="ctr">
            <a:solidFill>
              <a:srgbClr val="1D1D1A"/>
            </a:solidFill>
            <a:prstDash val="dashDot"/>
            <a:round/>
            <a:headEnd type="none" w="med" len="med"/>
            <a:tailEnd type="none" w="med" len="med"/>
          </a:ln>
          <a:effectLst/>
        </p:spPr>
      </p:cxnSp>
      <p:cxnSp>
        <p:nvCxnSpPr>
          <p:cNvPr id="89" name="直接箭头连接符 88">
            <a:extLst>
              <a:ext uri="{FF2B5EF4-FFF2-40B4-BE49-F238E27FC236}">
                <a16:creationId xmlns:a16="http://schemas.microsoft.com/office/drawing/2014/main" id="{7883141F-4D6C-41E0-9AFF-61281D3E9DE5}"/>
              </a:ext>
            </a:extLst>
          </p:cNvPr>
          <p:cNvCxnSpPr>
            <a:cxnSpLocks/>
          </p:cNvCxnSpPr>
          <p:nvPr/>
        </p:nvCxnSpPr>
        <p:spPr>
          <a:xfrm>
            <a:off x="5519936" y="2617361"/>
            <a:ext cx="0" cy="894754"/>
          </a:xfrm>
          <a:prstGeom prst="straightConnector1">
            <a:avLst/>
          </a:prstGeom>
          <a:noFill/>
          <a:ln w="38100" cap="flat" cmpd="sng" algn="ctr">
            <a:solidFill>
              <a:srgbClr val="0070C0"/>
            </a:solidFill>
            <a:prstDash val="sysDot"/>
            <a:miter lim="800000"/>
            <a:tailEnd type="triangle"/>
          </a:ln>
          <a:effectLst/>
        </p:spPr>
      </p:cxnSp>
      <p:sp>
        <p:nvSpPr>
          <p:cNvPr id="90" name="文本框 89">
            <a:extLst>
              <a:ext uri="{FF2B5EF4-FFF2-40B4-BE49-F238E27FC236}">
                <a16:creationId xmlns:a16="http://schemas.microsoft.com/office/drawing/2014/main" id="{D975B7E2-AD1A-4693-B0CD-0F1CA9D29876}"/>
              </a:ext>
            </a:extLst>
          </p:cNvPr>
          <p:cNvSpPr txBox="1"/>
          <p:nvPr/>
        </p:nvSpPr>
        <p:spPr>
          <a:xfrm>
            <a:off x="4816043" y="3475753"/>
            <a:ext cx="2096856" cy="307777"/>
          </a:xfrm>
          <a:prstGeom prst="rect">
            <a:avLst/>
          </a:prstGeom>
          <a:noFill/>
        </p:spPr>
        <p:txBody>
          <a:bodyPr wrap="none" rtlCol="0">
            <a:spAutoFit/>
          </a:bodyPr>
          <a:lstStyle/>
          <a:p>
            <a:pPr defTabSz="914400">
              <a:buClrTx/>
              <a:buSzTx/>
              <a:buFontTx/>
              <a:buNone/>
            </a:pPr>
            <a:r>
              <a:rPr lang="en-US" altLang="zh-CN" sz="1400" dirty="0">
                <a:solidFill>
                  <a:srgbClr val="0070C0"/>
                </a:solidFill>
                <a:latin typeface="+mn-lt"/>
                <a:ea typeface="宋体" panose="02010600030101010101" pitchFamily="2" charset="-122"/>
              </a:rPr>
              <a:t>STA starts switching back </a:t>
            </a:r>
          </a:p>
        </p:txBody>
      </p:sp>
      <p:cxnSp>
        <p:nvCxnSpPr>
          <p:cNvPr id="91" name="直接箭头连接符 90">
            <a:extLst>
              <a:ext uri="{FF2B5EF4-FFF2-40B4-BE49-F238E27FC236}">
                <a16:creationId xmlns:a16="http://schemas.microsoft.com/office/drawing/2014/main" id="{5ECAE259-FBFF-4F81-8293-49AA676665C7}"/>
              </a:ext>
            </a:extLst>
          </p:cNvPr>
          <p:cNvCxnSpPr>
            <a:cxnSpLocks/>
          </p:cNvCxnSpPr>
          <p:nvPr/>
        </p:nvCxnSpPr>
        <p:spPr>
          <a:xfrm>
            <a:off x="4515945" y="2702229"/>
            <a:ext cx="1003991" cy="0"/>
          </a:xfrm>
          <a:prstGeom prst="straightConnector1">
            <a:avLst/>
          </a:prstGeom>
          <a:noFill/>
          <a:ln w="19050" cap="flat" cmpd="sng" algn="ctr">
            <a:solidFill>
              <a:srgbClr val="1D1D1A"/>
            </a:solidFill>
            <a:prstDash val="solid"/>
            <a:miter lim="800000"/>
            <a:headEnd type="triangle"/>
            <a:tailEnd type="triangle"/>
          </a:ln>
          <a:effectLst/>
        </p:spPr>
      </p:cxnSp>
      <p:sp>
        <p:nvSpPr>
          <p:cNvPr id="92" name="文本框 91">
            <a:extLst>
              <a:ext uri="{FF2B5EF4-FFF2-40B4-BE49-F238E27FC236}">
                <a16:creationId xmlns:a16="http://schemas.microsoft.com/office/drawing/2014/main" id="{08DFD850-2940-4141-81EA-B450244F5C69}"/>
              </a:ext>
            </a:extLst>
          </p:cNvPr>
          <p:cNvSpPr txBox="1"/>
          <p:nvPr/>
        </p:nvSpPr>
        <p:spPr>
          <a:xfrm>
            <a:off x="4406850" y="2406069"/>
            <a:ext cx="1314912"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Time threshold </a:t>
            </a:r>
            <a:endParaRPr lang="zh-CN" altLang="en-US" sz="1400" dirty="0">
              <a:solidFill>
                <a:srgbClr val="1D1D1A"/>
              </a:solidFill>
              <a:latin typeface="+mn-lt"/>
              <a:ea typeface="宋体" panose="02010600030101010101" pitchFamily="2" charset="-122"/>
            </a:endParaRPr>
          </a:p>
        </p:txBody>
      </p:sp>
      <p:sp>
        <p:nvSpPr>
          <p:cNvPr id="93" name="文本框 92">
            <a:extLst>
              <a:ext uri="{FF2B5EF4-FFF2-40B4-BE49-F238E27FC236}">
                <a16:creationId xmlns:a16="http://schemas.microsoft.com/office/drawing/2014/main" id="{E440BF61-F673-4C3A-9FA9-5587144C0198}"/>
              </a:ext>
            </a:extLst>
          </p:cNvPr>
          <p:cNvSpPr txBox="1"/>
          <p:nvPr/>
        </p:nvSpPr>
        <p:spPr>
          <a:xfrm>
            <a:off x="1951197" y="2503244"/>
            <a:ext cx="423514" cy="307777"/>
          </a:xfrm>
          <a:prstGeom prst="rect">
            <a:avLst/>
          </a:prstGeom>
          <a:noFill/>
        </p:spPr>
        <p:txBody>
          <a:bodyPr wrap="none" rtlCol="0">
            <a:spAutoFit/>
          </a:bodyPr>
          <a:lstStyle/>
          <a:p>
            <a:pPr defTabSz="914400">
              <a:buClrTx/>
              <a:buSzTx/>
              <a:buFontTx/>
              <a:buNone/>
            </a:pPr>
            <a:r>
              <a:rPr lang="en-US" altLang="zh-CN" sz="1400" b="1" dirty="0">
                <a:solidFill>
                  <a:srgbClr val="1D1D1A"/>
                </a:solidFill>
                <a:latin typeface="+mn-lt"/>
                <a:ea typeface="宋体" panose="02010600030101010101" pitchFamily="2" charset="-122"/>
              </a:rPr>
              <a:t>AP</a:t>
            </a:r>
            <a:endParaRPr lang="zh-CN" altLang="en-US" sz="1400" b="1" dirty="0">
              <a:solidFill>
                <a:srgbClr val="1D1D1A"/>
              </a:solidFill>
              <a:latin typeface="+mn-lt"/>
              <a:ea typeface="宋体" panose="02010600030101010101" pitchFamily="2" charset="-122"/>
            </a:endParaRPr>
          </a:p>
        </p:txBody>
      </p:sp>
      <p:sp>
        <p:nvSpPr>
          <p:cNvPr id="94" name="矩形 93">
            <a:extLst>
              <a:ext uri="{FF2B5EF4-FFF2-40B4-BE49-F238E27FC236}">
                <a16:creationId xmlns:a16="http://schemas.microsoft.com/office/drawing/2014/main" id="{60F70CD2-B835-4C23-A390-7FC72FF2E400}"/>
              </a:ext>
            </a:extLst>
          </p:cNvPr>
          <p:cNvSpPr/>
          <p:nvPr/>
        </p:nvSpPr>
        <p:spPr>
          <a:xfrm>
            <a:off x="2772910" y="2625648"/>
            <a:ext cx="1275039" cy="16723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Data</a:t>
            </a:r>
            <a:endParaRPr kumimoji="0" lang="zh-CN" altLang="en-US" sz="12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sp>
        <p:nvSpPr>
          <p:cNvPr id="95" name="矩形 94">
            <a:extLst>
              <a:ext uri="{FF2B5EF4-FFF2-40B4-BE49-F238E27FC236}">
                <a16:creationId xmlns:a16="http://schemas.microsoft.com/office/drawing/2014/main" id="{5AB4F563-5CC5-4693-BDD0-58E2D0A76934}"/>
              </a:ext>
            </a:extLst>
          </p:cNvPr>
          <p:cNvSpPr/>
          <p:nvPr/>
        </p:nvSpPr>
        <p:spPr>
          <a:xfrm>
            <a:off x="4116389" y="2799675"/>
            <a:ext cx="399556" cy="162896"/>
          </a:xfrm>
          <a:prstGeom prst="rect">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rPr>
              <a:t>ACK</a:t>
            </a:r>
            <a:endParaRPr kumimoji="0" lang="zh-CN" altLang="en-US" sz="1000" b="0" i="0" u="none" strike="noStrike" kern="0" cap="none" spc="0" normalizeH="0" baseline="0" noProof="0" dirty="0">
              <a:ln>
                <a:noFill/>
              </a:ln>
              <a:solidFill>
                <a:schemeClr val="tx1"/>
              </a:solidFill>
              <a:effectLst/>
              <a:uLnTx/>
              <a:uFillTx/>
              <a:latin typeface="Calibri" panose="020F0502020204030204"/>
              <a:ea typeface="等线" panose="02010600030101010101" pitchFamily="2" charset="-122"/>
              <a:cs typeface="+mn-cs"/>
            </a:endParaRPr>
          </a:p>
        </p:txBody>
      </p:sp>
      <p:cxnSp>
        <p:nvCxnSpPr>
          <p:cNvPr id="96" name="直接箭头连接符 95">
            <a:extLst>
              <a:ext uri="{FF2B5EF4-FFF2-40B4-BE49-F238E27FC236}">
                <a16:creationId xmlns:a16="http://schemas.microsoft.com/office/drawing/2014/main" id="{EBDFA390-0898-4B79-A054-854FEA94C6BE}"/>
              </a:ext>
            </a:extLst>
          </p:cNvPr>
          <p:cNvCxnSpPr>
            <a:cxnSpLocks/>
          </p:cNvCxnSpPr>
          <p:nvPr/>
        </p:nvCxnSpPr>
        <p:spPr>
          <a:xfrm>
            <a:off x="7337800" y="3140984"/>
            <a:ext cx="3228932" cy="0"/>
          </a:xfrm>
          <a:prstGeom prst="straightConnector1">
            <a:avLst/>
          </a:prstGeom>
          <a:noFill/>
          <a:ln w="19050" cap="flat" cmpd="sng" algn="ctr">
            <a:solidFill>
              <a:srgbClr val="FFC000"/>
            </a:solidFill>
            <a:prstDash val="solid"/>
            <a:miter lim="800000"/>
            <a:headEnd type="triangle"/>
            <a:tailEnd type="triangle"/>
          </a:ln>
          <a:effectLst/>
        </p:spPr>
      </p:cxnSp>
      <p:cxnSp>
        <p:nvCxnSpPr>
          <p:cNvPr id="97" name="直接箭头连接符 96">
            <a:extLst>
              <a:ext uri="{FF2B5EF4-FFF2-40B4-BE49-F238E27FC236}">
                <a16:creationId xmlns:a16="http://schemas.microsoft.com/office/drawing/2014/main" id="{D344FD97-8622-44A4-8679-D44779B4A2EB}"/>
              </a:ext>
            </a:extLst>
          </p:cNvPr>
          <p:cNvCxnSpPr>
            <a:cxnSpLocks/>
          </p:cNvCxnSpPr>
          <p:nvPr/>
        </p:nvCxnSpPr>
        <p:spPr>
          <a:xfrm>
            <a:off x="1983082" y="3156977"/>
            <a:ext cx="3508750" cy="7072"/>
          </a:xfrm>
          <a:prstGeom prst="straightConnector1">
            <a:avLst/>
          </a:prstGeom>
          <a:noFill/>
          <a:ln w="19050" cap="flat" cmpd="sng" algn="ctr">
            <a:solidFill>
              <a:srgbClr val="00B050"/>
            </a:solidFill>
            <a:prstDash val="solid"/>
            <a:miter lim="800000"/>
            <a:headEnd type="triangle"/>
            <a:tailEnd type="triangle"/>
          </a:ln>
          <a:effectLst/>
        </p:spPr>
      </p:cxnSp>
      <p:sp>
        <p:nvSpPr>
          <p:cNvPr id="98" name="矩形 97">
            <a:extLst>
              <a:ext uri="{FF2B5EF4-FFF2-40B4-BE49-F238E27FC236}">
                <a16:creationId xmlns:a16="http://schemas.microsoft.com/office/drawing/2014/main" id="{CD670B8C-3661-47B3-816A-4208CD7CA781}"/>
              </a:ext>
            </a:extLst>
          </p:cNvPr>
          <p:cNvSpPr/>
          <p:nvPr/>
        </p:nvSpPr>
        <p:spPr>
          <a:xfrm>
            <a:off x="7856481" y="3122757"/>
            <a:ext cx="2000868"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FFC000"/>
                </a:solidFill>
                <a:latin typeface="Times New Roman"/>
                <a:ea typeface="等线" panose="02010600030101010101" pitchFamily="2" charset="-122"/>
              </a:rPr>
              <a:t>Low-capability mode </a:t>
            </a:r>
            <a:endParaRPr lang="zh-CN" altLang="en-US" sz="1600" kern="0" dirty="0">
              <a:solidFill>
                <a:srgbClr val="FFC000"/>
              </a:solidFill>
              <a:latin typeface="Times New Roman"/>
              <a:ea typeface="等线" panose="02010600030101010101" pitchFamily="2" charset="-122"/>
            </a:endParaRPr>
          </a:p>
        </p:txBody>
      </p:sp>
      <p:sp>
        <p:nvSpPr>
          <p:cNvPr id="99" name="矩形 98">
            <a:extLst>
              <a:ext uri="{FF2B5EF4-FFF2-40B4-BE49-F238E27FC236}">
                <a16:creationId xmlns:a16="http://schemas.microsoft.com/office/drawing/2014/main" id="{993111A5-A01B-4632-AA95-C3A67D9DA3F6}"/>
              </a:ext>
            </a:extLst>
          </p:cNvPr>
          <p:cNvSpPr/>
          <p:nvPr/>
        </p:nvSpPr>
        <p:spPr>
          <a:xfrm>
            <a:off x="2779908" y="3109073"/>
            <a:ext cx="2036135" cy="338554"/>
          </a:xfrm>
          <a:prstGeom prst="rect">
            <a:avLst/>
          </a:prstGeom>
        </p:spPr>
        <p:txBody>
          <a:bodyPr wrap="none">
            <a:spAutoFit/>
          </a:bodyPr>
          <a:lstStyle/>
          <a:p>
            <a:pPr lvl="0" algn="ctr" defTabSz="914400" eaLnBrk="1" fontAlgn="auto" hangingPunct="1">
              <a:spcBef>
                <a:spcPts val="0"/>
              </a:spcBef>
              <a:spcAft>
                <a:spcPts val="0"/>
              </a:spcAft>
              <a:buClrTx/>
              <a:buSzTx/>
              <a:defRPr/>
            </a:pPr>
            <a:r>
              <a:rPr lang="en-US" altLang="zh-CN" sz="1600" kern="0" dirty="0">
                <a:solidFill>
                  <a:srgbClr val="00B050"/>
                </a:solidFill>
                <a:latin typeface="Times New Roman"/>
                <a:ea typeface="等线" panose="02010600030101010101" pitchFamily="2" charset="-122"/>
              </a:rPr>
              <a:t>High-capability mode </a:t>
            </a:r>
            <a:endParaRPr lang="zh-CN" altLang="en-US" sz="1600" kern="0" dirty="0">
              <a:solidFill>
                <a:srgbClr val="00B050"/>
              </a:solidFill>
              <a:latin typeface="Times New Roman"/>
              <a:ea typeface="等线" panose="02010600030101010101" pitchFamily="2" charset="-122"/>
            </a:endParaRPr>
          </a:p>
        </p:txBody>
      </p:sp>
      <p:sp>
        <p:nvSpPr>
          <p:cNvPr id="46" name="文本框 45">
            <a:extLst>
              <a:ext uri="{FF2B5EF4-FFF2-40B4-BE49-F238E27FC236}">
                <a16:creationId xmlns:a16="http://schemas.microsoft.com/office/drawing/2014/main" id="{3905C57B-59A0-4808-90E9-2C866E943C46}"/>
              </a:ext>
            </a:extLst>
          </p:cNvPr>
          <p:cNvSpPr txBox="1"/>
          <p:nvPr/>
        </p:nvSpPr>
        <p:spPr>
          <a:xfrm>
            <a:off x="5663519" y="3129791"/>
            <a:ext cx="1502334" cy="307777"/>
          </a:xfrm>
          <a:prstGeom prst="rect">
            <a:avLst/>
          </a:prstGeom>
          <a:noFill/>
        </p:spPr>
        <p:txBody>
          <a:bodyPr wrap="none" rtlCol="0">
            <a:spAutoFit/>
          </a:bodyPr>
          <a:lstStyle/>
          <a:p>
            <a:pPr defTabSz="914400">
              <a:buClrTx/>
              <a:buSzTx/>
              <a:buFontTx/>
              <a:buNone/>
            </a:pPr>
            <a:r>
              <a:rPr lang="en-US" altLang="zh-CN" sz="1400" dirty="0">
                <a:solidFill>
                  <a:srgbClr val="1D1D1A"/>
                </a:solidFill>
                <a:latin typeface="+mn-lt"/>
                <a:ea typeface="宋体" panose="02010600030101010101" pitchFamily="2" charset="-122"/>
              </a:rPr>
              <a:t>Switch back delay</a:t>
            </a:r>
            <a:endParaRPr lang="zh-CN" altLang="en-US" sz="1400" dirty="0">
              <a:solidFill>
                <a:srgbClr val="1D1D1A"/>
              </a:solidFill>
              <a:latin typeface="+mn-lt"/>
              <a:ea typeface="宋体" panose="02010600030101010101" pitchFamily="2" charset="-122"/>
            </a:endParaRPr>
          </a:p>
        </p:txBody>
      </p:sp>
      <p:sp>
        <p:nvSpPr>
          <p:cNvPr id="47" name="Rectangle 2">
            <a:extLst>
              <a:ext uri="{FF2B5EF4-FFF2-40B4-BE49-F238E27FC236}">
                <a16:creationId xmlns:a16="http://schemas.microsoft.com/office/drawing/2014/main" id="{75264D1C-2784-4234-A520-41C4C39BA2B4}"/>
              </a:ext>
            </a:extLst>
          </p:cNvPr>
          <p:cNvSpPr>
            <a:spLocks noGrp="1" noChangeArrowheads="1"/>
          </p:cNvSpPr>
          <p:nvPr>
            <p:ph idx="1"/>
          </p:nvPr>
        </p:nvSpPr>
        <p:spPr>
          <a:xfrm>
            <a:off x="695400" y="1450173"/>
            <a:ext cx="11054467" cy="1740013"/>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time without successful frame exchange between AP and DPS STA exceeds a time threshold, the DPS STA starts switching back.  (The time threshold can be indicated during DPS operation parameters update phase. It can be larger than EMLSR’s timeout interval because DPS does not need to switch as sensitively as EMLSR. The larger time threshold offers robustness for DPS. Robustness is another way to protect high-capability.)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Tree>
    <p:extLst>
      <p:ext uri="{BB962C8B-B14F-4D97-AF65-F5344CB8AC3E}">
        <p14:creationId xmlns:p14="http://schemas.microsoft.com/office/powerpoint/2010/main" val="19229808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fade">
                                      <p:cBhvr>
                                        <p:cTn id="7" dur="500"/>
                                        <p:tgtEl>
                                          <p:spTgt spid="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500"/>
                                        <p:tgtEl>
                                          <p:spTgt spid="5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Effect transition="in" filter="fade">
                                      <p:cBhvr>
                                        <p:cTn id="21" dur="500"/>
                                        <p:tgtEl>
                                          <p:spTgt spid="57"/>
                                        </p:tgtEl>
                                      </p:cBhvr>
                                    </p:animEffect>
                                  </p:childTnLst>
                                </p:cTn>
                              </p:par>
                              <p:par>
                                <p:cTn id="22" presetID="10" presetClass="entr" presetSubtype="0" fill="hold" nodeType="with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500"/>
                                        <p:tgtEl>
                                          <p:spTgt spid="6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500"/>
                                        <p:tgtEl>
                                          <p:spTgt spid="6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3"/>
                                        </p:tgtEl>
                                        <p:attrNameLst>
                                          <p:attrName>style.visibility</p:attrName>
                                        </p:attrNameLst>
                                      </p:cBhvr>
                                      <p:to>
                                        <p:strVal val="visible"/>
                                      </p:to>
                                    </p:set>
                                    <p:animEffect transition="in" filter="fade">
                                      <p:cBhvr>
                                        <p:cTn id="30" dur="500"/>
                                        <p:tgtEl>
                                          <p:spTgt spid="7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fade">
                                      <p:cBhvr>
                                        <p:cTn id="38" dur="500"/>
                                        <p:tgtEl>
                                          <p:spTgt spid="6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500"/>
                                        <p:tgtEl>
                                          <p:spTgt spid="6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5"/>
                                        </p:tgtEl>
                                        <p:attrNameLst>
                                          <p:attrName>style.visibility</p:attrName>
                                        </p:attrNameLst>
                                      </p:cBhvr>
                                      <p:to>
                                        <p:strVal val="visible"/>
                                      </p:to>
                                    </p:set>
                                    <p:animEffect transition="in" filter="fade">
                                      <p:cBhvr>
                                        <p:cTn id="44" dur="500"/>
                                        <p:tgtEl>
                                          <p:spTgt spid="75"/>
                                        </p:tgtEl>
                                      </p:cBhvr>
                                    </p:animEffect>
                                  </p:childTnLst>
                                </p:cTn>
                              </p:par>
                              <p:par>
                                <p:cTn id="45" presetID="10" presetClass="entr" presetSubtype="0" fill="hold" nodeType="with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500"/>
                                        <p:tgtEl>
                                          <p:spTgt spid="6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6"/>
                                        </p:tgtEl>
                                        <p:attrNameLst>
                                          <p:attrName>style.visibility</p:attrName>
                                        </p:attrNameLst>
                                      </p:cBhvr>
                                      <p:to>
                                        <p:strVal val="visible"/>
                                      </p:to>
                                    </p:set>
                                    <p:animEffect transition="in" filter="fade">
                                      <p:cBhvr>
                                        <p:cTn id="52" dur="500"/>
                                        <p:tgtEl>
                                          <p:spTgt spid="7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fade">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69"/>
                                        </p:tgtEl>
                                        <p:attrNameLst>
                                          <p:attrName>style.visibility</p:attrName>
                                        </p:attrNameLst>
                                      </p:cBhvr>
                                      <p:to>
                                        <p:strVal val="visible"/>
                                      </p:to>
                                    </p:set>
                                    <p:animEffect transition="in" filter="fade">
                                      <p:cBhvr>
                                        <p:cTn id="60" dur="500"/>
                                        <p:tgtEl>
                                          <p:spTgt spid="6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0"/>
                                        </p:tgtEl>
                                        <p:attrNameLst>
                                          <p:attrName>style.visibility</p:attrName>
                                        </p:attrNameLst>
                                      </p:cBhvr>
                                      <p:to>
                                        <p:strVal val="visible"/>
                                      </p:to>
                                    </p:set>
                                    <p:animEffect transition="in" filter="fade">
                                      <p:cBhvr>
                                        <p:cTn id="63" dur="500"/>
                                        <p:tgtEl>
                                          <p:spTgt spid="7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71"/>
                                        </p:tgtEl>
                                        <p:attrNameLst>
                                          <p:attrName>style.visibility</p:attrName>
                                        </p:attrNameLst>
                                      </p:cBhvr>
                                      <p:to>
                                        <p:strVal val="visible"/>
                                      </p:to>
                                    </p:set>
                                    <p:animEffect transition="in" filter="fade">
                                      <p:cBhvr>
                                        <p:cTn id="68" dur="500"/>
                                        <p:tgtEl>
                                          <p:spTgt spid="71"/>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2"/>
                                        </p:tgtEl>
                                        <p:attrNameLst>
                                          <p:attrName>style.visibility</p:attrName>
                                        </p:attrNameLst>
                                      </p:cBhvr>
                                      <p:to>
                                        <p:strVal val="visible"/>
                                      </p:to>
                                    </p:set>
                                    <p:animEffect transition="in" filter="fade">
                                      <p:cBhvr>
                                        <p:cTn id="71" dur="500"/>
                                        <p:tgtEl>
                                          <p:spTgt spid="72"/>
                                        </p:tgtEl>
                                      </p:cBhvr>
                                    </p:animEffect>
                                  </p:childTnLst>
                                </p:cTn>
                              </p:par>
                              <p:par>
                                <p:cTn id="72" presetID="10" presetClass="entr" presetSubtype="0" fill="hold" nodeType="with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500"/>
                                        <p:tgtEl>
                                          <p:spTgt spid="53"/>
                                        </p:tgtEl>
                                      </p:cBhvr>
                                    </p:animEffect>
                                  </p:childTnLst>
                                </p:cTn>
                              </p:par>
                              <p:par>
                                <p:cTn id="75" presetID="10" presetClass="entr" presetSubtype="0" fill="hold" nodeType="with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500"/>
                                        <p:tgtEl>
                                          <p:spTgt spid="79"/>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81"/>
                                        </p:tgtEl>
                                        <p:attrNameLst>
                                          <p:attrName>style.visibility</p:attrName>
                                        </p:attrNameLst>
                                      </p:cBhvr>
                                      <p:to>
                                        <p:strVal val="visible"/>
                                      </p:to>
                                    </p:set>
                                    <p:animEffect transition="in" filter="fade">
                                      <p:cBhvr>
                                        <p:cTn id="80"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5" grpId="0"/>
      <p:bldP spid="57" grpId="0"/>
      <p:bldP spid="63" grpId="0"/>
      <p:bldP spid="66" grpId="0"/>
      <p:bldP spid="70" grpId="0"/>
      <p:bldP spid="72" grpId="0"/>
      <p:bldP spid="73" grpId="0"/>
      <p:bldP spid="75" grpId="0"/>
      <p:bldP spid="77" grpId="0"/>
      <p:bldP spid="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Flexible time threshold</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39" name="Rectangle 2">
            <a:extLst>
              <a:ext uri="{FF2B5EF4-FFF2-40B4-BE49-F238E27FC236}">
                <a16:creationId xmlns:a16="http://schemas.microsoft.com/office/drawing/2014/main" id="{BAE19EEF-0866-4CE0-9A91-896288E1703B}"/>
              </a:ext>
            </a:extLst>
          </p:cNvPr>
          <p:cNvSpPr txBox="1">
            <a:spLocks noChangeArrowheads="1"/>
          </p:cNvSpPr>
          <p:nvPr/>
        </p:nvSpPr>
        <p:spPr bwMode="auto">
          <a:xfrm>
            <a:off x="466141" y="2184282"/>
            <a:ext cx="11462507" cy="4244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kern="0" dirty="0"/>
              <a:t>Use case 1: </a:t>
            </a:r>
            <a:r>
              <a:rPr lang="en-US" altLang="zh-CN" sz="1600" b="0" kern="0" dirty="0">
                <a:solidFill>
                  <a:schemeClr val="tx1"/>
                </a:solidFill>
              </a:rPr>
              <a:t>When an error occurs in data reception, the AP is allowed to retransmit the frame before the DPS STA switches back to low</a:t>
            </a:r>
            <a:r>
              <a:rPr lang="en-US" altLang="zh-CN" sz="1600" kern="0" dirty="0">
                <a:solidFill>
                  <a:schemeClr val="tx1"/>
                </a:solidFill>
              </a:rPr>
              <a:t>-</a:t>
            </a:r>
            <a:r>
              <a:rPr lang="en-US" altLang="zh-CN" sz="1600" b="0" kern="0" dirty="0">
                <a:solidFill>
                  <a:schemeClr val="tx1"/>
                </a:solidFill>
              </a:rPr>
              <a:t>capability mode with a larger </a:t>
            </a:r>
            <a:r>
              <a:rPr lang="en-US" altLang="zh-CN" sz="1600" b="0" dirty="0"/>
              <a:t>time threshold</a:t>
            </a:r>
            <a:r>
              <a:rPr lang="en-US" altLang="zh-CN" sz="1600" b="0" kern="0" dirty="0">
                <a:solidFill>
                  <a:schemeClr val="tx1"/>
                </a:solidFill>
              </a:rPr>
              <a:t>. </a:t>
            </a:r>
            <a:endParaRPr lang="en-US" altLang="zh-CN" sz="1600" b="0" kern="0" dirty="0"/>
          </a:p>
        </p:txBody>
      </p:sp>
      <p:sp>
        <p:nvSpPr>
          <p:cNvPr id="2" name="矩形 1">
            <a:extLst>
              <a:ext uri="{FF2B5EF4-FFF2-40B4-BE49-F238E27FC236}">
                <a16:creationId xmlns:a16="http://schemas.microsoft.com/office/drawing/2014/main" id="{825BC882-E53B-47F0-9607-74573C9EAB0E}"/>
              </a:ext>
            </a:extLst>
          </p:cNvPr>
          <p:cNvSpPr/>
          <p:nvPr/>
        </p:nvSpPr>
        <p:spPr>
          <a:xfrm>
            <a:off x="466140" y="4052519"/>
            <a:ext cx="11257604" cy="584775"/>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3: If the original TXOP initiator does not regain a new TXOP within the time threshold, the DPS STA will start switch back at the end of the countdown. </a:t>
            </a:r>
          </a:p>
        </p:txBody>
      </p:sp>
      <p:sp>
        <p:nvSpPr>
          <p:cNvPr id="3" name="矩形 2">
            <a:extLst>
              <a:ext uri="{FF2B5EF4-FFF2-40B4-BE49-F238E27FC236}">
                <a16:creationId xmlns:a16="http://schemas.microsoft.com/office/drawing/2014/main" id="{5038AC96-8E11-4CB7-B522-355E1455FABE}"/>
              </a:ext>
            </a:extLst>
          </p:cNvPr>
          <p:cNvSpPr/>
          <p:nvPr/>
        </p:nvSpPr>
        <p:spPr>
          <a:xfrm>
            <a:off x="464350" y="3088950"/>
            <a:ext cx="11259395" cy="584775"/>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2: When the data is not completely transmitted, and the original TXOP initiator regains a new TXOP within the time threshold, the DPS STA can maintain high-capability mode across TXOPs. </a:t>
            </a:r>
          </a:p>
        </p:txBody>
      </p:sp>
      <p:sp>
        <p:nvSpPr>
          <p:cNvPr id="7" name="矩形 6">
            <a:extLst>
              <a:ext uri="{FF2B5EF4-FFF2-40B4-BE49-F238E27FC236}">
                <a16:creationId xmlns:a16="http://schemas.microsoft.com/office/drawing/2014/main" id="{B24C02EF-0014-449C-9947-6238A1E3A2C1}"/>
              </a:ext>
            </a:extLst>
          </p:cNvPr>
          <p:cNvSpPr/>
          <p:nvPr/>
        </p:nvSpPr>
        <p:spPr>
          <a:xfrm>
            <a:off x="464349" y="4998358"/>
            <a:ext cx="11259395" cy="338554"/>
          </a:xfrm>
          <a:prstGeom prst="rect">
            <a:avLst/>
          </a:prstGeom>
        </p:spPr>
        <p:txBody>
          <a:bodyPr wrap="square">
            <a:spAutoFit/>
          </a:bodyPr>
          <a:lstStyle/>
          <a:p>
            <a:pPr marL="341313" lvl="0"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kern="0" dirty="0">
                <a:solidFill>
                  <a:schemeClr val="tx1"/>
                </a:solidFill>
              </a:rPr>
              <a:t>Use case 4: AP wakes up multiple DPS STAs at the same time, AP can prioritize some STAs or temporarily schedule other STAs.</a:t>
            </a:r>
          </a:p>
        </p:txBody>
      </p:sp>
    </p:spTree>
    <p:extLst>
      <p:ext uri="{BB962C8B-B14F-4D97-AF65-F5344CB8AC3E}">
        <p14:creationId xmlns:p14="http://schemas.microsoft.com/office/powerpoint/2010/main" val="38838503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735323" y="1916832"/>
            <a:ext cx="10721353" cy="2705683"/>
          </a:xfrm>
        </p:spPr>
        <p:txBody>
          <a:bodyPr/>
          <a:lstStyle/>
          <a:p>
            <a:pPr marL="0" algn="just">
              <a:spcBef>
                <a:spcPts val="0"/>
              </a:spcBef>
              <a:buFont typeface="Arial" panose="020B0604020202020204" pitchFamily="34" charset="0"/>
              <a:buChar char="•"/>
            </a:pPr>
            <a:r>
              <a:rPr lang="en-US" altLang="zh-CN" sz="1800" dirty="0"/>
              <a:t>In this contribution, we propose high-capability protection methods in DPS to avoid frequent capability states switching and unnecessary time, padding, and power overhead before data transmission is completed.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Due to the introduction of high-capability protection, it is possible to achieve DPS across TXOPs in the case where the data transmission is not completed within one TXOP.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The switchback conditions can be used for both TXOP level DPS and cross-TXOP DPS in the case where DPS is enabled, but EMLSR is disabled.</a:t>
            </a:r>
          </a:p>
          <a:p>
            <a:pPr marL="0" indent="0" algn="just">
              <a:spcBef>
                <a:spcPts val="0"/>
              </a:spcBef>
            </a:pPr>
            <a:endParaRPr lang="en-US" altLang="zh-CN" sz="1800" dirty="0"/>
          </a:p>
          <a:p>
            <a:pPr marL="0" indent="0" algn="just">
              <a:spcBef>
                <a:spcPts val="0"/>
              </a:spcBef>
            </a:pPr>
            <a:endParaRPr lang="en-US" altLang="zh-CN" sz="1800" dirty="0"/>
          </a:p>
          <a:p>
            <a:pPr marL="0" algn="just">
              <a:spcBef>
                <a:spcPts val="0"/>
              </a:spcBef>
              <a:buFont typeface="Arial" panose="020B0604020202020204" pitchFamily="34" charset="0"/>
              <a:buChar char="•"/>
            </a:pPr>
            <a:r>
              <a:rPr lang="en-US" altLang="zh-CN" sz="1800" dirty="0"/>
              <a:t>Switch-back conditions with high-capability protection can cope with various practical scenarios in DPS.</a:t>
            </a:r>
          </a:p>
          <a:p>
            <a:pPr marL="377100" indent="0" algn="just">
              <a:spcBef>
                <a:spcPts val="0"/>
              </a:spcBef>
            </a:pPr>
            <a:endParaRPr lang="en-US" altLang="zh-CN" sz="1800" b="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19669</TotalTime>
  <Words>1717</Words>
  <Application>Microsoft Office PowerPoint</Application>
  <PresentationFormat>宽屏</PresentationFormat>
  <Paragraphs>240</Paragraphs>
  <Slides>13</Slides>
  <Notes>13</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4" baseType="lpstr">
      <vt:lpstr>Arial Unicode MS</vt:lpstr>
      <vt:lpstr>MS Gothic</vt:lpstr>
      <vt:lpstr>等线</vt:lpstr>
      <vt:lpstr>宋体</vt:lpstr>
      <vt:lpstr>微软雅黑</vt:lpstr>
      <vt:lpstr>微软雅黑</vt:lpstr>
      <vt:lpstr>Arial</vt:lpstr>
      <vt:lpstr>Calibri</vt:lpstr>
      <vt:lpstr>Times New Roman</vt:lpstr>
      <vt:lpstr>Office 主题​​</vt:lpstr>
      <vt:lpstr>Microsoft Word 97 - 2003 文档</vt:lpstr>
      <vt:lpstr>High-Capability Protection in DPS Follow Up</vt:lpstr>
      <vt:lpstr>Introduction</vt:lpstr>
      <vt:lpstr>Motivation</vt:lpstr>
      <vt:lpstr>Proposal 1: High-capability protection time</vt:lpstr>
      <vt:lpstr>Proposal 1: High-capability protection time </vt:lpstr>
      <vt:lpstr>Proposal 2: Flexible time threshold</vt:lpstr>
      <vt:lpstr>Proposal 2: Flexible time threshold</vt:lpstr>
      <vt:lpstr>Proposal 2: Flexible time threshold</vt:lpstr>
      <vt:lpstr>Summary</vt:lpstr>
      <vt:lpstr>References</vt:lpstr>
      <vt:lpstr>SP 1</vt:lpstr>
      <vt:lpstr>SP 2</vt:lpstr>
      <vt:lpstr>SP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565</cp:revision>
  <cp:lastPrinted>1601-01-01T00:00:00Z</cp:lastPrinted>
  <dcterms:created xsi:type="dcterms:W3CDTF">2024-02-17T02:53:22Z</dcterms:created>
  <dcterms:modified xsi:type="dcterms:W3CDTF">2025-03-08T11:02:44Z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(3)EPLTsDAm6cx33VYkwyY802HK8iOSU+GfXh3qkrqyrh4xIyIBXx8lJPmvQpB1F6Pql8C+UXyB
YHHC+J1uRvHViU4Iy6B6djVh5SAO9pmIXLMQ4957BYwlcFrtf5FhEG6cN1vUZmec04zfAn/z
jTlSWXTokflNpDskpy1FSTxLzepZpBwRwY3vPhRpsUjS08MUotGGh3hcLHmzmQ3WDtCvgboH
rjgCpXR4OTF24TmemU</vt:lpwstr>
  </property>
  <property fmtid="{D5CDD505-2E9C-101B-9397-08002B2CF9AE}" pid="3" name="_2015_ms_pID_7253431">
    <vt:lpwstr>kYhY2ZiOu0qyesfTMqQo/2JkWYIoOGbpqN931cTdsu+jEyZIicFKYb
p7ahnSxtM3rr5QK/fVBL/K177i5rwX268MI8RntM7YFbSWHMvrQTudZ5KUjKF59xl/DiMhHF
QepzGMnWMmyFTOLlqoio57bujWC7orBO3+2bIe7B5C89EdCGdT79ZivnNzsRZPFNYgwQ4ADT
RevbOqcjjDglUhYKJGM2KrqV+7gh3QSoCvCV</vt:lpwstr>
  </property>
  <property fmtid="{D5CDD505-2E9C-101B-9397-08002B2CF9AE}" pid="4" name="_2015_ms_pID_7253432">
    <vt:lpwstr>GC903bYPvEVaEWxhDqX/1Sw=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1737467586</vt:lpwstr>
  </property>
</Properties>
</file>