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92" r:id="rId121"/>
    <p:sldId id="1493" r:id="rId122"/>
    <p:sldId id="1435" r:id="rId123"/>
    <p:sldId id="356" r:id="rId124"/>
    <p:sldId id="1424" r:id="rId125"/>
    <p:sldId id="1390" r:id="rId126"/>
    <p:sldId id="997" r:id="rId127"/>
    <p:sldId id="362" r:id="rId128"/>
    <p:sldId id="1494" r:id="rId129"/>
    <p:sldId id="1034" r:id="rId130"/>
    <p:sldId id="323"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536" dt="2025-01-16T06:54:31.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487" autoAdjust="0"/>
    <p:restoredTop sz="94660"/>
  </p:normalViewPr>
  <p:slideViewPr>
    <p:cSldViewPr>
      <p:cViewPr>
        <p:scale>
          <a:sx n="126" d="100"/>
          <a:sy n="126" d="100"/>
        </p:scale>
        <p:origin x="1374" y="15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139"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6T23:17:57.387" v="16379" actId="6549"/>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5-01-16T08:32:16.068" v="16377" actId="20577"/>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pChg chg="mod ord">
          <ac:chgData name="Alfred Asterjadhi" userId="39de57b9-85c0-4fd1-aaac-8ca2b6560ad0" providerId="ADAL" clId="{20C04A7C-C7CF-4EAA-88F9-CE4E5F5C1CFC}" dt="2025-01-16T05:12:26.742" v="15300" actId="20577"/>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6T08:28:47.537" v="16364" actId="207"/>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6T02:11:48.649" v="152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6T02:11:48.649" v="152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6T01:14:08.544" v="15251" actId="21"/>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6T01:14:08.544" v="15251" actId="21"/>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pChg chg="mod">
          <ac:chgData name="Alfred Asterjadhi" userId="39de57b9-85c0-4fd1-aaac-8ca2b6560ad0" providerId="ADAL" clId="{20C04A7C-C7CF-4EAA-88F9-CE4E5F5C1CFC}" dt="2025-01-16T07:39:25.317" v="16363" actId="6549"/>
          <ac:spMkLst>
            <pc:docMk/>
            <pc:sldMk cId="3878274435" sldId="1424"/>
            <ac:spMk id="10" creationId="{F7012603-3CA7-8A8C-5C7B-497AA6D4AC0A}"/>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add del mod">
          <ac:chgData name="Alfred Asterjadhi" userId="39de57b9-85c0-4fd1-aaac-8ca2b6560ad0" providerId="ADAL" clId="{20C04A7C-C7CF-4EAA-88F9-CE4E5F5C1CFC}" dt="2025-01-15T07:01:25.702" v="13708" actId="6264"/>
          <ac:spMkLst>
            <pc:docMk/>
            <pc:sldMk cId="3397362035" sldId="1426"/>
            <ac:spMk id="3" creationId="{1011BDF8-52B0-FAC7-1137-E2C9B7D2C5C7}"/>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del mod">
          <ac:chgData name="Alfred Asterjadhi" userId="39de57b9-85c0-4fd1-aaac-8ca2b6560ad0" providerId="ADAL" clId="{20C04A7C-C7CF-4EAA-88F9-CE4E5F5C1CFC}" dt="2025-01-15T07:01:25.702" v="13708" actId="6264"/>
          <ac:spMkLst>
            <pc:docMk/>
            <pc:sldMk cId="3397362035" sldId="1426"/>
            <ac:spMk id="7" creationId="{1561DED9-1268-60EE-D85A-A6493CE2DE5B}"/>
          </ac:spMkLst>
        </pc:spChg>
        <pc:spChg chg="add del mod">
          <ac:chgData name="Alfred Asterjadhi" userId="39de57b9-85c0-4fd1-aaac-8ca2b6560ad0" providerId="ADAL" clId="{20C04A7C-C7CF-4EAA-88F9-CE4E5F5C1CFC}" dt="2025-01-15T07:01:25.702" v="13708" actId="6264"/>
          <ac:spMkLst>
            <pc:docMk/>
            <pc:sldMk cId="3397362035" sldId="1426"/>
            <ac:spMk id="8" creationId="{BCEF5349-1BE5-0540-6755-BD1D4E6CD07D}"/>
          </ac:spMkLst>
        </pc:spChg>
        <pc:spChg chg="add del mod">
          <ac:chgData name="Alfred Asterjadhi" userId="39de57b9-85c0-4fd1-aaac-8ca2b6560ad0" providerId="ADAL" clId="{20C04A7C-C7CF-4EAA-88F9-CE4E5F5C1CFC}" dt="2025-01-15T07:01:25.702" v="13708" actId="6264"/>
          <ac:spMkLst>
            <pc:docMk/>
            <pc:sldMk cId="3397362035" sldId="1426"/>
            <ac:spMk id="9" creationId="{1F0C0D81-09AC-C219-57E8-5A0FAE438DE5}"/>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pChg chg="del mod">
          <ac:chgData name="Alfred Asterjadhi" userId="39de57b9-85c0-4fd1-aaac-8ca2b6560ad0" providerId="ADAL" clId="{20C04A7C-C7CF-4EAA-88F9-CE4E5F5C1CFC}" dt="2025-01-15T07:01:25.702" v="13708" actId="6264"/>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6T06:08:15.285" v="16285" actId="2164"/>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6T06:08:15.285" v="16285" actId="2164"/>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6T01:14:49.188" v="15271" actId="6549"/>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6T01:14:49.188" v="15271" actId="6549"/>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5T23:08:33.528" v="15056" actId="12"/>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5T23:08:33.528" v="15056" actId="12"/>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6T01:12:15.415" v="15229"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add del">
          <ac:chgData name="Alfred Asterjadhi" userId="39de57b9-85c0-4fd1-aaac-8ca2b6560ad0" providerId="ADAL" clId="{20C04A7C-C7CF-4EAA-88F9-CE4E5F5C1CFC}" dt="2025-01-15T21:34:25.910" v="14758" actId="22"/>
          <ac:spMkLst>
            <pc:docMk/>
            <pc:sldMk cId="943177457" sldId="1487"/>
            <ac:spMk id="8" creationId="{51E437C4-C2DB-DDF5-FD99-984135BEE350}"/>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6T01:12:15.415" v="15229"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3:10:47.177" v="15086" actId="114"/>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add">
          <ac:chgData name="Alfred Asterjadhi" userId="39de57b9-85c0-4fd1-aaac-8ca2b6560ad0" providerId="ADAL" clId="{20C04A7C-C7CF-4EAA-88F9-CE4E5F5C1CFC}" dt="2025-01-15T21:21:41.509" v="14437"/>
          <ac:spMkLst>
            <pc:docMk/>
            <pc:sldMk cId="440640471" sldId="1490"/>
            <ac:spMk id="3" creationId="{78EAAA19-6FBE-8108-926B-BD4217CB5F36}"/>
          </ac:spMkLst>
        </pc:spChg>
        <pc:spChg chg="add">
          <ac:chgData name="Alfred Asterjadhi" userId="39de57b9-85c0-4fd1-aaac-8ca2b6560ad0" providerId="ADAL" clId="{20C04A7C-C7CF-4EAA-88F9-CE4E5F5C1CFC}" dt="2025-01-15T23:09:41.878" v="15059"/>
          <ac:spMkLst>
            <pc:docMk/>
            <pc:sldMk cId="440640471" sldId="1490"/>
            <ac:spMk id="3" creationId="{CEBA7148-77FE-112D-36F3-D038E6015FC0}"/>
          </ac:spMkLst>
        </pc:spChg>
        <pc:spChg chg="add">
          <ac:chgData name="Alfred Asterjadhi" userId="39de57b9-85c0-4fd1-aaac-8ca2b6560ad0" providerId="ADAL" clId="{20C04A7C-C7CF-4EAA-88F9-CE4E5F5C1CFC}" dt="2025-01-15T21:21:46.902" v="14444"/>
          <ac:spMkLst>
            <pc:docMk/>
            <pc:sldMk cId="440640471" sldId="1490"/>
            <ac:spMk id="7" creationId="{99C7063D-203F-97C4-8FF8-5644E192C9D2}"/>
          </ac:spMkLst>
        </pc:spChg>
        <pc:spChg chg="mod">
          <ac:chgData name="Alfred Asterjadhi" userId="39de57b9-85c0-4fd1-aaac-8ca2b6560ad0" providerId="ADAL" clId="{20C04A7C-C7CF-4EAA-88F9-CE4E5F5C1CFC}" dt="2025-01-15T23:10:47.177" v="15086" actId="114"/>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6T01:12:34.070" v="15241"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6T01:12:34.070" v="15241" actId="20577"/>
          <ac:graphicFrameMkLst>
            <pc:docMk/>
            <pc:sldMk cId="2266731094" sldId="1491"/>
            <ac:graphicFrameMk id="3" creationId="{18805A39-5E2C-BE40-D891-BC554497875F}"/>
          </ac:graphicFrameMkLst>
        </pc:graphicFrameChg>
      </pc:sldChg>
      <pc:sldChg chg="modSp new mod">
        <pc:chgData name="Alfred Asterjadhi" userId="39de57b9-85c0-4fd1-aaac-8ca2b6560ad0" providerId="ADAL" clId="{20C04A7C-C7CF-4EAA-88F9-CE4E5F5C1CFC}" dt="2025-01-16T00:44:27.332" v="15191" actId="20577"/>
        <pc:sldMkLst>
          <pc:docMk/>
          <pc:sldMk cId="2326697859" sldId="1492"/>
        </pc:sldMkLst>
        <pc:spChg chg="mod">
          <ac:chgData name="Alfred Asterjadhi" userId="39de57b9-85c0-4fd1-aaac-8ca2b6560ad0" providerId="ADAL" clId="{20C04A7C-C7CF-4EAA-88F9-CE4E5F5C1CFC}" dt="2025-01-16T00:41:21.281" v="15136" actId="20577"/>
          <ac:spMkLst>
            <pc:docMk/>
            <pc:sldMk cId="2326697859" sldId="1492"/>
            <ac:spMk id="2" creationId="{6FA33FA3-BFFA-93F1-1550-6894C92CB08A}"/>
          </ac:spMkLst>
        </pc:spChg>
        <pc:spChg chg="mod">
          <ac:chgData name="Alfred Asterjadhi" userId="39de57b9-85c0-4fd1-aaac-8ca2b6560ad0" providerId="ADAL" clId="{20C04A7C-C7CF-4EAA-88F9-CE4E5F5C1CFC}" dt="2025-01-16T00:44:27.332" v="15191" actId="20577"/>
          <ac:spMkLst>
            <pc:docMk/>
            <pc:sldMk cId="2326697859" sldId="1492"/>
            <ac:spMk id="3" creationId="{E82A876D-45FB-61D5-222F-952824D8678E}"/>
          </ac:spMkLst>
        </pc:spChg>
      </pc:sldChg>
      <pc:sldChg chg="modSp add mod">
        <pc:chgData name="Alfred Asterjadhi" userId="39de57b9-85c0-4fd1-aaac-8ca2b6560ad0" providerId="ADAL" clId="{20C04A7C-C7CF-4EAA-88F9-CE4E5F5C1CFC}" dt="2025-01-16T00:46:54.754" v="15226" actId="20577"/>
        <pc:sldMkLst>
          <pc:docMk/>
          <pc:sldMk cId="4030966610" sldId="1493"/>
        </pc:sldMkLst>
        <pc:spChg chg="mod">
          <ac:chgData name="Alfred Asterjadhi" userId="39de57b9-85c0-4fd1-aaac-8ca2b6560ad0" providerId="ADAL" clId="{20C04A7C-C7CF-4EAA-88F9-CE4E5F5C1CFC}" dt="2025-01-16T00:46:54.754" v="15226" actId="20577"/>
          <ac:spMkLst>
            <pc:docMk/>
            <pc:sldMk cId="4030966610" sldId="1493"/>
            <ac:spMk id="2" creationId="{2BE4A7C3-716E-0E20-3006-09C63F7F78CC}"/>
          </ac:spMkLst>
        </pc:spChg>
        <pc:spChg chg="mod">
          <ac:chgData name="Alfred Asterjadhi" userId="39de57b9-85c0-4fd1-aaac-8ca2b6560ad0" providerId="ADAL" clId="{20C04A7C-C7CF-4EAA-88F9-CE4E5F5C1CFC}" dt="2025-01-16T00:45:37.541" v="15224" actId="404"/>
          <ac:spMkLst>
            <pc:docMk/>
            <pc:sldMk cId="4030966610" sldId="1493"/>
            <ac:spMk id="3" creationId="{70597EE4-1618-B673-4B49-4AB611212F61}"/>
          </ac:spMkLst>
        </pc:spChg>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pChg chg="mod">
          <ac:chgData name="Alfred Asterjadhi" userId="39de57b9-85c0-4fd1-aaac-8ca2b6560ad0" providerId="ADAL" clId="{20C04A7C-C7CF-4EAA-88F9-CE4E5F5C1CFC}" dt="2025-01-16T08:31:06.927" v="16367" actId="20577"/>
          <ac:spMkLst>
            <pc:docMk/>
            <pc:sldMk cId="2130627217" sldId="1494"/>
            <ac:spMk id="3" creationId="{0EEACFB8-AC36-0540-BF43-A6A56A58C0B1}"/>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802.11-24/2074r17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346-02-00bn-considerations-for-multi-ap-sp-coordination.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452-00-00bn-coordinated-measurement-follow-up.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5/11-25-0102-02-00bn-pdt-mac-mlme-for-mapc.docx" TargetMode="External"/><Relationship Id="rId9" Type="http://schemas.openxmlformats.org/officeDocument/2006/relationships/hyperlink" Target="https://mentor.ieee.org/802.11/dcn/24/11-24-1646-00-00bn-further-considerations-for-generalized-map-framework.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4/11-24-1514-00-00bn-multi-ap-framework-for-c-sr.pptx" TargetMode="External"/><Relationship Id="rId13" Type="http://schemas.openxmlformats.org/officeDocument/2006/relationships/hyperlink" Target="https://mentor.ieee.org/802.11/dcn/24/11-24-1829-00-00bn-uhr-sig-signaling-for-cobf.pptx" TargetMode="External"/><Relationship Id="rId18" Type="http://schemas.openxmlformats.org/officeDocument/2006/relationships/hyperlink" Target="https://mentor.ieee.org/802.11/dcn/24/11-24-1842-01-00bn-consideration-on-cascading-channel-switching-for-npca.pptx" TargetMode="External"/><Relationship Id="rId3" Type="http://schemas.openxmlformats.org/officeDocument/2006/relationships/hyperlink" Target="https://mentor.ieee.org/802.11/dcn/24/11-24-1713-00-00bn-further-considerations-for-generalized-map-framework-follow-up.pptx" TargetMode="External"/><Relationship Id="rId21" Type="http://schemas.openxmlformats.org/officeDocument/2006/relationships/hyperlink" Target="https://mentor.ieee.org/802.11/dcn/24/11-24-1878-00-00bn-obss-bandwidth-ambiguity-in-npca.pptx" TargetMode="External"/><Relationship Id="rId7" Type="http://schemas.openxmlformats.org/officeDocument/2006/relationships/hyperlink" Target="https://mentor.ieee.org/802.11/dcn/24/11-24-1877-00-00bn-multi-ap-coordination-ap-identifier.pptx" TargetMode="External"/><Relationship Id="rId12" Type="http://schemas.openxmlformats.org/officeDocument/2006/relationships/hyperlink" Target="https://mentor.ieee.org/802.11/dcn/24/11-24-1897-00-00bn-control-frame-protection-keys.pptx" TargetMode="External"/><Relationship Id="rId17" Type="http://schemas.openxmlformats.org/officeDocument/2006/relationships/hyperlink" Target="https://mentor.ieee.org/802.11/dcn/24/11-24-1838-00-00bn-considerations-on-coordinated-npca.pptx" TargetMode="External"/><Relationship Id="rId2" Type="http://schemas.openxmlformats.org/officeDocument/2006/relationships/hyperlink" Target="https://mentor.ieee.org/802.11/dcn/24/11-24-1693-00-00bn-the-mapc-security-framework.pptx" TargetMode="External"/><Relationship Id="rId16" Type="http://schemas.openxmlformats.org/officeDocument/2006/relationships/hyperlink" Target="https://mentor.ieee.org/802.11/dcn/24/11-24-1783-00-00bn-npca-listening-channel.pptx" TargetMode="External"/><Relationship Id="rId20" Type="http://schemas.openxmlformats.org/officeDocument/2006/relationships/hyperlink" Target="https://mentor.ieee.org/802.11/dcn/24/11-24-1853-00-00bn-channel-access-for-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2-00-00bn-control-frames-and-mapc-for-colocated-bssid-set.pptx" TargetMode="External"/><Relationship Id="rId11" Type="http://schemas.openxmlformats.org/officeDocument/2006/relationships/hyperlink" Target="https://mentor.ieee.org/802.11/dcn/24/11-24-1661-00-00bn-control-frame-protection-in-multiple-bssid.pptx" TargetMode="External"/><Relationship Id="rId24" Type="http://schemas.openxmlformats.org/officeDocument/2006/relationships/hyperlink" Target="https://mentor.ieee.org/802.11/dcn/24/11-24-1696-00-00bn-positive-ackonwlegement-to-the-reception-of-correct-phy-header.pptx" TargetMode="External"/><Relationship Id="rId5" Type="http://schemas.openxmlformats.org/officeDocument/2006/relationships/hyperlink" Target="https://mentor.ieee.org/802.11/dcn/24/11-24-1849-00-00bn-management-of-the-established-multi-ap-coordination.pptx" TargetMode="External"/><Relationship Id="rId15" Type="http://schemas.openxmlformats.org/officeDocument/2006/relationships/hyperlink" Target="https://mentor.ieee.org/802.11/dcn/24/11-24-1706-00-00bn-multi-user-edca-parameter-management-in-npca-operation.pptx" TargetMode="External"/><Relationship Id="rId23" Type="http://schemas.openxmlformats.org/officeDocument/2006/relationships/hyperlink" Target="https://mentor.ieee.org/802.11/dcn/24/11-24-1886-00-00bn-npca-with-emlsr-dps-coex-mode.pptx" TargetMode="External"/><Relationship Id="rId10" Type="http://schemas.openxmlformats.org/officeDocument/2006/relationships/hyperlink" Target="https://mentor.ieee.org/802.11/dcn/24/11-24-1701-00-00bn-nav-protection-for-c-tdma-follow-up.pptx" TargetMode="External"/><Relationship Id="rId19" Type="http://schemas.openxmlformats.org/officeDocument/2006/relationships/hyperlink" Target="https://mentor.ieee.org/802.11/dcn/24/11-24-1852-00-00bn-some-details-on-npca-operation.pptx" TargetMode="External"/><Relationship Id="rId4" Type="http://schemas.openxmlformats.org/officeDocument/2006/relationships/hyperlink" Target="https://mentor.ieee.org/802.11/dcn/24/11-24-1761-00-00bn-aspects-of-m-ap-coordination-agreement.pptx" TargetMode="External"/><Relationship Id="rId9" Type="http://schemas.openxmlformats.org/officeDocument/2006/relationships/hyperlink" Target="https://mentor.ieee.org/802.11/dcn/24/11-24-1651-00-00bn-coordinated-tdma-analysis-for-time-sensitive-traffic-follow-up.pptx" TargetMode="External"/><Relationship Id="rId14" Type="http://schemas.openxmlformats.org/officeDocument/2006/relationships/hyperlink" Target="https://mentor.ieee.org/802.11/dcn/24/11-24-1699-00-00bn-considerations-on-npca.pptx" TargetMode="External"/><Relationship Id="rId22" Type="http://schemas.openxmlformats.org/officeDocument/2006/relationships/hyperlink" Target="https://mentor.ieee.org/802.11/dcn/24/11-24-1885-01-00bn-npca-hidden-node-problem.pptx"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4/11-24-2030-07-00bn-pdt-mac-coordinated-beamforming.doc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2133-03-00bn-pdt-joint-trigger-frame.docx" TargetMode="External"/><Relationship Id="rId4" Type="http://schemas.openxmlformats.org/officeDocument/2006/relationships/hyperlink" Target="https://mentor.ieee.org/802.11/dcn/24/11-24-2029-01-00bn-pdt-joint-mib.docx" TargetMode="Externa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5/11-25-0014-06-00bn-tgbn-motions-list-part-2.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hlinkClick r:id="rId2"/>
              </a:rPr>
              <a:t>24/1978</a:t>
            </a:r>
            <a:r>
              <a:rPr lang="en-GB" sz="1200" dirty="0"/>
              <a:t> </a:t>
            </a:r>
            <a:r>
              <a:rPr lang="en-US" sz="1200" dirty="0"/>
              <a:t>Detailed text proposal on low latency indication				Mohamed Abouelseoud</a:t>
            </a:r>
            <a:endParaRPr lang="en-GB" sz="1200" dirty="0"/>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Yelin Yoon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chemeClr val="tx1"/>
                </a:solidFill>
                <a:effectLst/>
                <a:uLnTx/>
                <a:uFillTx/>
                <a:ea typeface="MS Gothic"/>
                <a:cs typeface="+mn-cs"/>
              </a:rPr>
              <a:t>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chemeClr val="tx1"/>
                </a:solidFill>
                <a:ea typeface="MS Gothic" panose="020B0609070205080204" pitchFamily="49" charset="-128"/>
              </a:rPr>
              <a:t>SP11 – Binita Gupta </a:t>
            </a:r>
            <a:r>
              <a:rPr lang="en-US" sz="1200" i="1" kern="1200" dirty="0">
                <a:solidFill>
                  <a:schemeClr val="tx1"/>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hlinkClick r:id="rId2"/>
              </a:rPr>
              <a:t>2067r1</a:t>
            </a:r>
            <a:r>
              <a:rPr lang="en-GB" sz="1000" dirty="0"/>
              <a:t> PDT MAC UHR BSS Operation						Ming Gan		[SP]</a:t>
            </a:r>
          </a:p>
          <a:p>
            <a:pPr lvl="1">
              <a:buFont typeface="Arial" panose="020B0604020202020204" pitchFamily="34" charset="0"/>
              <a:buChar char="•"/>
            </a:pPr>
            <a:r>
              <a:rPr lang="en-GB" sz="1000" dirty="0">
                <a:hlinkClick r:id="rId3"/>
              </a:rPr>
              <a:t>2066r0</a:t>
            </a:r>
            <a:r>
              <a:rPr lang="en-GB" sz="1000" dirty="0"/>
              <a:t> PDT MAC </a:t>
            </a:r>
            <a:r>
              <a:rPr lang="en-GB" sz="1000" dirty="0" err="1"/>
              <a:t>Acknolwedgement</a:t>
            </a:r>
            <a:r>
              <a:rPr lang="en-GB" sz="1000" dirty="0"/>
              <a:t> Procedure					Ming Gan 		[SP]</a:t>
            </a:r>
          </a:p>
          <a:p>
            <a:pPr lvl="1">
              <a:buFont typeface="Arial" panose="020B0604020202020204" pitchFamily="34" charset="0"/>
              <a:buChar char="•"/>
            </a:pPr>
            <a:r>
              <a:rPr lang="en-GB" sz="1000" dirty="0">
                <a:hlinkClick r:id="rId4"/>
              </a:rPr>
              <a:t>25/0102</a:t>
            </a:r>
            <a:r>
              <a:rPr lang="en-GB" sz="1000" dirty="0"/>
              <a:t> PDT-MAC-MLME-for-MAPC						Brian Hart		[SP]</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5"/>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[SP]</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7"/>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9"/>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SP1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SP2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124158741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 of DUO.</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196143450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 of DUO.</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Binita </a:t>
            </a:r>
            <a:r>
              <a:rPr lang="en-US" sz="1200" i="1" dirty="0">
                <a:solidFill>
                  <a:schemeClr val="tx1"/>
                </a:solidFill>
                <a:latin typeface="Times New Roman"/>
                <a:ea typeface="MS Gothic"/>
              </a:rPr>
              <a:t>G</a:t>
            </a:r>
            <a:r>
              <a:rPr kumimoji="0" lang="en-US" sz="1200" i="1" u="none" strike="noStrike" kern="0" cap="none" spc="0" normalizeH="0" baseline="0" noProof="0" dirty="0" err="1">
                <a:ln>
                  <a:noFill/>
                </a:ln>
                <a:solidFill>
                  <a:schemeClr val="tx1"/>
                </a:solidFill>
                <a:effectLst/>
                <a:uLnTx/>
                <a:uFillTx/>
                <a:latin typeface="Times New Roman"/>
                <a:ea typeface="MS Gothic"/>
                <a:cs typeface="+mn-cs"/>
              </a:rPr>
              <a:t>upta</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Bandwidth Expansion</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p>
          <a:p>
            <a:pPr marL="347472"/>
            <a:endPar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endParaRPr>
          </a:p>
          <a:p>
            <a:pPr marL="347472"/>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Liangxiao Xin – Low Latency</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Do you support to include the following in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11bn defines a mechanism for non-AP STA to provide the metric of the expiration time of LL buffered data to its AP.</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this feature is optional.</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the container carrying such information is TBD management frame.</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[24/1692, 23/0885r0, 24/264r1]</a:t>
            </a: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33FA3-BFFA-93F1-1550-6894C92CB08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E82A876D-45FB-61D5-222F-952824D8678E}"/>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SP9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to define CTS as Defer Signal to start protected short contention for the pending LL data?</a:t>
            </a:r>
          </a:p>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SP10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that STA may use HIP EDCA</a:t>
            </a:r>
          </a:p>
          <a:p>
            <a:pPr>
              <a:buFont typeface="Arial" panose="020B0604020202020204" pitchFamily="34" charset="0"/>
              <a:buChar char="•"/>
            </a:pPr>
            <a:r>
              <a:rPr lang="en-US" sz="1400" b="0" dirty="0"/>
              <a:t>If HIP EDCA option is enabled by the AP to which that STA is associated to</a:t>
            </a:r>
          </a:p>
          <a:p>
            <a:pPr lvl="1">
              <a:buFont typeface="Arial" panose="020B0604020202020204" pitchFamily="34" charset="0"/>
              <a:buChar char="•"/>
            </a:pPr>
            <a:r>
              <a:rPr lang="en-US" sz="1200" dirty="0"/>
              <a:t>Enablement procedure TBD</a:t>
            </a:r>
          </a:p>
          <a:p>
            <a:pPr>
              <a:buFont typeface="Arial" panose="020B0604020202020204" pitchFamily="34" charset="0"/>
              <a:buChar char="•"/>
            </a:pPr>
            <a:r>
              <a:rPr lang="en-US" sz="1400" b="0" dirty="0"/>
              <a:t>May transmit up to TBD but no more than 50 transmissions of DS and up to 2.5 ms of total transmission time to start HIP EDCA contention over 50ms interval</a:t>
            </a:r>
          </a:p>
          <a:p>
            <a:pPr lvl="1">
              <a:buFont typeface="Arial" panose="020B0604020202020204" pitchFamily="34" charset="0"/>
              <a:buChar char="•"/>
            </a:pPr>
            <a:r>
              <a:rPr lang="en-US" sz="1200" dirty="0"/>
              <a:t>Note: ETSI regulation of Short Control Signaling transmission</a:t>
            </a:r>
          </a:p>
          <a:p>
            <a:pPr>
              <a:buFont typeface="Arial" panose="020B0604020202020204" pitchFamily="34" charset="0"/>
              <a:buChar char="•"/>
            </a:pPr>
            <a:r>
              <a:rPr lang="en-US" sz="1400" b="0" dirty="0"/>
              <a:t>Shall not initiate more than TBD number of transmissions of DS to start HIP EDCA consecutively.</a:t>
            </a:r>
          </a:p>
          <a:p>
            <a:pPr lvl="1">
              <a:buFont typeface="Arial" panose="020B0604020202020204" pitchFamily="34" charset="0"/>
              <a:buChar char="•"/>
            </a:pPr>
            <a:r>
              <a:rPr lang="en-US" sz="1200" dirty="0"/>
              <a:t>Note: consecutive DS transmission are multiple attempts to perform HIP EDCA contention w/o falling back to regular EDCA operation</a:t>
            </a:r>
          </a:p>
          <a:p>
            <a:r>
              <a:rPr lang="en-US" sz="1600" dirty="0"/>
              <a:t> </a:t>
            </a:r>
          </a:p>
        </p:txBody>
      </p:sp>
      <p:sp>
        <p:nvSpPr>
          <p:cNvPr id="4" name="Slide Number Placeholder 3">
            <a:extLst>
              <a:ext uri="{FF2B5EF4-FFF2-40B4-BE49-F238E27FC236}">
                <a16:creationId xmlns:a16="http://schemas.microsoft.com/office/drawing/2014/main" id="{4668915D-DFE6-E62B-0FBE-C27EEA6DE97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71FCA2C-0334-6DD9-5C9B-2C7329AEAA5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4C3C7D-AFE1-B43E-0DA4-3072D00E3B3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66978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82667-2C17-6288-4326-7E20F02F5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4A7C3-716E-0E20-3006-09C63F7F78C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70597EE4-1618-B673-4B49-4AB611212F61}"/>
              </a:ext>
            </a:extLst>
          </p:cNvPr>
          <p:cNvSpPr>
            <a:spLocks noGrp="1"/>
          </p:cNvSpPr>
          <p:nvPr>
            <p:ph idx="1"/>
          </p:nvPr>
        </p:nvSpPr>
        <p:spPr/>
        <p:txBody>
          <a:bodyPr/>
          <a:lstStyle/>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the default value equal to 97us for the Protected Duration of the protected short contention</a:t>
            </a:r>
          </a:p>
          <a:p>
            <a:pPr>
              <a:buFont typeface="Arial" panose="020B0604020202020204" pitchFamily="34" charset="0"/>
              <a:buChar char="•"/>
            </a:pPr>
            <a:r>
              <a:rPr lang="en-US" sz="1400" b="0" dirty="0"/>
              <a:t>The value of 97us allow for AIFSN[2] + 7 slot contention</a:t>
            </a:r>
          </a:p>
          <a:p>
            <a:pPr>
              <a:buFont typeface="Arial" panose="020B0604020202020204" pitchFamily="34" charset="0"/>
              <a:buChar char="•"/>
            </a:pPr>
            <a:r>
              <a:rPr lang="en-US" sz="1400" b="0" dirty="0"/>
              <a:t>The Defer Signal frame carry that Protected Duration in the Duration field</a:t>
            </a:r>
          </a:p>
          <a:p>
            <a:pPr>
              <a:buFont typeface="Arial" panose="020B0604020202020204" pitchFamily="34" charset="0"/>
              <a:buChar char="•"/>
            </a:pPr>
            <a:r>
              <a:rPr lang="en-US" sz="1400" b="0" dirty="0"/>
              <a:t>UHR AP may advertise values other than default</a:t>
            </a:r>
          </a:p>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SP12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default parameters for HIP EDCA for AC_VO to be used during protected short contention period  as follows:</a:t>
            </a:r>
          </a:p>
          <a:p>
            <a:pPr>
              <a:buFont typeface="Arial" panose="020B0604020202020204" pitchFamily="34" charset="0"/>
              <a:buChar char="•"/>
            </a:pPr>
            <a:r>
              <a:rPr lang="en-US" sz="1400" b="0" dirty="0" err="1"/>
              <a:t>HiP</a:t>
            </a:r>
            <a:r>
              <a:rPr lang="en-US" sz="1400" b="0" dirty="0"/>
              <a:t> EDCA </a:t>
            </a:r>
            <a:r>
              <a:rPr lang="en-US" sz="1400" b="0" dirty="0" err="1"/>
              <a:t>CWMin</a:t>
            </a:r>
            <a:r>
              <a:rPr lang="en-US" sz="1400" b="0" dirty="0"/>
              <a:t>=7, </a:t>
            </a:r>
            <a:r>
              <a:rPr lang="en-US" sz="1400" b="0" dirty="0" err="1"/>
              <a:t>HiP</a:t>
            </a:r>
            <a:r>
              <a:rPr lang="en-US" sz="1400" b="0" dirty="0"/>
              <a:t> EDCA </a:t>
            </a:r>
            <a:r>
              <a:rPr lang="en-US" sz="1400" b="0" dirty="0" err="1"/>
              <a:t>CwMAX</a:t>
            </a:r>
            <a:r>
              <a:rPr lang="en-US" sz="1400" b="0" dirty="0"/>
              <a:t>=7</a:t>
            </a:r>
          </a:p>
          <a:p>
            <a:pPr>
              <a:buFont typeface="Arial" panose="020B0604020202020204" pitchFamily="34" charset="0"/>
              <a:buChar char="•"/>
            </a:pPr>
            <a:r>
              <a:rPr lang="en-US" sz="1400" b="0" dirty="0" err="1"/>
              <a:t>HiP</a:t>
            </a:r>
            <a:r>
              <a:rPr lang="en-US" sz="1400" b="0" dirty="0"/>
              <a:t> EDCA AIFSN=2</a:t>
            </a:r>
          </a:p>
          <a:p>
            <a:pPr>
              <a:buFont typeface="Arial" panose="020B0604020202020204" pitchFamily="34" charset="0"/>
              <a:buChar char="•"/>
            </a:pPr>
            <a:r>
              <a:rPr lang="en-US" sz="1400" b="0" dirty="0"/>
              <a:t>An UHR AP may advertise values other than default</a:t>
            </a:r>
          </a:p>
        </p:txBody>
      </p:sp>
      <p:sp>
        <p:nvSpPr>
          <p:cNvPr id="4" name="Slide Number Placeholder 3">
            <a:extLst>
              <a:ext uri="{FF2B5EF4-FFF2-40B4-BE49-F238E27FC236}">
                <a16:creationId xmlns:a16="http://schemas.microsoft.com/office/drawing/2014/main" id="{BC3BACAB-6583-9DCF-C3B0-82AECD6EBF9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E9CA79-6797-0D96-BAC1-915AE88B0D2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BD4D68-1672-1F0E-84F5-C967B46976E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3096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sng" strike="noStrike" dirty="0">
                <a:solidFill>
                  <a:srgbClr val="0563C1"/>
                </a:solidFill>
                <a:effectLst/>
                <a:hlinkClick r:id="rId2"/>
              </a:rPr>
              <a:t>24/1693</a:t>
            </a:r>
            <a:r>
              <a:rPr lang="en-US" sz="900" dirty="0"/>
              <a:t> </a:t>
            </a:r>
            <a:r>
              <a:rPr lang="en-US" sz="900" b="0" i="0" u="none" strike="noStrike" kern="1200" dirty="0">
                <a:solidFill>
                  <a:srgbClr val="000000"/>
                </a:solidFill>
                <a:effectLst/>
                <a:ea typeface="MS Gothic" panose="020B0609070205080204" pitchFamily="49" charset="-128"/>
              </a:rPr>
              <a:t>The MAPC security framework</a:t>
            </a:r>
            <a:r>
              <a:rPr lang="en-US" sz="900" dirty="0"/>
              <a:t> 						</a:t>
            </a:r>
            <a:r>
              <a:rPr lang="en-US" sz="900" b="0" i="0" u="none" strike="noStrike" kern="1200" dirty="0">
                <a:solidFill>
                  <a:srgbClr val="000000"/>
                </a:solidFill>
                <a:effectLst/>
                <a:ea typeface="MS Gothic" panose="020B0609070205080204" pitchFamily="49" charset="-128"/>
              </a:rPr>
              <a:t>Jay Yang</a:t>
            </a:r>
            <a:endParaRPr lang="en-GB" sz="900" dirty="0"/>
          </a:p>
          <a:p>
            <a:pPr>
              <a:buFont typeface="Arial" panose="020B0604020202020204" pitchFamily="34" charset="0"/>
              <a:buChar char="•"/>
            </a:pPr>
            <a:r>
              <a:rPr lang="en-US" sz="900" b="0" i="0" u="sng" strike="noStrike" dirty="0">
                <a:solidFill>
                  <a:srgbClr val="0563C1"/>
                </a:solidFill>
                <a:effectLst/>
                <a:hlinkClick r:id="rId3"/>
              </a:rPr>
              <a:t>24/1713</a:t>
            </a:r>
            <a:r>
              <a:rPr lang="en-US" sz="900" dirty="0"/>
              <a:t> </a:t>
            </a:r>
            <a:r>
              <a:rPr lang="en-US" sz="900" b="0" i="0" u="none" strike="noStrike" kern="1200" dirty="0">
                <a:solidFill>
                  <a:srgbClr val="000000"/>
                </a:solidFill>
                <a:effectLst/>
                <a:ea typeface="MS Gothic" panose="020B0609070205080204" pitchFamily="49" charset="-128"/>
              </a:rPr>
              <a:t>Further Considerations For Generalized MAP Framework-follow up</a:t>
            </a:r>
            <a:r>
              <a:rPr lang="en-US" sz="900" dirty="0"/>
              <a:t> 		</a:t>
            </a:r>
            <a:r>
              <a:rPr lang="en-US" sz="900" b="0" i="0" u="none" strike="noStrike" kern="1200" dirty="0">
                <a:solidFill>
                  <a:srgbClr val="000000"/>
                </a:solidFill>
                <a:effectLst/>
                <a:ea typeface="MS Gothic" panose="020B0609070205080204" pitchFamily="49" charset="-128"/>
              </a:rPr>
              <a:t>Salim Yahya</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4"/>
              </a:rPr>
              <a:t>24/1761</a:t>
            </a:r>
            <a:r>
              <a:rPr lang="en-US" sz="900" dirty="0">
                <a:effectLst/>
              </a:rPr>
              <a:t> </a:t>
            </a:r>
            <a:r>
              <a:rPr lang="en-GB" sz="900" b="0" i="0" u="none" strike="noStrike" kern="1200" dirty="0">
                <a:solidFill>
                  <a:srgbClr val="000000"/>
                </a:solidFill>
                <a:effectLst/>
                <a:ea typeface="MS Gothic" panose="020B0609070205080204" pitchFamily="49" charset="-128"/>
              </a:rPr>
              <a:t>Aspects of M-AP Coordination agreement</a:t>
            </a:r>
            <a:r>
              <a:rPr lang="en-US" sz="900" dirty="0">
                <a:effectLst/>
              </a:rPr>
              <a:t> 				</a:t>
            </a:r>
            <a:r>
              <a:rPr lang="en-GB" sz="900" b="0" i="0" u="none" strike="noStrike" kern="1200" dirty="0">
                <a:solidFill>
                  <a:srgbClr val="000000"/>
                </a:solidFill>
                <a:effectLst/>
                <a:ea typeface="MS Gothic" panose="020B0609070205080204" pitchFamily="49" charset="-128"/>
              </a:rPr>
              <a:t>Arik Klein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24/1849</a:t>
            </a:r>
            <a:r>
              <a:rPr lang="en-US" sz="900" dirty="0"/>
              <a:t> </a:t>
            </a:r>
            <a:r>
              <a:rPr lang="en-US" sz="900" b="0" i="0" u="none" strike="noStrike" kern="1200" dirty="0">
                <a:solidFill>
                  <a:srgbClr val="000000"/>
                </a:solidFill>
                <a:effectLst/>
                <a:ea typeface="MS Gothic" panose="020B0609070205080204" pitchFamily="49" charset="-128"/>
              </a:rPr>
              <a:t>Management of the Established Multi-AP Coordination</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US" sz="900" b="0" i="0" u="sng" strike="noStrike" dirty="0">
                <a:solidFill>
                  <a:srgbClr val="0563C1"/>
                </a:solidFill>
                <a:effectLst/>
                <a:hlinkClick r:id="rId6"/>
              </a:rPr>
              <a:t>24/1862</a:t>
            </a:r>
            <a:r>
              <a:rPr lang="en-US" sz="900" dirty="0"/>
              <a:t> </a:t>
            </a:r>
            <a:r>
              <a:rPr lang="en-US" sz="900" b="0" i="0" u="none" strike="noStrike" kern="1200" dirty="0">
                <a:solidFill>
                  <a:srgbClr val="000000"/>
                </a:solidFill>
                <a:effectLst/>
                <a:ea typeface="MS Gothic" panose="020B0609070205080204" pitchFamily="49" charset="-128"/>
              </a:rPr>
              <a:t>Control Frames And MAPC For </a:t>
            </a:r>
            <a:r>
              <a:rPr lang="en-US" sz="900" b="0" i="0" u="none" strike="noStrike" kern="1200" dirty="0" err="1">
                <a:solidFill>
                  <a:srgbClr val="000000"/>
                </a:solidFill>
                <a:effectLst/>
                <a:ea typeface="MS Gothic" panose="020B0609070205080204" pitchFamily="49" charset="-128"/>
              </a:rPr>
              <a:t>Colocated</a:t>
            </a:r>
            <a:r>
              <a:rPr lang="en-US" sz="900" b="0" i="0" u="none" strike="noStrike" kern="1200" dirty="0">
                <a:solidFill>
                  <a:srgbClr val="000000"/>
                </a:solidFill>
                <a:effectLst/>
                <a:ea typeface="MS Gothic" panose="020B0609070205080204" pitchFamily="49" charset="-128"/>
              </a:rPr>
              <a:t> BSSID Set</a:t>
            </a:r>
            <a:r>
              <a:rPr lang="en-US" sz="900" dirty="0"/>
              <a:t> 			</a:t>
            </a:r>
            <a:r>
              <a:rPr lang="en-US" sz="900" b="0" i="0" u="none" strike="noStrike" kern="1200" dirty="0">
                <a:solidFill>
                  <a:srgbClr val="000000"/>
                </a:solidFill>
                <a:effectLst/>
                <a:ea typeface="MS Gothic" panose="020B0609070205080204" pitchFamily="49" charset="-128"/>
              </a:rPr>
              <a:t>Brian Hart</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7"/>
              </a:rPr>
              <a:t>24/1877</a:t>
            </a:r>
            <a:r>
              <a:rPr lang="en-GB" sz="900" dirty="0"/>
              <a:t> </a:t>
            </a:r>
            <a:r>
              <a:rPr lang="en-GB" sz="900" b="0" i="0" u="none" strike="noStrike" kern="1200" dirty="0">
                <a:solidFill>
                  <a:srgbClr val="000000"/>
                </a:solidFill>
                <a:effectLst/>
                <a:ea typeface="MS Gothic" panose="020B0609070205080204" pitchFamily="49" charset="-128"/>
              </a:rPr>
              <a:t>M-AP Coordination-AP Identifier</a:t>
            </a:r>
            <a:r>
              <a:rPr lang="en-GB" sz="900" dirty="0"/>
              <a:t> 				</a:t>
            </a:r>
            <a:r>
              <a:rPr lang="en-GB" sz="900"/>
              <a:t>	</a:t>
            </a:r>
            <a:r>
              <a:rPr lang="en-GB" sz="900" b="0" i="0" u="none" strike="noStrike" kern="1200">
                <a:solidFill>
                  <a:srgbClr val="000000"/>
                </a:solidFill>
                <a:effectLst/>
                <a:ea typeface="MS Gothic" panose="020B0609070205080204" pitchFamily="49" charset="-128"/>
              </a:rPr>
              <a:t>Kaiying </a:t>
            </a:r>
            <a:r>
              <a:rPr lang="en-GB" sz="900" b="0" i="0" u="none" strike="noStrike" kern="1200" dirty="0">
                <a:solidFill>
                  <a:srgbClr val="000000"/>
                </a:solidFill>
                <a:effectLst/>
                <a:ea typeface="MS Gothic" panose="020B0609070205080204" pitchFamily="49" charset="-128"/>
              </a:rPr>
              <a:t>Lu</a:t>
            </a:r>
            <a:endParaRPr lang="en-GB" sz="900" dirty="0"/>
          </a:p>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9"/>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10"/>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12"/>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13"/>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14"/>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15"/>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6"/>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7"/>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8"/>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19"/>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20"/>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a:buFont typeface="Arial" panose="020B0604020202020204" pitchFamily="34" charset="0"/>
              <a:buChar char="•"/>
            </a:pPr>
            <a:r>
              <a:rPr lang="en-GB" sz="900" b="0" i="0" u="sng" strike="noStrike" dirty="0">
                <a:solidFill>
                  <a:srgbClr val="0563C1"/>
                </a:solidFill>
                <a:effectLst/>
                <a:hlinkClick r:id="rId21"/>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22"/>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a:buFont typeface="Arial" panose="020B0604020202020204" pitchFamily="34" charset="0"/>
              <a:buChar char="•"/>
            </a:pPr>
            <a:r>
              <a:rPr lang="en-US" sz="900" b="0" i="0" u="sng" strike="noStrike" dirty="0">
                <a:solidFill>
                  <a:srgbClr val="0563C1"/>
                </a:solidFill>
                <a:effectLst/>
                <a:hlinkClick r:id="rId23"/>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endParaRPr lang="en-GB" sz="1050" b="0" i="0" u="sng" strike="noStrike" dirty="0">
              <a:solidFill>
                <a:srgbClr val="0563C1"/>
              </a:solidFill>
              <a:effectLst/>
              <a:hlinkClick r:id="rId24"/>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24/2026r4</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PDT-Joint-MLME-SAP</a:t>
            </a:r>
            <a:r>
              <a:rPr lang="en-GB" sz="1400" dirty="0">
                <a:solidFill>
                  <a:srgbClr val="00B050"/>
                </a:solidFill>
              </a:rPr>
              <a:t> 				</a:t>
            </a:r>
            <a:r>
              <a:rPr lang="en-GB" sz="1400" b="0" i="0" u="none" strike="noStrike" dirty="0">
                <a:solidFill>
                  <a:srgbClr val="00B050"/>
                </a:solidFill>
                <a:effectLst/>
              </a:rPr>
              <a:t>Yan Li		[SP: No objection]</a:t>
            </a:r>
          </a:p>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a:t>
            </a:r>
            <a:r>
              <a:rPr lang="en-GB" sz="1400" b="0" i="0" u="sng" strike="noStrike" kern="1200" dirty="0">
                <a:solidFill>
                  <a:srgbClr val="00B050"/>
                </a:solidFill>
                <a:effectLst/>
                <a:ea typeface="MS Gothic" panose="020B0609070205080204" pitchFamily="49" charset="-128"/>
              </a:rPr>
              <a:t>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PDT-MAC-Coordinated-Beamforming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Jason Y. </a:t>
            </a:r>
            <a:r>
              <a:rPr lang="en-GB" sz="1400" b="0" kern="1200" dirty="0">
                <a:solidFill>
                  <a:srgbClr val="00B050"/>
                </a:solidFill>
                <a:ea typeface="MS Gothic" panose="020B0609070205080204" pitchFamily="49" charset="-128"/>
              </a:rPr>
              <a:t>Guo</a:t>
            </a:r>
            <a:r>
              <a:rPr lang="en-US" sz="1400" b="0" kern="1200" dirty="0">
                <a:solidFill>
                  <a:srgbClr val="00B050"/>
                </a:solidFill>
                <a:ea typeface="MS Gothic" panose="020B0609070205080204" pitchFamily="49" charset="-128"/>
              </a:rPr>
              <a:t> 	[SP: No objection]</a:t>
            </a:r>
          </a:p>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PDT-Joint-MIB</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Li Quan</a:t>
            </a:r>
            <a:r>
              <a:rPr lang="en-GB" sz="1400" dirty="0">
                <a:solidFill>
                  <a:srgbClr val="00B050"/>
                </a:solidFill>
              </a:rPr>
              <a:t> </a:t>
            </a:r>
            <a:r>
              <a:rPr lang="en-US" sz="1400" dirty="0">
                <a:solidFill>
                  <a:srgbClr val="00B050"/>
                </a:solidFill>
              </a:rPr>
              <a:t> 		</a:t>
            </a:r>
            <a:r>
              <a:rPr lang="en-US" sz="1400" b="0" dirty="0">
                <a:solidFill>
                  <a:srgbClr val="00B050"/>
                </a:solidFill>
              </a:rPr>
              <a:t>[SP: No objection]</a:t>
            </a:r>
          </a:p>
          <a:p>
            <a:pPr>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24/2133r4</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PDT Joint Trigger Frame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Alice Chen</a:t>
            </a:r>
            <a:r>
              <a:rPr lang="en-US" sz="1400" dirty="0">
                <a:solidFill>
                  <a:srgbClr val="00B050"/>
                </a:solidFill>
              </a:rPr>
              <a:t> 		</a:t>
            </a:r>
            <a:r>
              <a:rPr lang="en-US" sz="1400" b="0" dirty="0">
                <a:solidFill>
                  <a:srgbClr val="00B050"/>
                </a:solidFill>
              </a:rPr>
              <a:t>[SP: No objection]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solidFill>
                  <a:srgbClr val="00B050"/>
                </a:solidFill>
                <a:hlinkClick r:id="rId2">
                  <a:extLst>
                    <a:ext uri="{A12FA001-AC4F-418D-AE19-62706E023703}">
                      <ahyp:hlinkClr xmlns:ahyp="http://schemas.microsoft.com/office/drawing/2018/hyperlinkcolor" val="tx"/>
                    </a:ext>
                  </a:extLst>
                </a:hlinkClick>
              </a:rPr>
              <a:t>11-25-0014-06-00bn-tgbn-motions-list-part-2</a:t>
            </a:r>
            <a:endParaRPr lang="en-US" dirty="0">
              <a:solidFill>
                <a:srgbClr val="00B050"/>
              </a:solidFill>
            </a:endParaRP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January 27-February 05 		(Monday-Wednesday)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06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10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13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February 17 				(Monday)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20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Joint (Motions)*</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rPr>
              <a:t>March 03-March 07		(Monday-Friday)						Holiday</a:t>
            </a:r>
          </a:p>
          <a:p>
            <a:pPr marL="0" indent="0">
              <a:spcBef>
                <a:spcPts val="0"/>
              </a:spcBef>
              <a:spcAft>
                <a:spcPts val="1200"/>
              </a:spcAft>
            </a:pPr>
            <a:endParaRPr lang="en-US" sz="1400" b="0" dirty="0">
              <a:solidFill>
                <a:schemeClr val="tx1"/>
              </a:solidFill>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2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p:txBody>
          <a:bodyPr/>
          <a:lstStyle/>
          <a:p>
            <a:r>
              <a:rPr lang="en-US" dirty="0"/>
              <a:t>Goals for March 2025</a:t>
            </a:r>
          </a:p>
        </p:txBody>
      </p:sp>
      <p:sp>
        <p:nvSpPr>
          <p:cNvPr id="3" name="Content Placeholder 2">
            <a:extLst>
              <a:ext uri="{FF2B5EF4-FFF2-40B4-BE49-F238E27FC236}">
                <a16:creationId xmlns:a16="http://schemas.microsoft.com/office/drawing/2014/main" id="{0EEACFB8-AC36-0540-BF43-A6A56A58C0B1}"/>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Resolve comments received from the internal CC</a:t>
            </a:r>
          </a:p>
          <a:p>
            <a:pPr lvl="1">
              <a:buFont typeface="Arial" panose="020B0604020202020204" pitchFamily="34" charset="0"/>
              <a:buChar char="•"/>
            </a:pPr>
            <a:r>
              <a:rPr lang="en-US" dirty="0"/>
              <a:t>Comment collection (CC) to start after TGbn D0.1 is published</a:t>
            </a:r>
          </a:p>
          <a:p>
            <a:pPr lvl="2">
              <a:buFont typeface="Arial" panose="020B0604020202020204" pitchFamily="34" charset="0"/>
              <a:buChar char="•"/>
            </a:pPr>
            <a:r>
              <a:rPr lang="en-US" dirty="0"/>
              <a:t>The duration of the internal CC expected to be ~3 weeks</a:t>
            </a:r>
          </a:p>
          <a:p>
            <a:pPr lvl="1">
              <a:buFont typeface="Arial" panose="020B0604020202020204" pitchFamily="34" charset="0"/>
              <a:buChar char="•"/>
            </a:pPr>
            <a:r>
              <a:rPr lang="en-US" dirty="0"/>
              <a:t>Comment assignment to be performed during telcos</a:t>
            </a:r>
          </a:p>
          <a:p>
            <a:pPr>
              <a:buFont typeface="Arial" panose="020B0604020202020204" pitchFamily="34" charset="0"/>
              <a:buChar char="•"/>
            </a:pPr>
            <a:r>
              <a:rPr lang="en-US" dirty="0"/>
              <a:t>Continue populating the TGbn SFD &amp; preparing PDTs</a:t>
            </a:r>
          </a:p>
          <a:p>
            <a:pPr>
              <a:buFont typeface="Arial" panose="020B0604020202020204" pitchFamily="34" charset="0"/>
              <a:buChar char="•"/>
            </a:pPr>
            <a:r>
              <a:rPr lang="en-US" dirty="0"/>
              <a:t>Instruct the TGbn Editor to create TGbn D0.2</a:t>
            </a:r>
          </a:p>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r>
              <a:rPr lang="en-US"/>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2059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Sounding</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Frank Hsu</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6</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5</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C-RTWT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354334408"/>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24/2056r0</a:t>
                      </a:r>
                      <a:endParaRPr lang="en-GB" sz="800" b="1" i="1"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PDT-MAC-TWT SP Management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Muhammad K. Haider</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TWT SP management</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24/2067r0</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 MAC UHR BSS Operation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UHR BSS Op.</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24/2066r0</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PDT MAC Acknolwedgement Procedure</a:t>
                      </a:r>
                      <a:endParaRPr lang="en-GB" sz="800" b="1" i="1"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Ming Gan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Acknolwedgement Procedure</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dirty="0">
                          <a:solidFill>
                            <a:srgbClr val="6B9F25"/>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a:t>
                      </a:r>
                      <a:r>
                        <a:rPr lang="en-GB" sz="800" b="1" i="0"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P2P</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none" strike="noStrike" dirty="0">
                          <a:solidFill>
                            <a:srgbClr val="7030A0"/>
                          </a:solidFill>
                          <a:effectLst/>
                          <a:latin typeface="Times New Roman" panose="02020603050405020304" pitchFamily="18" charset="0"/>
                        </a:rPr>
                        <a:t>25/0102r0</a:t>
                      </a: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PDT-MAC-MLME-for-MAPC</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Brian Hart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MLME / MAPC</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8378050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UHR-SIG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822473001"/>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pPr>
              <a:buFont typeface="Arial" panose="020B0604020202020204" pitchFamily="34" charset="0"/>
              <a:buChar char="•"/>
            </a:pPr>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245443</TotalTime>
  <Words>21642</Words>
  <Application>Microsoft Office PowerPoint</Application>
  <PresentationFormat>On-screen Show (4:3)</PresentationFormat>
  <Paragraphs>3665</Paragraphs>
  <Slides>130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43" baseType="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Straw Polls – Part 6</vt:lpstr>
      <vt:lpstr>Straw Polls – Part 7</vt:lpstr>
      <vt:lpstr>MAC Partial Back Up (First Cut-Off)</vt:lpstr>
      <vt:lpstr>Thursday Joint Agenda–PM2</vt:lpstr>
      <vt:lpstr>PDTs</vt:lpstr>
      <vt:lpstr>Motions</vt:lpstr>
      <vt:lpstr>Teleconference Plan</vt:lpstr>
      <vt:lpstr>TGbn Timeline And Status</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2025-01-16T23:17:58Z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