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20" r:id="rId113"/>
    <p:sldId id="1422" r:id="rId114"/>
    <p:sldId id="1423" r:id="rId115"/>
    <p:sldId id="1435" r:id="rId116"/>
    <p:sldId id="356" r:id="rId117"/>
    <p:sldId id="1424" r:id="rId118"/>
    <p:sldId id="1390" r:id="rId119"/>
    <p:sldId id="1345" r:id="rId120"/>
    <p:sldId id="1256" r:id="rId121"/>
    <p:sldId id="997" r:id="rId122"/>
    <p:sldId id="362" r:id="rId123"/>
    <p:sldId id="1034" r:id="rId124"/>
    <p:sldId id="323"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464" dt="2025-01-15T05:55:23.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94660"/>
  </p:normalViewPr>
  <p:slideViewPr>
    <p:cSldViewPr>
      <p:cViewPr varScale="1">
        <p:scale>
          <a:sx n="127" d="100"/>
          <a:sy n="127" d="100"/>
        </p:scale>
        <p:origin x="624"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5T05:59:36.875" v="13678" actId="4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4T15:51:17.926" v="11697"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4T15:51:17.926" v="11697"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05:58:21.350" v="13675" actId="20577"/>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05:58:21.350" v="13675" actId="20577"/>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5T05:38:16.279" v="13628" actId="20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5T05:38:16.279" v="13628" actId="20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05:09:46.664" v="13553"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05:09:46.664" v="13553"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05:59:31.218" v="13677"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05:59:31.218" v="13677"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5T04:46:04.709" v="13381" actId="403"/>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5T04:46:04.709" v="13381" actId="403"/>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05:08:03.752" v="13532" actId="40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05:08:03.752" v="13532" actId="40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4T16:20:39.589" v="12218"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4T16:20:39.589" v="12218"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3:13:47.499" v="12857"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3:13:47.499" v="12857"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4T16:18:15.808" v="12184"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4T16:18:15.808" v="12184"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5:11:43.151" v="1356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5:11:43.151" v="1356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5T04:45:53.463" v="13377" actId="20577"/>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5T04:45:53.463" v="13377"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05:06:05.115" v="13518"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05:06:05.115" v="13518"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05:34:09.558" v="13608" actId="20577"/>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05:34:09.558" v="13608" actId="20577"/>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05:09:08.666" v="13551"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05:09:08.666" v="13551"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MasterChg chg="modSp mod modSldLayout">
        <pc:chgData name="Alfred Asterjadhi" userId="39de57b9-85c0-4fd1-aaac-8ca2b6560ad0" providerId="ADAL" clId="{20C04A7C-C7CF-4EAA-88F9-CE4E5F5C1CFC}" dt="2025-01-14T22:55:14.569" v="12290" actId="6549"/>
        <pc:sldMasterMkLst>
          <pc:docMk/>
          <pc:sldMasterMk cId="0" sldId="2147483648"/>
        </pc:sldMasterMkLst>
        <pc:spChg chg="mod">
          <ac:chgData name="Alfred Asterjadhi" userId="39de57b9-85c0-4fd1-aaac-8ca2b6560ad0" providerId="ADAL" clId="{20C04A7C-C7CF-4EAA-88F9-CE4E5F5C1CFC}" dt="2025-01-14T22:55:14.569" v="1229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hyperlink" Target="https://mentor.ieee.org/802.11/dcn/24/11-24-1877-00-00bn-multi-ap-coordination-ap-identifier.pptx" TargetMode="External"/><Relationship Id="rId3" Type="http://schemas.openxmlformats.org/officeDocument/2006/relationships/hyperlink" Target="https://mentor.ieee.org/802.11/dcn/24/11-24-1713-00-00bn-further-considerations-for-generalized-map-framework-follow-up.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693-00-00bn-the-mapc-security-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9-00-00bn-management-of-the-established-multi-ap-coordination.pptx" TargetMode="External"/><Relationship Id="rId5" Type="http://schemas.openxmlformats.org/officeDocument/2006/relationships/hyperlink" Target="https://mentor.ieee.org/802.11/dcn/24/11-24-1818-00-00bn-ap-identification-in-multi-ap.pptx" TargetMode="External"/><Relationship Id="rId4" Type="http://schemas.openxmlformats.org/officeDocument/2006/relationships/hyperlink" Target="https://mentor.ieee.org/802.11/dcn/24/11-24-1761-00-00bn-aspects-of-m-ap-coordination-agreement.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4/11-24-1852-00-00bn-some-details-on-npca-operation.pptx" TargetMode="External"/><Relationship Id="rId13" Type="http://schemas.openxmlformats.org/officeDocument/2006/relationships/hyperlink" Target="https://mentor.ieee.org/802.11/dcn/24/11-24-1696-00-00bn-positive-ackonwlegement-to-the-reception-of-correct-phy-header.pptx" TargetMode="External"/><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12" Type="http://schemas.openxmlformats.org/officeDocument/2006/relationships/hyperlink" Target="https://mentor.ieee.org/802.11/dcn/24/11-24-1886-00-00bn-npca-with-emlsr-dps-coex-mode.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11" Type="http://schemas.openxmlformats.org/officeDocument/2006/relationships/hyperlink" Target="https://mentor.ieee.org/802.11/dcn/24/11-24-1885-01-00bn-npca-hidden-node-problem.pptx" TargetMode="External"/><Relationship Id="rId5" Type="http://schemas.openxmlformats.org/officeDocument/2006/relationships/hyperlink" Target="https://mentor.ieee.org/802.11/dcn/24/11-24-1783-00-00bn-npca-listening-channel.pptx" TargetMode="External"/><Relationship Id="rId10" Type="http://schemas.openxmlformats.org/officeDocument/2006/relationships/hyperlink" Target="https://mentor.ieee.org/802.11/dcn/24/11-24-1878-00-00bn-obss-bandwidth-ambiguity-in-npca.pptx" TargetMode="External"/><Relationship Id="rId4" Type="http://schemas.openxmlformats.org/officeDocument/2006/relationships/hyperlink" Target="https://mentor.ieee.org/802.11/dcn/24/11-24-1706-00-00bn-multi-user-edca-parameter-management-in-npca-operation.pptx" TargetMode="External"/><Relationship Id="rId9" Type="http://schemas.openxmlformats.org/officeDocument/2006/relationships/hyperlink" Target="https://mentor.ieee.org/802.11/dcn/24/11-24-1853-00-00bn-channel-access-for-npca-operation.ppt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2"/>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lvl="1">
              <a:buFont typeface="Arial" panose="020B0604020202020204" pitchFamily="34" charset="0"/>
              <a:buChar char="•"/>
            </a:pPr>
            <a:r>
              <a:rPr lang="en-US" sz="1200" b="0" i="0" u="sng" strike="noStrike" dirty="0">
                <a:solidFill>
                  <a:srgbClr val="0563C1"/>
                </a:solidFill>
                <a:effectLst/>
                <a:hlinkClick r:id="rId3"/>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24/1818</a:t>
            </a:r>
            <a:r>
              <a:rPr lang="it-IT" sz="1200" strike="sngStrike" dirty="0">
                <a:solidFill>
                  <a:srgbClr val="FF0000"/>
                </a:solidFill>
              </a:rPr>
              <a:t> </a:t>
            </a:r>
            <a:r>
              <a:rPr lang="it-IT" sz="1200" b="0" i="0" u="none" strike="sngStrike" kern="1200" dirty="0">
                <a:solidFill>
                  <a:srgbClr val="FF0000"/>
                </a:solidFill>
                <a:effectLst/>
                <a:ea typeface="MS Gothic" panose="020B0609070205080204" pitchFamily="49" charset="-128"/>
              </a:rPr>
              <a:t>AP Identification in Multi-AP</a:t>
            </a:r>
            <a:r>
              <a:rPr lang="it-IT" sz="1200" strike="sngStrike" dirty="0">
                <a:solidFill>
                  <a:srgbClr val="FF0000"/>
                </a:solidFill>
              </a:rPr>
              <a:t> 							</a:t>
            </a:r>
            <a:r>
              <a:rPr lang="it-IT" sz="1200" b="0" i="0" u="none" strike="sngStrike" kern="1200" dirty="0">
                <a:solidFill>
                  <a:srgbClr val="FF0000"/>
                </a:solidFill>
                <a:effectLst/>
                <a:ea typeface="MS Gothic" panose="020B0609070205080204" pitchFamily="49" charset="-128"/>
              </a:rPr>
              <a:t>GeonHwan Kim</a:t>
            </a:r>
            <a:r>
              <a:rPr lang="it-IT" sz="1200" strike="sngStrike" dirty="0">
                <a:solidFill>
                  <a:srgbClr val="FF0000"/>
                </a:solidFill>
              </a:rPr>
              <a:t> </a:t>
            </a:r>
            <a:endParaRPr lang="en-US" sz="1200" strike="sngStrike" dirty="0">
              <a:solidFill>
                <a:srgbClr val="FF0000"/>
              </a:solidFill>
            </a:endParaRPr>
          </a:p>
          <a:p>
            <a:pPr lvl="1">
              <a:buFont typeface="Arial" panose="020B0604020202020204" pitchFamily="34" charset="0"/>
              <a:buChar char="•"/>
            </a:pPr>
            <a:r>
              <a:rPr lang="en-US" sz="1200" b="0" i="0" u="sng" strike="noStrike" dirty="0">
                <a:solidFill>
                  <a:srgbClr val="0563C1"/>
                </a:solidFill>
                <a:effectLst/>
                <a:hlinkClick r:id="rId6"/>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r>
              <a:rPr lang="en-US" sz="1100" b="0" dirty="0"/>
              <a:t>SP3: 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a:buFont typeface="Arial" panose="020B0604020202020204" pitchFamily="34" charset="0"/>
              <a:buChar char="•"/>
            </a:pPr>
            <a:r>
              <a:rPr lang="en-US" sz="1100" b="0" dirty="0"/>
              <a:t>A non-AP MLD transitions between AP MLDs within the SMD while maintaining its association and security association with the SMD-ME.</a:t>
            </a:r>
          </a:p>
          <a:p>
            <a:pPr>
              <a:buFont typeface="Arial" panose="020B0604020202020204" pitchFamily="34" charset="0"/>
              <a:buChar char="•"/>
            </a:pPr>
            <a:r>
              <a:rPr lang="en-US" sz="1100" b="0" dirty="0"/>
              <a:t>The non-AP MLD can transition from one SMD to another SMD that are part of the same MD (Mobility Domain) using FT.</a:t>
            </a:r>
          </a:p>
          <a:p>
            <a:r>
              <a:rPr lang="en-US" sz="1100" b="0" dirty="0"/>
              <a:t> SP4: Do you support adding the following to 11bn SFD?</a:t>
            </a:r>
          </a:p>
          <a:p>
            <a:pPr>
              <a:buFont typeface="Arial" panose="020B0604020202020204" pitchFamily="34" charset="0"/>
              <a:buChar char="•"/>
            </a:pPr>
            <a:r>
              <a:rPr lang="en-US" sz="1100" b="0" dirty="0"/>
              <a:t>11bn defines that within a Seamless Mobility Domain (SMD, exact name TBD) the data path includes either one MAC-SAP for the SMD or a separate MAC-SAP per AP MLD of the SMD.</a:t>
            </a:r>
          </a:p>
          <a:p>
            <a:pPr>
              <a:buFont typeface="Arial" panose="020B0604020202020204" pitchFamily="34" charset="0"/>
              <a:buChar char="•"/>
            </a:pPr>
            <a:r>
              <a:rPr lang="en-US" sz="1100" b="0" dirty="0"/>
              <a:t>In the case of a separate MAC-SAP per AP MLD, the DS mapping is updated when the non-AP MLD roams to another AP MLD within the SMD.</a:t>
            </a:r>
          </a:p>
          <a:p>
            <a:pPr>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24/1897,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ea typeface="MS Gothic"/>
                <a:cs typeface="+mn-cs"/>
              </a:rPr>
              <a:t>Requester – Topic: DCN ( Result)</a:t>
            </a:r>
          </a:p>
          <a:p>
            <a:pPr marL="457200" marR="0" algn="l"/>
            <a:r>
              <a:rPr lang="en-US" sz="1200" b="1" i="0" dirty="0">
                <a:solidFill>
                  <a:srgbClr val="222222"/>
                </a:solidFill>
                <a:effectLst/>
              </a:rPr>
              <a:t>Do you agree with the following 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200" b="0" i="0" dirty="0">
                <a:solidFill>
                  <a:srgbClr val="222222"/>
                </a:solidFill>
                <a:effectLst/>
              </a:rPr>
              <a:t>TBD for HE/EHT-variant</a:t>
            </a:r>
          </a:p>
          <a:p>
            <a:pPr algn="l"/>
            <a:r>
              <a:rPr lang="en-US" sz="1200" b="0" i="0" dirty="0">
                <a:solidFill>
                  <a:srgbClr val="222222"/>
                </a:solidFill>
                <a:effectLst/>
              </a:rPr>
              <a:t>Supporting list: [11-24/544], Sherief</a:t>
            </a:r>
          </a:p>
          <a:p>
            <a:pPr marL="347472" algn="l" rtl="0" fontAlgn="base">
              <a:spcBef>
                <a:spcPts val="600"/>
              </a:spcBef>
            </a:pPr>
            <a:r>
              <a:rPr kumimoji="0" lang="en-US" sz="1200" b="1" i="1" u="none" strike="noStrike" kern="0" cap="none" spc="0" normalizeH="0" baseline="0" noProof="0" dirty="0">
                <a:ln>
                  <a:noFill/>
                </a:ln>
                <a:solidFill>
                  <a:schemeClr val="tx1"/>
                </a:solidFill>
                <a:effectLst/>
                <a:uLnTx/>
                <a:uFillTx/>
                <a:ea typeface="MS Gothic"/>
                <a:cs typeface="+mn-cs"/>
              </a:rPr>
              <a:t>SP5: Sherief</a:t>
            </a:r>
          </a:p>
          <a:p>
            <a:pPr marL="347472" algn="l" rtl="0" fontAlgn="base">
              <a:spcBef>
                <a:spcPts val="600"/>
              </a:spcBef>
            </a:pPr>
            <a:r>
              <a:rPr lang="en-US" sz="1200" i="1" dirty="0">
                <a:solidFill>
                  <a:schemeClr val="tx1"/>
                </a:solidFill>
                <a:ea typeface="MS Gothic"/>
              </a:rPr>
              <a:t>SP6: Sherief</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7472" algn="l" rtl="0" fontAlgn="base">
              <a:spcBef>
                <a:spcPts val="600"/>
              </a:spcBef>
            </a:pPr>
            <a:r>
              <a:rPr kumimoji="0" lang="en-US" sz="1200" b="1" i="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7472" algn="l" rtl="0" fontAlgn="base">
              <a:spcBef>
                <a:spcPts val="600"/>
              </a:spcBef>
            </a:pPr>
            <a:r>
              <a:rPr kumimoji="0" lang="en-US" sz="1200" b="1" i="1"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347472" algn="l" rtl="0" fontAlgn="base">
              <a:spcBef>
                <a:spcPts val="600"/>
              </a:spcBef>
            </a:pPr>
            <a:r>
              <a:rPr kumimoji="0" lang="en-US" sz="1200" b="1" i="1" u="none" strike="noStrike" kern="0" cap="none" spc="0" normalizeH="0" baseline="0" noProof="0" dirty="0">
                <a:ln>
                  <a:noFill/>
                </a:ln>
                <a:solidFill>
                  <a:schemeClr val="tx1"/>
                </a:solidFill>
                <a:effectLst/>
                <a:uLnTx/>
                <a:uFillTx/>
                <a:ea typeface="MS Gothic"/>
                <a:cs typeface="+mn-cs"/>
              </a:rPr>
              <a:t>Dynamic unavailability operation</a:t>
            </a:r>
          </a:p>
          <a:p>
            <a:pPr marL="347472" algn="l" rtl="0" fontAlgn="base">
              <a:spcBef>
                <a:spcPts val="600"/>
              </a:spcBef>
            </a:pPr>
            <a:r>
              <a:rPr kumimoji="0" lang="en-US" sz="1200" b="1" i="1" u="none" strike="noStrike" kern="0" cap="none" spc="0" normalizeH="0" baseline="0" noProof="0" dirty="0">
                <a:ln>
                  <a:noFill/>
                </a:ln>
                <a:solidFill>
                  <a:schemeClr val="tx1"/>
                </a:solidFill>
                <a:effectLst/>
                <a:uLnTx/>
                <a:uFillTx/>
                <a:ea typeface="MS Gothic"/>
                <a:cs typeface="+mn-cs"/>
              </a:rPr>
              <a:t>Dynamic power save</a:t>
            </a:r>
          </a:p>
          <a:p>
            <a:pPr marL="347472" algn="l" rtl="0" fontAlgn="base">
              <a:spcBef>
                <a:spcPts val="600"/>
              </a:spcBef>
            </a:pPr>
            <a:r>
              <a:rPr lang="en-US" sz="1200" i="1" dirty="0">
                <a:solidFill>
                  <a:schemeClr val="tx1"/>
                </a:solidFill>
                <a:ea typeface="MS Gothic"/>
              </a:rPr>
              <a:t>Laurent.</a:t>
            </a: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1" u="none" strike="noStrike" kern="1200" cap="none" spc="0" normalizeH="0" baseline="0" noProof="0" dirty="0">
                <a:ln>
                  <a:noFill/>
                </a:ln>
                <a:solidFill>
                  <a:srgbClr val="FF0000"/>
                </a:solidFill>
                <a:effectLst/>
                <a:uLnTx/>
                <a:uFillTx/>
                <a:ea typeface="MS Gothic" panose="020B0609070205080204" pitchFamily="49" charset="-128"/>
                <a:cs typeface="+mn-cs"/>
              </a:rPr>
              <a:t>SPX – </a:t>
            </a:r>
            <a:r>
              <a:rPr kumimoji="0" lang="en-US" sz="1200" b="1" i="1" u="none" strike="noStrike" kern="0" cap="none" spc="0" normalizeH="0" baseline="0" noProof="0" dirty="0">
                <a:ln>
                  <a:noFill/>
                </a:ln>
                <a:solidFill>
                  <a:srgbClr val="FF0000"/>
                </a:solidFill>
                <a:effectLst/>
                <a:uLnTx/>
                <a:uFillTx/>
                <a:ea typeface="MS Gothic"/>
                <a:cs typeface="+mn-cs"/>
              </a:rPr>
              <a:t>Requester – Topic: DCN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2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200" b="0" i="0" dirty="0">
                <a:solidFill>
                  <a:srgbClr val="222222"/>
                </a:solidFill>
                <a:effectLst/>
              </a:rPr>
              <a:t>What contexts can be requested is TBD</a:t>
            </a:r>
          </a:p>
          <a:p>
            <a:pPr marL="857250" lvl="1">
              <a:buFont typeface="Arial" panose="020B0604020202020204" pitchFamily="34" charset="0"/>
              <a:buChar char="•"/>
            </a:pPr>
            <a:r>
              <a:rPr lang="en-US" sz="1200" b="0" i="0" dirty="0">
                <a:solidFill>
                  <a:srgbClr val="222222"/>
                </a:solidFill>
                <a:effectLst/>
              </a:rPr>
              <a:t>How the current AP MLD responds to the request is TBD</a:t>
            </a:r>
          </a:p>
          <a:p>
            <a:pPr marL="914400" algn="l"/>
            <a:r>
              <a:rPr lang="en-US" sz="1200" b="0" i="0" dirty="0">
                <a:solidFill>
                  <a:srgbClr val="222222"/>
                </a:solidFill>
                <a:effectLst/>
              </a:rPr>
              <a:t>Supporting documents: [24/1516]   , </a:t>
            </a:r>
            <a:r>
              <a:rPr lang="en-US" sz="1200" b="0" i="0" dirty="0" err="1">
                <a:solidFill>
                  <a:srgbClr val="222222"/>
                </a:solidFill>
                <a:effectLst/>
              </a:rPr>
              <a:t>Yelin</a:t>
            </a:r>
            <a:r>
              <a:rPr lang="en-US" sz="1200" b="0" i="0" dirty="0">
                <a:solidFill>
                  <a:srgbClr val="222222"/>
                </a:solidFill>
                <a:effectLst/>
              </a:rPr>
              <a:t> Yoon</a:t>
            </a:r>
          </a:p>
          <a:p>
            <a:pPr algn="l"/>
            <a:r>
              <a:rPr lang="en-US" sz="1200" b="1" i="0" dirty="0">
                <a:solidFill>
                  <a:srgbClr val="222222"/>
                </a:solidFill>
                <a:effectLst/>
              </a:rPr>
              <a:t>SP3 Do you support the following for security in seamless roaming?</a:t>
            </a:r>
            <a:endParaRPr lang="en-US" sz="1200" b="0" i="0" dirty="0">
              <a:solidFill>
                <a:srgbClr val="222222"/>
              </a:solidFill>
              <a:effectLst/>
            </a:endParaRPr>
          </a:p>
          <a:p>
            <a:pPr marL="742950" lvl="1" indent="-285750" algn="l">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pPr algn="l"/>
            <a:r>
              <a:rPr lang="en-US" sz="1200" b="1" i="0" dirty="0">
                <a:solidFill>
                  <a:srgbClr val="222222"/>
                </a:solidFill>
                <a:effectLst/>
              </a:rPr>
              <a:t>SP4 Do you support the following for security in seamless roaming?</a:t>
            </a:r>
            <a:endParaRPr lang="en-US" sz="1200" b="0" i="0" dirty="0">
              <a:solidFill>
                <a:srgbClr val="222222"/>
              </a:solidFill>
              <a:effectLst/>
            </a:endParaRPr>
          </a:p>
          <a:p>
            <a:pPr marL="742950" lvl="1" indent="-285750" algn="l">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p>
          <a:p>
            <a:pPr algn="l"/>
            <a:r>
              <a:rPr lang="en-US" sz="1200" b="0" i="1" dirty="0">
                <a:solidFill>
                  <a:srgbClr val="000000"/>
                </a:solidFill>
                <a:effectLst/>
              </a:rPr>
              <a:t>Supporting list:[ 23/1416, 24/2072, 24/1894, 24/0052, 23/1884, 23/1937, 23/1996, 24/0083, 24/0101, 24/0396, 24/1812, 24/0398, 24/0412, 24/0655, 23/2157, 24/679, 24/1882, 24/1883], Giovanni</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900" dirty="0"/>
          </a:p>
          <a:p>
            <a:pPr>
              <a:buFont typeface="Arial" panose="020B0604020202020204" pitchFamily="34" charset="0"/>
              <a:buChar char="•"/>
            </a:pPr>
            <a:r>
              <a:rPr lang="en-GB" sz="1000" dirty="0"/>
              <a:t>AoB:</a:t>
            </a:r>
          </a:p>
          <a:p>
            <a:pPr lvl="0">
              <a:buFont typeface="Arial" panose="020B0604020202020204" pitchFamily="34" charset="0"/>
              <a:buChar char="•"/>
            </a:pPr>
            <a:r>
              <a:rPr lang="en-GB" sz="10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0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0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4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300" b="0" i="0" u="none" strike="noStrike" kern="1200" dirty="0">
                <a:solidFill>
                  <a:srgbClr val="FF0000"/>
                </a:solidFill>
                <a:effectLst/>
                <a:ea typeface="MS Gothic" panose="020B0609070205080204" pitchFamily="49" charset="-128"/>
              </a:rPr>
              <a:t>24/1655</a:t>
            </a:r>
            <a:r>
              <a:rPr lang="en-US" sz="1300" dirty="0"/>
              <a:t> </a:t>
            </a:r>
            <a:r>
              <a:rPr lang="en-US" sz="1300" b="0" i="0" u="none" strike="noStrike" kern="1200" dirty="0">
                <a:solidFill>
                  <a:srgbClr val="000000"/>
                </a:solidFill>
                <a:effectLst/>
                <a:ea typeface="MS Gothic" panose="020B0609070205080204" pitchFamily="49" charset="-128"/>
              </a:rPr>
              <a:t>Considerations of Non-Primary Channel Access</a:t>
            </a:r>
            <a:r>
              <a:rPr lang="en-US" sz="1300" dirty="0"/>
              <a:t> 				</a:t>
            </a:r>
            <a:r>
              <a:rPr lang="en-US" sz="1300" b="0" i="0" u="none" strike="noStrike" kern="1200" dirty="0">
                <a:solidFill>
                  <a:srgbClr val="000000"/>
                </a:solidFill>
                <a:effectLst/>
                <a:ea typeface="MS Gothic" panose="020B0609070205080204" pitchFamily="49" charset="-128"/>
              </a:rPr>
              <a:t>Hanqing Lou</a:t>
            </a:r>
            <a:r>
              <a:rPr lang="en-US" sz="1300" dirty="0"/>
              <a:t> </a:t>
            </a:r>
          </a:p>
          <a:p>
            <a:pPr>
              <a:buFont typeface="Arial" panose="020B0604020202020204" pitchFamily="34" charset="0"/>
              <a:buChar char="•"/>
            </a:pPr>
            <a:r>
              <a:rPr lang="en-US" sz="1300" b="0" i="0" u="sng" strike="noStrike" dirty="0">
                <a:solidFill>
                  <a:srgbClr val="0563C1"/>
                </a:solidFill>
                <a:effectLst/>
                <a:hlinkClick r:id="rId2"/>
              </a:rPr>
              <a:t>24/1688</a:t>
            </a:r>
            <a:r>
              <a:rPr lang="en-US" sz="1300" dirty="0"/>
              <a:t> </a:t>
            </a:r>
            <a:r>
              <a:rPr lang="en-US" sz="1300" b="0" i="0" u="none" strike="noStrike" kern="1200" dirty="0">
                <a:solidFill>
                  <a:srgbClr val="000000"/>
                </a:solidFill>
                <a:effectLst/>
                <a:ea typeface="MS Gothic" panose="020B0609070205080204" pitchFamily="49" charset="-128"/>
              </a:rPr>
              <a:t>NPCA fairness for unsupported STA</a:t>
            </a:r>
            <a:r>
              <a:rPr lang="en-US" sz="1300" dirty="0"/>
              <a:t> 						</a:t>
            </a:r>
            <a:r>
              <a:rPr lang="en-US" sz="1300" b="0" i="0" u="none" strike="noStrike" kern="1200" dirty="0" err="1">
                <a:solidFill>
                  <a:srgbClr val="000000"/>
                </a:solidFill>
                <a:effectLst/>
                <a:ea typeface="MS Gothic" panose="020B0609070205080204" pitchFamily="49" charset="-128"/>
              </a:rPr>
              <a:t>Haorui</a:t>
            </a:r>
            <a:r>
              <a:rPr lang="en-US" sz="1300" b="0" i="0" u="none" strike="noStrike" kern="1200" dirty="0">
                <a:solidFill>
                  <a:srgbClr val="000000"/>
                </a:solidFill>
                <a:effectLst/>
                <a:ea typeface="MS Gothic" panose="020B0609070205080204" pitchFamily="49" charset="-128"/>
              </a:rPr>
              <a:t> Yang</a:t>
            </a:r>
            <a:r>
              <a:rPr lang="en-US" sz="1300" dirty="0"/>
              <a:t> </a:t>
            </a:r>
          </a:p>
          <a:p>
            <a:pPr>
              <a:buFont typeface="Arial" panose="020B0604020202020204" pitchFamily="34" charset="0"/>
              <a:buChar char="•"/>
            </a:pPr>
            <a:r>
              <a:rPr lang="en-GB" sz="1300" b="0" i="0" u="sng" strike="noStrike" dirty="0">
                <a:solidFill>
                  <a:srgbClr val="0563C1"/>
                </a:solidFill>
                <a:effectLst/>
                <a:hlinkClick r:id="rId3"/>
              </a:rPr>
              <a:t>24/1699</a:t>
            </a:r>
            <a:r>
              <a:rPr lang="en-GB" sz="1300" dirty="0"/>
              <a:t> </a:t>
            </a:r>
            <a:r>
              <a:rPr lang="en-GB" sz="1300" b="0" i="0" u="none" strike="noStrike" kern="1200" dirty="0">
                <a:solidFill>
                  <a:srgbClr val="000000"/>
                </a:solidFill>
                <a:effectLst/>
                <a:ea typeface="MS Gothic" panose="020B0609070205080204" pitchFamily="49" charset="-128"/>
              </a:rPr>
              <a:t>Considerations on NPCA</a:t>
            </a:r>
            <a:r>
              <a:rPr lang="en-GB" sz="1300" dirty="0"/>
              <a:t> 								</a:t>
            </a:r>
            <a:r>
              <a:rPr lang="en-GB" sz="1300" b="0" i="0" u="none" strike="noStrike" kern="1200" dirty="0" err="1">
                <a:solidFill>
                  <a:srgbClr val="000000"/>
                </a:solidFill>
                <a:effectLst/>
                <a:ea typeface="MS Gothic" panose="020B0609070205080204" pitchFamily="49" charset="-128"/>
              </a:rPr>
              <a:t>Hirohiko</a:t>
            </a:r>
            <a:r>
              <a:rPr lang="en-GB" sz="1300" b="0" i="0" u="none" strike="noStrike" kern="1200" dirty="0">
                <a:solidFill>
                  <a:srgbClr val="000000"/>
                </a:solidFill>
                <a:effectLst/>
                <a:ea typeface="MS Gothic" panose="020B0609070205080204" pitchFamily="49" charset="-128"/>
              </a:rPr>
              <a:t> </a:t>
            </a:r>
            <a:r>
              <a:rPr lang="en-GB" sz="1300" b="0" i="0" u="none" strike="noStrike" kern="1200" dirty="0" err="1">
                <a:solidFill>
                  <a:srgbClr val="000000"/>
                </a:solidFill>
                <a:effectLst/>
                <a:ea typeface="MS Gothic" panose="020B0609070205080204" pitchFamily="49" charset="-128"/>
              </a:rPr>
              <a:t>Inohiza</a:t>
            </a:r>
            <a:r>
              <a:rPr lang="en-GB" sz="1300" dirty="0"/>
              <a:t> </a:t>
            </a:r>
            <a:endParaRPr lang="en-US" sz="1300" dirty="0"/>
          </a:p>
          <a:p>
            <a:pPr>
              <a:buFont typeface="Arial" panose="020B0604020202020204" pitchFamily="34" charset="0"/>
              <a:buChar char="•"/>
            </a:pPr>
            <a:r>
              <a:rPr lang="en-GB" sz="1300" b="0" i="0" u="sng" strike="noStrike" dirty="0">
                <a:solidFill>
                  <a:srgbClr val="0563C1"/>
                </a:solidFill>
                <a:effectLst/>
                <a:hlinkClick r:id="rId4"/>
              </a:rPr>
              <a:t>24/1706</a:t>
            </a:r>
            <a:r>
              <a:rPr lang="en-US" sz="1300" dirty="0">
                <a:effectLst/>
              </a:rPr>
              <a:t> </a:t>
            </a:r>
            <a:r>
              <a:rPr lang="en-GB" sz="1300" b="0" i="0" u="none" strike="noStrike" kern="1200" dirty="0">
                <a:solidFill>
                  <a:srgbClr val="000000"/>
                </a:solidFill>
                <a:effectLst/>
                <a:ea typeface="MS Gothic" panose="020B0609070205080204" pitchFamily="49" charset="-128"/>
              </a:rPr>
              <a:t>Multi-user EDCA Parameter Management in NPCA Operation</a:t>
            </a:r>
            <a:r>
              <a:rPr lang="en-US" sz="1300" dirty="0">
                <a:effectLst/>
              </a:rPr>
              <a:t> 		</a:t>
            </a:r>
            <a:r>
              <a:rPr lang="en-GB" sz="1300" b="0" i="0" u="none" strike="noStrike" kern="1200" dirty="0">
                <a:solidFill>
                  <a:srgbClr val="000000"/>
                </a:solidFill>
                <a:effectLst/>
                <a:ea typeface="MS Gothic" panose="020B0609070205080204" pitchFamily="49" charset="-128"/>
              </a:rPr>
              <a:t>Juseong Moon</a:t>
            </a:r>
            <a:r>
              <a:rPr lang="en-US" sz="1300" dirty="0">
                <a:effectLst/>
              </a:rPr>
              <a:t> </a:t>
            </a:r>
          </a:p>
          <a:p>
            <a:pPr>
              <a:buFont typeface="Arial" panose="020B0604020202020204" pitchFamily="34" charset="0"/>
              <a:buChar char="•"/>
            </a:pPr>
            <a:r>
              <a:rPr lang="en-US" sz="1300" b="0" i="0" u="sng" strike="noStrike" dirty="0">
                <a:solidFill>
                  <a:srgbClr val="0563C1"/>
                </a:solidFill>
                <a:effectLst/>
                <a:hlinkClick r:id="rId5"/>
              </a:rPr>
              <a:t>24/1783</a:t>
            </a:r>
            <a:r>
              <a:rPr lang="en-US" sz="1300" dirty="0"/>
              <a:t> </a:t>
            </a:r>
            <a:r>
              <a:rPr lang="en-US" sz="1300" b="0" i="0" u="none" strike="noStrike" kern="1200" dirty="0">
                <a:solidFill>
                  <a:srgbClr val="000000"/>
                </a:solidFill>
                <a:effectLst/>
                <a:ea typeface="MS Gothic" panose="020B0609070205080204" pitchFamily="49" charset="-128"/>
              </a:rPr>
              <a:t>NPCA Listening Channel</a:t>
            </a:r>
            <a:r>
              <a:rPr lang="en-US" sz="1300" dirty="0"/>
              <a:t> 								</a:t>
            </a:r>
            <a:r>
              <a:rPr lang="en-US" sz="1300" b="0" i="0" u="none" strike="noStrike" kern="1200" dirty="0">
                <a:solidFill>
                  <a:srgbClr val="000000"/>
                </a:solidFill>
                <a:effectLst/>
                <a:ea typeface="MS Gothic" panose="020B0609070205080204" pitchFamily="49" charset="-128"/>
              </a:rPr>
              <a:t>Shawn Kim</a:t>
            </a:r>
            <a:r>
              <a:rPr lang="en-US" sz="1300" dirty="0"/>
              <a:t> </a:t>
            </a:r>
          </a:p>
          <a:p>
            <a:pPr>
              <a:buFont typeface="Arial" panose="020B0604020202020204" pitchFamily="34" charset="0"/>
              <a:buChar char="•"/>
            </a:pPr>
            <a:r>
              <a:rPr lang="en-GB" sz="1300" b="0" i="0" u="none" strike="noStrike" kern="1200" dirty="0">
                <a:solidFill>
                  <a:srgbClr val="FF0000"/>
                </a:solidFill>
                <a:effectLst/>
                <a:ea typeface="MS Gothic" panose="020B0609070205080204" pitchFamily="49" charset="-128"/>
              </a:rPr>
              <a:t>24/1800</a:t>
            </a:r>
            <a:r>
              <a:rPr lang="en-US" sz="1300" dirty="0">
                <a:effectLst/>
              </a:rPr>
              <a:t> </a:t>
            </a:r>
            <a:r>
              <a:rPr lang="en-GB" sz="1300" b="0" i="0" u="none" strike="noStrike" kern="1200" dirty="0">
                <a:solidFill>
                  <a:srgbClr val="000000"/>
                </a:solidFill>
                <a:effectLst/>
                <a:ea typeface="MS Gothic" panose="020B0609070205080204" pitchFamily="49" charset="-128"/>
              </a:rPr>
              <a:t>On The Switching Criteria​For Non-Primary Channel Access</a:t>
            </a:r>
            <a:r>
              <a:rPr lang="en-US" sz="1300" dirty="0">
                <a:effectLst/>
              </a:rPr>
              <a:t> 		</a:t>
            </a:r>
            <a:r>
              <a:rPr lang="en-GB" sz="1300" b="0" i="0" u="none" strike="noStrike" kern="1200" dirty="0">
                <a:solidFill>
                  <a:srgbClr val="000000"/>
                </a:solidFill>
                <a:effectLst/>
                <a:ea typeface="MS Gothic" panose="020B0609070205080204" pitchFamily="49" charset="-128"/>
              </a:rPr>
              <a:t>Salvatore Talarico</a:t>
            </a:r>
            <a:r>
              <a:rPr lang="en-US" sz="1300" dirty="0">
                <a:effectLst/>
              </a:rPr>
              <a:t> </a:t>
            </a:r>
          </a:p>
          <a:p>
            <a:pPr>
              <a:buFont typeface="Arial" panose="020B0604020202020204" pitchFamily="34" charset="0"/>
              <a:buChar char="•"/>
            </a:pPr>
            <a:r>
              <a:rPr lang="en-US" sz="1300" b="0" i="0" u="sng" strike="noStrike" dirty="0">
                <a:solidFill>
                  <a:srgbClr val="0563C1"/>
                </a:solidFill>
                <a:effectLst/>
                <a:hlinkClick r:id="rId6"/>
              </a:rPr>
              <a:t>24/1838</a:t>
            </a:r>
            <a:r>
              <a:rPr lang="en-US" sz="1300" dirty="0"/>
              <a:t> </a:t>
            </a:r>
            <a:r>
              <a:rPr lang="en-US" sz="1300" b="0" i="0" u="none" strike="noStrike" kern="1200" dirty="0">
                <a:solidFill>
                  <a:srgbClr val="000000"/>
                </a:solidFill>
                <a:effectLst/>
                <a:ea typeface="MS Gothic" panose="020B0609070205080204" pitchFamily="49" charset="-128"/>
              </a:rPr>
              <a:t>Considerations on Coordinated NPCA</a:t>
            </a:r>
            <a:r>
              <a:rPr lang="en-US" sz="1300" dirty="0"/>
              <a:t> 						</a:t>
            </a:r>
            <a:r>
              <a:rPr lang="en-US" sz="1300" b="0" i="0" u="none" strike="noStrike" kern="1200" dirty="0">
                <a:solidFill>
                  <a:srgbClr val="000000"/>
                </a:solidFill>
                <a:effectLst/>
                <a:ea typeface="MS Gothic" panose="020B0609070205080204" pitchFamily="49" charset="-128"/>
              </a:rPr>
              <a:t>Mahmoud </a:t>
            </a:r>
            <a:r>
              <a:rPr lang="en-US" sz="1300" b="0" i="0" u="none" strike="noStrike" kern="1200" dirty="0" err="1">
                <a:solidFill>
                  <a:srgbClr val="000000"/>
                </a:solidFill>
                <a:effectLst/>
                <a:ea typeface="MS Gothic" panose="020B0609070205080204" pitchFamily="49" charset="-128"/>
              </a:rPr>
              <a:t>Hasabelnaby</a:t>
            </a:r>
            <a:r>
              <a:rPr lang="en-US" sz="1300" dirty="0"/>
              <a:t> </a:t>
            </a:r>
          </a:p>
          <a:p>
            <a:pPr>
              <a:buFont typeface="Arial" panose="020B0604020202020204" pitchFamily="34" charset="0"/>
              <a:buChar char="•"/>
            </a:pPr>
            <a:r>
              <a:rPr lang="en-US" sz="1300" b="0" i="0" u="sng" strike="noStrike" dirty="0">
                <a:solidFill>
                  <a:srgbClr val="0563C1"/>
                </a:solidFill>
                <a:effectLst/>
                <a:hlinkClick r:id="rId7"/>
              </a:rPr>
              <a:t>24/1842</a:t>
            </a:r>
            <a:r>
              <a:rPr lang="en-US" sz="1300" dirty="0"/>
              <a:t> </a:t>
            </a:r>
            <a:r>
              <a:rPr lang="en-US" sz="1300" b="0" i="0" u="none" strike="noStrike" kern="1200" dirty="0">
                <a:solidFill>
                  <a:srgbClr val="000000"/>
                </a:solidFill>
                <a:effectLst/>
                <a:ea typeface="MS Gothic" panose="020B0609070205080204" pitchFamily="49" charset="-128"/>
              </a:rPr>
              <a:t>Consideration on cascading channel switching for NPCA</a:t>
            </a:r>
            <a:r>
              <a:rPr lang="en-US" sz="1300" dirty="0"/>
              <a:t> 			</a:t>
            </a:r>
            <a:r>
              <a:rPr lang="en-US" sz="1300" b="0" i="0" u="none" strike="noStrike" kern="1200" dirty="0">
                <a:solidFill>
                  <a:srgbClr val="000000"/>
                </a:solidFill>
                <a:effectLst/>
                <a:ea typeface="MS Gothic" panose="020B0609070205080204" pitchFamily="49" charset="-128"/>
              </a:rPr>
              <a:t>Si-Chan Noh</a:t>
            </a:r>
            <a:r>
              <a:rPr lang="en-US" sz="1300" dirty="0"/>
              <a:t> </a:t>
            </a:r>
          </a:p>
          <a:p>
            <a:pPr>
              <a:buFont typeface="Arial" panose="020B0604020202020204" pitchFamily="34" charset="0"/>
              <a:buChar char="•"/>
            </a:pPr>
            <a:r>
              <a:rPr lang="en-US" sz="1300" b="0" i="0" u="none" strike="noStrike" kern="1200" dirty="0">
                <a:solidFill>
                  <a:srgbClr val="FF0000"/>
                </a:solidFill>
                <a:effectLst/>
                <a:ea typeface="MS Gothic" panose="020B0609070205080204" pitchFamily="49" charset="-128"/>
                <a:hlinkClick r:id="rId8"/>
              </a:rPr>
              <a:t>24/1852</a:t>
            </a:r>
            <a:r>
              <a:rPr lang="en-US" sz="1300" dirty="0"/>
              <a:t> </a:t>
            </a:r>
            <a:r>
              <a:rPr lang="en-US" sz="1300" b="0" i="0" u="none" strike="noStrike" kern="1200" dirty="0">
                <a:solidFill>
                  <a:srgbClr val="000000"/>
                </a:solidFill>
                <a:effectLst/>
                <a:ea typeface="MS Gothic" panose="020B0609070205080204" pitchFamily="49" charset="-128"/>
              </a:rPr>
              <a:t>Some Details on NPCA Operation</a:t>
            </a:r>
            <a:r>
              <a:rPr lang="en-US" sz="1300" dirty="0"/>
              <a:t> 						</a:t>
            </a:r>
            <a:r>
              <a:rPr lang="en-US" sz="1300" b="0" i="0" u="none" strike="noStrike" kern="1200" dirty="0">
                <a:solidFill>
                  <a:srgbClr val="000000"/>
                </a:solidFill>
                <a:effectLst/>
                <a:ea typeface="MS Gothic" panose="020B0609070205080204" pitchFamily="49" charset="-128"/>
              </a:rPr>
              <a:t>Serhat Erkucuk </a:t>
            </a:r>
            <a:r>
              <a:rPr lang="en-US" sz="1300" dirty="0"/>
              <a:t> </a:t>
            </a:r>
            <a:endParaRPr lang="en-GB" sz="1300" dirty="0"/>
          </a:p>
          <a:p>
            <a:pPr>
              <a:buFont typeface="Arial" panose="020B0604020202020204" pitchFamily="34" charset="0"/>
              <a:buChar char="•"/>
            </a:pPr>
            <a:r>
              <a:rPr lang="en-GB" sz="1300" b="0" i="0" u="none" strike="noStrike" kern="1200" dirty="0">
                <a:solidFill>
                  <a:srgbClr val="FF0000"/>
                </a:solidFill>
                <a:effectLst/>
                <a:ea typeface="MS Gothic" panose="020B0609070205080204" pitchFamily="49" charset="-128"/>
                <a:hlinkClick r:id="rId9"/>
              </a:rPr>
              <a:t>24/1853</a:t>
            </a:r>
            <a:r>
              <a:rPr lang="en-GB" sz="1300" dirty="0"/>
              <a:t> </a:t>
            </a:r>
            <a:r>
              <a:rPr lang="en-GB" sz="1300" b="0" i="0" u="none" strike="noStrike" kern="1200" dirty="0">
                <a:solidFill>
                  <a:srgbClr val="000000"/>
                </a:solidFill>
                <a:effectLst/>
                <a:ea typeface="MS Gothic" panose="020B0609070205080204" pitchFamily="49" charset="-128"/>
              </a:rPr>
              <a:t>Channel Access for NPCA Operation</a:t>
            </a:r>
            <a:r>
              <a:rPr lang="en-GB" sz="1300" dirty="0"/>
              <a:t> 						</a:t>
            </a:r>
            <a:r>
              <a:rPr lang="en-GB" sz="1300" b="0" i="0" u="none" strike="noStrike" kern="1200" dirty="0">
                <a:solidFill>
                  <a:srgbClr val="000000"/>
                </a:solidFill>
                <a:effectLst/>
                <a:ea typeface="MS Gothic" panose="020B0609070205080204" pitchFamily="49" charset="-128"/>
              </a:rPr>
              <a:t>Serhat Erkucuk </a:t>
            </a:r>
            <a:r>
              <a:rPr lang="en-GB" sz="1300" dirty="0"/>
              <a:t> </a:t>
            </a:r>
          </a:p>
          <a:p>
            <a:pPr>
              <a:buFont typeface="Arial" panose="020B0604020202020204" pitchFamily="34" charset="0"/>
              <a:buChar char="•"/>
            </a:pPr>
            <a:r>
              <a:rPr lang="en-US" sz="1300" b="0" i="0" u="none" strike="noStrike" kern="1200" dirty="0">
                <a:solidFill>
                  <a:srgbClr val="FF0000"/>
                </a:solidFill>
                <a:effectLst/>
                <a:ea typeface="MS Gothic" panose="020B0609070205080204" pitchFamily="49" charset="-128"/>
              </a:rPr>
              <a:t>24/1867</a:t>
            </a:r>
            <a:r>
              <a:rPr lang="en-US" sz="1300" dirty="0"/>
              <a:t> </a:t>
            </a:r>
            <a:r>
              <a:rPr lang="en-US" sz="1300" b="0" i="0" u="none" strike="noStrike" kern="1200" dirty="0">
                <a:solidFill>
                  <a:srgbClr val="000000"/>
                </a:solidFill>
                <a:effectLst/>
                <a:ea typeface="MS Gothic" panose="020B0609070205080204" pitchFamily="49" charset="-128"/>
              </a:rPr>
              <a:t>Further Consideration for NPCA Operation</a:t>
            </a:r>
            <a:r>
              <a:rPr lang="en-US" sz="1300" dirty="0"/>
              <a:t> 					</a:t>
            </a:r>
            <a:r>
              <a:rPr lang="en-US" sz="1300" b="0" i="0" u="none" strike="noStrike" kern="1200" dirty="0">
                <a:solidFill>
                  <a:srgbClr val="000000"/>
                </a:solidFill>
                <a:effectLst/>
                <a:ea typeface="MS Gothic" panose="020B0609070205080204" pitchFamily="49" charset="-128"/>
              </a:rPr>
              <a:t>Jeongki Kim</a:t>
            </a:r>
            <a:r>
              <a:rPr lang="en-US" sz="1300" dirty="0"/>
              <a:t> </a:t>
            </a:r>
            <a:endParaRPr lang="en-GB" sz="1300" dirty="0"/>
          </a:p>
          <a:p>
            <a:pPr>
              <a:buFont typeface="Arial" panose="020B0604020202020204" pitchFamily="34" charset="0"/>
              <a:buChar char="•"/>
            </a:pPr>
            <a:r>
              <a:rPr lang="en-GB" sz="1300" b="0" i="0" u="sng" strike="noStrike" dirty="0">
                <a:solidFill>
                  <a:srgbClr val="0563C1"/>
                </a:solidFill>
                <a:effectLst/>
                <a:hlinkClick r:id="rId10"/>
              </a:rPr>
              <a:t>24/1878</a:t>
            </a:r>
            <a:r>
              <a:rPr lang="en-GB" sz="1300" dirty="0"/>
              <a:t> </a:t>
            </a:r>
            <a:r>
              <a:rPr lang="en-GB" sz="1300" b="0" i="0" u="none" strike="noStrike" kern="1200" dirty="0">
                <a:solidFill>
                  <a:srgbClr val="000000"/>
                </a:solidFill>
                <a:effectLst/>
                <a:ea typeface="MS Gothic" panose="020B0609070205080204" pitchFamily="49" charset="-128"/>
              </a:rPr>
              <a:t>OBSS bandwidth ambiguity in NPCA</a:t>
            </a:r>
            <a:r>
              <a:rPr lang="en-GB" sz="1300" dirty="0"/>
              <a:t> 						</a:t>
            </a:r>
            <a:r>
              <a:rPr lang="en-GB" sz="1300" b="0" i="0" u="none" strike="noStrike" kern="1200" dirty="0">
                <a:solidFill>
                  <a:srgbClr val="000000"/>
                </a:solidFill>
                <a:effectLst/>
                <a:ea typeface="MS Gothic" panose="020B0609070205080204" pitchFamily="49" charset="-128"/>
              </a:rPr>
              <a:t>Gaurang Naik</a:t>
            </a:r>
            <a:r>
              <a:rPr lang="en-GB" sz="1300" dirty="0"/>
              <a:t> </a:t>
            </a:r>
          </a:p>
          <a:p>
            <a:pPr>
              <a:buFont typeface="Arial" panose="020B0604020202020204" pitchFamily="34" charset="0"/>
              <a:buChar char="•"/>
            </a:pPr>
            <a:r>
              <a:rPr lang="en-GB" sz="1300" b="0" i="0" u="sng" strike="noStrike" kern="1200" dirty="0">
                <a:solidFill>
                  <a:srgbClr val="0563C1"/>
                </a:solidFill>
                <a:effectLst/>
                <a:ea typeface="MS Gothic" panose="020B0609070205080204" pitchFamily="49" charset="-128"/>
                <a:hlinkClick r:id="rId11"/>
              </a:rPr>
              <a:t>24/1885</a:t>
            </a:r>
            <a:r>
              <a:rPr lang="en-GB" sz="1300" dirty="0"/>
              <a:t> </a:t>
            </a:r>
            <a:r>
              <a:rPr lang="en-GB" sz="1300" b="0" i="0" u="none" strike="noStrike" kern="1200" dirty="0">
                <a:solidFill>
                  <a:srgbClr val="000000"/>
                </a:solidFill>
                <a:effectLst/>
                <a:ea typeface="MS Gothic" panose="020B0609070205080204" pitchFamily="49" charset="-128"/>
              </a:rPr>
              <a:t>NPCA Hidden Node Problem</a:t>
            </a:r>
            <a:r>
              <a:rPr lang="en-GB" sz="1300" dirty="0"/>
              <a:t> 							</a:t>
            </a:r>
            <a:r>
              <a:rPr lang="en-GB" sz="1300" b="0" i="0" u="none" strike="noStrike" kern="1200" dirty="0" err="1">
                <a:solidFill>
                  <a:srgbClr val="000000"/>
                </a:solidFill>
                <a:effectLst/>
                <a:ea typeface="MS Gothic" panose="020B0609070205080204" pitchFamily="49" charset="-128"/>
              </a:rPr>
              <a:t>Gwangho</a:t>
            </a:r>
            <a:r>
              <a:rPr lang="en-GB" sz="1300" b="0" i="0" u="none" strike="noStrike" kern="1200" dirty="0">
                <a:solidFill>
                  <a:srgbClr val="000000"/>
                </a:solidFill>
                <a:effectLst/>
                <a:ea typeface="MS Gothic" panose="020B0609070205080204" pitchFamily="49" charset="-128"/>
              </a:rPr>
              <a:t> Lee</a:t>
            </a:r>
            <a:endParaRPr lang="en-GB" sz="1300" dirty="0"/>
          </a:p>
          <a:p>
            <a:pPr>
              <a:buFont typeface="Arial" panose="020B0604020202020204" pitchFamily="34" charset="0"/>
              <a:buChar char="•"/>
            </a:pPr>
            <a:r>
              <a:rPr lang="en-US" sz="1300" b="0" i="0" u="sng" strike="noStrike" dirty="0">
                <a:solidFill>
                  <a:srgbClr val="0563C1"/>
                </a:solidFill>
                <a:effectLst/>
                <a:hlinkClick r:id="rId12"/>
              </a:rPr>
              <a:t>24/1886</a:t>
            </a:r>
            <a:r>
              <a:rPr lang="en-US" sz="1300" dirty="0"/>
              <a:t> </a:t>
            </a:r>
            <a:r>
              <a:rPr lang="en-US" sz="1300" b="0" i="0" u="none" strike="noStrike" kern="1200" dirty="0">
                <a:solidFill>
                  <a:srgbClr val="000000"/>
                </a:solidFill>
                <a:effectLst/>
                <a:ea typeface="MS Gothic" panose="020B0609070205080204" pitchFamily="49" charset="-128"/>
              </a:rPr>
              <a:t>NPCA with eMLSR, DPS and </a:t>
            </a:r>
            <a:r>
              <a:rPr lang="en-US" sz="1300" b="0" i="0" u="none" strike="noStrike" kern="1200" dirty="0" err="1">
                <a:solidFill>
                  <a:srgbClr val="000000"/>
                </a:solidFill>
                <a:effectLst/>
                <a:ea typeface="MS Gothic" panose="020B0609070205080204" pitchFamily="49" charset="-128"/>
              </a:rPr>
              <a:t>coex</a:t>
            </a:r>
            <a:r>
              <a:rPr lang="en-US" sz="1300" b="0" i="0" u="none" strike="noStrike" kern="1200" dirty="0">
                <a:solidFill>
                  <a:srgbClr val="000000"/>
                </a:solidFill>
                <a:effectLst/>
                <a:ea typeface="MS Gothic" panose="020B0609070205080204" pitchFamily="49" charset="-128"/>
              </a:rPr>
              <a:t> mode</a:t>
            </a:r>
            <a:r>
              <a:rPr lang="en-US" sz="1300" dirty="0"/>
              <a:t> 					</a:t>
            </a:r>
            <a:r>
              <a:rPr lang="en-US" sz="1300" b="0" i="0" u="none" strike="noStrike" kern="1200" dirty="0">
                <a:solidFill>
                  <a:srgbClr val="000000"/>
                </a:solidFill>
                <a:effectLst/>
                <a:ea typeface="MS Gothic" panose="020B0609070205080204" pitchFamily="49" charset="-128"/>
              </a:rPr>
              <a:t>Laurent Cariou</a:t>
            </a:r>
            <a:r>
              <a:rPr lang="en-US" sz="1300" dirty="0"/>
              <a:t> </a:t>
            </a:r>
            <a:endParaRPr lang="en-GB" sz="1300" dirty="0"/>
          </a:p>
          <a:p>
            <a:pPr>
              <a:buFont typeface="Arial" panose="020B0604020202020204" pitchFamily="34" charset="0"/>
              <a:buChar char="•"/>
            </a:pPr>
            <a:r>
              <a:rPr lang="en-US" sz="1300" b="0" i="0" u="none" strike="noStrike" kern="1200" dirty="0">
                <a:solidFill>
                  <a:srgbClr val="FF0000"/>
                </a:solidFill>
                <a:effectLst/>
                <a:ea typeface="MS Gothic" panose="020B0609070205080204" pitchFamily="49" charset="-128"/>
              </a:rPr>
              <a:t>24/1891</a:t>
            </a:r>
            <a:r>
              <a:rPr lang="en-US" sz="1300" dirty="0"/>
              <a:t> </a:t>
            </a:r>
            <a:r>
              <a:rPr lang="en-US" sz="1300" b="0" i="0" u="none" strike="noStrike" kern="1200" dirty="0">
                <a:solidFill>
                  <a:srgbClr val="222222"/>
                </a:solidFill>
                <a:effectLst/>
                <a:ea typeface="MS Gothic" panose="020B0609070205080204" pitchFamily="49" charset="-128"/>
              </a:rPr>
              <a:t>NPCA follow up</a:t>
            </a:r>
            <a:r>
              <a:rPr lang="en-US" sz="1300" dirty="0"/>
              <a:t> 									</a:t>
            </a:r>
            <a:r>
              <a:rPr lang="en-US" sz="1300" b="0" i="0" u="none" strike="noStrike" kern="1200" dirty="0">
                <a:solidFill>
                  <a:srgbClr val="000000"/>
                </a:solidFill>
                <a:effectLst/>
                <a:ea typeface="MS Gothic" panose="020B0609070205080204" pitchFamily="49" charset="-128"/>
              </a:rPr>
              <a:t>Liwen Chu</a:t>
            </a:r>
            <a:endParaRPr lang="en-GB" sz="1800" b="0" i="0" u="sng" strike="noStrike" dirty="0">
              <a:solidFill>
                <a:srgbClr val="0563C1"/>
              </a:solidFill>
              <a:effectLst/>
              <a:hlinkClick r:id="rId13"/>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850852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24/1881r5</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p>
                      <a:pPr algn="ctr" fontAlgn="ctr"/>
                      <a:r>
                        <a:rPr lang="en-GB" sz="800" b="1" i="0" u="none" strike="noStrike" dirty="0">
                          <a:solidFill>
                            <a:srgbClr val="7030A0"/>
                          </a:solidFill>
                          <a:effectLst/>
                          <a:latin typeface="Times New Roman" panose="02020603050405020304" pitchFamily="18" charset="0"/>
                        </a:rPr>
                        <a:t>135Y/18N/39A</a:t>
                      </a: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Roaming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24/2016r1</a:t>
                      </a:r>
                      <a:endParaRPr lang="en-GB" sz="800" b="0"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Liwen Chu</a:t>
                      </a:r>
                      <a:endParaRPr lang="en-GB" sz="800" b="0" i="0" u="none" strike="noStrike">
                        <a:solidFill>
                          <a:srgbClr val="7030A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p>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7030A0"/>
                          </a:solidFill>
                          <a:effectLst/>
                          <a:latin typeface="Times New Roman" panose="02020603050405020304" pitchFamily="18" charset="0"/>
                          <a:ea typeface="MS Gothic" panose="020B0609070205080204" pitchFamily="49" charset="-128"/>
                        </a:rPr>
                        <a:t>Power Save</a:t>
                      </a:r>
                      <a:endParaRPr lang="en-GB" sz="800" b="0"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0"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32133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Eugene Baik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Bin Tian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Sun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Bo Gong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Yusuke Asai</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24/2033r2</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26690531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UHR-STF</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7030A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Juan Fang</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24/2014r0</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PDT-PHY-Mathematical Description of Signals</a:t>
            </a:r>
            <a:r>
              <a:rPr lang="en-US" sz="1100" strike="sngStrike" dirty="0">
                <a:solidFill>
                  <a:srgbClr val="FF0000"/>
                </a:solidFill>
              </a:rPr>
              <a:t> 			</a:t>
            </a:r>
            <a:r>
              <a:rPr lang="en-US" sz="1100" b="0" i="0" u="none" strike="sngStrike" dirty="0">
                <a:solidFill>
                  <a:srgbClr val="FF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p>
          <a:p>
            <a:pPr lvl="1">
              <a:buFont typeface="Arial" panose="020B0604020202020204" pitchFamily="34" charset="0"/>
              <a:buChar char="•"/>
            </a:pPr>
            <a:r>
              <a:rPr lang="en-US" sz="1100" dirty="0">
                <a:solidFill>
                  <a:schemeClr val="tx1"/>
                </a:solidFill>
              </a:rPr>
              <a:t>Any other PDT?</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rgbClr val="0563C1"/>
                </a:solidFill>
                <a:effectLst/>
                <a:hlinkClick r:id="rId6"/>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244088</TotalTime>
  <Words>19332</Words>
  <Application>Microsoft Office PowerPoint</Application>
  <PresentationFormat>On-screen Show (4:3)</PresentationFormat>
  <Paragraphs>3452</Paragraphs>
  <Slides>124</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7" baseType="lpstr">
      <vt:lpstr>Microsoft YaHei</vt:lpstr>
      <vt:lpstr>MS Gothic</vt:lpstr>
      <vt:lpstr>SimSun</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Thursday PHY Agenda–AM2</vt:lpstr>
      <vt:lpstr>Thursday MAC Agenda–AM2</vt:lpstr>
      <vt:lpstr>Straw Polls</vt:lpstr>
      <vt:lpstr>MAC Partial Back Up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2025-01-15T05:59:41Z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