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2"/>
  </p:notesMasterIdLst>
  <p:handoutMasterIdLst>
    <p:handoutMasterId r:id="rId12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10" r:id="rId78"/>
    <p:sldId id="1411" r:id="rId79"/>
    <p:sldId id="1467" r:id="rId80"/>
    <p:sldId id="1470" r:id="rId81"/>
    <p:sldId id="1471" r:id="rId82"/>
    <p:sldId id="1472" r:id="rId83"/>
    <p:sldId id="1386" r:id="rId84"/>
    <p:sldId id="1387" r:id="rId85"/>
    <p:sldId id="1465" r:id="rId86"/>
    <p:sldId id="1479" r:id="rId87"/>
    <p:sldId id="1389" r:id="rId88"/>
    <p:sldId id="1388" r:id="rId89"/>
    <p:sldId id="1425" r:id="rId90"/>
    <p:sldId id="1426" r:id="rId91"/>
    <p:sldId id="1427" r:id="rId92"/>
    <p:sldId id="1428" r:id="rId93"/>
    <p:sldId id="1473" r:id="rId94"/>
    <p:sldId id="1474" r:id="rId95"/>
    <p:sldId id="1412" r:id="rId96"/>
    <p:sldId id="1413" r:id="rId97"/>
    <p:sldId id="1414" r:id="rId98"/>
    <p:sldId id="1415" r:id="rId99"/>
    <p:sldId id="1475" r:id="rId100"/>
    <p:sldId id="1416" r:id="rId101"/>
    <p:sldId id="1417" r:id="rId102"/>
    <p:sldId id="1418" r:id="rId103"/>
    <p:sldId id="1419" r:id="rId104"/>
    <p:sldId id="1476" r:id="rId105"/>
    <p:sldId id="1477" r:id="rId106"/>
    <p:sldId id="1478" r:id="rId107"/>
    <p:sldId id="1420" r:id="rId108"/>
    <p:sldId id="1421" r:id="rId109"/>
    <p:sldId id="1422" r:id="rId110"/>
    <p:sldId id="1423" r:id="rId111"/>
    <p:sldId id="1435" r:id="rId112"/>
    <p:sldId id="356" r:id="rId113"/>
    <p:sldId id="1424" r:id="rId114"/>
    <p:sldId id="1390" r:id="rId115"/>
    <p:sldId id="1345" r:id="rId116"/>
    <p:sldId id="1256" r:id="rId117"/>
    <p:sldId id="997" r:id="rId118"/>
    <p:sldId id="362" r:id="rId119"/>
    <p:sldId id="1034" r:id="rId120"/>
    <p:sldId id="323" r:id="rId1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402" dt="2025-01-14T15:34:34.9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62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128"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presProps" Target="presProps.xml"/><Relationship Id="rId129" Type="http://schemas.microsoft.com/office/2015/10/relationships/revisionInfo" Target="revisionInfo.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4T15:35:47.562" v="11517"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3T19:40:19.556" v="9701" actId="122"/>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3T19:40:19.556" v="9701" actId="122"/>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4T15:26:29.173" v="11445" actId="20578"/>
        <pc:sldMkLst>
          <pc:docMk/>
          <pc:sldMk cId="97856396" sldId="1386"/>
        </pc:sldMkLst>
        <pc:spChg chg="mod">
          <ac:chgData name="Alfred Asterjadhi" userId="39de57b9-85c0-4fd1-aaac-8ca2b6560ad0" providerId="ADAL" clId="{20C04A7C-C7CF-4EAA-88F9-CE4E5F5C1CFC}" dt="2025-01-12T09:33:02.792" v="6085" actId="13926"/>
          <ac:spMkLst>
            <pc:docMk/>
            <pc:sldMk cId="97856396" sldId="1386"/>
            <ac:spMk id="2" creationId="{4B5F0D0E-8BB7-48AB-9160-728B8B3399A2}"/>
          </ac:spMkLst>
        </pc:spChg>
        <pc:spChg chg="mod">
          <ac:chgData name="Alfred Asterjadhi" userId="39de57b9-85c0-4fd1-aaac-8ca2b6560ad0" providerId="ADAL" clId="{20C04A7C-C7CF-4EAA-88F9-CE4E5F5C1CFC}" dt="2025-01-14T15:26:29.173" v="11445" actId="20578"/>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4T15:27:09.060" v="11462" actId="20577"/>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4T15:27:09.060" v="11462" actId="20577"/>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4T15:35:29.449" v="11515" actId="6549"/>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4T15:35:29.449" v="11515" actId="6549"/>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ord chgLayout">
        <pc:chgData name="Alfred Asterjadhi" userId="39de57b9-85c0-4fd1-aaac-8ca2b6560ad0" providerId="ADAL" clId="{20C04A7C-C7CF-4EAA-88F9-CE4E5F5C1CFC}" dt="2025-01-14T15:32:34.905" v="11498"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4T15:32:34.905" v="11498"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4T15:09:36.057" v="11400" actId="20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4T15:09:36.057" v="11400" actId="20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03:47:27.895" v="10989" actId="20577"/>
        <pc:sldMkLst>
          <pc:docMk/>
          <pc:sldMk cId="733264740" sldId="1400"/>
        </pc:sldMkLst>
        <pc:spChg chg="mod">
          <ac:chgData name="Alfred Asterjadhi" userId="39de57b9-85c0-4fd1-aaac-8ca2b6560ad0" providerId="ADAL" clId="{20C04A7C-C7CF-4EAA-88F9-CE4E5F5C1CFC}" dt="2025-01-11T01:34:12.240" v="261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03:47:27.895" v="10989" actId="2057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3T19:46:21.266" v="9795" actId="2057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3T19:46:21.266" v="9795" actId="2057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3T19:50:46.354" v="9815" actId="6549"/>
        <pc:sldMkLst>
          <pc:docMk/>
          <pc:sldMk cId="3659758132" sldId="1402"/>
        </pc:sldMkLst>
        <pc:spChg chg="mod">
          <ac:chgData name="Alfred Asterjadhi" userId="39de57b9-85c0-4fd1-aaac-8ca2b6560ad0" providerId="ADAL" clId="{20C04A7C-C7CF-4EAA-88F9-CE4E5F5C1CFC}" dt="2025-01-11T03:12:28.810" v="4355"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3T19:50:46.354" v="9815" actId="6549"/>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04:09:56.706" v="11044" actId="20577"/>
        <pc:sldMkLst>
          <pc:docMk/>
          <pc:sldMk cId="142782227" sldId="1404"/>
        </pc:sldMkLst>
        <pc:spChg chg="mod">
          <ac:chgData name="Alfred Asterjadhi" userId="39de57b9-85c0-4fd1-aaac-8ca2b6560ad0" providerId="ADAL" clId="{20C04A7C-C7CF-4EAA-88F9-CE4E5F5C1CFC}" dt="2025-01-11T01:36:26.155" v="2674"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04:09:56.706" v="11044"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modSp add mod">
        <pc:chgData name="Alfred Asterjadhi" userId="39de57b9-85c0-4fd1-aaac-8ca2b6560ad0" providerId="ADAL" clId="{20C04A7C-C7CF-4EAA-88F9-CE4E5F5C1CFC}" dt="2025-01-11T01:31:49.942" v="2560"/>
        <pc:sldMkLst>
          <pc:docMk/>
          <pc:sldMk cId="1719381960" sldId="1405"/>
        </pc:sldMkLst>
        <pc:spChg chg="mod">
          <ac:chgData name="Alfred Asterjadhi" userId="39de57b9-85c0-4fd1-aaac-8ca2b6560ad0" providerId="ADAL" clId="{20C04A7C-C7CF-4EAA-88F9-CE4E5F5C1CFC}" dt="2025-01-06T15:45:01.054" v="1295" actId="313"/>
          <ac:spMkLst>
            <pc:docMk/>
            <pc:sldMk cId="1719381960" sldId="1405"/>
            <ac:spMk id="6" creationId="{90C22AAC-A6D7-4E83-6CEB-72583BBB4A45}"/>
          </ac:spMkLst>
        </pc:spChg>
        <pc:spChg chg="mod">
          <ac:chgData name="Alfred Asterjadhi" userId="39de57b9-85c0-4fd1-aaac-8ca2b6560ad0" providerId="ADAL" clId="{20C04A7C-C7CF-4EAA-88F9-CE4E5F5C1CFC}" dt="2025-01-11T01:31:49.942" v="2560"/>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4T15:09:23.777" v="11389" actId="20577"/>
        <pc:sldMkLst>
          <pc:docMk/>
          <pc:sldMk cId="2585751413" sldId="1408"/>
        </pc:sldMkLst>
        <pc:spChg chg="mod">
          <ac:chgData name="Alfred Asterjadhi" userId="39de57b9-85c0-4fd1-aaac-8ca2b6560ad0" providerId="ADAL" clId="{20C04A7C-C7CF-4EAA-88F9-CE4E5F5C1CFC}" dt="2025-01-11T01:39:52.877" v="2758"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4T15:09:23.777" v="11389" actId="20577"/>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modSp add mod">
        <pc:chgData name="Alfred Asterjadhi" userId="39de57b9-85c0-4fd1-aaac-8ca2b6560ad0" providerId="ADAL" clId="{20C04A7C-C7CF-4EAA-88F9-CE4E5F5C1CFC}" dt="2025-01-11T01:32:00.386" v="2566"/>
        <pc:sldMkLst>
          <pc:docMk/>
          <pc:sldMk cId="1347941490" sldId="1409"/>
        </pc:sldMkLst>
        <pc:spChg chg="mod">
          <ac:chgData name="Alfred Asterjadhi" userId="39de57b9-85c0-4fd1-aaac-8ca2b6560ad0" providerId="ADAL" clId="{20C04A7C-C7CF-4EAA-88F9-CE4E5F5C1CFC}" dt="2025-01-06T15:45:01.829" v="1299" actId="313"/>
          <ac:spMkLst>
            <pc:docMk/>
            <pc:sldMk cId="1347941490" sldId="1409"/>
            <ac:spMk id="6" creationId="{90C22AAC-A6D7-4E83-6CEB-72583BBB4A45}"/>
          </ac:spMkLst>
        </pc:spChg>
        <pc:spChg chg="mod">
          <ac:chgData name="Alfred Asterjadhi" userId="39de57b9-85c0-4fd1-aaac-8ca2b6560ad0" providerId="ADAL" clId="{20C04A7C-C7CF-4EAA-88F9-CE4E5F5C1CFC}" dt="2025-01-11T01:32:00.386" v="2566"/>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07:23:26.955" v="11144" actId="20577"/>
        <pc:sldMkLst>
          <pc:docMk/>
          <pc:sldMk cId="3265656916" sldId="1410"/>
        </pc:sldMkLst>
        <pc:spChg chg="mod">
          <ac:chgData name="Alfred Asterjadhi" userId="39de57b9-85c0-4fd1-aaac-8ca2b6560ad0" providerId="ADAL" clId="{20C04A7C-C7CF-4EAA-88F9-CE4E5F5C1CFC}" dt="2025-01-14T07:23:26.955" v="11144" actId="20577"/>
          <ac:spMkLst>
            <pc:docMk/>
            <pc:sldMk cId="3265656916" sldId="1410"/>
            <ac:spMk id="2" creationId="{4B5F0D0E-8BB7-48AB-9160-728B8B3399A2}"/>
          </ac:spMkLst>
        </pc:spChg>
        <pc:spChg chg="mod">
          <ac:chgData name="Alfred Asterjadhi" userId="39de57b9-85c0-4fd1-aaac-8ca2b6560ad0" providerId="ADAL" clId="{20C04A7C-C7CF-4EAA-88F9-CE4E5F5C1CFC}" dt="2025-01-14T07:22:55.600" v="11143" actId="6549"/>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4T08:07:21.856" v="11163"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4T08:07:21.856" v="11163"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4T15:09:19.585" v="11388" actId="20577"/>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4T15:09:19.585" v="11388" actId="20577"/>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11T01:32:25.467" v="2578"/>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1T03:17:16.709" v="4433" actId="13926"/>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1T03:15:17.081" v="4432" actId="20577"/>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4T03:37:13.444" v="10948" actId="404"/>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4T03:37:13.444" v="10948" actId="404"/>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3T01:20:29.114" v="8110" actId="21"/>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3T01:20:29.114" v="8110" actId="21"/>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11T01:32:37.028" v="2584"/>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1T03:18:45.525" v="4519"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1T03:18:45.525" v="4519"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4T14:04:35.150" v="11323"/>
        <pc:sldMkLst>
          <pc:docMk/>
          <pc:sldMk cId="341453547" sldId="1419"/>
        </pc:sldMkLst>
        <pc:spChg chg="mod">
          <ac:chgData name="Alfred Asterjadhi" userId="39de57b9-85c0-4fd1-aaac-8ca2b6560ad0" providerId="ADAL" clId="{20C04A7C-C7CF-4EAA-88F9-CE4E5F5C1CFC}" dt="2025-01-14T13:38:55.186" v="11229" actId="20577"/>
          <ac:spMkLst>
            <pc:docMk/>
            <pc:sldMk cId="341453547" sldId="1419"/>
            <ac:spMk id="2" creationId="{8D1DA6E7-3D8D-69C7-86DA-DE04741E2E0D}"/>
          </ac:spMkLst>
        </pc:spChg>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4T14:04:35.150" v="11323"/>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3T00:54:55.556" v="7682" actId="20577"/>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3T00:54:55.556" v="7682"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11T01:32:46.201" v="2590"/>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1T03:21:25.557" v="4533" actId="6549"/>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1T03:21:25.557" v="4533" actId="6549"/>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1T01:32:51.004" v="259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1T01:32:51.004" v="259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4T15:35:47.562" v="11517" actId="20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4T15:35:47.562" v="11517" actId="20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4T06:42:09.136" v="11075" actId="20577"/>
        <pc:sldMkLst>
          <pc:docMk/>
          <pc:sldMk cId="3483034418" sldId="1427"/>
        </pc:sldMkLst>
        <pc:spChg chg="mod">
          <ac:chgData name="Alfred Asterjadhi" userId="39de57b9-85c0-4fd1-aaac-8ca2b6560ad0" providerId="ADAL" clId="{20C04A7C-C7CF-4EAA-88F9-CE4E5F5C1CFC}" dt="2025-01-12T09:35:30.387" v="6091"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4T06:42:09.136" v="11075" actId="2057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4T00:34:39.503" v="10751" actId="2057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3T22:11:59.172" v="10642" actId="114"/>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3T19:33:37.539" v="9559" actId="113"/>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3T19:33:37.539" v="9559" actId="113"/>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3T19:41:12.957" v="9712" actId="207"/>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3T19:41:12.957" v="9712" actId="207"/>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0T04:59:17.984" v="1376"/>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ac:chgData name="Alfred Asterjadhi" userId="39de57b9-85c0-4fd1-aaac-8ca2b6560ad0" providerId="ADAL" clId="{20C04A7C-C7CF-4EAA-88F9-CE4E5F5C1CFC}" dt="2025-01-10T04:59:17.984" v="1376"/>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1T03:08:16.328" v="4272" actId="20577"/>
        <pc:sldMkLst>
          <pc:docMk/>
          <pc:sldMk cId="1685205550" sldId="1435"/>
        </pc:sldMkLst>
        <pc:spChg chg="mod">
          <ac:chgData name="Alfred Asterjadhi" userId="39de57b9-85c0-4fd1-aaac-8ca2b6560ad0" providerId="ADAL" clId="{20C04A7C-C7CF-4EAA-88F9-CE4E5F5C1CFC}" dt="2025-01-11T03:07:15.747" v="4182"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1T03:08:16.328" v="4272"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3T19:51:09.900" v="9818" actId="2057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3T19:51:09.900" v="9818" actId="2057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3T19:34:15.789" v="9572" actId="400"/>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3T19:34:15.789" v="9572" actId="400"/>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3T19:32:14.051" v="9546" actId="400"/>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3T19:32:14.051" v="9546" actId="400"/>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3T01:19:25.891" v="8099" actId="2057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3T01:19:25.891" v="8099" actId="2057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3T19:38:04.601" v="9642" actId="20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3T19:38:04.601" v="9642" actId="20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03:47:20.231" v="10988" actId="400"/>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03:47:20.231" v="10988" actId="400"/>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3T19:43:27.203" v="9776"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3T19:43:27.203" v="9776"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3T21:56:55.130" v="10337" actId="2057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3T21:56:55.130" v="10337" actId="2057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3T19:51:05.205" v="9816" actId="2057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3T19:51:05.205" v="9816" actId="2057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3T19:51:22.835" v="9822" actId="2057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3T19:51:22.835" v="9822" actId="2057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4T13:46:54.612" v="11313" actId="113"/>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4T13:46:54.612" v="11313" actId="113"/>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3T04:45:26.012" v="8823"/>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3T04:45:26.012" v="8823"/>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3T19:11:48.125" v="9104" actId="207"/>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3T12:31:23.013" v="9096"/>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4T15:27:03.596" v="11452" actId="20577"/>
        <pc:sldMkLst>
          <pc:docMk/>
          <pc:sldMk cId="3372606759" sldId="1465"/>
        </pc:sldMkLst>
        <pc:spChg chg="mod">
          <ac:chgData name="Alfred Asterjadhi" userId="39de57b9-85c0-4fd1-aaac-8ca2b6560ad0" providerId="ADAL" clId="{20C04A7C-C7CF-4EAA-88F9-CE4E5F5C1CFC}" dt="2025-01-14T15:27:03.596" v="11452" actId="20577"/>
          <ac:spMkLst>
            <pc:docMk/>
            <pc:sldMk cId="3372606759" sldId="1465"/>
            <ac:spMk id="10" creationId="{11D9E38C-D3A0-B3BA-3141-9CB5BFA0139E}"/>
          </ac:spMkLst>
        </pc:sp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3T21:59:40.940" v="10376" actId="404"/>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3T21:59:40.940" v="10376" actId="404"/>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modSp add mod">
        <pc:chgData name="Alfred Asterjadhi" userId="39de57b9-85c0-4fd1-aaac-8ca2b6560ad0" providerId="ADAL" clId="{20C04A7C-C7CF-4EAA-88F9-CE4E5F5C1CFC}" dt="2025-01-13T22:00:03.751" v="10379" actId="20577"/>
        <pc:sldMkLst>
          <pc:docMk/>
          <pc:sldMk cId="3374141807" sldId="1469"/>
        </pc:sldMkLst>
        <pc:spChg chg="mod">
          <ac:chgData name="Alfred Asterjadhi" userId="39de57b9-85c0-4fd1-aaac-8ca2b6560ad0" providerId="ADAL" clId="{20C04A7C-C7CF-4EAA-88F9-CE4E5F5C1CFC}" dt="2025-01-13T21:59:59.119" v="10378" actId="20577"/>
          <ac:spMkLst>
            <pc:docMk/>
            <pc:sldMk cId="3374141807" sldId="1469"/>
            <ac:spMk id="2" creationId="{93ECAC10-C372-58D9-0E4C-D870C6860C4F}"/>
          </ac:spMkLst>
        </pc:spChg>
        <pc:spChg chg="mod">
          <ac:chgData name="Alfred Asterjadhi" userId="39de57b9-85c0-4fd1-aaac-8ca2b6560ad0" providerId="ADAL" clId="{20C04A7C-C7CF-4EAA-88F9-CE4E5F5C1CFC}" dt="2025-01-13T22:00:03.751" v="10379" actId="20577"/>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del mod modGraphic">
          <ac:chgData name="Alfred Asterjadhi" userId="39de57b9-85c0-4fd1-aaac-8ca2b6560ad0" providerId="ADAL" clId="{20C04A7C-C7CF-4EAA-88F9-CE4E5F5C1CFC}" dt="2025-01-14T06:48:20.131" v="11088" actId="478"/>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del mod modGraphic">
          <ac:chgData name="Alfred Asterjadhi" userId="39de57b9-85c0-4fd1-aaac-8ca2b6560ad0" providerId="ADAL" clId="{20C04A7C-C7CF-4EAA-88F9-CE4E5F5C1CFC}" dt="2025-01-14T06:49:11.977" v="11117" actId="478"/>
          <ac:graphicFrameMkLst>
            <pc:docMk/>
            <pc:sldMk cId="2281604066" sldId="1471"/>
            <ac:graphicFrameMk id="3" creationId="{9783A7C5-BC10-BA99-A204-873A65037141}"/>
          </ac:graphicFrameMkLst>
        </pc:graphicFrame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8:43:39.343" v="11181"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8:43:39.343" v="11181"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4T03:43:17.303" v="109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4T03:43:17.303" v="109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4T03:30:09.363" v="10904" actId="114"/>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4T03:30:09.363" v="10904" actId="114"/>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4T03:41:42.462" v="10972"/>
        <pc:sldMkLst>
          <pc:docMk/>
          <pc:sldMk cId="435670860" sldId="1475"/>
        </pc:sldMkLst>
        <pc:spChg chg="mod">
          <ac:chgData name="Alfred Asterjadhi" userId="39de57b9-85c0-4fd1-aaac-8ca2b6560ad0" providerId="ADAL" clId="{20C04A7C-C7CF-4EAA-88F9-CE4E5F5C1CFC}" dt="2025-01-14T03:41:42.462" v="10972"/>
          <ac:spMkLst>
            <pc:docMk/>
            <pc:sldMk cId="435670860" sldId="1475"/>
            <ac:spMk id="11" creationId="{60655E1A-45D3-CCF5-795F-18821616093A}"/>
          </ac:spMkLst>
        </pc:spChg>
      </pc:sldChg>
      <pc:sldChg chg="modSp add mod">
        <pc:chgData name="Alfred Asterjadhi" userId="39de57b9-85c0-4fd1-aaac-8ca2b6560ad0" providerId="ADAL" clId="{20C04A7C-C7CF-4EAA-88F9-CE4E5F5C1CFC}" dt="2025-01-14T13:39:48.189" v="11263" actId="13926"/>
        <pc:sldMkLst>
          <pc:docMk/>
          <pc:sldMk cId="274796487" sldId="1476"/>
        </pc:sldMkLst>
        <pc:spChg chg="mod">
          <ac:chgData name="Alfred Asterjadhi" userId="39de57b9-85c0-4fd1-aaac-8ca2b6560ad0" providerId="ADAL" clId="{20C04A7C-C7CF-4EAA-88F9-CE4E5F5C1CFC}" dt="2025-01-14T13:39:01.610" v="11239" actId="20577"/>
          <ac:spMkLst>
            <pc:docMk/>
            <pc:sldMk cId="274796487" sldId="1476"/>
            <ac:spMk id="2" creationId="{1F12579C-A5A3-6C8F-7F23-66FC2D6EA748}"/>
          </ac:spMkLst>
        </pc:spChg>
        <pc:spChg chg="mod">
          <ac:chgData name="Alfred Asterjadhi" userId="39de57b9-85c0-4fd1-aaac-8ca2b6560ad0" providerId="ADAL" clId="{20C04A7C-C7CF-4EAA-88F9-CE4E5F5C1CFC}" dt="2025-01-14T13:39:48.189" v="11263" actId="13926"/>
          <ac:spMkLst>
            <pc:docMk/>
            <pc:sldMk cId="274796487" sldId="1476"/>
            <ac:spMk id="11" creationId="{2E8650BB-62BC-7475-032A-AB3AC6DFC8C4}"/>
          </ac:spMkLst>
        </pc:spChg>
      </pc:sldChg>
      <pc:sldChg chg="modSp add mod">
        <pc:chgData name="Alfred Asterjadhi" userId="39de57b9-85c0-4fd1-aaac-8ca2b6560ad0" providerId="ADAL" clId="{20C04A7C-C7CF-4EAA-88F9-CE4E5F5C1CFC}" dt="2025-01-14T15:11:30.941" v="11424" actId="20577"/>
        <pc:sldMkLst>
          <pc:docMk/>
          <pc:sldMk cId="939849991" sldId="1477"/>
        </pc:sldMkLst>
        <pc:spChg chg="mod">
          <ac:chgData name="Alfred Asterjadhi" userId="39de57b9-85c0-4fd1-aaac-8ca2b6560ad0" providerId="ADAL" clId="{20C04A7C-C7CF-4EAA-88F9-CE4E5F5C1CFC}" dt="2025-01-14T13:41:52.162" v="11265" actId="20577"/>
          <ac:spMkLst>
            <pc:docMk/>
            <pc:sldMk cId="939849991" sldId="1477"/>
            <ac:spMk id="2" creationId="{C1859368-C75B-5A31-8FDA-6FABF2FECF51}"/>
          </ac:spMkLst>
        </pc:spChg>
        <pc:spChg chg="mod">
          <ac:chgData name="Alfred Asterjadhi" userId="39de57b9-85c0-4fd1-aaac-8ca2b6560ad0" providerId="ADAL" clId="{20C04A7C-C7CF-4EAA-88F9-CE4E5F5C1CFC}" dt="2025-01-14T15:11:30.941" v="11424" actId="20577"/>
          <ac:spMkLst>
            <pc:docMk/>
            <pc:sldMk cId="939849991" sldId="1477"/>
            <ac:spMk id="11" creationId="{6EAB0FAB-D3D7-2B23-A2DD-889C1C220C62}"/>
          </ac:spMkLst>
        </pc:spChg>
      </pc:sldChg>
      <pc:sldChg chg="modSp add mod">
        <pc:chgData name="Alfred Asterjadhi" userId="39de57b9-85c0-4fd1-aaac-8ca2b6560ad0" providerId="ADAL" clId="{20C04A7C-C7CF-4EAA-88F9-CE4E5F5C1CFC}" dt="2025-01-14T15:04:11.844" v="11387" actId="20577"/>
        <pc:sldMkLst>
          <pc:docMk/>
          <pc:sldMk cId="3113372696" sldId="1478"/>
        </pc:sldMkLst>
        <pc:spChg chg="mod">
          <ac:chgData name="Alfred Asterjadhi" userId="39de57b9-85c0-4fd1-aaac-8ca2b6560ad0" providerId="ADAL" clId="{20C04A7C-C7CF-4EAA-88F9-CE4E5F5C1CFC}" dt="2025-01-14T14:54:47.321" v="11325" actId="20577"/>
          <ac:spMkLst>
            <pc:docMk/>
            <pc:sldMk cId="3113372696" sldId="1478"/>
            <ac:spMk id="2" creationId="{5F9A0B19-D223-73DE-98DA-23184EAF0DA0}"/>
          </ac:spMkLst>
        </pc:spChg>
        <pc:spChg chg="mod">
          <ac:chgData name="Alfred Asterjadhi" userId="39de57b9-85c0-4fd1-aaac-8ca2b6560ad0" providerId="ADAL" clId="{20C04A7C-C7CF-4EAA-88F9-CE4E5F5C1CFC}" dt="2025-01-14T15:04:11.844" v="11387" actId="20577"/>
          <ac:spMkLst>
            <pc:docMk/>
            <pc:sldMk cId="3113372696" sldId="1478"/>
            <ac:spMk id="11" creationId="{D41E0282-E0A1-7E48-D861-295288E6136D}"/>
          </ac:spMkLst>
        </pc:spChg>
      </pc:sldChg>
      <pc:sldChg chg="modSp new mod">
        <pc:chgData name="Alfred Asterjadhi" userId="39de57b9-85c0-4fd1-aaac-8ca2b6560ad0" providerId="ADAL" clId="{20C04A7C-C7CF-4EAA-88F9-CE4E5F5C1CFC}" dt="2025-01-14T15:32:09.283" v="11497" actId="20577"/>
        <pc:sldMkLst>
          <pc:docMk/>
          <pc:sldMk cId="3748653700" sldId="1479"/>
        </pc:sldMkLst>
        <pc:spChg chg="mod">
          <ac:chgData name="Alfred Asterjadhi" userId="39de57b9-85c0-4fd1-aaac-8ca2b6560ad0" providerId="ADAL" clId="{20C04A7C-C7CF-4EAA-88F9-CE4E5F5C1CFC}" dt="2025-01-14T15:15:17.498" v="11444" actId="20577"/>
          <ac:spMkLst>
            <pc:docMk/>
            <pc:sldMk cId="3748653700" sldId="1479"/>
            <ac:spMk id="2" creationId="{DBA56D4B-62E3-C5BA-4196-981C6A2D80EB}"/>
          </ac:spMkLst>
        </pc:spChg>
        <pc:spChg chg="mod">
          <ac:chgData name="Alfred Asterjadhi" userId="39de57b9-85c0-4fd1-aaac-8ca2b6560ad0" providerId="ADAL" clId="{20C04A7C-C7CF-4EAA-88F9-CE4E5F5C1CFC}" dt="2025-01-14T15:32:09.283" v="11497" actId="20577"/>
          <ac:spMkLst>
            <pc:docMk/>
            <pc:sldMk cId="3748653700" sldId="1479"/>
            <ac:spMk id="3" creationId="{892BA2C6-0E5C-D220-A0EE-400630B88A9F}"/>
          </ac:spMkLst>
        </pc:spChg>
      </pc:sldChg>
      <pc:sldMasterChg chg="modSp mod modSldLayout">
        <pc:chgData name="Alfred Asterjadhi" userId="39de57b9-85c0-4fd1-aaac-8ca2b6560ad0" providerId="ADAL" clId="{20C04A7C-C7CF-4EAA-88F9-CE4E5F5C1CFC}" dt="2025-01-14T13:27:38.461" v="11183" actId="20577"/>
        <pc:sldMasterMkLst>
          <pc:docMk/>
          <pc:sldMasterMk cId="0" sldId="2147483648"/>
        </pc:sldMasterMkLst>
        <pc:spChg chg="mod">
          <ac:chgData name="Alfred Asterjadhi" userId="39de57b9-85c0-4fd1-aaac-8ca2b6560ad0" providerId="ADAL" clId="{20C04A7C-C7CF-4EAA-88F9-CE4E5F5C1CFC}" dt="2025-01-14T13:27:38.461" v="11183" actId="20577"/>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5/11-25-0104-00-00bn-co-sr-preamble-signaling.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5" Type="http://schemas.openxmlformats.org/officeDocument/2006/relationships/hyperlink" Target="https://mentor.ieee.org/802.11/dcn/24/11-24-1783-00-00bn-npca-listening-channel.pptx" TargetMode="External"/><Relationship Id="rId4" Type="http://schemas.openxmlformats.org/officeDocument/2006/relationships/hyperlink" Target="https://mentor.ieee.org/802.11/dcn/24/11-24-1706-00-00bn-multi-user-edca-parameter-management-in-npca-operation.pptx" TargetMode="Externa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hyperlink" Target="https://mentor.ieee.org/802.11/dcn/24/11-24-1853-00-00bn-channel-access-for-npca-operation.pptx" TargetMode="External"/><Relationship Id="rId2" Type="http://schemas.openxmlformats.org/officeDocument/2006/relationships/hyperlink" Target="https://mentor.ieee.org/802.11/dcn/24/11-24-1852-00-00bn-some-details-on-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8-00-00bn-obss-bandwidth-ambiguity-in-npca.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8" Type="http://schemas.openxmlformats.org/officeDocument/2006/relationships/hyperlink" Target="https://mentor.ieee.org/802.11/dcn/24/11-24-1872-00-00bn-opportunistic-channel-access-mechanism-for-buffer-reporting.pptx" TargetMode="External"/><Relationship Id="rId3" Type="http://schemas.openxmlformats.org/officeDocument/2006/relationships/hyperlink" Target="https://mentor.ieee.org/802.11/dcn/24/11-24-1733-00-00bn-txop-sharing-for-multi-ap-scenarios.pptx" TargetMode="External"/><Relationship Id="rId7" Type="http://schemas.openxmlformats.org/officeDocument/2006/relationships/hyperlink" Target="https://mentor.ieee.org/802.11/dcn/24/11-24-1863-00-00bn-performance-benefits-of-dso.pptx" TargetMode="External"/><Relationship Id="rId2" Type="http://schemas.openxmlformats.org/officeDocument/2006/relationships/hyperlink" Target="https://mentor.ieee.org/802.11/dcn/24/11-24-1696-00-00bn-positive-ackonwlegement-to-the-reception-of-correct-phy-heade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8-00-00bn-frame-exchange-sequences-for-in-device-coexistence.pptx" TargetMode="External"/><Relationship Id="rId5" Type="http://schemas.openxmlformats.org/officeDocument/2006/relationships/hyperlink" Target="https://mentor.ieee.org/802.11/dcn/24/11-24-1817-00-00bn-providing-priority-when-addressingidc-issues.pptx" TargetMode="External"/><Relationship Id="rId10"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777-00-00bn-in-device-coexistence-use-cases-follow-up.pptx" TargetMode="External"/><Relationship Id="rId9" Type="http://schemas.openxmlformats.org/officeDocument/2006/relationships/hyperlink" Target="https://mentor.ieee.org/802.11/dcn/24/11-24-1895-00-00bn-power-save-operation-and-ap-behaviour-for-coex-unavailability.pptx" TargetMode="Externa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2-00-00bn-link-setup-for-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7-00-00bn-multi-ap-coordination-ap-identifier.pptx" TargetMode="External"/><Relationship Id="rId11"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3-00-00bn-seamless-roam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12" Type="http://schemas.openxmlformats.org/officeDocument/2006/relationships/hyperlink" Target="https://mentor.ieee.org/802.11/dcn/25/11-25-0129-00-00bn-dru-distribution-bw-indication-in-uhr-trigger-frame.ppt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00-00-00bn-some-open-issues-on-dru.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064-00-00bn-60-mhz-dru-tone-plan.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1-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5/11-25-0014-01-00bn-tgbn-motions-list-part-2.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7-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2-00bn-pdt-joint-trigger-frame.docx" TargetMode="External"/><Relationship Id="rId4" Type="http://schemas.openxmlformats.org/officeDocument/2006/relationships/hyperlink" Target="https://mentor.ieee.org/802.11/dcn/24/11-24-2029-01-00bn-pdt-joint-mib.docx" TargetMode="External"/><Relationship Id="rId9" Type="http://schemas.openxmlformats.org/officeDocument/2006/relationships/hyperlink" Target="https://mentor.ieee.org/802.11/dcn/25/11-25-0089-00-00bn-enhancing-spatial-reuse-with-map-coordination.pptx" TargetMode="External"/></Relationships>
</file>

<file path=ppt/slides/_rels/slide89.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8" Type="http://schemas.openxmlformats.org/officeDocument/2006/relationships/hyperlink" Target="https://mentor.ieee.org/802.11/dcn/24/11-24-1761-00-00bn-aspects-of-m-ap-coordination-agreement.pptx" TargetMode="External"/><Relationship Id="rId3" Type="http://schemas.openxmlformats.org/officeDocument/2006/relationships/hyperlink" Target="https://mentor.ieee.org/802.11/dcn/24/11-24-1452-00-00bn-coordinated-measurement-follow-up.pptx" TargetMode="External"/><Relationship Id="rId7" Type="http://schemas.openxmlformats.org/officeDocument/2006/relationships/hyperlink" Target="https://mentor.ieee.org/802.11/dcn/24/11-24-1713-00-00bn-further-considerations-for-generalized-map-framework-follow-up.pptx" TargetMode="External"/><Relationship Id="rId12" Type="http://schemas.openxmlformats.org/officeDocument/2006/relationships/hyperlink" Target="https://mentor.ieee.org/802.11/dcn/24/11-24-1877-00-00bn-multi-ap-coordination-ap-identifier.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3-00-00bn-the-mapc-security-framework.pptx" TargetMode="External"/><Relationship Id="rId11" Type="http://schemas.openxmlformats.org/officeDocument/2006/relationships/hyperlink" Target="https://mentor.ieee.org/802.11/dcn/24/11-24-1862-00-00bn-control-frames-and-mapc-for-colocated-bssid-set.pptx" TargetMode="External"/><Relationship Id="rId5" Type="http://schemas.openxmlformats.org/officeDocument/2006/relationships/hyperlink" Target="https://mentor.ieee.org/802.11/dcn/24/11-24-1646-00-00bn-further-considerations-for-generalized-map-framework.pptx" TargetMode="External"/><Relationship Id="rId10" Type="http://schemas.openxmlformats.org/officeDocument/2006/relationships/hyperlink" Target="https://mentor.ieee.org/802.11/dcn/24/11-24-1849-00-00bn-management-of-the-established-multi-ap-coordination.pptx" TargetMode="External"/><Relationship Id="rId4" Type="http://schemas.openxmlformats.org/officeDocument/2006/relationships/hyperlink" Target="https://mentor.ieee.org/802.11/dcn/24/11-24-1346-02-00bn-considerations-for-multi-ap-sp-coordination.pptx" TargetMode="External"/><Relationship Id="rId9" Type="http://schemas.openxmlformats.org/officeDocument/2006/relationships/hyperlink" Target="https://mentor.ieee.org/802.11/dcn/24/11-24-1818-00-00bn-ap-identification-in-multi-ap.pptx" TargetMode="Externa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 – CSR + Channel Access + UEQM</a:t>
            </a:r>
            <a:endParaRPr lang="en-GB" sz="6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25/0093</a:t>
            </a:r>
            <a:r>
              <a:rPr lang="en-US" sz="1200" dirty="0"/>
              <a:t> </a:t>
            </a:r>
            <a:r>
              <a:rPr lang="en-US" sz="1200" b="0" i="0" u="none" strike="noStrike" kern="1200" dirty="0">
                <a:solidFill>
                  <a:srgbClr val="000000"/>
                </a:solidFill>
                <a:effectLst/>
                <a:ea typeface="MS Gothic" panose="020B0609070205080204" pitchFamily="49" charset="-128"/>
              </a:rPr>
              <a:t>On the Maximum number of spatial streams support in Coordinated spatial reuse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25/0104</a:t>
            </a:r>
            <a:r>
              <a:rPr lang="en-US" sz="1200" dirty="0"/>
              <a:t> </a:t>
            </a:r>
            <a:r>
              <a:rPr lang="en-US" sz="1200" b="0" i="0" u="none" strike="noStrike" kern="1200" dirty="0">
                <a:solidFill>
                  <a:srgbClr val="000000"/>
                </a:solidFill>
                <a:effectLst/>
                <a:ea typeface="MS Gothic" panose="020B0609070205080204" pitchFamily="49" charset="-128"/>
              </a:rPr>
              <a:t>Co-SR Preamble Signaling</a:t>
            </a:r>
            <a:r>
              <a:rPr lang="en-US" sz="1200" dirty="0"/>
              <a:t> 								</a:t>
            </a:r>
            <a:r>
              <a:rPr lang="en-US" sz="1200" b="0" i="0" u="none" strike="noStrike" kern="1200" dirty="0">
                <a:solidFill>
                  <a:srgbClr val="000000"/>
                </a:solidFill>
                <a:effectLst/>
                <a:ea typeface="MS Gothic" panose="020B0609070205080204" pitchFamily="49" charset="-128"/>
              </a:rPr>
              <a:t>Ross Jian Yu</a:t>
            </a:r>
            <a:r>
              <a:rPr lang="en-US" sz="1200" dirty="0"/>
              <a:t> </a:t>
            </a:r>
          </a:p>
          <a:p>
            <a:pPr lvl="1">
              <a:buFont typeface="Arial" panose="020B0604020202020204" pitchFamily="34" charset="0"/>
              <a:buChar char="•"/>
            </a:pPr>
            <a:r>
              <a:rPr lang="en-US" sz="1200" dirty="0">
                <a:solidFill>
                  <a:srgbClr val="FF0000"/>
                </a:solidFill>
              </a:rPr>
              <a:t>25/0128</a:t>
            </a:r>
            <a:r>
              <a:rPr lang="en-US" sz="1200" dirty="0"/>
              <a:t> Discussion on PE requirement for UEQM						Mengshi Hu</a:t>
            </a:r>
            <a:endParaRPr lang="en-GB" sz="12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1</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24/1655</a:t>
            </a:r>
            <a:r>
              <a:rPr lang="en-US" sz="1200" dirty="0"/>
              <a:t> </a:t>
            </a:r>
            <a:r>
              <a:rPr lang="en-US" sz="1200" b="0" i="0" u="none" strike="noStrike" kern="1200" dirty="0">
                <a:solidFill>
                  <a:srgbClr val="000000"/>
                </a:solidFill>
                <a:effectLst/>
                <a:ea typeface="MS Gothic" panose="020B0609070205080204" pitchFamily="49" charset="-128"/>
              </a:rPr>
              <a:t>Considerations of Non-Primary Channel Access</a:t>
            </a:r>
            <a:r>
              <a:rPr lang="en-US" sz="1200" dirty="0"/>
              <a:t> 				</a:t>
            </a:r>
            <a:r>
              <a:rPr lang="en-US" sz="1200" b="0" i="0" u="none" strike="noStrike" kern="1200" dirty="0">
                <a:solidFill>
                  <a:srgbClr val="000000"/>
                </a:solidFill>
                <a:effectLst/>
                <a:ea typeface="MS Gothic" panose="020B0609070205080204" pitchFamily="49" charset="-128"/>
              </a:rPr>
              <a:t>Hanqing Lou</a:t>
            </a:r>
            <a:r>
              <a:rPr lang="en-US" sz="1200" dirty="0"/>
              <a:t> </a:t>
            </a:r>
          </a:p>
          <a:p>
            <a:pPr lvl="1">
              <a:buFont typeface="Arial" panose="020B0604020202020204" pitchFamily="34" charset="0"/>
              <a:buChar char="•"/>
            </a:pPr>
            <a:r>
              <a:rPr lang="en-US" sz="1200" b="0" i="0" u="sng" strike="noStrike" dirty="0">
                <a:solidFill>
                  <a:srgbClr val="0563C1"/>
                </a:solidFill>
                <a:effectLst/>
                <a:hlinkClick r:id="rId2"/>
              </a:rPr>
              <a:t>24/1688</a:t>
            </a:r>
            <a:r>
              <a:rPr lang="en-US" sz="1200" dirty="0"/>
              <a:t> </a:t>
            </a:r>
            <a:r>
              <a:rPr lang="en-US" sz="1200" b="0" i="0" u="none" strike="noStrike" kern="1200" dirty="0">
                <a:solidFill>
                  <a:srgbClr val="000000"/>
                </a:solidFill>
                <a:effectLst/>
                <a:ea typeface="MS Gothic" panose="020B0609070205080204" pitchFamily="49" charset="-128"/>
              </a:rPr>
              <a:t>NPCA fairness for unsupported STA</a:t>
            </a:r>
            <a:r>
              <a:rPr lang="en-US" sz="1200" dirty="0"/>
              <a:t> 						</a:t>
            </a:r>
            <a:r>
              <a:rPr lang="en-US" sz="1200" b="0" i="0" u="none" strike="noStrike" kern="1200" dirty="0" err="1">
                <a:solidFill>
                  <a:srgbClr val="000000"/>
                </a:solidFill>
                <a:effectLst/>
                <a:ea typeface="MS Gothic" panose="020B0609070205080204" pitchFamily="49" charset="-128"/>
              </a:rPr>
              <a:t>Haorui</a:t>
            </a:r>
            <a:r>
              <a:rPr lang="en-US" sz="1200" b="0" i="0" u="none" strike="noStrike" kern="1200" dirty="0">
                <a:solidFill>
                  <a:srgbClr val="000000"/>
                </a:solidFill>
                <a:effectLst/>
                <a:ea typeface="MS Gothic" panose="020B0609070205080204" pitchFamily="49" charset="-128"/>
              </a:rPr>
              <a:t> Yang</a:t>
            </a:r>
            <a:r>
              <a:rPr lang="en-US" sz="1200" dirty="0"/>
              <a:t> </a:t>
            </a:r>
          </a:p>
          <a:p>
            <a:pPr lvl="1">
              <a:buFont typeface="Arial" panose="020B0604020202020204" pitchFamily="34" charset="0"/>
              <a:buChar char="•"/>
            </a:pPr>
            <a:r>
              <a:rPr lang="en-GB" sz="1200" b="0" i="0" u="sng" strike="noStrike" dirty="0">
                <a:solidFill>
                  <a:srgbClr val="0563C1"/>
                </a:solidFill>
                <a:effectLst/>
                <a:hlinkClick r:id="rId3"/>
              </a:rPr>
              <a:t>24/1699</a:t>
            </a:r>
            <a:r>
              <a:rPr lang="en-GB" sz="1200" dirty="0"/>
              <a:t> </a:t>
            </a:r>
            <a:r>
              <a:rPr lang="en-GB" sz="1200" b="0" i="0" u="none" strike="noStrike" kern="1200" dirty="0">
                <a:solidFill>
                  <a:srgbClr val="000000"/>
                </a:solidFill>
                <a:effectLst/>
                <a:ea typeface="MS Gothic" panose="020B0609070205080204" pitchFamily="49" charset="-128"/>
              </a:rPr>
              <a:t>Considerations on NPCA</a:t>
            </a:r>
            <a:r>
              <a:rPr lang="en-GB" sz="1200" dirty="0"/>
              <a:t> 							</a:t>
            </a:r>
            <a:r>
              <a:rPr lang="en-GB" sz="1200" b="0" i="0" u="none" strike="noStrike" kern="1200" dirty="0" err="1">
                <a:solidFill>
                  <a:srgbClr val="000000"/>
                </a:solidFill>
                <a:effectLst/>
                <a:ea typeface="MS Gothic" panose="020B0609070205080204" pitchFamily="49" charset="-128"/>
              </a:rPr>
              <a:t>Hirohiko</a:t>
            </a:r>
            <a:r>
              <a:rPr lang="en-GB" sz="1200" b="0" i="0" u="none" strike="noStrike" kern="1200" dirty="0">
                <a:solidFill>
                  <a:srgbClr val="000000"/>
                </a:solidFill>
                <a:effectLst/>
                <a:ea typeface="MS Gothic" panose="020B0609070205080204" pitchFamily="49" charset="-128"/>
              </a:rPr>
              <a:t> </a:t>
            </a:r>
            <a:r>
              <a:rPr lang="en-GB" sz="1200" b="0" i="0" u="none" strike="noStrike" kern="1200" dirty="0" err="1">
                <a:solidFill>
                  <a:srgbClr val="000000"/>
                </a:solidFill>
                <a:effectLst/>
                <a:ea typeface="MS Gothic" panose="020B0609070205080204" pitchFamily="49" charset="-128"/>
              </a:rPr>
              <a:t>Inohiza</a:t>
            </a:r>
            <a:r>
              <a:rPr lang="en-GB" sz="1200" dirty="0"/>
              <a:t> </a:t>
            </a:r>
            <a:endParaRPr lang="en-US" sz="1200" dirty="0"/>
          </a:p>
          <a:p>
            <a:pPr lvl="1">
              <a:buFont typeface="Arial" panose="020B0604020202020204" pitchFamily="34" charset="0"/>
              <a:buChar char="•"/>
            </a:pPr>
            <a:r>
              <a:rPr lang="en-GB" sz="1200" b="0" i="0" u="sng" strike="noStrike" dirty="0">
                <a:solidFill>
                  <a:srgbClr val="0563C1"/>
                </a:solidFill>
                <a:effectLst/>
                <a:hlinkClick r:id="rId4"/>
              </a:rPr>
              <a:t>24/1706</a:t>
            </a:r>
            <a:r>
              <a:rPr lang="en-US" sz="1200" dirty="0">
                <a:effectLst/>
              </a:rPr>
              <a:t> </a:t>
            </a:r>
            <a:r>
              <a:rPr lang="en-GB" sz="1200" b="0" i="0" u="none" strike="noStrike" kern="1200" dirty="0">
                <a:solidFill>
                  <a:srgbClr val="000000"/>
                </a:solidFill>
                <a:effectLst/>
                <a:ea typeface="MS Gothic" panose="020B0609070205080204" pitchFamily="49" charset="-128"/>
              </a:rPr>
              <a:t>Multi-user EDCA Parameter Management in NPCA Operation</a:t>
            </a:r>
            <a:r>
              <a:rPr lang="en-US" sz="1200" dirty="0">
                <a:effectLst/>
              </a:rPr>
              <a:t> 		</a:t>
            </a:r>
            <a:r>
              <a:rPr lang="en-GB" sz="1200" b="0" i="0" u="none" strike="noStrike" kern="1200" dirty="0">
                <a:solidFill>
                  <a:srgbClr val="000000"/>
                </a:solidFill>
                <a:effectLst/>
                <a:ea typeface="MS Gothic" panose="020B0609070205080204" pitchFamily="49" charset="-128"/>
              </a:rPr>
              <a:t>Juseong Moon</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24/1783</a:t>
            </a:r>
            <a:r>
              <a:rPr lang="en-US" sz="1200" dirty="0"/>
              <a:t> </a:t>
            </a:r>
            <a:r>
              <a:rPr lang="en-US" sz="1200" b="0" i="0" u="none" strike="noStrike" kern="1200" dirty="0">
                <a:solidFill>
                  <a:srgbClr val="000000"/>
                </a:solidFill>
                <a:effectLst/>
                <a:ea typeface="MS Gothic" panose="020B0609070205080204" pitchFamily="49" charset="-128"/>
              </a:rPr>
              <a:t>NPCA Listening Channel</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24/1800</a:t>
            </a:r>
            <a:r>
              <a:rPr lang="en-US" sz="1200" dirty="0">
                <a:effectLst/>
              </a:rPr>
              <a:t> </a:t>
            </a:r>
            <a:r>
              <a:rPr lang="en-GB" sz="1200" b="0" i="0" u="none" strike="noStrike" kern="1200" dirty="0">
                <a:solidFill>
                  <a:srgbClr val="000000"/>
                </a:solidFill>
                <a:effectLst/>
                <a:ea typeface="MS Gothic" panose="020B0609070205080204" pitchFamily="49" charset="-128"/>
              </a:rPr>
              <a:t>On The Switching Criteria​For Non-Primary Channel Access</a:t>
            </a:r>
            <a:r>
              <a:rPr lang="en-US" sz="1200" dirty="0">
                <a:effectLst/>
              </a:rPr>
              <a:t> 		</a:t>
            </a:r>
            <a:r>
              <a:rPr lang="en-GB" sz="1200" b="0" i="0" u="none" strike="noStrike" kern="1200" dirty="0">
                <a:solidFill>
                  <a:srgbClr val="000000"/>
                </a:solidFill>
                <a:effectLst/>
                <a:ea typeface="MS Gothic" panose="020B0609070205080204" pitchFamily="49" charset="-128"/>
              </a:rPr>
              <a:t>Salvatore Talarico</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6"/>
              </a:rPr>
              <a:t>24/1838</a:t>
            </a:r>
            <a:r>
              <a:rPr lang="en-US" sz="1200" dirty="0"/>
              <a:t> </a:t>
            </a:r>
            <a:r>
              <a:rPr lang="en-US" sz="1200" b="0" i="0" u="none" strike="noStrike" kern="1200" dirty="0">
                <a:solidFill>
                  <a:srgbClr val="000000"/>
                </a:solidFill>
                <a:effectLst/>
                <a:ea typeface="MS Gothic" panose="020B0609070205080204" pitchFamily="49" charset="-128"/>
              </a:rPr>
              <a:t>Considerations on Coordinated NPCA</a:t>
            </a:r>
            <a:r>
              <a:rPr lang="en-US" sz="1200" dirty="0"/>
              <a:t> 					</a:t>
            </a:r>
            <a:r>
              <a:rPr lang="en-US" sz="1200" b="0" i="0" u="none" strike="noStrike" kern="1200" dirty="0">
                <a:solidFill>
                  <a:srgbClr val="000000"/>
                </a:solidFill>
                <a:effectLst/>
                <a:ea typeface="MS Gothic" panose="020B0609070205080204" pitchFamily="49" charset="-128"/>
              </a:rPr>
              <a:t>Mahmoud </a:t>
            </a:r>
            <a:r>
              <a:rPr lang="en-US" sz="1200" b="0" i="0" u="none" strike="noStrike" kern="1200" dirty="0" err="1">
                <a:solidFill>
                  <a:srgbClr val="000000"/>
                </a:solidFill>
                <a:effectLst/>
                <a:ea typeface="MS Gothic" panose="020B0609070205080204" pitchFamily="49" charset="-128"/>
              </a:rPr>
              <a:t>Hasabelnaby</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24/1842</a:t>
            </a:r>
            <a:r>
              <a:rPr lang="en-US" sz="1200" dirty="0"/>
              <a:t> </a:t>
            </a:r>
            <a:r>
              <a:rPr lang="en-US" sz="1200" b="0" i="0" u="none" strike="noStrike" kern="1200" dirty="0">
                <a:solidFill>
                  <a:srgbClr val="000000"/>
                </a:solidFill>
                <a:effectLst/>
                <a:ea typeface="MS Gothic" panose="020B0609070205080204" pitchFamily="49" charset="-128"/>
              </a:rPr>
              <a:t>Consideration on cascading channel switching for NPCA</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r>
              <a:rPr lang="en-US" sz="1100" b="0" dirty="0"/>
              <a:t>SP1: Do you support adding the following to 11bn SFD?</a:t>
            </a:r>
          </a:p>
          <a:p>
            <a:pPr marL="0" indent="0"/>
            <a:r>
              <a:rPr lang="en-US" sz="1100" b="0" dirty="0"/>
              <a:t>11bn defines a Seamless Mobility Domain (SMD, exact name TBD) that covers multiple AP MLDs, where a non-AP MLD can use the UHR seamless roaming procedure to roam between the AP MLDs of the SMD?</a:t>
            </a:r>
          </a:p>
          <a:p>
            <a:pPr>
              <a:buFont typeface="Arial" panose="020B0604020202020204" pitchFamily="34" charset="0"/>
              <a:buChar char="•"/>
            </a:pPr>
            <a:r>
              <a:rPr lang="en-US" sz="1100" b="0" dirty="0"/>
              <a:t>A logical SMD Management Entity (SMD-ME, exact name TBD) provides association, IEEE 802.1X Authenticator (except for the management of 802.1X control ports which is TBD) and RSNA Key management for non-AP MLDs across all AP MLDs of the SMD. </a:t>
            </a:r>
          </a:p>
          <a:p>
            <a:pPr>
              <a:buFont typeface="Arial" panose="020B0604020202020204" pitchFamily="34" charset="0"/>
              <a:buChar char="•"/>
            </a:pPr>
            <a:r>
              <a:rPr lang="en-US" sz="1100" b="0" dirty="0"/>
              <a:t>A non-AP MLD transitions between AP MLDs within the SMD while maintaining its association and security association with the SMD-ME.</a:t>
            </a:r>
          </a:p>
          <a:p>
            <a:pPr>
              <a:buFont typeface="Arial" panose="020B0604020202020204" pitchFamily="34" charset="0"/>
              <a:buChar char="•"/>
            </a:pPr>
            <a:r>
              <a:rPr lang="en-US" sz="1100" b="0" dirty="0"/>
              <a:t>The non-AP MLD can transition from one SMD to another SMD that are part of the same MD (Mobility Domain) using FT.</a:t>
            </a:r>
          </a:p>
          <a:p>
            <a:r>
              <a:rPr lang="en-US" sz="1100" b="0" dirty="0"/>
              <a:t> SP2: Do you support adding the following to 11bn SFD?</a:t>
            </a:r>
          </a:p>
          <a:p>
            <a:pPr>
              <a:buFont typeface="Arial" panose="020B0604020202020204" pitchFamily="34" charset="0"/>
              <a:buChar char="•"/>
            </a:pPr>
            <a:r>
              <a:rPr lang="en-US" sz="1100" b="0" dirty="0"/>
              <a:t>11bn defines that within a Seamless Mobility Domain (SMD, exact name TBD) the data path includes either one MAC-SAP for the SMD or a separate MAC-SAP per AP MLD of the SMD.</a:t>
            </a:r>
          </a:p>
          <a:p>
            <a:pPr>
              <a:buFont typeface="Arial" panose="020B0604020202020204" pitchFamily="34" charset="0"/>
              <a:buChar char="•"/>
            </a:pPr>
            <a:r>
              <a:rPr lang="en-US" sz="1100" b="0" dirty="0"/>
              <a:t>In the case of a separate MAC-SAP per AP MLD, the DS mapping is updated when the non-AP MLD roams to another AP MLD within the SMD.</a:t>
            </a:r>
          </a:p>
          <a:p>
            <a:pPr>
              <a:buFont typeface="Arial" panose="020B0604020202020204" pitchFamily="34" charset="0"/>
              <a:buChar char="•"/>
            </a:pPr>
            <a:r>
              <a:rPr lang="en-US" sz="1100" b="0" dirty="0"/>
              <a:t>In the case of a separate MAC-SAP per AP MLD, the component of the 802.1X Authenticator in the SMD-ME interacts with an 802.1X Authenticator component in the AP MLD that manages the 802.1X controlled port for the non-AP MLD.</a:t>
            </a:r>
          </a:p>
          <a:p>
            <a:pPr>
              <a:buFont typeface="Arial" panose="020B0604020202020204" pitchFamily="34" charset="0"/>
              <a:buChar char="•"/>
            </a:pPr>
            <a:r>
              <a:rPr lang="en-US" sz="1100" b="0" dirty="0"/>
              <a:t>In the case of a single MAC-SAP for the SMD, the 802.1X Authenticator in the SMD-ME manages the 802.1X controlled port for the non-AP MLD.</a:t>
            </a:r>
          </a:p>
          <a:p>
            <a:pPr marL="0" indent="0"/>
            <a:r>
              <a:rPr lang="pt-BR" sz="1100" b="0" i="1" dirty="0">
                <a:solidFill>
                  <a:srgbClr val="000000"/>
                </a:solidFill>
                <a:effectLst/>
                <a:latin typeface="Times New Roman" panose="02020603050405020304" pitchFamily="18" charset="0"/>
              </a:rPr>
              <a:t>Reference documents:[24/2072, 24/1894, 24/0052, 23/1884, 23/1937, 23/1996, 24/830, 24/0083, 24/0101, 24/0396, </a:t>
            </a:r>
            <a:r>
              <a:rPr lang="pt-BR" sz="1000" b="0" i="1" dirty="0">
                <a:solidFill>
                  <a:srgbClr val="000000"/>
                </a:solidFill>
                <a:effectLst/>
                <a:latin typeface="Times New Roman" panose="02020603050405020304" pitchFamily="18" charset="0"/>
              </a:rPr>
              <a:t>24/1812, 24/0398, </a:t>
            </a:r>
            <a:r>
              <a:rPr lang="pt-BR" sz="1100" b="0" i="1" dirty="0">
                <a:solidFill>
                  <a:srgbClr val="000000"/>
                </a:solidFill>
                <a:effectLst/>
                <a:latin typeface="Times New Roman" panose="02020603050405020304" pitchFamily="18" charset="0"/>
              </a:rPr>
              <a:t>24/0412, 24/0655, 23/2157, 24/679, 24/1425, 24/881, 24/1882,  24/1883, 24/1897, 24/0349, 24/0480, 23/1416, </a:t>
            </a:r>
            <a:r>
              <a:rPr lang="en-US" sz="1000" b="0" i="1" dirty="0">
                <a:solidFill>
                  <a:srgbClr val="000000"/>
                </a:solidFill>
                <a:effectLst/>
                <a:latin typeface="Times New Roman" panose="02020603050405020304" pitchFamily="18" charset="0"/>
              </a:rPr>
              <a:t>24/0881</a:t>
            </a:r>
            <a:r>
              <a:rPr lang="pt-BR" sz="1100" b="0" i="1" dirty="0">
                <a:solidFill>
                  <a:srgbClr val="000000"/>
                </a:solidFill>
                <a:effectLst/>
                <a:latin typeface="Times New Roman" panose="02020603050405020304" pitchFamily="18" charset="0"/>
              </a:rPr>
              <a:t>]</a:t>
            </a:r>
            <a:endParaRPr lang="en-US" sz="11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86BF3-A2FC-2F4F-EA12-4AD84C029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579C-A5A3-6C8F-7F23-66FC2D6EA748}"/>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2E8650BB-62BC-7475-032A-AB3AC6DFC8C4}"/>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400" b="1" i="0" dirty="0">
                <a:solidFill>
                  <a:srgbClr val="222222"/>
                </a:solidFill>
                <a:effectLst/>
                <a:latin typeface="Arial" panose="020B0604020202020204" pitchFamily="34" charset="0"/>
              </a:rPr>
              <a:t>SP3: Do you agree to define HIP EDCA in UHR where a STA with Low Latency traffic may be allowed, based on TBD conditions, to send a Defer Signal (e.g. CTS frame or RTS) to start a protected short contention for pending LL data</a:t>
            </a:r>
            <a:endParaRPr lang="en-US" sz="1400"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Conditions to be allowed to send a Defer Signal is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STA in </a:t>
            </a:r>
            <a:r>
              <a:rPr lang="en-US" sz="1200" b="0" i="0" dirty="0" err="1">
                <a:solidFill>
                  <a:srgbClr val="222222"/>
                </a:solidFill>
                <a:effectLst/>
                <a:latin typeface="Arial" panose="020B0604020202020204" pitchFamily="34" charset="0"/>
              </a:rPr>
              <a:t>HiP</a:t>
            </a:r>
            <a:r>
              <a:rPr lang="en-US" sz="1200" b="0" i="0" dirty="0">
                <a:solidFill>
                  <a:srgbClr val="222222"/>
                </a:solidFill>
                <a:effectLst/>
                <a:latin typeface="Arial" panose="020B0604020202020204" pitchFamily="34" charset="0"/>
              </a:rPr>
              <a:t> EDCA always use RTS/CTS as initial frame exchange and retry.</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Duration of protected short contention is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Access parameters (AIFSN, CW and the expansion rules) used to transmit the Defer Signal are TBD. The retry count where the Defer Signal is allowed to be sent is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Contention parameters for the protected short contention are TBD. The STAs that transmitted a Defer Signal but did not win the protected short contention will initiate a new retry.</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Low Latency traffic is treated as AC_VO traffic. Other cases are TBD.</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The solution would provide control on the degree of collisions that may occur while using it and, allows for autonomous randomness or/and controlled by the AP      </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No new </a:t>
            </a:r>
            <a:r>
              <a:rPr lang="en-US" sz="1200" b="0" i="0" dirty="0">
                <a:solidFill>
                  <a:srgbClr val="222222"/>
                </a:solidFill>
                <a:effectLst/>
                <a:highlight>
                  <a:srgbClr val="FFFF00"/>
                </a:highlight>
                <a:latin typeface="Arial" panose="020B0604020202020204" pitchFamily="34" charset="0"/>
              </a:rPr>
              <a:t>mandatory</a:t>
            </a:r>
            <a:r>
              <a:rPr lang="en-US" sz="1200" b="0" i="0" dirty="0">
                <a:solidFill>
                  <a:srgbClr val="222222"/>
                </a:solidFill>
                <a:effectLst/>
                <a:latin typeface="Arial" panose="020B0604020202020204" pitchFamily="34" charset="0"/>
              </a:rPr>
              <a:t> synchronization requirement on STA side</a:t>
            </a:r>
          </a:p>
          <a:p>
            <a:pPr marL="742950" lvl="1" indent="-285750" algn="l">
              <a:buFont typeface="Arial" panose="020B0604020202020204" pitchFamily="34" charset="0"/>
              <a:buChar char="•"/>
            </a:pPr>
            <a:r>
              <a:rPr lang="en-US" sz="1200" b="0" i="0" dirty="0">
                <a:solidFill>
                  <a:srgbClr val="222222"/>
                </a:solidFill>
                <a:effectLst/>
                <a:highlight>
                  <a:srgbClr val="FFFF00"/>
                </a:highlight>
                <a:latin typeface="Arial" panose="020B0604020202020204" pitchFamily="34" charset="0"/>
              </a:rPr>
              <a:t>HIP EDCA is used by the STAs in a BSS only when this feature is enabled by the AP</a:t>
            </a:r>
          </a:p>
          <a:p>
            <a:pPr algn="l"/>
            <a:r>
              <a:rPr lang="en-US" sz="1100" b="0" i="0" dirty="0">
                <a:solidFill>
                  <a:srgbClr val="FF0000"/>
                </a:solidFill>
                <a:effectLst/>
                <a:latin typeface="Arial" panose="020B0604020202020204" pitchFamily="34" charset="0"/>
              </a:rPr>
              <a:t>Supporting doc: 24/1144r1</a:t>
            </a:r>
            <a:endParaRPr lang="en-US" sz="1100" b="0" i="0" dirty="0">
              <a:solidFill>
                <a:srgbClr val="222222"/>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F9C66BB8-1524-86A8-3580-7EFCDCE147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17E4ABB4-2052-65F3-0A02-CA5C4F852B8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1FA8DCB-5D0C-83A7-B0E8-9C30664DC0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747964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2AC1E-5CA3-4E22-F20A-A6E166EB0A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59368-C75B-5A31-8FDA-6FABF2FECF51}"/>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6EAB0FAB-D3D7-2B23-A2DD-889C1C220C6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marL="347472" algn="l" rtl="0" fontAlgn="base">
              <a:spcBef>
                <a:spcPts val="600"/>
              </a:spcBef>
            </a:pPr>
            <a:r>
              <a:rPr lang="en-US" sz="1050" b="1" i="0" dirty="0">
                <a:solidFill>
                  <a:srgbClr val="000000"/>
                </a:solidFill>
                <a:effectLst/>
                <a:latin typeface="Times New Roman" panose="02020603050405020304" pitchFamily="18" charset="0"/>
              </a:rPr>
              <a:t>Do you agree to add the following to the TGbn SFD?</a:t>
            </a:r>
            <a:endParaRPr lang="en-US" sz="1050" b="0" i="0" dirty="0">
              <a:solidFill>
                <a:srgbClr val="222222"/>
              </a:solidFill>
              <a:effectLst/>
              <a:latin typeface="Arial" panose="020B0604020202020204" pitchFamily="34" charset="0"/>
            </a:endParaRPr>
          </a:p>
          <a:p>
            <a:pPr marL="804672" algn="l" rtl="0" fontAlgn="base">
              <a:spcBef>
                <a:spcPts val="500"/>
              </a:spcBef>
            </a:pPr>
            <a:r>
              <a:rPr lang="en-US" sz="1050" b="0" i="0" dirty="0">
                <a:solidFill>
                  <a:srgbClr val="000000"/>
                </a:solidFill>
                <a:effectLst/>
                <a:latin typeface="Times New Roman" panose="02020603050405020304" pitchFamily="18" charset="0"/>
              </a:rPr>
              <a:t>- NPCA Initial Control Frame shall explicitly indicate that it is transmitted via the NPCA primary channel</a:t>
            </a:r>
            <a:endParaRPr lang="en-US" sz="105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050" b="0" i="0" dirty="0">
                <a:solidFill>
                  <a:srgbClr val="000000"/>
                </a:solidFill>
                <a:effectLst/>
                <a:latin typeface="Times New Roman" panose="02020603050405020304" pitchFamily="18" charset="0"/>
              </a:rPr>
              <a:t>Supporting document: [24/0670] Shawn Kim</a:t>
            </a:r>
            <a:endParaRPr lang="en-US" sz="1200" i="1" dirty="0">
              <a:solidFill>
                <a:srgbClr val="FF0000"/>
              </a:solidFill>
              <a:latin typeface="Times New Roman"/>
              <a:ea typeface="MS Gothic"/>
            </a:endParaRPr>
          </a:p>
          <a:p>
            <a:pPr marL="347472" algn="l" rtl="0" fontAlgn="base">
              <a:spcBef>
                <a:spcPts val="600"/>
              </a:spcBef>
            </a:pPr>
            <a:r>
              <a:rPr lang="en-US" sz="1050" b="0" i="0" dirty="0">
                <a:solidFill>
                  <a:srgbClr val="000000"/>
                </a:solidFill>
                <a:effectLst/>
                <a:latin typeface="Arial" panose="020B0604020202020204" pitchFamily="34" charset="0"/>
              </a:rPr>
              <a:t>(SP2) •</a:t>
            </a:r>
            <a:r>
              <a:rPr lang="en-US" sz="1050" b="1" i="0" dirty="0">
                <a:solidFill>
                  <a:srgbClr val="000000"/>
                </a:solidFill>
                <a:effectLst/>
                <a:latin typeface="Times New Roman" panose="02020603050405020304" pitchFamily="18" charset="0"/>
              </a:rPr>
              <a:t>Do you agree to add the following to the TGbn SFD?</a:t>
            </a:r>
            <a:endParaRPr lang="en-US" sz="1050" b="0" i="0" dirty="0">
              <a:solidFill>
                <a:srgbClr val="222222"/>
              </a:solidFill>
              <a:effectLst/>
              <a:latin typeface="Arial" panose="020B0604020202020204" pitchFamily="34" charset="0"/>
            </a:endParaRPr>
          </a:p>
          <a:p>
            <a:pPr marL="804672" algn="l" rtl="0" fontAlgn="base">
              <a:spcBef>
                <a:spcPts val="500"/>
              </a:spcBef>
            </a:pPr>
            <a:r>
              <a:rPr lang="en-US" sz="1050" b="0" i="0" dirty="0">
                <a:solidFill>
                  <a:srgbClr val="000000"/>
                </a:solidFill>
                <a:effectLst/>
                <a:latin typeface="Times New Roman" panose="02020603050405020304" pitchFamily="18" charset="0"/>
              </a:rPr>
              <a:t>- An AP operating on the NPCA primary channel does not respond to the frame transmitted via the BSS primary channel</a:t>
            </a:r>
            <a:endParaRPr lang="en-US" sz="1050" b="0" i="0" dirty="0">
              <a:solidFill>
                <a:srgbClr val="222222"/>
              </a:solidFill>
              <a:effectLst/>
              <a:latin typeface="Arial" panose="020B0604020202020204" pitchFamily="34" charset="0"/>
            </a:endParaRPr>
          </a:p>
          <a:p>
            <a:pPr marL="457200" indent="0" algn="l" rtl="0" fontAlgn="base">
              <a:spcBef>
                <a:spcPts val="500"/>
              </a:spcBef>
            </a:pPr>
            <a:r>
              <a:rPr lang="en-US" sz="1050" b="0" i="0" dirty="0">
                <a:solidFill>
                  <a:srgbClr val="000000"/>
                </a:solidFill>
                <a:effectLst/>
                <a:latin typeface="Times New Roman" panose="02020603050405020304" pitchFamily="18" charset="0"/>
              </a:rPr>
              <a:t>Supporting document: [24/0670] Shawn Kim</a:t>
            </a:r>
            <a:endParaRPr lang="en-US" sz="1050" b="0" i="0" dirty="0">
              <a:solidFill>
                <a:srgbClr val="222222"/>
              </a:solidFill>
              <a:effectLst/>
              <a:latin typeface="Arial" panose="020B0604020202020204" pitchFamily="34" charset="0"/>
            </a:endParaRPr>
          </a:p>
          <a:p>
            <a:pPr algn="l"/>
            <a:r>
              <a:rPr lang="en-US" sz="1050" b="1" i="1" dirty="0">
                <a:solidFill>
                  <a:srgbClr val="222222"/>
                </a:solidFill>
                <a:effectLst/>
                <a:latin typeface="Arial" panose="020B0604020202020204" pitchFamily="34" charset="0"/>
              </a:rPr>
              <a:t>SP1 – Hongwon Lee – Coex</a:t>
            </a:r>
            <a:endParaRPr lang="en-US" sz="1050" b="0" i="0" dirty="0">
              <a:solidFill>
                <a:srgbClr val="222222"/>
              </a:solidFill>
              <a:effectLst/>
              <a:latin typeface="Arial" panose="020B0604020202020204" pitchFamily="34" charset="0"/>
            </a:endParaRPr>
          </a:p>
          <a:p>
            <a:pPr algn="l"/>
            <a:r>
              <a:rPr lang="en-US" sz="1050" b="1" i="0" dirty="0">
                <a:solidFill>
                  <a:srgbClr val="222222"/>
                </a:solidFill>
                <a:effectLst/>
                <a:latin typeface="Arial" panose="020B0604020202020204" pitchFamily="34" charset="0"/>
              </a:rPr>
              <a:t>Do you agree to include the following into the 11bn SFD?</a:t>
            </a:r>
            <a:endParaRPr lang="en-US" sz="1050" b="0" i="0" dirty="0">
              <a:solidFill>
                <a:srgbClr val="222222"/>
              </a:solidFill>
              <a:effectLst/>
              <a:latin typeface="Arial" panose="020B0604020202020204" pitchFamily="34" charset="0"/>
            </a:endParaRPr>
          </a:p>
          <a:p>
            <a:pPr algn="l"/>
            <a:r>
              <a:rPr lang="en-US" sz="1050" b="0" i="0" dirty="0">
                <a:solidFill>
                  <a:srgbClr val="222222"/>
                </a:solidFill>
                <a:effectLst/>
                <a:latin typeface="Arial" panose="020B0604020202020204" pitchFamily="34" charset="0"/>
              </a:rPr>
              <a:t>In response to BSRP Trigger frame transmitted by a non-AP STA as the TXOP holder, an AP transmits a Multi-STA BlockAck frame</a:t>
            </a:r>
          </a:p>
          <a:p>
            <a:pPr marL="228600" algn="just">
              <a:buFont typeface="Arial" panose="020B0604020202020204" pitchFamily="34" charset="0"/>
              <a:buChar char="•"/>
            </a:pPr>
            <a:r>
              <a:rPr lang="en-US" sz="1050" b="0" i="0" dirty="0">
                <a:solidFill>
                  <a:srgbClr val="222222"/>
                </a:solidFill>
                <a:effectLst/>
                <a:latin typeface="Arial" panose="020B0604020202020204" pitchFamily="34" charset="0"/>
              </a:rPr>
              <a:t>Block Ack Starting Sequence Control subfield and Block Ack Bitmap subfield are not present if there is no any feedback information</a:t>
            </a:r>
          </a:p>
          <a:p>
            <a:pPr marL="228600" algn="just">
              <a:buFont typeface="Arial" panose="020B0604020202020204" pitchFamily="34" charset="0"/>
              <a:buChar char="•"/>
            </a:pPr>
            <a:r>
              <a:rPr lang="en-US" sz="1050" b="0" i="0" dirty="0">
                <a:solidFill>
                  <a:srgbClr val="222222"/>
                </a:solidFill>
                <a:effectLst/>
                <a:latin typeface="Arial" panose="020B0604020202020204" pitchFamily="34" charset="0"/>
              </a:rPr>
              <a:t>Values of Ack Type and TID are TBD</a:t>
            </a:r>
          </a:p>
          <a:p>
            <a:pPr algn="l"/>
            <a:r>
              <a:rPr lang="en-US" sz="1050" b="0" i="0" dirty="0">
                <a:solidFill>
                  <a:srgbClr val="222222"/>
                </a:solidFill>
                <a:effectLst/>
                <a:latin typeface="Arial" panose="020B0604020202020204" pitchFamily="34" charset="0"/>
              </a:rPr>
              <a:t>Supporting documents: [24/1464]</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1" u="none" strike="noStrike" kern="0" cap="none" spc="0" normalizeH="0" baseline="0" noProof="0" dirty="0">
                <a:ln>
                  <a:noFill/>
                </a:ln>
                <a:solidFill>
                  <a:schemeClr val="tx1"/>
                </a:solidFill>
                <a:effectLst/>
                <a:uLnTx/>
                <a:uFillTx/>
                <a:latin typeface="Times New Roman"/>
                <a:ea typeface="MS Gothic"/>
                <a:cs typeface="+mn-cs"/>
              </a:rPr>
              <a:t>Do you agree to define a mechanism as part of the procedure of time sharing during a TXOP (e.g. C-TDMA, TXS, …) to support fairness to neighboring STAs (APs and non-APs)?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050" b="0" i="0" dirty="0">
                <a:solidFill>
                  <a:srgbClr val="222222"/>
                </a:solidFill>
                <a:effectLst/>
                <a:latin typeface="Calibri" panose="020F0502020204030204" pitchFamily="34" charset="0"/>
              </a:rPr>
              <a:t>Exact mechanism is TBD</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1050" b="0" i="1" dirty="0">
                <a:solidFill>
                  <a:srgbClr val="222222"/>
                </a:solidFill>
                <a:effectLst/>
                <a:latin typeface="Calibri" panose="020F0502020204030204" pitchFamily="34" charset="0"/>
                <a:ea typeface="MS Gothic"/>
              </a:rPr>
              <a:t>Dibakar, DCN?</a:t>
            </a:r>
            <a:endParaRPr kumimoji="0" lang="en-US" sz="1200" b="1" i="1" u="none" strike="noStrike" kern="0" cap="none" spc="0" normalizeH="0" baseline="0" noProof="0" dirty="0">
              <a:ln>
                <a:noFill/>
              </a:ln>
              <a:solidFill>
                <a:schemeClr val="tx1"/>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6D43E698-C991-1BB1-C1A5-EF36E1FDCB2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2924910-4DB3-1AA0-481A-52A5D8ACC4E3}"/>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36989FC-479B-D554-3B98-C6ED7AECD03C}"/>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3984999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BB8F7-8889-C3E5-BFFC-0B9E675AC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9A0B19-D223-73DE-98DA-23184EAF0DA0}"/>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D41E0282-E0A1-7E48-D861-295288E6136D}"/>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900" b="0" i="0" dirty="0">
                <a:solidFill>
                  <a:srgbClr val="222222"/>
                </a:solidFill>
                <a:effectLst/>
                <a:latin typeface="Arial" panose="020B0604020202020204" pitchFamily="34" charset="0"/>
              </a:rPr>
              <a:t>Do you support to define a mechanism in 11bn to allow a non-AP MLD to probe neighboring AP MLD(s) through the current AP MLD?</a:t>
            </a:r>
          </a:p>
          <a:p>
            <a:pPr algn="l">
              <a:buFont typeface="Arial" panose="020B0604020202020204" pitchFamily="34" charset="0"/>
              <a:buChar char="•"/>
            </a:pPr>
            <a:r>
              <a:rPr lang="en-US" sz="900" b="0" i="0" dirty="0">
                <a:solidFill>
                  <a:srgbClr val="222222"/>
                </a:solidFill>
                <a:effectLst/>
                <a:latin typeface="Arial" panose="020B0604020202020204" pitchFamily="34" charset="0"/>
              </a:rPr>
              <a:t>by which the non-AP MLD may obtain the roaming capability of the </a:t>
            </a:r>
            <a:r>
              <a:rPr lang="en-US" sz="900" b="0" i="0" dirty="0" err="1">
                <a:solidFill>
                  <a:srgbClr val="222222"/>
                </a:solidFill>
                <a:effectLst/>
                <a:latin typeface="Arial" panose="020B0604020202020204" pitchFamily="34" charset="0"/>
              </a:rPr>
              <a:t>negibhoring</a:t>
            </a:r>
            <a:r>
              <a:rPr lang="en-US" sz="900" b="0" i="0" dirty="0">
                <a:solidFill>
                  <a:srgbClr val="222222"/>
                </a:solidFill>
                <a:effectLst/>
                <a:latin typeface="Arial" panose="020B0604020202020204" pitchFamily="34" charset="0"/>
              </a:rPr>
              <a:t> AP MLDs, other functionalities are TBD.</a:t>
            </a:r>
          </a:p>
          <a:p>
            <a:pPr algn="l">
              <a:buFont typeface="Arial" panose="020B0604020202020204" pitchFamily="34" charset="0"/>
              <a:buChar char="•"/>
            </a:pPr>
            <a:r>
              <a:rPr lang="en-US" sz="900" b="0" i="0" dirty="0">
                <a:solidFill>
                  <a:srgbClr val="222222"/>
                </a:solidFill>
                <a:effectLst/>
                <a:latin typeface="Arial" panose="020B0604020202020204" pitchFamily="34" charset="0"/>
              </a:rPr>
              <a:t>Note1. The neighboring AP MLD and the current AP MLD are in the same ESS.</a:t>
            </a:r>
          </a:p>
          <a:p>
            <a:pPr algn="l">
              <a:buFont typeface="Arial" panose="020B0604020202020204" pitchFamily="34" charset="0"/>
              <a:buChar char="•"/>
            </a:pPr>
            <a:r>
              <a:rPr lang="en-US" sz="900" b="0" i="0" dirty="0">
                <a:solidFill>
                  <a:srgbClr val="222222"/>
                </a:solidFill>
                <a:effectLst/>
                <a:latin typeface="Arial" panose="020B0604020202020204" pitchFamily="34" charset="0"/>
              </a:rPr>
              <a:t>Note2. roaming capability may include the capability of the context </a:t>
            </a:r>
            <a:r>
              <a:rPr lang="en-US" sz="900" b="0" i="0" dirty="0" err="1">
                <a:solidFill>
                  <a:srgbClr val="222222"/>
                </a:solidFill>
                <a:effectLst/>
                <a:latin typeface="Arial" panose="020B0604020202020204" pitchFamily="34" charset="0"/>
              </a:rPr>
              <a:t>renegociation</a:t>
            </a:r>
            <a:r>
              <a:rPr lang="en-US" sz="900" b="0" i="0" dirty="0">
                <a:solidFill>
                  <a:srgbClr val="222222"/>
                </a:solidFill>
                <a:effectLst/>
                <a:latin typeface="Arial" panose="020B0604020202020204" pitchFamily="34" charset="0"/>
              </a:rPr>
              <a:t> , the context transfer and data forwarding .</a:t>
            </a:r>
          </a:p>
          <a:p>
            <a:pPr algn="l"/>
            <a:br>
              <a:rPr lang="en-US" sz="900" b="0" i="0" dirty="0">
                <a:solidFill>
                  <a:srgbClr val="222222"/>
                </a:solidFill>
                <a:effectLst/>
                <a:latin typeface="微软雅黑" panose="020B0503020204020204" pitchFamily="34" charset="-122"/>
                <a:ea typeface="微软雅黑" panose="020B0503020204020204" pitchFamily="34" charset="-122"/>
              </a:rPr>
            </a:br>
            <a:endParaRPr lang="en-US" sz="900" b="0" i="0" dirty="0">
              <a:solidFill>
                <a:srgbClr val="222222"/>
              </a:solidFill>
              <a:effectLst/>
              <a:latin typeface="微软雅黑" panose="020B0503020204020204" pitchFamily="34" charset="-122"/>
              <a:ea typeface="微软雅黑" panose="020B0503020204020204" pitchFamily="34" charset="-122"/>
            </a:endParaRPr>
          </a:p>
          <a:p>
            <a:pPr algn="l"/>
            <a:r>
              <a:rPr lang="en-US" sz="900" b="0" i="0" dirty="0">
                <a:solidFill>
                  <a:srgbClr val="222222"/>
                </a:solidFill>
                <a:effectLst/>
                <a:latin typeface="微软雅黑" panose="020B0503020204020204" pitchFamily="34" charset="-122"/>
                <a:ea typeface="微软雅黑" panose="020B0503020204020204" pitchFamily="34" charset="-122"/>
              </a:rPr>
              <a:t>supporting list : 23/1897r0, 24/1879r0,24/1476r2, Jay Yang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1" u="none" strike="noStrike" kern="0" cap="none" spc="0" normalizeH="0" baseline="0" noProof="0" dirty="0">
                <a:ln>
                  <a:noFill/>
                </a:ln>
                <a:solidFill>
                  <a:schemeClr val="tx1"/>
                </a:solidFill>
                <a:effectLst/>
                <a:uLnTx/>
                <a:uFillTx/>
                <a:latin typeface="Times New Roman"/>
                <a:ea typeface="MS Gothic"/>
                <a:cs typeface="+mn-cs"/>
              </a:rPr>
              <a:t>SP: Do you agree to add the following text to the TGbn SFD?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1" u="none" strike="noStrike" kern="0" cap="none" spc="0" normalizeH="0" baseline="0" noProof="0" dirty="0">
                <a:ln>
                  <a:noFill/>
                </a:ln>
                <a:solidFill>
                  <a:schemeClr val="tx1"/>
                </a:solidFill>
                <a:effectLst/>
                <a:uLnTx/>
                <a:uFillTx/>
                <a:latin typeface="Times New Roman"/>
                <a:ea typeface="MS Gothic"/>
                <a:cs typeface="+mn-cs"/>
              </a:rPr>
              <a:t>n   An AP that requests protection for its R-TWT schedule(s) via negotiations shall include information carried in TBD subfields from the Broadcast TWT Parameter Set field corresponding to each R-TWT schedule being negotiated in a TBD individually addressed Management frame that it transmits to the other AP.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050" b="0" i="0" dirty="0">
                <a:solidFill>
                  <a:srgbClr val="222222"/>
                </a:solidFill>
                <a:effectLst/>
                <a:latin typeface="맑은 고딕" panose="020B0503020000020004" pitchFamily="34" charset="-127"/>
                <a:ea typeface="맑은 고딕" panose="020B0503020000020004" pitchFamily="34" charset="-127"/>
              </a:rPr>
              <a:t>SunHee Baek</a:t>
            </a:r>
          </a:p>
          <a:p>
            <a:pPr marL="457200" algn="l"/>
            <a:r>
              <a:rPr lang="en-US" sz="1050" b="1" i="0" dirty="0">
                <a:solidFill>
                  <a:srgbClr val="222222"/>
                </a:solidFill>
                <a:effectLst/>
                <a:latin typeface="Arial" panose="020B0604020202020204" pitchFamily="34" charset="0"/>
              </a:rPr>
              <a:t>Do you agree to add the following text to the TGbn SFD?</a:t>
            </a:r>
            <a:endParaRPr lang="en-US" sz="1050" b="0" dirty="0">
              <a:solidFill>
                <a:srgbClr val="222222"/>
              </a:solidFill>
              <a:latin typeface="Arial" panose="020B0604020202020204" pitchFamily="34" charset="0"/>
            </a:endParaRPr>
          </a:p>
          <a:p>
            <a:pPr marL="457200" algn="l">
              <a:buFont typeface="Arial" panose="020B0604020202020204" pitchFamily="34" charset="0"/>
              <a:buChar char="•"/>
            </a:pPr>
            <a:r>
              <a:rPr lang="en-US" sz="1050" b="0" i="0" dirty="0">
                <a:solidFill>
                  <a:srgbClr val="222222"/>
                </a:solidFill>
                <a:effectLst/>
                <a:latin typeface="Arial" panose="020B0604020202020204" pitchFamily="34" charset="0"/>
              </a:rPr>
              <a:t>When a non-AP MLD is in the process of roaming from a current AP MLD to a target AP MLD, the non-AP MLD can request to the current AP MLD what contexts need to be transferred from the current AP MLD to the target AP MLD.</a:t>
            </a:r>
          </a:p>
          <a:p>
            <a:pPr marL="857250" lvl="1">
              <a:buFont typeface="Arial" panose="020B0604020202020204" pitchFamily="34" charset="0"/>
              <a:buChar char="•"/>
            </a:pPr>
            <a:r>
              <a:rPr lang="en-US" sz="1000" b="0" i="0" dirty="0">
                <a:solidFill>
                  <a:srgbClr val="222222"/>
                </a:solidFill>
                <a:effectLst/>
                <a:latin typeface="Arial" panose="020B0604020202020204" pitchFamily="34" charset="0"/>
              </a:rPr>
              <a:t>What contexts can be requested is TBD</a:t>
            </a:r>
          </a:p>
          <a:p>
            <a:pPr marL="857250" lvl="1">
              <a:buFont typeface="Arial" panose="020B0604020202020204" pitchFamily="34" charset="0"/>
              <a:buChar char="•"/>
            </a:pPr>
            <a:r>
              <a:rPr lang="en-US" sz="1050" b="0" i="0" dirty="0">
                <a:solidFill>
                  <a:srgbClr val="222222"/>
                </a:solidFill>
                <a:effectLst/>
                <a:latin typeface="Arial" panose="020B0604020202020204" pitchFamily="34" charset="0"/>
              </a:rPr>
              <a:t>How the current AP MLD responds to the request is TBD</a:t>
            </a:r>
          </a:p>
          <a:p>
            <a:pPr marL="914400" algn="l"/>
            <a:r>
              <a:rPr lang="en-US" sz="1050" b="0" i="0" dirty="0">
                <a:solidFill>
                  <a:srgbClr val="222222"/>
                </a:solidFill>
                <a:effectLst/>
                <a:latin typeface="Arial" panose="020B0604020202020204" pitchFamily="34" charset="0"/>
              </a:rPr>
              <a:t>Supporting documents: [24/1516]   , </a:t>
            </a:r>
            <a:r>
              <a:rPr lang="en-US" sz="1050" b="0" i="0" dirty="0" err="1">
                <a:solidFill>
                  <a:srgbClr val="222222"/>
                </a:solidFill>
                <a:effectLst/>
                <a:latin typeface="Arial" panose="020B0604020202020204" pitchFamily="34" charset="0"/>
              </a:rPr>
              <a:t>Yelin</a:t>
            </a:r>
            <a:r>
              <a:rPr lang="en-US" sz="1050" b="0" i="0" dirty="0">
                <a:solidFill>
                  <a:srgbClr val="222222"/>
                </a:solidFill>
                <a:effectLst/>
                <a:latin typeface="Arial" panose="020B0604020202020204" pitchFamily="34" charset="0"/>
              </a:rPr>
              <a:t> Yoon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9BC6F4D7-1A52-754F-8188-D5E2ABD285F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8275CFEA-10C6-721C-6D2B-11D731F7052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B985708-EE64-DEA4-D6CD-03626ACDE92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1337269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strike="sngStrike" dirty="0">
              <a:solidFill>
                <a:schemeClr val="bg1">
                  <a:lumMod val="65000"/>
                </a:schemeClr>
              </a:solidFill>
            </a:endParaRPr>
          </a:p>
          <a:p>
            <a:pPr lvl="0">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25/0126 </a:t>
            </a:r>
            <a:r>
              <a:rPr lang="en-US" sz="1200" b="0" i="0" u="none" strike="noStrike" kern="1200" dirty="0">
                <a:solidFill>
                  <a:srgbClr val="000000"/>
                </a:solidFill>
                <a:effectLst/>
                <a:ea typeface="MS Gothic" panose="020B0609070205080204" pitchFamily="49" charset="-128"/>
              </a:rPr>
              <a:t>PPDU Parameters for Multi-AP Coordination 				Leonardo Lanante</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NPCA Part 2</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hlinkClick r:id="rId2"/>
              </a:rPr>
              <a:t>24/1852</a:t>
            </a:r>
            <a:r>
              <a:rPr lang="en-US" sz="1200" dirty="0"/>
              <a:t> </a:t>
            </a:r>
            <a:r>
              <a:rPr lang="en-US" sz="1200" b="0" i="0" u="none" strike="noStrike" kern="1200" dirty="0">
                <a:solidFill>
                  <a:srgbClr val="000000"/>
                </a:solidFill>
                <a:effectLst/>
                <a:ea typeface="MS Gothic" panose="020B0609070205080204" pitchFamily="49" charset="-128"/>
              </a:rPr>
              <a:t>Some Details on NPCA Operation</a:t>
            </a:r>
            <a:r>
              <a:rPr lang="en-US" sz="1200" dirty="0"/>
              <a:t> 					</a:t>
            </a:r>
            <a:r>
              <a:rPr lang="en-US" sz="1200" b="0" i="0" u="none" strike="noStrike" kern="1200" dirty="0">
                <a:solidFill>
                  <a:srgbClr val="000000"/>
                </a:solidFill>
                <a:effectLst/>
                <a:ea typeface="MS Gothic" panose="020B0609070205080204" pitchFamily="49" charset="-128"/>
              </a:rPr>
              <a:t>Serhat Erkucuk </a:t>
            </a:r>
            <a:r>
              <a:rPr lang="en-US" sz="1200" dirty="0"/>
              <a:t> </a:t>
            </a:r>
            <a:endParaRPr lang="en-GB" sz="1200" dirty="0"/>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3"/>
              </a:rPr>
              <a:t>24/1853</a:t>
            </a:r>
            <a:r>
              <a:rPr lang="en-GB" sz="1200" dirty="0"/>
              <a:t> </a:t>
            </a:r>
            <a:r>
              <a:rPr lang="en-GB" sz="1200" b="0" i="0" u="none" strike="noStrike" kern="1200" dirty="0">
                <a:solidFill>
                  <a:srgbClr val="000000"/>
                </a:solidFill>
                <a:effectLst/>
                <a:ea typeface="MS Gothic" panose="020B0609070205080204" pitchFamily="49" charset="-128"/>
              </a:rPr>
              <a:t>Channel Access for NPCA Operation</a:t>
            </a:r>
            <a:r>
              <a:rPr lang="en-GB" sz="1200" dirty="0"/>
              <a:t> 					</a:t>
            </a:r>
            <a:r>
              <a:rPr lang="en-GB" sz="1200" b="0" i="0" u="none" strike="noStrike" kern="1200" dirty="0">
                <a:solidFill>
                  <a:srgbClr val="000000"/>
                </a:solidFill>
                <a:effectLst/>
                <a:ea typeface="MS Gothic" panose="020B0609070205080204" pitchFamily="49" charset="-128"/>
              </a:rPr>
              <a:t>Serhat Erkucuk </a:t>
            </a:r>
            <a:r>
              <a:rPr lang="en-GB"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24/1867</a:t>
            </a:r>
            <a:r>
              <a:rPr lang="en-US" sz="1200" dirty="0"/>
              <a:t> </a:t>
            </a:r>
            <a:r>
              <a:rPr lang="en-US" sz="1200" b="0" i="0" u="none" strike="noStrike" kern="1200" dirty="0">
                <a:solidFill>
                  <a:srgbClr val="000000"/>
                </a:solidFill>
                <a:effectLst/>
                <a:ea typeface="MS Gothic" panose="020B0609070205080204" pitchFamily="49" charset="-128"/>
              </a:rPr>
              <a:t>Further Consideration for NPCA Operation</a:t>
            </a:r>
            <a:r>
              <a:rPr lang="en-US" sz="1200" dirty="0"/>
              <a:t> 				</a:t>
            </a:r>
            <a:r>
              <a:rPr lang="en-US" sz="1200" b="0" i="0" u="none" strike="noStrike" kern="1200" dirty="0">
                <a:solidFill>
                  <a:srgbClr val="000000"/>
                </a:solidFill>
                <a:effectLst/>
                <a:ea typeface="MS Gothic" panose="020B0609070205080204" pitchFamily="49" charset="-128"/>
              </a:rPr>
              <a:t>Jeongki Kim</a:t>
            </a:r>
            <a:r>
              <a:rPr lang="en-US" sz="1200" dirty="0"/>
              <a:t> </a:t>
            </a:r>
            <a:endParaRPr lang="en-GB" sz="1200" dirty="0"/>
          </a:p>
          <a:p>
            <a:pPr lvl="1">
              <a:buFont typeface="Arial" panose="020B0604020202020204" pitchFamily="34" charset="0"/>
              <a:buChar char="•"/>
            </a:pPr>
            <a:r>
              <a:rPr lang="en-GB" sz="1200" b="0" i="0" u="sng" strike="noStrike" dirty="0">
                <a:solidFill>
                  <a:srgbClr val="0563C1"/>
                </a:solidFill>
                <a:effectLst/>
                <a:hlinkClick r:id="rId4"/>
              </a:rPr>
              <a:t>24/1878</a:t>
            </a:r>
            <a:r>
              <a:rPr lang="en-GB" sz="1200" dirty="0"/>
              <a:t> </a:t>
            </a:r>
            <a:r>
              <a:rPr lang="en-GB" sz="1200" b="0" i="0" u="none" strike="noStrike" kern="1200" dirty="0">
                <a:solidFill>
                  <a:srgbClr val="000000"/>
                </a:solidFill>
                <a:effectLst/>
                <a:ea typeface="MS Gothic" panose="020B0609070205080204" pitchFamily="49" charset="-128"/>
              </a:rPr>
              <a:t>OBSS bandwidth ambiguity in NPCA</a:t>
            </a:r>
            <a:r>
              <a:rPr lang="en-GB" sz="1200" dirty="0"/>
              <a:t> 				</a:t>
            </a:r>
            <a:r>
              <a:rPr lang="en-GB" sz="1200" b="0" i="0" u="none" strike="noStrike" kern="1200" dirty="0">
                <a:solidFill>
                  <a:srgbClr val="000000"/>
                </a:solidFill>
                <a:effectLst/>
                <a:ea typeface="MS Gothic" panose="020B0609070205080204" pitchFamily="49" charset="-128"/>
              </a:rPr>
              <a:t>Gaurang Naik</a:t>
            </a:r>
            <a:r>
              <a:rPr lang="en-GB" sz="1200" dirty="0"/>
              <a:t>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24/1885</a:t>
            </a:r>
            <a:r>
              <a:rPr lang="en-GB" sz="1200" dirty="0"/>
              <a:t> </a:t>
            </a:r>
            <a:r>
              <a:rPr lang="en-GB" sz="1200" b="0" i="0" u="none" strike="noStrike" kern="1200" dirty="0">
                <a:solidFill>
                  <a:srgbClr val="000000"/>
                </a:solidFill>
                <a:effectLst/>
                <a:ea typeface="MS Gothic" panose="020B0609070205080204" pitchFamily="49" charset="-128"/>
              </a:rPr>
              <a:t>NPCA Hidden Node Problem</a:t>
            </a:r>
            <a:r>
              <a:rPr lang="en-GB" sz="1200" dirty="0"/>
              <a:t> 						</a:t>
            </a:r>
            <a:r>
              <a:rPr lang="en-GB" sz="1200" b="0" i="0" u="none" strike="noStrike" kern="1200" dirty="0" err="1">
                <a:solidFill>
                  <a:srgbClr val="000000"/>
                </a:solidFill>
                <a:effectLst/>
                <a:ea typeface="MS Gothic" panose="020B0609070205080204" pitchFamily="49" charset="-128"/>
              </a:rPr>
              <a:t>Gwangho</a:t>
            </a:r>
            <a:r>
              <a:rPr lang="en-GB" sz="1200" b="0" i="0" u="none" strike="noStrike" kern="1200" dirty="0">
                <a:solidFill>
                  <a:srgbClr val="000000"/>
                </a:solidFill>
                <a:effectLst/>
                <a:ea typeface="MS Gothic" panose="020B0609070205080204" pitchFamily="49" charset="-128"/>
              </a:rPr>
              <a:t> Lee</a:t>
            </a:r>
            <a:endParaRPr lang="en-GB" sz="1200" dirty="0"/>
          </a:p>
          <a:p>
            <a:pPr lvl="1">
              <a:buFont typeface="Arial" panose="020B0604020202020204" pitchFamily="34" charset="0"/>
              <a:buChar char="•"/>
            </a:pPr>
            <a:r>
              <a:rPr lang="en-US" sz="1200" b="0" i="0" u="sng" strike="noStrike" dirty="0">
                <a:solidFill>
                  <a:srgbClr val="0563C1"/>
                </a:solidFill>
                <a:effectLst/>
                <a:hlinkClick r:id="rId6"/>
              </a:rPr>
              <a:t>24/1886</a:t>
            </a:r>
            <a:r>
              <a:rPr lang="en-US" sz="1200" dirty="0"/>
              <a:t> </a:t>
            </a:r>
            <a:r>
              <a:rPr lang="en-US" sz="1200" b="0" i="0" u="none" strike="noStrike" kern="1200" dirty="0">
                <a:solidFill>
                  <a:srgbClr val="000000"/>
                </a:solidFill>
                <a:effectLst/>
                <a:ea typeface="MS Gothic" panose="020B0609070205080204" pitchFamily="49" charset="-128"/>
              </a:rPr>
              <a:t>NPCA with eMLSR, DPS and </a:t>
            </a:r>
            <a:r>
              <a:rPr lang="en-US" sz="1200" b="0" i="0" u="none" strike="noStrike" kern="1200" dirty="0" err="1">
                <a:solidFill>
                  <a:srgbClr val="000000"/>
                </a:solidFill>
                <a:effectLst/>
                <a:ea typeface="MS Gothic" panose="020B0609070205080204" pitchFamily="49" charset="-128"/>
              </a:rPr>
              <a:t>coex</a:t>
            </a:r>
            <a:r>
              <a:rPr lang="en-US" sz="1200" b="0" i="0" u="none" strike="noStrike" kern="1200" dirty="0">
                <a:solidFill>
                  <a:srgbClr val="000000"/>
                </a:solidFill>
                <a:effectLst/>
                <a:ea typeface="MS Gothic" panose="020B0609070205080204" pitchFamily="49" charset="-128"/>
              </a:rPr>
              <a:t> mode</a:t>
            </a:r>
            <a:r>
              <a:rPr lang="en-US" sz="1200" dirty="0"/>
              <a:t> 				</a:t>
            </a:r>
            <a:r>
              <a:rPr lang="en-US" sz="1200" b="0" i="0" u="none" strike="noStrike" kern="1200" dirty="0">
                <a:solidFill>
                  <a:srgbClr val="000000"/>
                </a:solidFill>
                <a:effectLst/>
                <a:ea typeface="MS Gothic" panose="020B0609070205080204" pitchFamily="49" charset="-128"/>
              </a:rPr>
              <a:t>Laurent Cariou</a:t>
            </a:r>
            <a:r>
              <a:rPr lang="en-US" sz="1200" dirty="0"/>
              <a:t> </a:t>
            </a:r>
            <a:endParaRPr lang="en-GB" sz="1200" dirty="0"/>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24/1891</a:t>
            </a:r>
            <a:r>
              <a:rPr lang="en-US" sz="1200" dirty="0"/>
              <a:t> </a:t>
            </a:r>
            <a:r>
              <a:rPr lang="en-US" sz="1200" b="0" i="0" u="none" strike="noStrike" kern="1200" dirty="0">
                <a:solidFill>
                  <a:srgbClr val="222222"/>
                </a:solidFill>
                <a:effectLst/>
                <a:ea typeface="MS Gothic" panose="020B0609070205080204" pitchFamily="49" charset="-128"/>
              </a:rPr>
              <a:t>NPCA follow up</a:t>
            </a:r>
            <a:r>
              <a:rPr lang="en-US" sz="1200" dirty="0"/>
              <a:t> 							</a:t>
            </a:r>
            <a:r>
              <a:rPr lang="en-US" sz="1200" b="0" i="0" u="none" strike="noStrike" kern="1200" dirty="0">
                <a:solidFill>
                  <a:srgbClr val="000000"/>
                </a:solidFill>
                <a:effectLst/>
                <a:ea typeface="MS Gothic" panose="020B0609070205080204" pitchFamily="49" charset="-128"/>
              </a:rPr>
              <a:t>Liwen Chu</a:t>
            </a:r>
            <a:r>
              <a:rPr lang="en-US" sz="1200" dirty="0"/>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Back Up Queue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r>
              <a:rPr lang="en-GB" sz="1400" b="0" i="0" u="sng" strike="noStrike" dirty="0">
                <a:solidFill>
                  <a:srgbClr val="0563C1"/>
                </a:solidFill>
                <a:effectLst/>
                <a:hlinkClick r:id="rId2"/>
              </a:rPr>
              <a:t>24/1696</a:t>
            </a:r>
            <a:r>
              <a:rPr lang="en-GB" sz="1400" dirty="0"/>
              <a:t> </a:t>
            </a:r>
            <a:r>
              <a:rPr lang="en-GB" sz="1400" b="0" i="0" u="none" strike="noStrike" kern="1200" dirty="0">
                <a:solidFill>
                  <a:srgbClr val="000000"/>
                </a:solidFill>
                <a:effectLst/>
                <a:ea typeface="MS Gothic" panose="020B0609070205080204" pitchFamily="49" charset="-128"/>
              </a:rPr>
              <a:t>Positive-</a:t>
            </a:r>
            <a:r>
              <a:rPr lang="en-GB" sz="1400" b="0" i="0" u="none" strike="noStrike" kern="1200" dirty="0" err="1">
                <a:solidFill>
                  <a:srgbClr val="000000"/>
                </a:solidFill>
                <a:effectLst/>
                <a:ea typeface="MS Gothic" panose="020B0609070205080204" pitchFamily="49" charset="-128"/>
              </a:rPr>
              <a:t>ackonwlegement</a:t>
            </a:r>
            <a:r>
              <a:rPr lang="en-GB" sz="1400" b="0" i="0" u="none" strike="noStrike" kern="1200" dirty="0">
                <a:solidFill>
                  <a:srgbClr val="000000"/>
                </a:solidFill>
                <a:effectLst/>
                <a:ea typeface="MS Gothic" panose="020B0609070205080204" pitchFamily="49" charset="-128"/>
              </a:rPr>
              <a:t>-to-the-reception-of-correct-</a:t>
            </a:r>
            <a:r>
              <a:rPr lang="en-GB" sz="1400" b="0" i="0" u="none" strike="noStrike" kern="1200" dirty="0" err="1">
                <a:solidFill>
                  <a:srgbClr val="000000"/>
                </a:solidFill>
                <a:effectLst/>
                <a:ea typeface="MS Gothic" panose="020B0609070205080204" pitchFamily="49" charset="-128"/>
              </a:rPr>
              <a:t>phy</a:t>
            </a:r>
            <a:r>
              <a:rPr lang="en-GB" sz="1400" b="0" i="0" u="none" strike="noStrike" kern="1200" dirty="0">
                <a:solidFill>
                  <a:srgbClr val="000000"/>
                </a:solidFill>
                <a:effectLst/>
                <a:ea typeface="MS Gothic" panose="020B0609070205080204" pitchFamily="49" charset="-128"/>
              </a:rPr>
              <a:t>-header</a:t>
            </a:r>
            <a:r>
              <a:rPr lang="en-GB" sz="1400" dirty="0"/>
              <a:t> 			</a:t>
            </a:r>
            <a:r>
              <a:rPr lang="en-GB" sz="1400" b="0" i="0" u="none" strike="noStrike" kern="1200" dirty="0" err="1">
                <a:solidFill>
                  <a:srgbClr val="000000"/>
                </a:solidFill>
                <a:effectLst/>
                <a:ea typeface="MS Gothic" panose="020B0609070205080204" pitchFamily="49" charset="-128"/>
              </a:rPr>
              <a:t>Yanchao</a:t>
            </a:r>
            <a:r>
              <a:rPr lang="en-GB" sz="1400" b="0" i="0" u="none" strike="noStrike" kern="1200" dirty="0">
                <a:solidFill>
                  <a:srgbClr val="000000"/>
                </a:solidFill>
                <a:effectLst/>
                <a:ea typeface="MS Gothic" panose="020B0609070205080204" pitchFamily="49" charset="-128"/>
              </a:rPr>
              <a:t> Xu</a:t>
            </a:r>
            <a:r>
              <a:rPr lang="en-GB" sz="1400" dirty="0"/>
              <a:t> </a:t>
            </a:r>
          </a:p>
          <a:p>
            <a:r>
              <a:rPr lang="it-IT" sz="1400" b="0" i="0" u="sng" strike="noStrike" dirty="0">
                <a:solidFill>
                  <a:srgbClr val="0563C1"/>
                </a:solidFill>
                <a:effectLst/>
                <a:hlinkClick r:id="rId3"/>
              </a:rPr>
              <a:t>24/1733</a:t>
            </a:r>
            <a:r>
              <a:rPr lang="it-IT" sz="1400" dirty="0"/>
              <a:t> </a:t>
            </a:r>
            <a:r>
              <a:rPr lang="it-IT" sz="1400" b="0" i="0" u="none" strike="noStrike" kern="1200" dirty="0">
                <a:solidFill>
                  <a:srgbClr val="000000"/>
                </a:solidFill>
                <a:effectLst/>
                <a:ea typeface="MS Gothic" panose="020B0609070205080204" pitchFamily="49" charset="-128"/>
              </a:rPr>
              <a:t>TXOP Sharing for multi-AP Scenarios</a:t>
            </a:r>
            <a:r>
              <a:rPr lang="it-IT" sz="1400" dirty="0"/>
              <a:t> 							</a:t>
            </a:r>
            <a:r>
              <a:rPr lang="it-IT" sz="1400" b="0" i="0" u="none" strike="noStrike" kern="1200" dirty="0">
                <a:solidFill>
                  <a:srgbClr val="000000"/>
                </a:solidFill>
                <a:effectLst/>
                <a:ea typeface="MS Gothic" panose="020B0609070205080204" pitchFamily="49" charset="-128"/>
              </a:rPr>
              <a:t>Dana Ciochina</a:t>
            </a:r>
            <a:r>
              <a:rPr lang="it-IT" sz="1400" dirty="0"/>
              <a:t> </a:t>
            </a:r>
            <a:endParaRPr lang="en-GB" sz="1400" dirty="0"/>
          </a:p>
          <a:p>
            <a:r>
              <a:rPr lang="en-US" sz="1400" b="0" i="0" u="none" strike="noStrike" kern="1200" dirty="0">
                <a:solidFill>
                  <a:srgbClr val="FF0000"/>
                </a:solidFill>
                <a:effectLst/>
                <a:ea typeface="MS Gothic" panose="020B0609070205080204" pitchFamily="49" charset="-128"/>
              </a:rPr>
              <a:t>24/1750</a:t>
            </a:r>
            <a:r>
              <a:rPr lang="en-US" sz="1400" dirty="0"/>
              <a:t> </a:t>
            </a:r>
            <a:r>
              <a:rPr lang="en-US" sz="1400" b="0" i="0" u="none" strike="noStrike" kern="1200" dirty="0">
                <a:solidFill>
                  <a:srgbClr val="000000"/>
                </a:solidFill>
                <a:effectLst/>
                <a:ea typeface="MS Gothic" panose="020B0609070205080204" pitchFamily="49" charset="-128"/>
              </a:rPr>
              <a:t>Managed on-channel P2P communication and simulations - Follow up</a:t>
            </a:r>
            <a:r>
              <a:rPr lang="en-US" sz="1400" dirty="0"/>
              <a:t> 		</a:t>
            </a:r>
            <a:r>
              <a:rPr lang="en-US" sz="1400" b="0" i="0" u="none" strike="noStrike" kern="1200" dirty="0">
                <a:solidFill>
                  <a:srgbClr val="000000"/>
                </a:solidFill>
                <a:effectLst/>
                <a:ea typeface="MS Gothic" panose="020B0609070205080204" pitchFamily="49" charset="-128"/>
              </a:rPr>
              <a:t>Iñaki Val</a:t>
            </a:r>
            <a:r>
              <a:rPr lang="en-US" sz="1400" dirty="0"/>
              <a:t> </a:t>
            </a:r>
            <a:endParaRPr lang="en-GB" sz="1400" dirty="0"/>
          </a:p>
          <a:p>
            <a:r>
              <a:rPr lang="en-US" sz="1400" b="0" i="0" u="sng" strike="noStrike" dirty="0">
                <a:solidFill>
                  <a:srgbClr val="0563C1"/>
                </a:solidFill>
                <a:effectLst/>
                <a:hlinkClick r:id="rId4"/>
              </a:rPr>
              <a:t>24/1777</a:t>
            </a:r>
            <a:r>
              <a:rPr lang="en-US" sz="1400" dirty="0"/>
              <a:t> </a:t>
            </a:r>
            <a:r>
              <a:rPr lang="en-US" sz="1400" b="0" i="0" u="none" strike="noStrike" kern="1200" dirty="0">
                <a:solidFill>
                  <a:srgbClr val="000000"/>
                </a:solidFill>
                <a:effectLst/>
                <a:ea typeface="MS Gothic" panose="020B0609070205080204" pitchFamily="49" charset="-128"/>
              </a:rPr>
              <a:t>In-device-coexistence use cases follow-up</a:t>
            </a:r>
            <a:r>
              <a:rPr lang="en-US" sz="1400" dirty="0"/>
              <a:t> 						</a:t>
            </a:r>
            <a:r>
              <a:rPr lang="en-US" sz="1400" b="0" i="0" u="none" strike="noStrike" kern="1200" dirty="0">
                <a:solidFill>
                  <a:srgbClr val="000000"/>
                </a:solidFill>
                <a:effectLst/>
                <a:ea typeface="MS Gothic" panose="020B0609070205080204" pitchFamily="49" charset="-128"/>
              </a:rPr>
              <a:t>Hongwon Lee</a:t>
            </a:r>
            <a:r>
              <a:rPr lang="en-US" sz="1400" dirty="0"/>
              <a:t> </a:t>
            </a:r>
            <a:endParaRPr lang="en-GB" sz="1400" dirty="0"/>
          </a:p>
          <a:p>
            <a:r>
              <a:rPr lang="en-GB" sz="1400" b="0" i="0" u="sng" strike="noStrike" dirty="0">
                <a:solidFill>
                  <a:srgbClr val="0563C1"/>
                </a:solidFill>
                <a:effectLst/>
                <a:hlinkClick r:id="rId5"/>
              </a:rPr>
              <a:t>24/1817</a:t>
            </a:r>
            <a:r>
              <a:rPr lang="en-US" sz="1400" dirty="0">
                <a:effectLst/>
              </a:rPr>
              <a:t> </a:t>
            </a:r>
            <a:r>
              <a:rPr lang="en-GB" sz="1400" b="0" i="0" u="none" strike="noStrike" kern="1200" dirty="0">
                <a:solidFill>
                  <a:srgbClr val="000000"/>
                </a:solidFill>
                <a:effectLst/>
                <a:ea typeface="MS Gothic" panose="020B0609070205080204" pitchFamily="49" charset="-128"/>
              </a:rPr>
              <a:t>Providing Priority When Addressing IDC Issues</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endParaRPr lang="en-GB" sz="1400" dirty="0">
              <a:effectLst/>
            </a:endParaRPr>
          </a:p>
          <a:p>
            <a:r>
              <a:rPr lang="en-US" sz="1400" b="0" i="0" u="none" strike="noStrike" kern="1200" dirty="0">
                <a:solidFill>
                  <a:srgbClr val="FF0000"/>
                </a:solidFill>
                <a:effectLst/>
                <a:ea typeface="MS Gothic" panose="020B0609070205080204" pitchFamily="49" charset="-128"/>
              </a:rPr>
              <a:t>24/1847</a:t>
            </a:r>
            <a:r>
              <a:rPr lang="en-US" sz="1400" dirty="0"/>
              <a:t> </a:t>
            </a:r>
            <a:r>
              <a:rPr lang="en-US" sz="1400" b="0" i="0" u="none" strike="noStrike" kern="1200" dirty="0">
                <a:solidFill>
                  <a:srgbClr val="000000"/>
                </a:solidFill>
                <a:effectLst/>
                <a:ea typeface="MS Gothic" panose="020B0609070205080204" pitchFamily="49" charset="-128"/>
              </a:rPr>
              <a:t>ICF/ICR frame exchange on Dynamic Sub-band Operation</a:t>
            </a:r>
            <a:r>
              <a:rPr lang="en-US" sz="1400" dirty="0"/>
              <a:t> 				</a:t>
            </a:r>
            <a:r>
              <a:rPr lang="en-US" sz="1400" b="0" i="0" u="none" strike="noStrike" kern="1200" dirty="0">
                <a:solidFill>
                  <a:srgbClr val="000000"/>
                </a:solidFill>
                <a:effectLst/>
                <a:ea typeface="MS Gothic" panose="020B0609070205080204" pitchFamily="49" charset="-128"/>
              </a:rPr>
              <a:t>Sung Hank</a:t>
            </a:r>
            <a:r>
              <a:rPr lang="en-US" sz="1400" dirty="0"/>
              <a:t> </a:t>
            </a:r>
            <a:endParaRPr lang="en-GB" sz="1400" dirty="0"/>
          </a:p>
          <a:p>
            <a:r>
              <a:rPr lang="en-US" sz="1400" b="0" i="0" u="sng" strike="noStrike" dirty="0">
                <a:solidFill>
                  <a:srgbClr val="0563C1"/>
                </a:solidFill>
                <a:effectLst/>
                <a:hlinkClick r:id="rId6"/>
              </a:rPr>
              <a:t>24/1848</a:t>
            </a:r>
            <a:r>
              <a:rPr lang="en-US" sz="1400" dirty="0"/>
              <a:t> </a:t>
            </a:r>
            <a:r>
              <a:rPr lang="en-US" sz="1400" b="0" i="0" u="none" strike="noStrike" kern="1200" dirty="0">
                <a:solidFill>
                  <a:srgbClr val="000000"/>
                </a:solidFill>
                <a:effectLst/>
                <a:ea typeface="MS Gothic" panose="020B0609070205080204" pitchFamily="49" charset="-128"/>
              </a:rPr>
              <a:t>Frame Exchange Sequences for In-Device Coexistence</a:t>
            </a:r>
            <a:r>
              <a:rPr lang="en-US" sz="1400" dirty="0"/>
              <a:t> 				</a:t>
            </a:r>
            <a:r>
              <a:rPr lang="en-US" sz="1400" b="0" i="0" u="none" strike="noStrike" kern="1200" dirty="0">
                <a:solidFill>
                  <a:srgbClr val="000000"/>
                </a:solidFill>
                <a:effectLst/>
                <a:ea typeface="MS Gothic" panose="020B0609070205080204" pitchFamily="49" charset="-128"/>
              </a:rPr>
              <a:t>Shawn Kim</a:t>
            </a:r>
            <a:r>
              <a:rPr lang="en-US" sz="1400" dirty="0"/>
              <a:t> </a:t>
            </a:r>
            <a:endParaRPr lang="en-GB" sz="1400" dirty="0"/>
          </a:p>
          <a:p>
            <a:r>
              <a:rPr lang="en-US" sz="1400" b="0" i="0" u="sng" strike="noStrike" dirty="0">
                <a:solidFill>
                  <a:srgbClr val="0563C1"/>
                </a:solidFill>
                <a:effectLst/>
                <a:hlinkClick r:id="rId7"/>
              </a:rPr>
              <a:t>24/1863</a:t>
            </a:r>
            <a:r>
              <a:rPr lang="en-US" sz="1400" dirty="0"/>
              <a:t> </a:t>
            </a:r>
            <a:r>
              <a:rPr lang="en-US" sz="1400" b="0" i="0" u="none" strike="noStrike" kern="1200" dirty="0">
                <a:solidFill>
                  <a:srgbClr val="000000"/>
                </a:solidFill>
                <a:effectLst/>
                <a:ea typeface="MS Gothic" panose="020B0609070205080204" pitchFamily="49" charset="-128"/>
              </a:rPr>
              <a:t>Performance Benefits of DSO</a:t>
            </a:r>
            <a:r>
              <a:rPr lang="en-US" sz="1400" dirty="0"/>
              <a:t> 								</a:t>
            </a:r>
            <a:r>
              <a:rPr lang="en-US" sz="1400" b="0" i="0" u="none" strike="noStrike" kern="1200" dirty="0">
                <a:solidFill>
                  <a:srgbClr val="000000"/>
                </a:solidFill>
                <a:effectLst/>
                <a:ea typeface="MS Gothic" panose="020B0609070205080204" pitchFamily="49" charset="-128"/>
              </a:rPr>
              <a:t>Kerstin Johnsson</a:t>
            </a:r>
            <a:r>
              <a:rPr lang="en-US" sz="1400" dirty="0"/>
              <a:t> </a:t>
            </a:r>
            <a:endParaRPr lang="en-GB" sz="1400" b="0" dirty="0"/>
          </a:p>
          <a:p>
            <a:r>
              <a:rPr lang="en-GB" sz="1400" b="0" i="0" u="none" strike="noStrike" kern="1200" dirty="0">
                <a:solidFill>
                  <a:srgbClr val="FF0000"/>
                </a:solidFill>
                <a:effectLst/>
                <a:ea typeface="MS Gothic" panose="020B0609070205080204" pitchFamily="49" charset="-128"/>
              </a:rPr>
              <a:t>24/1866</a:t>
            </a:r>
            <a:r>
              <a:rPr lang="en-US" sz="1400" dirty="0">
                <a:effectLst/>
              </a:rPr>
              <a:t> </a:t>
            </a:r>
            <a:r>
              <a:rPr lang="en-GB" sz="1400" b="0" i="0" u="none" strike="noStrike" kern="1200" dirty="0">
                <a:solidFill>
                  <a:srgbClr val="000000"/>
                </a:solidFill>
                <a:effectLst/>
                <a:ea typeface="MS Gothic" panose="020B0609070205080204" pitchFamily="49" charset="-128"/>
              </a:rPr>
              <a:t>Dynamic Power Save with Traffic Awareness</a:t>
            </a:r>
            <a:r>
              <a:rPr lang="en-US" sz="1400" dirty="0">
                <a:effectLst/>
              </a:rPr>
              <a:t> 						</a:t>
            </a:r>
            <a:r>
              <a:rPr lang="en-GB" sz="1400" b="0" i="0" u="none" strike="noStrike" kern="1200" dirty="0">
                <a:solidFill>
                  <a:srgbClr val="000000"/>
                </a:solidFill>
                <a:effectLst/>
                <a:ea typeface="MS Gothic" panose="020B0609070205080204" pitchFamily="49" charset="-128"/>
              </a:rPr>
              <a:t>Jiayi Zhang</a:t>
            </a:r>
            <a:r>
              <a:rPr lang="en-US" sz="1400" dirty="0">
                <a:effectLst/>
              </a:rPr>
              <a:t> </a:t>
            </a:r>
            <a:endParaRPr lang="en-GB" sz="1400" b="0" dirty="0">
              <a:effectLst/>
            </a:endParaRPr>
          </a:p>
          <a:p>
            <a:r>
              <a:rPr lang="en-US" sz="1400" b="0" i="0" u="sng" strike="noStrike" dirty="0">
                <a:solidFill>
                  <a:srgbClr val="0563C1"/>
                </a:solidFill>
                <a:effectLst/>
                <a:hlinkClick r:id="rId8"/>
              </a:rPr>
              <a:t>24/1872</a:t>
            </a:r>
            <a:r>
              <a:rPr lang="en-US" sz="1400" dirty="0"/>
              <a:t> </a:t>
            </a:r>
            <a:r>
              <a:rPr lang="en-US" sz="1400" b="0" i="0" u="none" strike="noStrike" kern="1200" dirty="0">
                <a:solidFill>
                  <a:srgbClr val="000000"/>
                </a:solidFill>
                <a:effectLst/>
                <a:ea typeface="MS Gothic" panose="020B0609070205080204" pitchFamily="49" charset="-128"/>
              </a:rPr>
              <a:t>Opportunistic Channel Access Mechanism for Buffer Reporting</a:t>
            </a:r>
            <a:r>
              <a:rPr lang="en-US" sz="1400" dirty="0"/>
              <a:t> 			</a:t>
            </a:r>
            <a:r>
              <a:rPr lang="en-US" sz="1400" b="0" i="0" u="none" strike="noStrike" kern="1200" dirty="0">
                <a:solidFill>
                  <a:srgbClr val="000000"/>
                </a:solidFill>
                <a:effectLst/>
                <a:ea typeface="MS Gothic" panose="020B0609070205080204" pitchFamily="49" charset="-128"/>
              </a:rPr>
              <a:t>Behnam </a:t>
            </a:r>
            <a:r>
              <a:rPr lang="en-US" sz="1400" b="0" i="0" u="none" strike="noStrike" kern="1200" dirty="0" err="1">
                <a:solidFill>
                  <a:srgbClr val="000000"/>
                </a:solidFill>
                <a:effectLst/>
                <a:ea typeface="MS Gothic" panose="020B0609070205080204" pitchFamily="49" charset="-128"/>
              </a:rPr>
              <a:t>Dezfouli</a:t>
            </a:r>
            <a:endParaRPr lang="en-US" sz="1400" b="0" i="0" u="none" strike="noStrike" kern="1200" dirty="0">
              <a:solidFill>
                <a:srgbClr val="000000"/>
              </a:solidFill>
              <a:effectLst/>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24/1880</a:t>
            </a:r>
            <a:r>
              <a:rPr lang="en-GB" sz="1400" dirty="0"/>
              <a:t> </a:t>
            </a:r>
            <a:r>
              <a:rPr lang="en-GB" sz="1400" b="0" i="0" u="none" strike="noStrike" kern="1200" dirty="0">
                <a:solidFill>
                  <a:srgbClr val="000000"/>
                </a:solidFill>
                <a:effectLst/>
                <a:ea typeface="MS Gothic" panose="020B0609070205080204" pitchFamily="49" charset="-128"/>
              </a:rPr>
              <a:t>Solutions for Beacon Bloating</a:t>
            </a:r>
            <a:r>
              <a:rPr lang="en-GB" sz="1400" dirty="0"/>
              <a:t> 								</a:t>
            </a:r>
            <a:r>
              <a:rPr lang="en-GB" sz="1400" b="0" i="0" u="none" strike="noStrike" kern="1200" dirty="0">
                <a:solidFill>
                  <a:srgbClr val="222222"/>
                </a:solidFill>
                <a:effectLst/>
                <a:ea typeface="MS Gothic" panose="020B0609070205080204" pitchFamily="49" charset="-128"/>
              </a:rPr>
              <a:t>Reza Hedayat</a:t>
            </a:r>
            <a:r>
              <a:rPr lang="en-GB" sz="1400" dirty="0"/>
              <a:t> </a:t>
            </a:r>
            <a:endParaRPr lang="en-US" sz="1400" b="0" kern="1200" dirty="0">
              <a:ea typeface="MS Gothic" panose="020B0609070205080204" pitchFamily="49" charset="-128"/>
            </a:endParaRPr>
          </a:p>
          <a:p>
            <a:r>
              <a:rPr lang="en-GB" sz="1400" b="0" i="0" u="none" strike="noStrike" kern="1200" dirty="0">
                <a:solidFill>
                  <a:srgbClr val="FF0000"/>
                </a:solidFill>
                <a:effectLst/>
                <a:ea typeface="MS Gothic" panose="020B0609070205080204" pitchFamily="49" charset="-128"/>
              </a:rPr>
              <a:t>24/1888</a:t>
            </a:r>
            <a:r>
              <a:rPr lang="en-US" sz="1400" dirty="0">
                <a:effectLst/>
              </a:rPr>
              <a:t> </a:t>
            </a:r>
            <a:r>
              <a:rPr lang="en-GB" sz="1400" b="0" i="0" u="none" strike="noStrike" kern="1200" dirty="0">
                <a:solidFill>
                  <a:srgbClr val="000000"/>
                </a:solidFill>
                <a:effectLst/>
                <a:ea typeface="MS Gothic" panose="020B0609070205080204" pitchFamily="49" charset="-128"/>
              </a:rPr>
              <a:t>Light beacon consideration</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US" sz="1400" b="0" kern="1200" dirty="0">
              <a:effectLst/>
              <a:ea typeface="MS Gothic" panose="020B0609070205080204" pitchFamily="49" charset="-128"/>
            </a:endParaRPr>
          </a:p>
          <a:p>
            <a:r>
              <a:rPr lang="en-US" sz="1400" b="0" i="0" u="none" strike="noStrike" kern="1200" dirty="0">
                <a:solidFill>
                  <a:srgbClr val="FF0000"/>
                </a:solidFill>
                <a:effectLst/>
                <a:ea typeface="MS Gothic" panose="020B0609070205080204" pitchFamily="49" charset="-128"/>
              </a:rPr>
              <a:t>24/1892</a:t>
            </a:r>
            <a:r>
              <a:rPr lang="en-US" sz="1400" dirty="0"/>
              <a:t> </a:t>
            </a:r>
            <a:r>
              <a:rPr lang="en-US" sz="1400" b="0" i="0" u="none" strike="noStrike" kern="1200" dirty="0">
                <a:solidFill>
                  <a:srgbClr val="000000"/>
                </a:solidFill>
                <a:effectLst/>
                <a:ea typeface="MS Gothic" panose="020B0609070205080204" pitchFamily="49" charset="-128"/>
              </a:rPr>
              <a:t>Low capability mode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US" sz="1400" b="0" kern="1200" dirty="0">
              <a:ea typeface="MS Gothic" panose="020B0609070205080204" pitchFamily="49" charset="-128"/>
            </a:endParaRPr>
          </a:p>
          <a:p>
            <a:r>
              <a:rPr lang="en-GB" sz="1400" b="0" i="0" u="sng" strike="noStrike" dirty="0">
                <a:solidFill>
                  <a:srgbClr val="0563C1"/>
                </a:solidFill>
                <a:effectLst/>
                <a:hlinkClick r:id="rId9"/>
              </a:rPr>
              <a:t>24/1895</a:t>
            </a:r>
            <a:r>
              <a:rPr lang="en-US" sz="1400" dirty="0">
                <a:effectLst/>
              </a:rPr>
              <a:t> </a:t>
            </a:r>
            <a:r>
              <a:rPr lang="en-GB" sz="1400" b="0" i="0" u="none" strike="noStrike" kern="1200" dirty="0">
                <a:solidFill>
                  <a:srgbClr val="000000"/>
                </a:solidFill>
                <a:effectLst/>
                <a:ea typeface="MS Gothic" panose="020B0609070205080204" pitchFamily="49" charset="-128"/>
              </a:rPr>
              <a:t>Power Save Operation and AP Behaviour for Coex Unavailability </a:t>
            </a:r>
            <a:r>
              <a:rPr lang="en-US" sz="1400" dirty="0">
                <a:effectLst/>
              </a:rPr>
              <a:t> 			</a:t>
            </a:r>
            <a:r>
              <a:rPr lang="en-GB" sz="1400" b="0" i="0" u="none" strike="noStrike" kern="1200" dirty="0">
                <a:solidFill>
                  <a:srgbClr val="000000"/>
                </a:solidFill>
                <a:effectLst/>
                <a:ea typeface="MS Gothic" panose="020B0609070205080204" pitchFamily="49" charset="-128"/>
              </a:rPr>
              <a:t>Qi Wang</a:t>
            </a:r>
          </a:p>
          <a:p>
            <a:r>
              <a:rPr lang="en-GB" sz="1400" b="0" i="0" u="sng" strike="noStrike" dirty="0">
                <a:solidFill>
                  <a:srgbClr val="0563C1"/>
                </a:solidFill>
                <a:effectLst/>
                <a:hlinkClick r:id="rId10"/>
              </a:rPr>
              <a:t>24/1899</a:t>
            </a:r>
            <a:r>
              <a:rPr lang="en-GB" sz="1400" dirty="0"/>
              <a:t> </a:t>
            </a:r>
            <a:r>
              <a:rPr lang="en-GB" sz="1400" b="0" i="0" u="none" strike="noStrike" kern="1200" dirty="0">
                <a:solidFill>
                  <a:srgbClr val="000000"/>
                </a:solidFill>
                <a:effectLst/>
                <a:ea typeface="MS Gothic" panose="020B0609070205080204" pitchFamily="49" charset="-128"/>
              </a:rPr>
              <a:t>UHR SCS Enhancements </a:t>
            </a:r>
            <a:r>
              <a:rPr lang="en-GB" sz="1400" dirty="0"/>
              <a:t> 									</a:t>
            </a:r>
            <a:r>
              <a:rPr lang="en-GB" sz="1400" b="0" i="0" u="none" strike="noStrike" kern="1200" dirty="0">
                <a:solidFill>
                  <a:srgbClr val="000000"/>
                </a:solidFill>
                <a:effectLst/>
                <a:ea typeface="MS Gothic" panose="020B0609070205080204" pitchFamily="49" charset="-128"/>
              </a:rPr>
              <a:t>Abdel K. Ajami</a:t>
            </a:r>
            <a:r>
              <a:rPr lang="en-GB" sz="1400" dirty="0"/>
              <a:t> </a:t>
            </a:r>
            <a:r>
              <a:rPr lang="en-US" sz="1400" dirty="0">
                <a:effectLst/>
              </a:rPr>
              <a:t> </a:t>
            </a:r>
            <a:r>
              <a:rPr lang="en-US" sz="1400" dirty="0"/>
              <a:t> </a:t>
            </a:r>
            <a:endParaRPr lang="en-US" sz="1400" b="0" dirty="0"/>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14653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6B9F25"/>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a:t>
                      </a: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3</a:t>
                      </a:r>
                      <a:endParaRPr lang="en-US"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Sounding</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C0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C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SP Tabled</a:t>
                      </a:r>
                      <a:endParaRPr lang="en-US" sz="800" b="0" i="0" u="none" strike="noStrike" dirty="0">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C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24/1881r0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PDT-MAC-Seamless-Roaming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Duncan Ho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24/2016r0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Frank Hsu</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C-TDMA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969028457"/>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dirty="0">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p>
                      <a:pPr algn="ctr" fontAlgn="ctr"/>
                      <a:r>
                        <a:rPr lang="en-GB" sz="800" b="1" i="1" u="none" strike="noStrike" dirty="0">
                          <a:solidFill>
                            <a:srgbClr val="00B050"/>
                          </a:solidFill>
                          <a:effectLst/>
                          <a:latin typeface="Times New Roman" panose="02020603050405020304" pitchFamily="18" charset="0"/>
                        </a:rPr>
                        <a:t>More SPs: No objection</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Jianhan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DRU</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29003820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24/2006r0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PDT-PHY-Capabilities-Element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Eugene Baik</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UHR PHY Capabilities in UHR Caps IE </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24/2005r0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PDT-PHY-Introduction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Bin Tian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Introduction to the UHR PHY</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pdt-phy-service-interface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Sun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PHY Service Interface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24/2135r0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PDT-PHY-Null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Null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24/2034r0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PDT-PHY-Pilot Subcarriers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Pilot Subcarriers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24/2017r0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PDT-PHY-Transmitter-Block-Diagram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Yusuke Asai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Block Diagram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24/2023r0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Overview of the PPDU encoding process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Overview of the PPDU Encoding Process</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8"/>
                        </a:rPr>
                        <a:t>24/2011r0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Timing-Related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Timing-Related Parameters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24/2033r2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PDT-PHY-Legacy preamble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Legacy Preamble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24/2009r4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PDT-PHY-UHR-SIG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136363380"/>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UHR-STF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24/2035r0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PDT-PHY-UHR-LTF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UHR-LTF</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24/2012r1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Packet Extension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Packet Extension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24/2042r0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ETA: 01/13</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355888493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24/1701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24/1746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3436780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24/1777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24/1778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24/1783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24/1785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24/1817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7221023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346549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24/1877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24/1878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1352446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noStrike" kern="1200">
                          <a:solidFill>
                            <a:srgbClr val="000000"/>
                          </a:solidFill>
                          <a:effectLst/>
                          <a:latin typeface="Times New Roman" panose="02020603050405020304" pitchFamily="18" charset="0"/>
                          <a:ea typeface="MS Gothic" panose="020B0609070205080204" pitchFamily="49" charset="-128"/>
                        </a:rPr>
                        <a:t>60 MHz DRU Tone Plan</a:t>
                      </a:r>
                      <a:endParaRPr lang="pl-PL"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000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30463035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25/0089</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Enhancing Spatial Reuse with MAP Coordination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Rui Yang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Not Uploaded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48610890"/>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Mahmoud Hasabelnaby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4142795262"/>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25/0162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RU indication to reduce scheduling complexity</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Jiyang</a:t>
                      </a:r>
                      <a:r>
                        <a:rPr lang="en-US" sz="800" b="0" i="0" u="none" strike="noStrike" dirty="0">
                          <a:solidFill>
                            <a:srgbClr val="000000"/>
                          </a:solidFill>
                          <a:effectLst/>
                          <a:latin typeface="Times New Roman" panose="02020603050405020304" pitchFamily="18" charset="0"/>
                        </a:rPr>
                        <a:t> Bai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9363622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24/1807r0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Ying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UEQM</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55Y, 8N, 22A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 Qinghua Li, You Wei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kern="1200" dirty="0">
                          <a:solidFill>
                            <a:srgbClr val="000000"/>
                          </a:solidFill>
                          <a:effectLst/>
                          <a:latin typeface="Times New Roman" panose="02020603050405020304" pitchFamily="18" charset="0"/>
                          <a:ea typeface="+mn-ea"/>
                          <a:cs typeface="+mn-cs"/>
                        </a:rPr>
                        <a:t>23/2211</a:t>
                      </a:r>
                      <a:r>
                        <a:rPr lang="en-US" sz="800" b="0" i="0" u="none" strike="noStrike" dirty="0">
                          <a:solidFill>
                            <a:srgbClr val="00000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Dongju</a:t>
                      </a:r>
                      <a:r>
                        <a:rPr lang="en-US" sz="800" b="0" i="0" u="none" strike="noStrike" dirty="0">
                          <a:solidFill>
                            <a:srgbClr val="000000"/>
                          </a:solidFill>
                          <a:effectLst/>
                          <a:latin typeface="Times New Roman" panose="02020603050405020304" pitchFamily="18" charset="0"/>
                        </a:rPr>
                        <a:t> Cha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38496736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Juan Fang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Jianhan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Jianhan Liu</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endParaRPr lang="en-US" dirty="0"/>
          </a:p>
          <a:p>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24/2017r0</a:t>
            </a:r>
            <a:r>
              <a:rPr lang="en-GB" sz="1100" dirty="0"/>
              <a:t> </a:t>
            </a:r>
            <a:r>
              <a:rPr lang="en-GB" sz="1100" b="0" i="0" u="none" strike="noStrike" kern="1200" dirty="0">
                <a:solidFill>
                  <a:srgbClr val="000000"/>
                </a:solidFill>
                <a:effectLst/>
                <a:ea typeface="MS Gothic" panose="020B0609070205080204" pitchFamily="49" charset="-128"/>
              </a:rPr>
              <a:t>PDT-PHY-Transmitter-Block-Diagram</a:t>
            </a:r>
            <a:r>
              <a:rPr lang="en-GB" sz="1100" dirty="0"/>
              <a:t> 				</a:t>
            </a:r>
            <a:r>
              <a:rPr lang="en-GB" sz="1100" b="0" i="0" u="none" strike="noStrike" dirty="0">
                <a:solidFill>
                  <a:srgbClr val="000000"/>
                </a:solidFill>
                <a:effectLst/>
              </a:rPr>
              <a:t>Yusuke Asai 			[SP]</a:t>
            </a:r>
            <a:r>
              <a:rPr lang="en-GB" sz="1100" dirty="0"/>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t> </a:t>
            </a:r>
            <a:r>
              <a:rPr lang="en-GB" sz="1100" b="0" i="0" u="none" strike="noStrike" kern="1200" dirty="0">
                <a:solidFill>
                  <a:srgbClr val="000000"/>
                </a:solidFill>
                <a:effectLst/>
                <a:ea typeface="MS Gothic" panose="020B0609070205080204" pitchFamily="49" charset="-128"/>
              </a:rPr>
              <a:t>PDT-PHY-Legacy preamble</a:t>
            </a:r>
            <a:r>
              <a:rPr lang="en-GB" sz="1100" dirty="0"/>
              <a:t> 					</a:t>
            </a:r>
            <a:r>
              <a:rPr lang="en-GB" sz="1100" b="0" i="0" u="none" strike="noStrike" dirty="0">
                <a:solidFill>
                  <a:srgbClr val="000000"/>
                </a:solidFill>
                <a:effectLst/>
              </a:rPr>
              <a:t>Dongguk Lim</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3"/>
              </a:rPr>
              <a:t>24/2009r4</a:t>
            </a:r>
            <a:r>
              <a:rPr lang="en-GB" sz="1100" dirty="0"/>
              <a:t> </a:t>
            </a:r>
            <a:r>
              <a:rPr lang="en-GB" sz="1100" b="0" i="0" u="none" strike="noStrike" kern="1200" dirty="0">
                <a:solidFill>
                  <a:srgbClr val="000000"/>
                </a:solidFill>
                <a:effectLst/>
                <a:ea typeface="MS Gothic" panose="020B0609070205080204" pitchFamily="49" charset="-128"/>
              </a:rPr>
              <a:t>PDT-PHY-UHR-SIG</a:t>
            </a:r>
            <a:r>
              <a:rPr lang="en-GB" sz="1100" dirty="0"/>
              <a:t> 						</a:t>
            </a:r>
            <a:r>
              <a:rPr lang="en-GB" sz="1100" b="0" i="0" u="none" strike="noStrike" dirty="0">
                <a:solidFill>
                  <a:srgbClr val="000000"/>
                </a:solidFill>
                <a:effectLst/>
              </a:rPr>
              <a:t>Mengshi Hu</a:t>
            </a:r>
            <a:r>
              <a:rPr lang="en-GB" sz="1100" dirty="0"/>
              <a:t> 			</a:t>
            </a:r>
            <a:r>
              <a:rPr lang="en-GB" sz="1100" b="0" i="0" u="none" strike="noStrike" dirty="0">
                <a:solidFill>
                  <a:srgbClr val="000000"/>
                </a:solidFill>
                <a:effectLst/>
              </a:rPr>
              <a:t>[SP]</a:t>
            </a:r>
            <a:endParaRPr lang="en-GB" sz="1100" dirty="0"/>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rPr>
              <a:t>24/2008r0</a:t>
            </a:r>
            <a:r>
              <a:rPr lang="en-GB" sz="1100" dirty="0"/>
              <a:t> </a:t>
            </a:r>
            <a:r>
              <a:rPr lang="en-GB" sz="1100" b="0" i="0" u="none" strike="noStrike" kern="1200" dirty="0">
                <a:solidFill>
                  <a:srgbClr val="000000"/>
                </a:solidFill>
                <a:effectLst/>
                <a:ea typeface="MS Gothic" panose="020B0609070205080204" pitchFamily="49" charset="-128"/>
              </a:rPr>
              <a:t>PDT-PHY-Interference-Mitigation</a:t>
            </a:r>
            <a:r>
              <a:rPr lang="en-GB" sz="1100" dirty="0"/>
              <a:t> 				</a:t>
            </a:r>
            <a:r>
              <a:rPr lang="en-GB" sz="1100" b="0" i="0" u="none" strike="noStrike" dirty="0">
                <a:solidFill>
                  <a:srgbClr val="000000"/>
                </a:solidFill>
                <a:effectLst/>
              </a:rPr>
              <a:t>Shimi Shilo</a:t>
            </a:r>
            <a:r>
              <a:rPr lang="en-GB"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4"/>
              </a:rPr>
              <a:t>24/2027r0</a:t>
            </a:r>
            <a:r>
              <a:rPr lang="en-GB" sz="1100" dirty="0"/>
              <a:t> </a:t>
            </a:r>
            <a:r>
              <a:rPr lang="en-GB" sz="1100" b="0" i="0" u="none" strike="noStrike" kern="1200" dirty="0" err="1">
                <a:solidFill>
                  <a:srgbClr val="000000"/>
                </a:solidFill>
                <a:effectLst/>
                <a:ea typeface="MS Gothic" panose="020B0609070205080204" pitchFamily="49" charset="-128"/>
              </a:rPr>
              <a:t>pdt</a:t>
            </a:r>
            <a:r>
              <a:rPr lang="en-GB" sz="1100" b="0" i="0" u="none" strike="noStrike" kern="1200" dirty="0">
                <a:solidFill>
                  <a:srgbClr val="000000"/>
                </a:solidFill>
                <a:effectLst/>
                <a:ea typeface="MS Gothic" panose="020B0609070205080204" pitchFamily="49" charset="-128"/>
              </a:rPr>
              <a:t>-</a:t>
            </a:r>
            <a:r>
              <a:rPr lang="en-GB" sz="1100" b="0" i="0" u="none" strike="noStrike" kern="1200" dirty="0" err="1">
                <a:solidFill>
                  <a:srgbClr val="000000"/>
                </a:solidFill>
                <a:effectLst/>
                <a:ea typeface="MS Gothic" panose="020B0609070205080204" pitchFamily="49" charset="-128"/>
              </a:rPr>
              <a:t>phy</a:t>
            </a:r>
            <a:r>
              <a:rPr lang="en-GB" sz="1100" b="0" i="0" u="none" strike="noStrike" kern="1200" dirty="0">
                <a:solidFill>
                  <a:srgbClr val="000000"/>
                </a:solidFill>
                <a:effectLst/>
                <a:ea typeface="MS Gothic" panose="020B0609070205080204" pitchFamily="49" charset="-128"/>
              </a:rPr>
              <a:t>-service-interface</a:t>
            </a:r>
            <a:r>
              <a:rPr lang="en-GB" sz="1100" dirty="0"/>
              <a:t> 					</a:t>
            </a:r>
            <a:r>
              <a:rPr lang="en-GB" sz="1100" b="0" i="0" u="none" strike="noStrike" dirty="0">
                <a:solidFill>
                  <a:srgbClr val="000000"/>
                </a:solidFill>
                <a:effectLst/>
              </a:rPr>
              <a:t>Bo Sun</a:t>
            </a:r>
            <a:r>
              <a:rPr lang="en-GB" sz="1100" dirty="0"/>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24/1850</a:t>
            </a:r>
            <a:r>
              <a:rPr lang="en-US" sz="1100" dirty="0"/>
              <a:t> </a:t>
            </a:r>
            <a:r>
              <a:rPr lang="en-US" sz="1100" b="0" i="0" u="none" strike="noStrike" kern="1200" dirty="0">
                <a:solidFill>
                  <a:srgbClr val="000000"/>
                </a:solidFill>
                <a:effectLst/>
                <a:ea typeface="MS Gothic" panose="020B0609070205080204" pitchFamily="49" charset="-128"/>
              </a:rPr>
              <a:t>Mid-Range Support for ELR PPDU</a:t>
            </a:r>
            <a:r>
              <a:rPr lang="en-US" sz="1100" dirty="0"/>
              <a:t> 				</a:t>
            </a:r>
            <a:r>
              <a:rPr lang="en-US" sz="1100" b="0" i="0" u="none" strike="noStrike" kern="1200" dirty="0">
                <a:solidFill>
                  <a:srgbClr val="000000"/>
                </a:solidFill>
                <a:effectLst/>
                <a:ea typeface="MS Gothic" panose="020B0609070205080204" pitchFamily="49" charset="-128"/>
              </a:rPr>
              <a:t>Junghoon Suh</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6"/>
              </a:rPr>
              <a:t>24/1861</a:t>
            </a:r>
            <a:r>
              <a:rPr lang="en-US" sz="1100" dirty="0"/>
              <a:t> </a:t>
            </a:r>
            <a:r>
              <a:rPr lang="en-US" sz="1100" b="0" i="0" u="none" strike="noStrike" kern="1200" dirty="0">
                <a:solidFill>
                  <a:srgbClr val="000000"/>
                </a:solidFill>
                <a:effectLst/>
                <a:ea typeface="MS Gothic" panose="020B0609070205080204" pitchFamily="49" charset="-128"/>
              </a:rPr>
              <a:t>Discussion on Spatial Reuse and ELR Transmission</a:t>
            </a:r>
            <a:r>
              <a:rPr lang="en-US" sz="1100" dirty="0"/>
              <a:t> 		</a:t>
            </a:r>
            <a:r>
              <a:rPr lang="en-US" sz="1100" b="0" i="0" u="none" strike="noStrike" kern="1200" dirty="0">
                <a:solidFill>
                  <a:srgbClr val="000000"/>
                </a:solidFill>
                <a:effectLst/>
                <a:ea typeface="MS Gothic" panose="020B0609070205080204" pitchFamily="49" charset="-128"/>
              </a:rPr>
              <a:t>Leonardo Lanante</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7"/>
              </a:rPr>
              <a:t>25/0009</a:t>
            </a:r>
            <a:r>
              <a:rPr lang="en-US" sz="1100" dirty="0"/>
              <a:t> </a:t>
            </a:r>
            <a:r>
              <a:rPr lang="en-US" sz="1100" b="0" i="0" u="none" strike="noStrike" kern="1200" dirty="0">
                <a:solidFill>
                  <a:srgbClr val="000000"/>
                </a:solidFill>
                <a:effectLst/>
                <a:ea typeface="MS Gothic" panose="020B0609070205080204" pitchFamily="49" charset="-128"/>
              </a:rPr>
              <a:t>Discussion on Transmission of PE in ELR PPDU</a:t>
            </a:r>
            <a:r>
              <a:rPr lang="en-US" sz="1100" dirty="0"/>
              <a:t> 			</a:t>
            </a:r>
            <a:r>
              <a:rPr lang="en-US" sz="1100" b="0" i="0" u="none" strike="noStrike" kern="1200" dirty="0">
                <a:solidFill>
                  <a:srgbClr val="000000"/>
                </a:solidFill>
                <a:effectLst/>
                <a:ea typeface="MS Gothic" panose="020B0609070205080204" pitchFamily="49" charset="-128"/>
              </a:rPr>
              <a:t>Ke Zhong</a:t>
            </a:r>
            <a:r>
              <a:rPr lang="en-US" sz="1100" dirty="0"/>
              <a:t> </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8"/>
              </a:rPr>
              <a:t>25/0059</a:t>
            </a:r>
            <a:r>
              <a:rPr lang="en-GB" sz="1100" dirty="0"/>
              <a:t> </a:t>
            </a:r>
            <a:r>
              <a:rPr lang="en-GB" sz="1100" b="0" i="0" u="none" strike="noStrike" kern="1200" dirty="0">
                <a:solidFill>
                  <a:srgbClr val="000000"/>
                </a:solidFill>
                <a:effectLst/>
                <a:ea typeface="MS Gothic" panose="020B0609070205080204" pitchFamily="49" charset="-128"/>
              </a:rPr>
              <a:t>ELR: Fragmentation support and Channel Access</a:t>
            </a:r>
            <a:r>
              <a:rPr lang="en-GB" sz="1100" dirty="0"/>
              <a:t> 			</a:t>
            </a:r>
            <a:r>
              <a:rPr lang="en-GB" sz="1100" b="0" i="0" u="none" strike="noStrike" kern="1200" dirty="0">
                <a:solidFill>
                  <a:srgbClr val="000000"/>
                </a:solidFill>
                <a:effectLst/>
                <a:ea typeface="MS Gothic" panose="020B0609070205080204" pitchFamily="49" charset="-128"/>
              </a:rPr>
              <a:t>Sigurd Schelstraete</a:t>
            </a:r>
            <a:r>
              <a:rPr lang="en-GB" sz="1100" dirty="0"/>
              <a:t> </a:t>
            </a:r>
            <a:r>
              <a:rPr lang="en-US" sz="1100" dirty="0"/>
              <a:t> </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SP1 – </a:t>
            </a:r>
            <a:r>
              <a:rPr lang="en-US" sz="1400" i="1" dirty="0">
                <a:solidFill>
                  <a:schemeClr val="tx1"/>
                </a:solidFill>
              </a:rPr>
              <a:t>Shengquan Hu – CBF 				(Result)</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Yin Wang – UEQM 				(Result)</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Alice Chen– CBF					(Result)</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SP4 – </a:t>
            </a:r>
            <a:r>
              <a:rPr lang="en-US" sz="1400" i="1" dirty="0">
                <a:solidFill>
                  <a:schemeClr val="tx1"/>
                </a:solidFill>
              </a:rPr>
              <a:t>Juan Fang – CBF 				( Result)</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chemeClr val="tx1"/>
                </a:solidFill>
                <a:effectLst/>
                <a:ea typeface="MS Gothic" panose="020B0609070205080204" pitchFamily="49" charset="-128"/>
              </a:rPr>
              <a:t>SP5 – </a:t>
            </a:r>
            <a:r>
              <a:rPr lang="en-US" sz="1400" i="1" dirty="0">
                <a:solidFill>
                  <a:schemeClr val="tx1"/>
                </a:solidFill>
              </a:rPr>
              <a:t>Jianhan Liu – CSR 				( Result)</a:t>
            </a: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chemeClr val="tx1"/>
                </a:solidFill>
                <a:effectLst/>
                <a:ea typeface="MS Gothic" panose="020B0609070205080204" pitchFamily="49" charset="-128"/>
              </a:rPr>
              <a:t>SP6 – </a:t>
            </a:r>
            <a:r>
              <a:rPr lang="en-US" sz="1400" i="1" dirty="0">
                <a:solidFill>
                  <a:schemeClr val="tx1"/>
                </a:solidFill>
              </a:rPr>
              <a:t>Jianhan Liu – UEQM 				( Result)</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chemeClr val="tx1"/>
                </a:solidFill>
              </a:rPr>
              <a:t>SP7 – Alice, Juan, You-Wei – U-SIG			(Result)</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F4DF778-39C2-55D1-80D5-023C08CEE5BB}"/>
              </a:ext>
            </a:extLst>
          </p:cNvPr>
          <p:cNvSpPr>
            <a:spLocks noGrp="1"/>
          </p:cNvSpPr>
          <p:nvPr>
            <p:ph idx="1"/>
          </p:nvPr>
        </p:nvSpPr>
        <p:spPr/>
        <p:txBody>
          <a:bodyPr/>
          <a:lstStyle/>
          <a:p>
            <a:pPr marL="0" indent="0"/>
            <a:r>
              <a:rPr lang="pt-BR" sz="1400" b="0" i="1" dirty="0">
                <a:solidFill>
                  <a:srgbClr val="FF0000"/>
                </a:solidFill>
                <a:latin typeface="Times New Roman"/>
                <a:ea typeface="MS Gothic"/>
              </a:rPr>
              <a:t>CONTINUE HERE</a:t>
            </a:r>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2"/>
              </a:rPr>
              <a:t>24/1881r5</a:t>
            </a:r>
            <a:r>
              <a:rPr lang="en-GB" sz="1100" dirty="0"/>
              <a:t> </a:t>
            </a:r>
            <a:r>
              <a:rPr lang="en-GB" sz="1100" b="0" i="0" u="none" strike="noStrike" kern="1200" dirty="0">
                <a:solidFill>
                  <a:schemeClr val="tx1"/>
                </a:solidFill>
                <a:effectLst/>
                <a:ea typeface="MS Gothic" panose="020B0609070205080204" pitchFamily="49" charset="-128"/>
              </a:rPr>
              <a:t>PDT-MAC-Seamless-Roaming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Duncan Ho</a:t>
            </a:r>
            <a:r>
              <a:rPr lang="en-GB" sz="1100" dirty="0">
                <a:solidFill>
                  <a:schemeClr val="tx1"/>
                </a:solidFill>
              </a:rPr>
              <a:t> 		[SP]</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24/2016r1</a:t>
            </a:r>
            <a:r>
              <a:rPr lang="en-US" sz="1100" dirty="0"/>
              <a:t> </a:t>
            </a:r>
            <a:r>
              <a:rPr lang="en-US" sz="1100" b="0" i="0" u="none" strike="noStrike" kern="1200" dirty="0">
                <a:solidFill>
                  <a:schemeClr val="tx1"/>
                </a:solidFill>
                <a:effectLst/>
                <a:ea typeface="MS Gothic" panose="020B0609070205080204" pitchFamily="49" charset="-128"/>
              </a:rPr>
              <a:t>PDT MAC power save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Liwen Chu</a:t>
            </a:r>
            <a:r>
              <a:rPr lang="en-US" sz="1100" dirty="0">
                <a:solidFill>
                  <a:schemeClr val="tx1"/>
                </a:solidFill>
              </a:rPr>
              <a:t> 		[SP]</a:t>
            </a:r>
            <a:endParaRPr lang="en-GB" sz="1100" dirty="0">
              <a:solidFill>
                <a:schemeClr val="tx1"/>
              </a:solidFill>
            </a:endParaRPr>
          </a:p>
          <a:p>
            <a:pPr lvl="1">
              <a:buFont typeface="Arial" panose="020B0604020202020204" pitchFamily="34" charset="0"/>
              <a:buChar char="•"/>
            </a:pPr>
            <a:r>
              <a:rPr lang="en-GB" sz="1100" b="0" i="0" u="sng" strike="noStrike" kern="1200" dirty="0">
                <a:solidFill>
                  <a:srgbClr val="0563C1"/>
                </a:solidFill>
                <a:effectLst/>
                <a:ea typeface="MS Gothic" panose="020B0609070205080204" pitchFamily="49" charset="-128"/>
                <a:hlinkClick r:id="rId4"/>
              </a:rPr>
              <a:t>24/1762r20</a:t>
            </a:r>
            <a:r>
              <a:rPr lang="en-GB" sz="1100" dirty="0"/>
              <a:t> </a:t>
            </a:r>
            <a:r>
              <a:rPr lang="en-GB" sz="1100" b="0" i="0" u="none" strike="noStrike" kern="1200" dirty="0">
                <a:solidFill>
                  <a:schemeClr val="tx1"/>
                </a:solidFill>
                <a:effectLst/>
                <a:ea typeface="MS Gothic" panose="020B0609070205080204" pitchFamily="49" charset="-128"/>
              </a:rPr>
              <a:t>PDT-MAC-NPCA</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Matthew Fischer</a:t>
            </a:r>
            <a:r>
              <a:rPr lang="en-GB" sz="1100" dirty="0">
                <a:solidFill>
                  <a:schemeClr val="tx1"/>
                </a:solidFill>
              </a:rPr>
              <a:t> 	[SP]</a:t>
            </a:r>
          </a:p>
          <a:p>
            <a:pPr lvl="1">
              <a:buFont typeface="Arial" panose="020B0604020202020204" pitchFamily="34" charset="0"/>
              <a:buChar char="•"/>
            </a:pPr>
            <a:r>
              <a:rPr lang="en-GB" sz="1100" b="0" i="0" u="none" strike="noStrike" kern="1200" dirty="0">
                <a:solidFill>
                  <a:srgbClr val="FF0000"/>
                </a:solidFill>
                <a:effectLst/>
                <a:ea typeface="MS Gothic" panose="020B0609070205080204" pitchFamily="49" charset="-128"/>
                <a:hlinkClick r:id="rId5"/>
              </a:rPr>
              <a:t>24/2068r0</a:t>
            </a:r>
            <a:r>
              <a:rPr lang="en-GB" sz="1100" dirty="0"/>
              <a:t> </a:t>
            </a:r>
            <a:r>
              <a:rPr lang="en-GB" sz="1100" b="0" i="0" u="none" strike="noStrike" kern="1200" dirty="0">
                <a:solidFill>
                  <a:srgbClr val="000000"/>
                </a:solidFill>
                <a:effectLst/>
                <a:ea typeface="MS Gothic" panose="020B0609070205080204" pitchFamily="49" charset="-128"/>
              </a:rPr>
              <a:t>PDT MAC UHR MAC Operation Element</a:t>
            </a:r>
            <a:r>
              <a:rPr lang="en-GB" sz="1100" dirty="0"/>
              <a:t> 					</a:t>
            </a:r>
            <a:r>
              <a:rPr lang="en-GB" sz="1100" b="0" i="0" u="none" strike="noStrike" dirty="0">
                <a:solidFill>
                  <a:srgbClr val="000000"/>
                </a:solidFill>
                <a:effectLst/>
              </a:rPr>
              <a:t>Ming Gan</a:t>
            </a:r>
            <a:r>
              <a:rPr lang="en-GB" sz="1100" dirty="0"/>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F0"/>
                </a:solidFill>
                <a:effectLst/>
                <a:hlinkClick r:id="rId6"/>
              </a:rPr>
              <a:t>24/1591</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Thoughts on Seamless Roaming and NPCA</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Ning Gao</a:t>
            </a:r>
            <a:r>
              <a:rPr lang="en-US" sz="1100" dirty="0">
                <a:solidFill>
                  <a:schemeClr val="tx1"/>
                </a:solidFill>
                <a:effectLst/>
              </a:rPr>
              <a:t> [Q&amp;A]</a:t>
            </a:r>
          </a:p>
          <a:p>
            <a:pPr lvl="1">
              <a:buFont typeface="Arial" panose="020B0604020202020204" pitchFamily="34" charset="0"/>
              <a:buChar char="•"/>
            </a:pPr>
            <a:r>
              <a:rPr lang="en-GB" sz="1100" b="0" i="0" u="sng" strike="noStrike" dirty="0">
                <a:solidFill>
                  <a:srgbClr val="00B0F0"/>
                </a:solidFill>
                <a:effectLst/>
                <a:hlinkClick r:id="rId7"/>
              </a:rPr>
              <a:t>24/1746</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Comparison Between Enhanced FT and Distributed SMD</a:t>
            </a:r>
            <a:r>
              <a:rPr lang="en-US" sz="1100" dirty="0">
                <a:solidFill>
                  <a:schemeClr val="tx1"/>
                </a:solidFill>
                <a:effectLst/>
              </a:rPr>
              <a:t> 					</a:t>
            </a:r>
            <a:r>
              <a:rPr lang="en-GB" sz="1100" b="0" i="0" u="none" strike="noStrike" kern="1200" dirty="0">
                <a:solidFill>
                  <a:schemeClr val="tx1"/>
                </a:solidFill>
                <a:effectLst/>
                <a:ea typeface="MS Gothic" panose="020B0609070205080204" pitchFamily="49" charset="-128"/>
              </a:rPr>
              <a:t>Guogang Huang</a:t>
            </a:r>
            <a:endParaRPr lang="en-US" sz="1100" b="0" i="0" u="none" strike="noStrike" kern="1200" dirty="0">
              <a:solidFill>
                <a:schemeClr val="tx1"/>
              </a:solidFill>
              <a:ea typeface="MS Gothic" panose="020B0609070205080204" pitchFamily="49" charset="-128"/>
            </a:endParaRPr>
          </a:p>
          <a:p>
            <a:pPr lvl="1">
              <a:buFont typeface="Arial" panose="020B0604020202020204" pitchFamily="34" charset="0"/>
              <a:buChar char="•"/>
            </a:pPr>
            <a:r>
              <a:rPr lang="en-GB" sz="1100" b="0" i="0" u="sng" strike="noStrike" dirty="0">
                <a:solidFill>
                  <a:srgbClr val="00B0F0"/>
                </a:solidFill>
                <a:effectLst/>
                <a:hlinkClick r:id="rId8"/>
              </a:rPr>
              <a:t>24/1851</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Context transfer per TID for seamless roaming</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rgbClr val="00B0F0"/>
                </a:solidFill>
                <a:effectLst/>
                <a:ea typeface="MS Gothic" panose="020B0609070205080204" pitchFamily="49" charset="-128"/>
                <a:hlinkClick r:id="rId9"/>
              </a:rPr>
              <a:t>24/1857</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Enhancements for Roaming Process</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rgbClr val="00B0F0"/>
                </a:solidFill>
                <a:effectLst/>
                <a:ea typeface="MS Gothic" panose="020B0609070205080204" pitchFamily="49" charset="-128"/>
                <a:hlinkClick r:id="rId10"/>
              </a:rPr>
              <a:t>24/1874</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Further Details on Improving Roaming between MLDs</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Huang, Po-kai</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US" sz="1100" b="0" i="0" u="sng" strike="noStrike" dirty="0">
                <a:solidFill>
                  <a:schemeClr val="tx1"/>
                </a:solidFill>
                <a:effectLst/>
                <a:hlinkClick r:id="rId11"/>
              </a:rPr>
              <a:t>24/1875</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MLMD Architecture</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12"/>
              </a:rPr>
              <a:t>24/1879</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chemeClr val="tx1"/>
                </a:solidFill>
                <a:effectLst/>
                <a:ea typeface="MS Gothic" panose="020B0609070205080204" pitchFamily="49" charset="-128"/>
              </a:rPr>
              <a:t>SP1 – </a:t>
            </a:r>
            <a:r>
              <a:rPr lang="en-US" sz="1600" i="1" dirty="0">
                <a:solidFill>
                  <a:schemeClr val="tx1"/>
                </a:solidFill>
              </a:rPr>
              <a:t>Dmitry Akhmetov – Channel Access			( Result)</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SP2 – </a:t>
            </a:r>
            <a:r>
              <a:rPr lang="en-US" sz="1400" i="1" dirty="0">
                <a:solidFill>
                  <a:schemeClr val="tx1"/>
                </a:solidFill>
              </a:rPr>
              <a:t>Jerome Gu  – MAP				( Result)</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chemeClr val="tx1"/>
                </a:solidFill>
                <a:effectLst/>
                <a:ea typeface="MS Gothic" panose="020B0609070205080204" pitchFamily="49" charset="-128"/>
              </a:rPr>
              <a:t>SP3 – </a:t>
            </a:r>
            <a:r>
              <a:rPr lang="en-US" sz="1400" i="1" dirty="0">
                <a:solidFill>
                  <a:schemeClr val="tx1"/>
                </a:solidFill>
              </a:rPr>
              <a:t>Jerome Gu  – Bandwidth Expansion			( Result)</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SP7 – </a:t>
            </a:r>
            <a:r>
              <a:rPr lang="en-US" sz="1400" i="1" dirty="0">
                <a:solidFill>
                  <a:schemeClr val="tx1"/>
                </a:solidFill>
              </a:rPr>
              <a:t>Jay Yang – MAP				( Result)</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chemeClr val="tx1"/>
                </a:solidFill>
                <a:effectLst/>
                <a:ea typeface="MS Gothic" panose="020B0609070205080204" pitchFamily="49" charset="-128"/>
                <a:hlinkClick r:id="rId2"/>
              </a:rPr>
              <a:t>24/2006r2</a:t>
            </a:r>
            <a:r>
              <a:rPr lang="en-GB" sz="1050" dirty="0">
                <a:solidFill>
                  <a:schemeClr val="tx1"/>
                </a:solidFill>
              </a:rPr>
              <a:t> </a:t>
            </a:r>
            <a:r>
              <a:rPr lang="en-GB" sz="1050" b="0" i="0" u="none" strike="noStrike" kern="1200" dirty="0">
                <a:solidFill>
                  <a:schemeClr val="tx1"/>
                </a:solidFill>
                <a:effectLst/>
                <a:ea typeface="MS Gothic" panose="020B0609070205080204" pitchFamily="49" charset="-128"/>
              </a:rPr>
              <a:t>PDT-PHY-Capabilities-Element</a:t>
            </a:r>
            <a:r>
              <a:rPr lang="en-GB" sz="1050" dirty="0">
                <a:solidFill>
                  <a:schemeClr val="tx1"/>
                </a:solidFill>
              </a:rPr>
              <a:t> 					</a:t>
            </a:r>
            <a:r>
              <a:rPr lang="en-GB" sz="1050" b="0" i="0" u="none" strike="noStrike" dirty="0">
                <a:solidFill>
                  <a:schemeClr val="tx1"/>
                </a:solidFill>
                <a:effectLst/>
              </a:rPr>
              <a:t>Eugene Baik</a:t>
            </a:r>
            <a:r>
              <a:rPr lang="en-GB" sz="1050" dirty="0">
                <a:solidFill>
                  <a:schemeClr val="tx1"/>
                </a:solidFill>
              </a:rPr>
              <a:t> 			[SP]</a:t>
            </a: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3"/>
              </a:rPr>
              <a:t>24/2005r1</a:t>
            </a:r>
            <a:r>
              <a:rPr lang="en-GB" sz="1050" dirty="0"/>
              <a:t> </a:t>
            </a:r>
            <a:r>
              <a:rPr lang="en-GB" sz="1050" b="0" i="0" u="none" strike="noStrike" kern="1200" dirty="0">
                <a:solidFill>
                  <a:schemeClr val="tx1"/>
                </a:solidFill>
                <a:effectLst/>
                <a:ea typeface="MS Gothic" panose="020B0609070205080204" pitchFamily="49" charset="-128"/>
              </a:rPr>
              <a:t>PDT-PHY-Introduction</a:t>
            </a:r>
            <a:r>
              <a:rPr lang="en-GB" sz="1050" dirty="0">
                <a:solidFill>
                  <a:schemeClr val="tx1"/>
                </a:solidFill>
              </a:rPr>
              <a:t> 						</a:t>
            </a:r>
            <a:r>
              <a:rPr lang="en-GB" sz="1050" b="0" i="0" u="none" strike="noStrike" dirty="0">
                <a:solidFill>
                  <a:schemeClr val="tx1"/>
                </a:solidFill>
                <a:effectLst/>
              </a:rPr>
              <a:t>Bin Tian</a:t>
            </a:r>
            <a:r>
              <a:rPr lang="en-GB" sz="1050" dirty="0">
                <a:solidFill>
                  <a:schemeClr val="tx1"/>
                </a:solidFill>
              </a:rPr>
              <a:t> 			[SP]</a:t>
            </a:r>
          </a:p>
          <a:p>
            <a:pPr lvl="1">
              <a:buFont typeface="Arial" panose="020B0604020202020204" pitchFamily="34" charset="0"/>
              <a:buChar char="•"/>
            </a:pPr>
            <a:r>
              <a:rPr lang="en-US" sz="1050" b="0" i="0" u="sng" strike="noStrike" kern="1200" dirty="0">
                <a:solidFill>
                  <a:srgbClr val="0563C1"/>
                </a:solidFill>
                <a:effectLst/>
                <a:ea typeface="MS Gothic" panose="020B0609070205080204" pitchFamily="49" charset="-128"/>
                <a:hlinkClick r:id="rId4"/>
              </a:rPr>
              <a:t>24/2023r0</a:t>
            </a:r>
            <a:r>
              <a:rPr lang="en-US" sz="1050" dirty="0"/>
              <a:t> </a:t>
            </a:r>
            <a:r>
              <a:rPr lang="en-US" sz="1050" b="0" i="0" u="none" strike="noStrike" kern="1200" dirty="0">
                <a:solidFill>
                  <a:schemeClr val="tx1"/>
                </a:solidFill>
                <a:effectLst/>
                <a:ea typeface="MS Gothic" panose="020B0609070205080204" pitchFamily="49" charset="-128"/>
              </a:rPr>
              <a:t>PDT-PHY Overview of the PPDU encoding process</a:t>
            </a:r>
            <a:r>
              <a:rPr lang="en-US" sz="1050" dirty="0">
                <a:solidFill>
                  <a:schemeClr val="tx1"/>
                </a:solidFill>
              </a:rPr>
              <a:t> 		</a:t>
            </a:r>
            <a:r>
              <a:rPr lang="en-US" sz="1050" b="0" i="0" u="none" strike="noStrike" dirty="0">
                <a:solidFill>
                  <a:schemeClr val="tx1"/>
                </a:solidFill>
                <a:effectLst/>
              </a:rPr>
              <a:t>Junghoon Suh</a:t>
            </a:r>
            <a:r>
              <a:rPr lang="en-US" sz="1050" dirty="0">
                <a:solidFill>
                  <a:schemeClr val="tx1"/>
                </a:solidFill>
              </a:rPr>
              <a:t> 			</a:t>
            </a:r>
            <a:r>
              <a:rPr lang="en-GB" sz="1050" dirty="0">
                <a:solidFill>
                  <a:schemeClr val="tx1"/>
                </a:solidFill>
              </a:rPr>
              <a:t>[SP]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rPr>
              <a:t>24/2033r3</a:t>
            </a:r>
            <a:r>
              <a:rPr lang="en-GB" sz="1050" dirty="0"/>
              <a:t> </a:t>
            </a:r>
            <a:r>
              <a:rPr lang="en-GB" sz="1050" b="0" i="0" u="none" strike="noStrike" kern="1200" dirty="0">
                <a:solidFill>
                  <a:srgbClr val="000000"/>
                </a:solidFill>
                <a:effectLst/>
                <a:ea typeface="MS Gothic" panose="020B0609070205080204" pitchFamily="49" charset="-128"/>
              </a:rPr>
              <a:t>PDT-PHY-Legacy preamble</a:t>
            </a:r>
            <a:r>
              <a:rPr lang="en-GB" sz="1050" dirty="0"/>
              <a:t> 					</a:t>
            </a:r>
            <a:r>
              <a:rPr lang="en-GB" sz="1050" b="0" i="0" u="none" strike="noStrike" dirty="0">
                <a:solidFill>
                  <a:srgbClr val="000000"/>
                </a:solidFill>
                <a:effectLst/>
              </a:rPr>
              <a:t>Dongguk Lim</a:t>
            </a:r>
            <a:r>
              <a:rPr lang="en-GB" sz="1050" dirty="0"/>
              <a:t> 			</a:t>
            </a:r>
            <a:r>
              <a:rPr lang="en-GB" sz="1050" b="0" i="0" u="none" strike="noStrike" dirty="0">
                <a:solidFill>
                  <a:srgbClr val="000000"/>
                </a:solidFill>
                <a:effectLst/>
              </a:rPr>
              <a:t>[SP]</a:t>
            </a: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6"/>
              </a:rPr>
              <a:t>24/2027r0</a:t>
            </a:r>
            <a:r>
              <a:rPr lang="en-GB" sz="1050" dirty="0"/>
              <a:t> </a:t>
            </a:r>
            <a:r>
              <a:rPr lang="en-GB" sz="1050" b="0" i="0" u="none" strike="noStrike" kern="1200" dirty="0" err="1">
                <a:solidFill>
                  <a:srgbClr val="000000"/>
                </a:solidFill>
                <a:effectLst/>
                <a:ea typeface="MS Gothic" panose="020B0609070205080204" pitchFamily="49" charset="-128"/>
              </a:rPr>
              <a:t>pdt</a:t>
            </a:r>
            <a:r>
              <a:rPr lang="en-GB" sz="1050" b="0" i="0" u="none" strike="noStrike" kern="1200" dirty="0">
                <a:solidFill>
                  <a:srgbClr val="000000"/>
                </a:solidFill>
                <a:effectLst/>
                <a:ea typeface="MS Gothic" panose="020B0609070205080204" pitchFamily="49" charset="-128"/>
              </a:rPr>
              <a:t>-</a:t>
            </a:r>
            <a:r>
              <a:rPr lang="en-GB" sz="1050" b="0" i="0" u="none" strike="noStrike" kern="1200" dirty="0" err="1">
                <a:solidFill>
                  <a:srgbClr val="000000"/>
                </a:solidFill>
                <a:effectLst/>
                <a:ea typeface="MS Gothic" panose="020B0609070205080204" pitchFamily="49" charset="-128"/>
              </a:rPr>
              <a:t>phy</a:t>
            </a:r>
            <a:r>
              <a:rPr lang="en-GB" sz="1050" b="0" i="0" u="none" strike="noStrike" kern="1200" dirty="0">
                <a:solidFill>
                  <a:srgbClr val="000000"/>
                </a:solidFill>
                <a:effectLst/>
                <a:ea typeface="MS Gothic" panose="020B0609070205080204" pitchFamily="49" charset="-128"/>
              </a:rPr>
              <a:t>-service-interface</a:t>
            </a:r>
            <a:r>
              <a:rPr lang="en-GB" sz="1050" dirty="0"/>
              <a:t> 					</a:t>
            </a:r>
            <a:r>
              <a:rPr lang="en-GB" sz="1050" b="0" i="0" u="none" strike="noStrike" dirty="0">
                <a:solidFill>
                  <a:srgbClr val="000000"/>
                </a:solidFill>
                <a:effectLst/>
              </a:rPr>
              <a:t>Bo Sun</a:t>
            </a:r>
            <a:r>
              <a:rPr lang="en-GB" sz="1050" dirty="0"/>
              <a:t> 				[SP]</a:t>
            </a:r>
            <a:endParaRPr lang="en-GB" sz="1050" dirty="0">
              <a:solidFill>
                <a:schemeClr val="tx1"/>
              </a:solidFill>
            </a:endParaRP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7"/>
              </a:rPr>
              <a:t>24/2135r0</a:t>
            </a:r>
            <a:r>
              <a:rPr lang="en-GB" sz="1050" dirty="0"/>
              <a:t> </a:t>
            </a:r>
            <a:r>
              <a:rPr lang="en-GB" sz="1050" b="0" i="0" u="none" strike="noStrike" kern="1200" dirty="0">
                <a:solidFill>
                  <a:srgbClr val="000000"/>
                </a:solidFill>
                <a:effectLst/>
                <a:ea typeface="MS Gothic" panose="020B0609070205080204" pitchFamily="49" charset="-128"/>
              </a:rPr>
              <a:t>PDT-PHY-Null Subcarriers</a:t>
            </a:r>
            <a:r>
              <a:rPr lang="en-GB" sz="1050" dirty="0"/>
              <a:t> 					</a:t>
            </a:r>
            <a:r>
              <a:rPr lang="en-GB" sz="1050" b="0" i="0" u="none" strike="noStrike" dirty="0">
                <a:solidFill>
                  <a:srgbClr val="000000"/>
                </a:solidFill>
                <a:effectLst/>
              </a:rPr>
              <a:t>Bo Gong</a:t>
            </a:r>
            <a:r>
              <a:rPr lang="en-GB" sz="1050" dirty="0"/>
              <a:t> </a:t>
            </a:r>
            <a:endParaRPr lang="en-GB" sz="1050" dirty="0">
              <a:solidFill>
                <a:schemeClr val="tx1"/>
              </a:solidFill>
            </a:endParaRPr>
          </a:p>
          <a:p>
            <a:pPr lvl="1">
              <a:buFont typeface="Arial" panose="020B0604020202020204" pitchFamily="34" charset="0"/>
              <a:buChar char="•"/>
            </a:pPr>
            <a:r>
              <a:rPr lang="en-US" sz="1050" b="0" i="0" u="none" strike="noStrike" kern="1200" dirty="0">
                <a:solidFill>
                  <a:srgbClr val="FF0000"/>
                </a:solidFill>
                <a:effectLst/>
                <a:ea typeface="MS Gothic" panose="020B0609070205080204" pitchFamily="49" charset="-128"/>
              </a:rPr>
              <a:t>24/2034r0</a:t>
            </a:r>
            <a:r>
              <a:rPr lang="en-US" sz="1050" dirty="0"/>
              <a:t> </a:t>
            </a:r>
            <a:r>
              <a:rPr lang="en-US" sz="1050" b="0" i="0" u="none" strike="noStrike" kern="1200" dirty="0">
                <a:solidFill>
                  <a:srgbClr val="000000"/>
                </a:solidFill>
                <a:effectLst/>
                <a:ea typeface="MS Gothic" panose="020B0609070205080204" pitchFamily="49" charset="-128"/>
              </a:rPr>
              <a:t>PDT-PHY-Pilot Subcarriers</a:t>
            </a:r>
            <a:r>
              <a:rPr lang="en-US" sz="1050" dirty="0"/>
              <a:t> 					</a:t>
            </a:r>
            <a:r>
              <a:rPr lang="en-US" sz="1050" b="0" i="0" u="none" strike="noStrike" dirty="0">
                <a:solidFill>
                  <a:srgbClr val="000000"/>
                </a:solidFill>
                <a:effectLst/>
              </a:rPr>
              <a:t>Chenchen Liu</a:t>
            </a:r>
            <a:r>
              <a:rPr lang="en-US" sz="1050" dirty="0"/>
              <a:t> </a:t>
            </a:r>
            <a:endParaRPr lang="en-GB" sz="1050" dirty="0">
              <a:solidFill>
                <a:schemeClr val="tx1"/>
              </a:solidFill>
            </a:endParaRP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563C1"/>
                </a:solidFill>
                <a:effectLst/>
                <a:hlinkClick r:id="rId8"/>
              </a:rPr>
              <a:t>24/1778</a:t>
            </a:r>
            <a:r>
              <a:rPr lang="en-US" sz="1050" dirty="0"/>
              <a:t> </a:t>
            </a:r>
            <a:r>
              <a:rPr lang="en-US" sz="1050" b="0" i="0" u="none" strike="noStrike" kern="1200" dirty="0">
                <a:solidFill>
                  <a:srgbClr val="000000"/>
                </a:solidFill>
                <a:effectLst/>
                <a:ea typeface="MS Gothic" panose="020B0609070205080204" pitchFamily="49" charset="-128"/>
              </a:rPr>
              <a:t>Distributed RU Distortion, Beamforming, Power Control</a:t>
            </a:r>
            <a:r>
              <a:rPr lang="en-US" sz="1050" dirty="0"/>
              <a:t> 		</a:t>
            </a:r>
            <a:r>
              <a:rPr lang="en-US" sz="1050" b="0" i="0" u="none" strike="noStrike" kern="1200" dirty="0">
                <a:solidFill>
                  <a:srgbClr val="00000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FF0000"/>
                </a:solidFill>
                <a:effectLst/>
                <a:latin typeface="Times New Roman" panose="02020603050405020304" pitchFamily="18" charset="0"/>
                <a:ea typeface="MS Gothic" panose="020B0609070205080204" pitchFamily="49" charset="-128"/>
                <a:hlinkClick r:id="rId9"/>
              </a:rPr>
              <a:t>25/0060</a:t>
            </a:r>
            <a:r>
              <a:rPr lang="en-GB" sz="700" dirty="0"/>
              <a:t> </a:t>
            </a:r>
            <a:r>
              <a:rPr lang="en-GB" sz="1050" b="0" i="0" u="none" strike="noStrike" kern="1200" dirty="0">
                <a:solidFill>
                  <a:srgbClr val="000000"/>
                </a:solidFill>
                <a:effectLst/>
                <a:latin typeface="Times New Roman" panose="02020603050405020304" pitchFamily="18" charset="0"/>
                <a:ea typeface="MS Gothic" panose="020B0609070205080204" pitchFamily="49" charset="-128"/>
              </a:rPr>
              <a:t>DRU hybrid mode for 20 MHz-only STAs</a:t>
            </a:r>
            <a:r>
              <a:rPr lang="en-GB" sz="700" dirty="0"/>
              <a:t> 				</a:t>
            </a:r>
            <a:r>
              <a:rPr lang="en-GB" sz="1050" b="0" i="0" u="none" strike="noStrike" kern="1200" dirty="0">
                <a:solidFill>
                  <a:srgbClr val="000000"/>
                </a:solidFill>
                <a:effectLst/>
                <a:latin typeface="Times New Roman" panose="02020603050405020304" pitchFamily="18" charset="0"/>
                <a:ea typeface="MS Gothic" panose="020B0609070205080204" pitchFamily="49" charset="-128"/>
              </a:rPr>
              <a:t>Sigurd Schelstraete</a:t>
            </a:r>
            <a:r>
              <a:rPr lang="en-GB" sz="700" dirty="0"/>
              <a:t> </a:t>
            </a:r>
          </a:p>
          <a:p>
            <a:pPr lvl="1">
              <a:buFont typeface="Arial" panose="020B0604020202020204" pitchFamily="34" charset="0"/>
              <a:buChar char="•"/>
            </a:pPr>
            <a:r>
              <a:rPr lang="de-DE" sz="1050" b="0" i="0" u="none" strike="noStrike" kern="1200" dirty="0">
                <a:solidFill>
                  <a:srgbClr val="FF0000"/>
                </a:solidFill>
                <a:effectLst/>
                <a:latin typeface="Times New Roman" panose="02020603050405020304" pitchFamily="18" charset="0"/>
                <a:ea typeface="MS Gothic" panose="020B0609070205080204" pitchFamily="49" charset="-128"/>
                <a:hlinkClick r:id="rId10"/>
              </a:rPr>
              <a:t>25/0064</a:t>
            </a:r>
            <a:r>
              <a:rPr lang="de-DE" sz="700" dirty="0"/>
              <a:t> </a:t>
            </a:r>
            <a:r>
              <a:rPr lang="de-DE" sz="1050" b="0" i="0" u="none" strike="noStrike" kern="1200" dirty="0">
                <a:solidFill>
                  <a:srgbClr val="000000"/>
                </a:solidFill>
                <a:effectLst/>
                <a:latin typeface="Times New Roman" panose="02020603050405020304" pitchFamily="18" charset="0"/>
                <a:ea typeface="MS Gothic" panose="020B0609070205080204" pitchFamily="49" charset="-128"/>
              </a:rPr>
              <a:t>60 MHz DRU Tone Plan</a:t>
            </a:r>
            <a:r>
              <a:rPr lang="de-DE" sz="700" dirty="0"/>
              <a:t> 						</a:t>
            </a:r>
            <a:r>
              <a:rPr lang="de-DE" sz="1050" b="0" i="0" u="none" strike="noStrike" kern="1200" dirty="0">
                <a:solidFill>
                  <a:srgbClr val="000000"/>
                </a:solidFill>
                <a:effectLst/>
                <a:latin typeface="Times New Roman" panose="02020603050405020304" pitchFamily="18" charset="0"/>
                <a:ea typeface="MS Gothic" panose="020B0609070205080204" pitchFamily="49" charset="-128"/>
              </a:rPr>
              <a:t>Eunsung Park</a:t>
            </a:r>
            <a:r>
              <a:rPr lang="de-DE" sz="700" dirty="0"/>
              <a:t> </a:t>
            </a:r>
            <a:endParaRPr lang="en-GB" sz="700" dirty="0"/>
          </a:p>
          <a:p>
            <a:pPr lvl="1">
              <a:buFont typeface="Arial" panose="020B0604020202020204" pitchFamily="34" charset="0"/>
              <a:buChar char="•"/>
            </a:pPr>
            <a:r>
              <a:rPr lang="en-US" sz="1050" b="0" i="0" u="none" strike="noStrike" kern="1200" dirty="0">
                <a:solidFill>
                  <a:srgbClr val="FF0000"/>
                </a:solidFill>
                <a:effectLst/>
                <a:latin typeface="Times New Roman" panose="02020603050405020304" pitchFamily="18" charset="0"/>
                <a:ea typeface="MS Gothic" panose="020B0609070205080204" pitchFamily="49" charset="-128"/>
                <a:hlinkClick r:id="rId11"/>
              </a:rPr>
              <a:t>25/0100</a:t>
            </a:r>
            <a:r>
              <a:rPr lang="en-US" sz="700" dirty="0"/>
              <a:t>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Some Open Issues on DRU</a:t>
            </a:r>
            <a:r>
              <a:rPr lang="en-US" sz="700" dirty="0"/>
              <a:t>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FF0000"/>
                </a:solidFill>
                <a:effectLst/>
                <a:ea typeface="MS Gothic" panose="020B0609070205080204" pitchFamily="49" charset="-128"/>
                <a:hlinkClick r:id="rId12"/>
              </a:rPr>
              <a:t>25/0129</a:t>
            </a:r>
            <a:r>
              <a:rPr lang="en-US" sz="1050" b="0" i="0" u="none" strike="noStrike" kern="1200" dirty="0">
                <a:solidFill>
                  <a:srgbClr val="000000"/>
                </a:solidFill>
                <a:effectLst/>
                <a:ea typeface="MS Gothic" panose="020B0609070205080204" pitchFamily="49" charset="-128"/>
              </a:rPr>
              <a:t> DRU Distribution BW Indication in UHR Trigger Frame		Mahmoud </a:t>
            </a:r>
            <a:r>
              <a:rPr lang="en-US" sz="1050" b="0" i="0" u="none" strike="noStrike" kern="1200" dirty="0" err="1">
                <a:solidFill>
                  <a:srgbClr val="000000"/>
                </a:solidFill>
                <a:effectLst/>
                <a:ea typeface="MS Gothic" panose="020B0609070205080204" pitchFamily="49" charset="-128"/>
              </a:rPr>
              <a:t>Hasabelnaby</a:t>
            </a:r>
            <a:endParaRPr lang="en-US" sz="1050" kern="1200" dirty="0">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(45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2"/>
              </a:rPr>
              <a:t>24/2011r0</a:t>
            </a:r>
            <a:r>
              <a:rPr lang="en-GB" sz="1200" dirty="0"/>
              <a:t> </a:t>
            </a:r>
            <a:r>
              <a:rPr lang="en-GB" sz="1200" b="0" i="0" u="none" strike="noStrike" kern="1200" dirty="0">
                <a:solidFill>
                  <a:schemeClr val="tx1"/>
                </a:solidFill>
                <a:effectLst/>
                <a:ea typeface="MS Gothic" panose="020B0609070205080204" pitchFamily="49" charset="-128"/>
              </a:rPr>
              <a:t>PDT-PHY- Timing-Related Parameters</a:t>
            </a:r>
            <a:r>
              <a:rPr lang="en-GB" sz="1200" dirty="0">
                <a:solidFill>
                  <a:schemeClr val="tx1"/>
                </a:solidFill>
              </a:rPr>
              <a:t> 						</a:t>
            </a:r>
            <a:r>
              <a:rPr lang="en-GB" sz="1200" b="0" i="0" u="none" strike="noStrike" dirty="0">
                <a:solidFill>
                  <a:schemeClr val="tx1"/>
                </a:solidFill>
                <a:effectLst/>
              </a:rPr>
              <a:t>Mengshi Hu</a:t>
            </a:r>
            <a:r>
              <a:rPr lang="en-GB" sz="1200" dirty="0">
                <a:solidFill>
                  <a:schemeClr val="tx1"/>
                </a:solidFill>
              </a:rPr>
              <a:t> 	[SP]</a:t>
            </a:r>
          </a:p>
          <a:p>
            <a:pPr lvl="1">
              <a:buFont typeface="Arial" panose="020B0604020202020204" pitchFamily="34" charset="0"/>
              <a:buChar char="•"/>
            </a:pPr>
            <a:r>
              <a:rPr lang="sv-SE" sz="1200" b="0" i="0" u="sng" strike="noStrike" kern="1200" dirty="0">
                <a:solidFill>
                  <a:srgbClr val="0563C1"/>
                </a:solidFill>
                <a:effectLst/>
                <a:ea typeface="MS Gothic" panose="020B0609070205080204" pitchFamily="49" charset="-128"/>
                <a:hlinkClick r:id="rId3"/>
              </a:rPr>
              <a:t>24/2012r1</a:t>
            </a:r>
            <a:r>
              <a:rPr lang="sv-SE" sz="1200" dirty="0"/>
              <a:t> </a:t>
            </a:r>
            <a:r>
              <a:rPr lang="sv-SE" sz="1200" b="0" i="0" u="none" strike="noStrike" kern="1200" dirty="0">
                <a:solidFill>
                  <a:schemeClr val="tx1"/>
                </a:solidFill>
                <a:effectLst/>
                <a:ea typeface="MS Gothic" panose="020B0609070205080204" pitchFamily="49" charset="-128"/>
              </a:rPr>
              <a:t>PDT-PHY- Packet Extension</a:t>
            </a:r>
            <a:r>
              <a:rPr lang="sv-SE" sz="1200" dirty="0">
                <a:solidFill>
                  <a:schemeClr val="tx1"/>
                </a:solidFill>
              </a:rPr>
              <a:t> 							</a:t>
            </a:r>
            <a:r>
              <a:rPr lang="sv-SE" sz="1200" b="0" i="0" u="none" strike="noStrike" dirty="0">
                <a:solidFill>
                  <a:schemeClr val="tx1"/>
                </a:solidFill>
                <a:effectLst/>
              </a:rPr>
              <a:t>Mengshi Hu</a:t>
            </a:r>
            <a:r>
              <a:rPr lang="sv-SE" sz="1200" dirty="0">
                <a:solidFill>
                  <a:schemeClr val="tx1"/>
                </a:solidFill>
              </a:rPr>
              <a:t> 	[SP]</a:t>
            </a:r>
            <a:endParaRPr lang="en-GB" sz="1200" dirty="0">
              <a:solidFill>
                <a:schemeClr val="tx1"/>
              </a:solidFill>
            </a:endParaRPr>
          </a:p>
          <a:p>
            <a:pPr lvl="1">
              <a:buFont typeface="Arial" panose="020B0604020202020204" pitchFamily="34" charset="0"/>
              <a:buChar char="•"/>
            </a:pPr>
            <a:r>
              <a:rPr lang="en-US" sz="1200" b="0" i="0" u="sng" strike="noStrike" kern="1200" dirty="0">
                <a:solidFill>
                  <a:srgbClr val="0563C1"/>
                </a:solidFill>
                <a:effectLst/>
                <a:ea typeface="MS Gothic" panose="020B0609070205080204" pitchFamily="49" charset="-128"/>
                <a:hlinkClick r:id="rId4"/>
              </a:rPr>
              <a:t>24/2042r0</a:t>
            </a:r>
            <a:r>
              <a:rPr lang="en-US" sz="1200" dirty="0"/>
              <a:t> </a:t>
            </a:r>
            <a:r>
              <a:rPr lang="en-US" sz="1200" b="0" i="0" u="none" strike="noStrike" kern="1200" dirty="0">
                <a:solidFill>
                  <a:schemeClr val="tx1"/>
                </a:solidFill>
                <a:effectLst/>
                <a:ea typeface="MS Gothic" panose="020B0609070205080204" pitchFamily="49" charset="-128"/>
              </a:rPr>
              <a:t>PDT-PHY- TX requirements for PPDUs sent in response to a triggering frame	</a:t>
            </a:r>
            <a:r>
              <a:rPr lang="en-US" sz="1200" b="0" i="0" u="none" strike="noStrike" dirty="0">
                <a:solidFill>
                  <a:schemeClr val="tx1"/>
                </a:solidFill>
                <a:effectLst/>
              </a:rPr>
              <a:t>Juan Fang</a:t>
            </a:r>
            <a:r>
              <a:rPr lang="en-US" sz="1200" dirty="0">
                <a:solidFill>
                  <a:schemeClr val="tx1"/>
                </a:solidFill>
              </a:rPr>
              <a:t> 	[SP]</a:t>
            </a:r>
          </a:p>
          <a:p>
            <a:pPr lvl="1">
              <a:buFont typeface="Arial" panose="020B0604020202020204" pitchFamily="34" charset="0"/>
              <a:buChar char="•"/>
            </a:pPr>
            <a:r>
              <a:rPr lang="de-DE" sz="1200" b="0" i="0" u="none" strike="noStrike" kern="1200" dirty="0">
                <a:solidFill>
                  <a:srgbClr val="FF0000"/>
                </a:solidFill>
                <a:effectLst/>
                <a:ea typeface="MS Gothic" panose="020B0609070205080204" pitchFamily="49" charset="-128"/>
                <a:hlinkClick r:id="rId5"/>
              </a:rPr>
              <a:t>24/2024r0</a:t>
            </a:r>
            <a:r>
              <a:rPr lang="de-DE" sz="1200" dirty="0"/>
              <a:t> </a:t>
            </a:r>
            <a:r>
              <a:rPr lang="de-DE" sz="1200" b="0" i="0" u="none" strike="noStrike" kern="1200" dirty="0">
                <a:solidFill>
                  <a:srgbClr val="000000"/>
                </a:solidFill>
                <a:effectLst/>
                <a:ea typeface="MS Gothic" panose="020B0609070205080204" pitchFamily="49" charset="-128"/>
              </a:rPr>
              <a:t>PDT PHY UHR-STF</a:t>
            </a:r>
            <a:r>
              <a:rPr lang="de-DE" sz="1200" dirty="0"/>
              <a:t> 								</a:t>
            </a:r>
            <a:r>
              <a:rPr lang="de-DE" sz="1200" b="0" i="0" u="none" strike="noStrike" dirty="0">
                <a:solidFill>
                  <a:srgbClr val="000000"/>
                </a:solidFill>
                <a:effectLst/>
              </a:rPr>
              <a:t>Eunsung Park</a:t>
            </a:r>
            <a:r>
              <a:rPr lang="de-DE" sz="1200" dirty="0"/>
              <a:t> </a:t>
            </a:r>
            <a:endParaRPr lang="en-GB" sz="1200" dirty="0">
              <a:solidFill>
                <a:schemeClr val="tx1"/>
              </a:solidFill>
            </a:endParaRP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24/2035r0</a:t>
            </a:r>
            <a:r>
              <a:rPr lang="en-GB" sz="1200" dirty="0"/>
              <a:t> </a:t>
            </a:r>
            <a:r>
              <a:rPr lang="en-GB" sz="1200" b="0" i="0" u="none" strike="noStrike" kern="1200" dirty="0">
                <a:solidFill>
                  <a:srgbClr val="000000"/>
                </a:solidFill>
                <a:effectLst/>
                <a:ea typeface="MS Gothic" panose="020B0609070205080204" pitchFamily="49" charset="-128"/>
              </a:rPr>
              <a:t>PDT-PHY-UHR-LTF </a:t>
            </a:r>
            <a:r>
              <a:rPr lang="en-GB" sz="1200" dirty="0"/>
              <a:t> 								</a:t>
            </a:r>
            <a:r>
              <a:rPr lang="en-GB" sz="1200" b="0" i="0" u="none" strike="noStrike" dirty="0">
                <a:solidFill>
                  <a:srgbClr val="000000"/>
                </a:solidFill>
                <a:effectLst/>
              </a:rPr>
              <a:t>Chenchen Liu</a:t>
            </a:r>
            <a:r>
              <a:rPr lang="en-GB" sz="1200" dirty="0"/>
              <a:t> </a:t>
            </a:r>
            <a:endParaRPr lang="en-GB" sz="1200" dirty="0">
              <a:solidFill>
                <a:schemeClr val="tx1"/>
              </a:solidFill>
            </a:endParaRPr>
          </a:p>
          <a:p>
            <a:pPr lvl="0">
              <a:buFont typeface="Arial" panose="020B0604020202020204" pitchFamily="34" charset="0"/>
              <a:buChar char="•"/>
            </a:pPr>
            <a:r>
              <a:rPr lang="en-GB" sz="1400" dirty="0"/>
              <a:t>Submissions – IM + MU MIMO + Sounding + Miscellaneous + UEQM</a:t>
            </a:r>
            <a:endParaRPr lang="en-GB" sz="500" b="1" strike="sngStrike" dirty="0">
              <a:solidFill>
                <a:schemeClr val="bg1">
                  <a:lumMod val="65000"/>
                </a:schemeClr>
              </a:solidFill>
            </a:endParaRPr>
          </a:p>
          <a:p>
            <a:pPr lvl="1">
              <a:buFont typeface="Arial" panose="020B0604020202020204" pitchFamily="34" charset="0"/>
              <a:buChar char="•"/>
            </a:pPr>
            <a:r>
              <a:rPr lang="en-GB" sz="1200" b="0" i="0" u="sng" strike="noStrike" dirty="0">
                <a:solidFill>
                  <a:srgbClr val="0563C1"/>
                </a:solidFill>
                <a:effectLst/>
                <a:hlinkClick r:id="rId6"/>
              </a:rPr>
              <a:t>24/1785</a:t>
            </a:r>
            <a:r>
              <a:rPr lang="en-GB" sz="1200" dirty="0"/>
              <a:t> </a:t>
            </a:r>
            <a:r>
              <a:rPr lang="en-GB" sz="1200" b="0" i="0" u="none" strike="noStrike" kern="1200" dirty="0">
                <a:solidFill>
                  <a:srgbClr val="000000"/>
                </a:solidFill>
                <a:effectLst/>
                <a:ea typeface="MS Gothic" panose="020B0609070205080204" pitchFamily="49" charset="-128"/>
              </a:rPr>
              <a:t>Interference Mitigation Pilots – Definitions</a:t>
            </a:r>
            <a:r>
              <a:rPr lang="en-GB" sz="1200" dirty="0"/>
              <a:t> 						</a:t>
            </a:r>
            <a:r>
              <a:rPr lang="en-GB" sz="1200" b="0" i="0" u="none" strike="noStrike" kern="1200" dirty="0">
                <a:solidFill>
                  <a:srgbClr val="000000"/>
                </a:solidFill>
                <a:effectLst/>
                <a:ea typeface="MS Gothic" panose="020B0609070205080204" pitchFamily="49" charset="-128"/>
              </a:rPr>
              <a:t>Shimi Shilo</a:t>
            </a:r>
            <a:r>
              <a:rPr lang="en-GB" sz="1200" dirty="0"/>
              <a:t> </a:t>
            </a:r>
          </a:p>
          <a:p>
            <a:pPr lvl="1">
              <a:buFont typeface="Arial" panose="020B0604020202020204" pitchFamily="34" charset="0"/>
              <a:buChar char="•"/>
            </a:pPr>
            <a:r>
              <a:rPr lang="en-US" sz="1200" b="0" i="0" u="none" strike="noStrike" dirty="0">
                <a:solidFill>
                  <a:srgbClr val="FF0000"/>
                </a:solidFill>
                <a:effectLst/>
                <a:hlinkClick r:id="rId7"/>
              </a:rPr>
              <a:t>25/0078</a:t>
            </a:r>
            <a:r>
              <a:rPr lang="en-US" sz="1200" dirty="0">
                <a:effectLst/>
              </a:rPr>
              <a:t> </a:t>
            </a:r>
            <a:r>
              <a:rPr lang="en-US" sz="1200" b="0" i="0" u="none" strike="noStrike" dirty="0">
                <a:solidFill>
                  <a:srgbClr val="000000"/>
                </a:solidFill>
                <a:effectLst/>
              </a:rPr>
              <a:t>Special STA Info Field in UHR NDPA</a:t>
            </a:r>
            <a:r>
              <a:rPr lang="en-US" sz="1200" dirty="0">
                <a:effectLst/>
              </a:rPr>
              <a:t> 						</a:t>
            </a:r>
            <a:r>
              <a:rPr lang="en-US" sz="1200" b="0" i="0" u="none" strike="noStrike" dirty="0">
                <a:solidFill>
                  <a:srgbClr val="000000"/>
                </a:solidFill>
                <a:effectLst/>
              </a:rPr>
              <a:t>Junghoon Suh</a:t>
            </a:r>
            <a:endParaRPr lang="en-GB" sz="1200" b="0" i="0" u="none" strike="noStrike" dirty="0">
              <a:solidFill>
                <a:srgbClr val="000000"/>
              </a:solidFill>
              <a:effectLst/>
            </a:endParaRPr>
          </a:p>
          <a:p>
            <a:pPr lvl="1">
              <a:buFont typeface="Arial" panose="020B0604020202020204" pitchFamily="34" charset="0"/>
              <a:buChar char="•"/>
            </a:pPr>
            <a:r>
              <a:rPr lang="en-US" sz="1200" b="0" i="0" u="none" strike="noStrike" dirty="0">
                <a:solidFill>
                  <a:srgbClr val="FF0000"/>
                </a:solidFill>
                <a:effectLst/>
                <a:hlinkClick r:id="rId8"/>
              </a:rPr>
              <a:t>25/0128</a:t>
            </a:r>
            <a:r>
              <a:rPr lang="en-US" sz="1200" dirty="0">
                <a:effectLst/>
              </a:rPr>
              <a:t> </a:t>
            </a:r>
            <a:r>
              <a:rPr lang="en-US" sz="1200" b="0" i="0" u="none" strike="noStrike" dirty="0">
                <a:solidFill>
                  <a:srgbClr val="000000"/>
                </a:solidFill>
                <a:effectLst/>
              </a:rPr>
              <a:t>Discussion on PE requirement for UEQM</a:t>
            </a:r>
            <a:r>
              <a:rPr lang="en-US" sz="1200" dirty="0">
                <a:effectLst/>
              </a:rPr>
              <a:t> 						</a:t>
            </a:r>
            <a:r>
              <a:rPr lang="en-US" sz="1200" b="0" i="0" u="none" strike="noStrike" dirty="0">
                <a:solidFill>
                  <a:srgbClr val="000000"/>
                </a:solidFill>
                <a:effectLst/>
              </a:rPr>
              <a:t>Mengshi Hu</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0563C1"/>
                </a:solidFill>
                <a:effectLst/>
                <a:ea typeface="MS Gothic" panose="020B0609070205080204" pitchFamily="49" charset="-128"/>
                <a:hlinkClick r:id="rId2"/>
              </a:rPr>
              <a:t>24/2056r0</a:t>
            </a:r>
            <a:r>
              <a:rPr lang="en-GB" sz="1050" dirty="0"/>
              <a:t> </a:t>
            </a:r>
            <a:r>
              <a:rPr lang="en-GB" sz="1050" b="0" i="0" u="none" strike="noStrike" kern="1200" dirty="0">
                <a:solidFill>
                  <a:schemeClr val="tx1"/>
                </a:solidFill>
                <a:effectLst/>
                <a:ea typeface="MS Gothic" panose="020B0609070205080204" pitchFamily="49" charset="-128"/>
              </a:rPr>
              <a:t>PDT-MAC-TWT SP Management</a:t>
            </a:r>
            <a:r>
              <a:rPr lang="en-GB" sz="1050" dirty="0">
                <a:solidFill>
                  <a:schemeClr val="tx1"/>
                </a:solidFill>
              </a:rPr>
              <a:t> 						</a:t>
            </a:r>
            <a:r>
              <a:rPr lang="en-GB" sz="1050" b="0" i="0" u="none" strike="noStrike" kern="1200" dirty="0">
                <a:solidFill>
                  <a:schemeClr val="tx1"/>
                </a:solidFill>
                <a:effectLst/>
                <a:ea typeface="MS Gothic" panose="020B0609070205080204" pitchFamily="49" charset="-128"/>
              </a:rPr>
              <a:t>Kumail Haider</a:t>
            </a:r>
            <a:r>
              <a:rPr lang="en-GB" sz="1050" dirty="0">
                <a:solidFill>
                  <a:schemeClr val="tx1"/>
                </a:solidFill>
              </a:rPr>
              <a:t> 	[SP]</a:t>
            </a:r>
          </a:p>
          <a:p>
            <a:pPr lvl="1">
              <a:buFont typeface="Arial" panose="020B0604020202020204" pitchFamily="34" charset="0"/>
              <a:buChar char="•"/>
            </a:pPr>
            <a:r>
              <a:rPr lang="en-US" sz="1050" b="0" i="0" u="sng" strike="noStrike" kern="1200" dirty="0">
                <a:solidFill>
                  <a:srgbClr val="0563C1"/>
                </a:solidFill>
                <a:effectLst/>
                <a:ea typeface="MS Gothic" panose="020B0609070205080204" pitchFamily="49" charset="-128"/>
                <a:hlinkClick r:id="rId3"/>
              </a:rPr>
              <a:t>24/2020r1</a:t>
            </a:r>
            <a:r>
              <a:rPr lang="en-US" sz="1050" dirty="0"/>
              <a:t> </a:t>
            </a:r>
            <a:r>
              <a:rPr lang="en-US" sz="1050" b="0" i="0" u="none" strike="noStrike" kern="1200" dirty="0">
                <a:solidFill>
                  <a:schemeClr val="tx1"/>
                </a:solidFill>
                <a:effectLst/>
                <a:ea typeface="MS Gothic" panose="020B0609070205080204" pitchFamily="49" charset="-128"/>
              </a:rPr>
              <a:t>PDT for UHR MAC Introduction section</a:t>
            </a:r>
            <a:r>
              <a:rPr lang="en-US" sz="1050" dirty="0">
                <a:solidFill>
                  <a:schemeClr val="tx1"/>
                </a:solidFill>
              </a:rPr>
              <a:t> 						</a:t>
            </a:r>
            <a:r>
              <a:rPr lang="en-US" sz="1050" b="0" i="0" u="none" strike="noStrike" dirty="0">
                <a:solidFill>
                  <a:schemeClr val="tx1"/>
                </a:solidFill>
                <a:effectLst/>
              </a:rPr>
              <a:t>George Cherian</a:t>
            </a:r>
            <a:r>
              <a:rPr lang="en-US" sz="1050" dirty="0">
                <a:solidFill>
                  <a:schemeClr val="tx1"/>
                </a:solidFill>
              </a:rPr>
              <a:t>	[SP]</a:t>
            </a: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4"/>
              </a:rPr>
              <a:t>24/2068r0</a:t>
            </a:r>
            <a:r>
              <a:rPr lang="en-GB" sz="1050" dirty="0"/>
              <a:t> </a:t>
            </a:r>
            <a:r>
              <a:rPr lang="en-GB" sz="1050" b="0" i="0" u="none" strike="noStrike" kern="1200" dirty="0">
                <a:solidFill>
                  <a:srgbClr val="000000"/>
                </a:solidFill>
                <a:effectLst/>
                <a:ea typeface="MS Gothic" panose="020B0609070205080204" pitchFamily="49" charset="-128"/>
              </a:rPr>
              <a:t>PDT MAC UHR MAC Operation Element</a:t>
            </a:r>
            <a:r>
              <a:rPr lang="en-GB" sz="1050" dirty="0"/>
              <a:t> 					</a:t>
            </a:r>
            <a:r>
              <a:rPr lang="en-GB" sz="1050" b="0" i="0" u="none" strike="noStrike" dirty="0">
                <a:solidFill>
                  <a:srgbClr val="000000"/>
                </a:solidFill>
                <a:effectLst/>
              </a:rPr>
              <a:t>Ming Gan</a:t>
            </a:r>
            <a:r>
              <a:rPr lang="en-GB" sz="1050" dirty="0"/>
              <a:t> </a:t>
            </a: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5"/>
              </a:rPr>
              <a:t>24/2067r0</a:t>
            </a:r>
            <a:r>
              <a:rPr lang="en-GB" sz="1050" dirty="0"/>
              <a:t> </a:t>
            </a:r>
            <a:r>
              <a:rPr lang="en-GB" sz="1050" b="0" i="0" u="none" strike="noStrike" kern="1200" dirty="0">
                <a:solidFill>
                  <a:srgbClr val="000000"/>
                </a:solidFill>
                <a:effectLst/>
                <a:ea typeface="MS Gothic" panose="020B0609070205080204" pitchFamily="49" charset="-128"/>
              </a:rPr>
              <a:t>PDT MAC UHR BSS Operation</a:t>
            </a:r>
            <a:r>
              <a:rPr lang="en-GB" sz="1050" dirty="0"/>
              <a:t> 							</a:t>
            </a:r>
            <a:r>
              <a:rPr lang="en-GB" sz="1050" b="0" i="0" u="none" strike="noStrike" dirty="0">
                <a:solidFill>
                  <a:srgbClr val="000000"/>
                </a:solidFill>
                <a:effectLst/>
              </a:rPr>
              <a:t>Ming Gan</a:t>
            </a:r>
            <a:r>
              <a:rPr lang="en-GB" sz="1050" dirty="0"/>
              <a:t> </a:t>
            </a:r>
            <a:endParaRPr lang="en-GB" sz="1050" dirty="0">
              <a:solidFill>
                <a:schemeClr val="tx1"/>
              </a:solidFill>
            </a:endParaRPr>
          </a:p>
          <a:p>
            <a:pPr lvl="1">
              <a:buFont typeface="Arial" panose="020B0604020202020204" pitchFamily="34" charset="0"/>
              <a:buChar char="•"/>
            </a:pPr>
            <a:r>
              <a:rPr lang="en-GB" sz="1050" b="0" i="0" u="none" strike="noStrike" kern="1200" dirty="0">
                <a:solidFill>
                  <a:srgbClr val="FF0000"/>
                </a:solidFill>
                <a:effectLst/>
                <a:ea typeface="MS Gothic" panose="020B0609070205080204" pitchFamily="49" charset="-128"/>
                <a:hlinkClick r:id="rId6"/>
              </a:rPr>
              <a:t>24/2066r0</a:t>
            </a:r>
            <a:r>
              <a:rPr lang="en-GB" sz="1050" dirty="0"/>
              <a:t> </a:t>
            </a:r>
            <a:r>
              <a:rPr lang="en-GB" sz="1050" b="0" i="0" u="none" strike="noStrike" kern="1200" dirty="0">
                <a:solidFill>
                  <a:srgbClr val="000000"/>
                </a:solidFill>
                <a:effectLst/>
                <a:ea typeface="MS Gothic" panose="020B0609070205080204" pitchFamily="49" charset="-128"/>
              </a:rPr>
              <a:t>PDT MAC Acknolwedgement Procedure</a:t>
            </a:r>
            <a:r>
              <a:rPr lang="en-GB" sz="1050" dirty="0"/>
              <a:t> 						</a:t>
            </a:r>
            <a:r>
              <a:rPr lang="en-GB" sz="1050" b="0" i="0" u="none" strike="noStrike" kern="1200" dirty="0">
                <a:solidFill>
                  <a:srgbClr val="000000"/>
                </a:solidFill>
                <a:effectLst/>
                <a:ea typeface="MS Gothic" panose="020B0609070205080204" pitchFamily="49" charset="-128"/>
              </a:rPr>
              <a:t>Ming Gan</a:t>
            </a:r>
            <a:r>
              <a:rPr lang="en-GB" sz="1050" dirty="0"/>
              <a:t> </a:t>
            </a:r>
            <a:endParaRPr lang="en-GB" sz="1050" dirty="0">
              <a:solidFill>
                <a:schemeClr val="tx1"/>
              </a:solidFill>
            </a:endParaRPr>
          </a:p>
          <a:p>
            <a:pPr lvl="1">
              <a:buFont typeface="Arial" panose="020B0604020202020204" pitchFamily="34" charset="0"/>
              <a:buChar char="•"/>
            </a:pPr>
            <a:r>
              <a:rPr lang="en-GB" sz="1050" b="0" i="0" u="sng" strike="noStrike" dirty="0">
                <a:solidFill>
                  <a:srgbClr val="0563C1"/>
                </a:solidFill>
                <a:effectLst/>
                <a:hlinkClick r:id="rId7"/>
              </a:rPr>
              <a:t>24/0088r0</a:t>
            </a:r>
            <a:r>
              <a:rPr lang="en-GB" sz="1050" dirty="0"/>
              <a:t> </a:t>
            </a:r>
            <a:r>
              <a:rPr lang="en-GB" sz="1050" b="0" i="0" u="none" strike="noStrike" kern="1200" dirty="0">
                <a:solidFill>
                  <a:srgbClr val="000000"/>
                </a:solidFill>
                <a:effectLst/>
                <a:ea typeface="MS Gothic" panose="020B0609070205080204" pitchFamily="49" charset="-128"/>
              </a:rPr>
              <a:t>PDT MAC P2P</a:t>
            </a:r>
            <a:r>
              <a:rPr lang="en-GB" sz="1050" dirty="0"/>
              <a:t> 									</a:t>
            </a:r>
            <a:r>
              <a:rPr lang="en-GB" sz="1050" b="0" i="0" u="none" strike="noStrike" kern="1200" dirty="0">
                <a:solidFill>
                  <a:srgbClr val="000000"/>
                </a:solidFill>
                <a:effectLst/>
                <a:ea typeface="MS Gothic" panose="020B0609070205080204" pitchFamily="49" charset="-128"/>
              </a:rPr>
              <a:t>Rubayet Shafin</a:t>
            </a:r>
            <a:r>
              <a:rPr lang="en-GB" sz="1050" dirty="0"/>
              <a:t> </a:t>
            </a:r>
            <a:endParaRPr lang="en-GB" sz="1050" dirty="0">
              <a:solidFill>
                <a:schemeClr val="tx1"/>
              </a:solidFill>
            </a:endParaRP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(name TBD)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a:solidFill>
                            <a:srgbClr val="000000"/>
                          </a:solidFill>
                          <a:effectLst/>
                        </a:rPr>
                      </a:br>
                      <a:r>
                        <a:rPr lang="en-US" sz="700" b="1">
                          <a:solidFill>
                            <a:srgbClr val="000000"/>
                          </a:solidFill>
                          <a:effectLst/>
                        </a:rPr>
                        <a:t>Allowed ICF to be transmitted by a non-AP STA?</a:t>
                      </a:r>
                      <a:endParaRPr lang="en-US" sz="70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NPCA</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dirty="0" err="1">
                          <a:solidFill>
                            <a:srgbClr val="000000"/>
                          </a:solidFill>
                          <a:effectLst/>
                        </a:rPr>
                        <a:t>llowed</a:t>
                      </a:r>
                      <a:r>
                        <a:rPr lang="en-US" sz="1000" b="1" dirty="0">
                          <a:solidFill>
                            <a:srgbClr val="000000"/>
                          </a:solidFill>
                          <a:effectLst/>
                        </a:rPr>
                        <a:t> ICF to be transmitted by an AP</a:t>
                      </a:r>
                      <a:endParaRPr lang="en-US" sz="1000" dirty="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8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a:t>
            </a:r>
            <a:r>
              <a:rPr lang="en-US" sz="1050" b="0"/>
              <a:t>same requirement for </a:t>
            </a:r>
            <a:r>
              <a:rPr lang="en-US" sz="1050" b="0" dirty="0"/>
              <a:t>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000" b="0" dirty="0"/>
              <a:t>An AP that intends to initiate a Coordinated Spatial Reuse transmission shall transmit a Trigger frame to initiate concurrent CSR transmissions with one other AP within its obtained TXOP BW;</a:t>
            </a:r>
          </a:p>
          <a:p>
            <a:pPr lvl="1">
              <a:buFont typeface="Arial" panose="020B0604020202020204" pitchFamily="34" charset="0"/>
              <a:buChar char="•"/>
            </a:pPr>
            <a:r>
              <a:rPr lang="en-US" sz="1000" b="0" dirty="0"/>
              <a:t>When all addressed non-AP STAs are UHR STAs, the concurrent CSR transmission starts SIFS after the Trigger frame</a:t>
            </a:r>
          </a:p>
          <a:p>
            <a:pPr lvl="1">
              <a:buFont typeface="Arial" panose="020B0604020202020204" pitchFamily="34" charset="0"/>
              <a:buChar char="•"/>
            </a:pPr>
            <a:r>
              <a:rPr lang="en-US" sz="1000" b="0" dirty="0"/>
              <a:t>Which trigger frame is TBD</a:t>
            </a:r>
          </a:p>
          <a:p>
            <a:pPr marL="0" indent="0"/>
            <a:r>
              <a:rPr lang="en-US" sz="1400" b="0" dirty="0"/>
              <a:t>Note-it is TBD whether to allow more than one “other AP” to be identified by the Trigger frame</a:t>
            </a:r>
          </a:p>
          <a:p>
            <a:r>
              <a:rPr lang="en-US" sz="1400" b="0" dirty="0"/>
              <a:t>Supporting document: 11-23/1868</a:t>
            </a:r>
          </a:p>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Jason Y. Guo – CSR 					( Result)</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0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000" b="0" dirty="0"/>
              <a:t>Other parameters TBD</a:t>
            </a:r>
          </a:p>
          <a:p>
            <a:r>
              <a:rPr lang="en-US" sz="1400" b="0" dirty="0"/>
              <a:t>Supporting document: 11-23/1868</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chemeClr val="tx1"/>
                </a:solidFill>
                <a:effectLst/>
                <a:ea typeface="MS Gothic" panose="020B0609070205080204" pitchFamily="49" charset="-128"/>
              </a:rPr>
              <a:t>SP3 – </a:t>
            </a:r>
            <a:r>
              <a:rPr lang="it-IT" sz="1400" i="1" dirty="0">
                <a:solidFill>
                  <a:schemeClr val="tx1"/>
                </a:solidFill>
              </a:rPr>
              <a:t>Sameer Vermani, Qinghua Li, You-Wei </a:t>
            </a:r>
            <a:r>
              <a:rPr lang="en-US" sz="1400" i="1" dirty="0">
                <a:solidFill>
                  <a:schemeClr val="tx1"/>
                </a:solidFill>
              </a:rPr>
              <a:t> Chen – CBF 			(Result)</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D4B-62E3-C5BA-4196-981C6A2D80EB}"/>
              </a:ext>
            </a:extLst>
          </p:cNvPr>
          <p:cNvSpPr>
            <a:spLocks noGrp="1"/>
          </p:cNvSpPr>
          <p:nvPr>
            <p:ph type="title"/>
          </p:nvPr>
        </p:nvSpPr>
        <p:spPr/>
        <p:txBody>
          <a:bodyPr/>
          <a:lstStyle/>
          <a:p>
            <a:r>
              <a:rPr lang="en-US" dirty="0"/>
              <a:t>Straw Poll - Part 3 </a:t>
            </a:r>
          </a:p>
        </p:txBody>
      </p:sp>
      <p:sp>
        <p:nvSpPr>
          <p:cNvPr id="3" name="Content Placeholder 2">
            <a:extLst>
              <a:ext uri="{FF2B5EF4-FFF2-40B4-BE49-F238E27FC236}">
                <a16:creationId xmlns:a16="http://schemas.microsoft.com/office/drawing/2014/main" id="{892BA2C6-0E5C-D220-A0EE-400630B88A9F}"/>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Laurent Cariou – PDT-Coex					(Result)</a:t>
            </a:r>
          </a:p>
          <a:p>
            <a:r>
              <a:rPr lang="en-US" sz="1600" b="0" dirty="0"/>
              <a:t>Do you agree to incorporate the proposed text changes for coexistence found in 11-24/2040r8 into the 802.11bn draft amendment?</a:t>
            </a:r>
          </a:p>
        </p:txBody>
      </p:sp>
      <p:sp>
        <p:nvSpPr>
          <p:cNvPr id="4" name="Slide Number Placeholder 3">
            <a:extLst>
              <a:ext uri="{FF2B5EF4-FFF2-40B4-BE49-F238E27FC236}">
                <a16:creationId xmlns:a16="http://schemas.microsoft.com/office/drawing/2014/main" id="{20467E62-CB61-4997-5544-5BA34FFF9332}"/>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C7B1252-22A9-8B4D-176B-B71FF56FCCC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4A94003-D54A-F6CC-767D-E09760F684F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4865370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hlinkClick r:id="rId2"/>
              </a:rPr>
              <a:t>11-25-0014-01-00bn-tgbn-motions-list-part-2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24/2133r2</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a:p>
            <a:pPr>
              <a:buFont typeface="Arial" panose="020B0604020202020204" pitchFamily="34" charset="0"/>
              <a:buChar char="•"/>
            </a:pPr>
            <a:r>
              <a:rPr lang="en-US" sz="1400" b="0" dirty="0">
                <a:solidFill>
                  <a:schemeClr val="tx1"/>
                </a:solidFill>
                <a:hlinkClick r:id="rId9"/>
              </a:rPr>
              <a:t>25/0089</a:t>
            </a:r>
            <a:r>
              <a:rPr lang="en-US" sz="1400" b="0" dirty="0">
                <a:solidFill>
                  <a:schemeClr val="tx1"/>
                </a:solidFill>
              </a:rPr>
              <a:t> Enhancing Spatial Reuse with MAP Coordination	Rui Yang</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rPr>
              <a:t>24/2014r0</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PDT-PHY-Mathematical Description of Signals</a:t>
            </a:r>
            <a:r>
              <a:rPr lang="en-US" sz="1100" strike="sngStrike" dirty="0">
                <a:solidFill>
                  <a:srgbClr val="FF0000"/>
                </a:solidFill>
              </a:rPr>
              <a:t> 			</a:t>
            </a:r>
            <a:r>
              <a:rPr lang="en-US" sz="1100" b="0" i="0" u="none" strike="sngStrike" dirty="0">
                <a:solidFill>
                  <a:srgbClr val="FF0000"/>
                </a:solidFill>
                <a:effectLst/>
              </a:rPr>
              <a:t>Edward Au</a:t>
            </a:r>
          </a:p>
          <a:p>
            <a:pPr lvl="2">
              <a:buFont typeface="Arial" panose="020B0604020202020204" pitchFamily="34" charset="0"/>
              <a:buChar char="•"/>
            </a:pPr>
            <a:r>
              <a:rPr lang="en-GB" sz="900" kern="1200" dirty="0">
                <a:ea typeface="MS Gothic" panose="020B0609070205080204" pitchFamily="49" charset="-128"/>
              </a:rPr>
              <a:t>Will be prepared </a:t>
            </a:r>
            <a:r>
              <a:rPr lang="en-GB" sz="900" b="0" i="0" u="none" strike="noStrike" kern="1200" dirty="0">
                <a:solidFill>
                  <a:srgbClr val="000000"/>
                </a:solidFill>
                <a:effectLst/>
                <a:ea typeface="MS Gothic" panose="020B0609070205080204" pitchFamily="49" charset="-128"/>
              </a:rPr>
              <a:t>after TGbn D0.1.</a:t>
            </a:r>
            <a:r>
              <a:rPr lang="en-US" sz="900" dirty="0"/>
              <a:t> </a:t>
            </a:r>
            <a:endParaRPr lang="en-GB" sz="9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hlinkClick r:id="rId7"/>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b="0" i="0" u="none" strike="noStrike" dirty="0">
                <a:solidFill>
                  <a:srgbClr val="FF0000"/>
                </a:solidFill>
                <a:effectLst/>
                <a:hlinkClick r:id="rId2"/>
              </a:rPr>
              <a:t>25/0102r0</a:t>
            </a:r>
            <a:r>
              <a:rPr lang="en-GB" sz="1200" dirty="0"/>
              <a:t> </a:t>
            </a:r>
            <a:r>
              <a:rPr lang="en-GB" sz="1200" b="0" i="0" u="none" strike="noStrike" kern="1200" dirty="0">
                <a:solidFill>
                  <a:srgbClr val="000000"/>
                </a:solidFill>
                <a:effectLst/>
                <a:ea typeface="MS Gothic" panose="020B0609070205080204" pitchFamily="49" charset="-128"/>
              </a:rPr>
              <a:t>PDT-MAC-MLME-for-MAPC</a:t>
            </a:r>
            <a:r>
              <a:rPr lang="en-GB" sz="1200" dirty="0"/>
              <a:t> 							</a:t>
            </a:r>
            <a:r>
              <a:rPr lang="en-GB" sz="1200" b="0" i="0" u="none" strike="noStrike" kern="1200" dirty="0">
                <a:solidFill>
                  <a:srgbClr val="000000"/>
                </a:solidFill>
                <a:effectLst/>
                <a:ea typeface="MS Gothic" panose="020B0609070205080204" pitchFamily="49" charset="-128"/>
              </a:rPr>
              <a:t>Brian Hart</a:t>
            </a:r>
            <a:r>
              <a:rPr lang="en-GB" sz="1200" dirty="0"/>
              <a:t> </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3"/>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4"/>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5"/>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lvl="1">
              <a:buFont typeface="Arial" panose="020B0604020202020204" pitchFamily="34" charset="0"/>
              <a:buChar char="•"/>
            </a:pPr>
            <a:r>
              <a:rPr lang="en-US" sz="1200" b="0" i="0" u="sng" strike="noStrike" dirty="0">
                <a:solidFill>
                  <a:srgbClr val="0563C1"/>
                </a:solidFill>
                <a:effectLst/>
                <a:hlinkClick r:id="rId7"/>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8"/>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noStrike" kern="1200" dirty="0">
                <a:solidFill>
                  <a:srgbClr val="FF0000"/>
                </a:solidFill>
                <a:effectLst/>
                <a:ea typeface="MS Gothic" panose="020B0609070205080204" pitchFamily="49" charset="-128"/>
                <a:hlinkClick r:id="rId9"/>
              </a:rPr>
              <a:t>24/1818</a:t>
            </a:r>
            <a:r>
              <a:rPr lang="it-IT" sz="1200" dirty="0"/>
              <a:t> </a:t>
            </a:r>
            <a:r>
              <a:rPr lang="it-IT" sz="1200" b="0" i="0" u="none" strike="noStrike" kern="1200" dirty="0">
                <a:solidFill>
                  <a:srgbClr val="000000"/>
                </a:solidFill>
                <a:effectLst/>
                <a:ea typeface="MS Gothic" panose="020B0609070205080204" pitchFamily="49" charset="-128"/>
              </a:rPr>
              <a:t>AP Identification in Multi-AP</a:t>
            </a:r>
            <a:r>
              <a:rPr lang="it-IT" sz="1200" dirty="0"/>
              <a:t> 							</a:t>
            </a:r>
            <a:r>
              <a:rPr lang="it-IT" sz="1200" b="0" i="0" u="none" strike="noStrike" kern="1200" dirty="0">
                <a:solidFill>
                  <a:srgbClr val="000000"/>
                </a:solidFill>
                <a:effectLst/>
                <a:ea typeface="MS Gothic" panose="020B0609070205080204" pitchFamily="49" charset="-128"/>
              </a:rPr>
              <a:t>GeonHwan Kim</a:t>
            </a:r>
            <a:r>
              <a:rPr lang="it-IT" sz="1200" dirty="0"/>
              <a:t> </a:t>
            </a:r>
            <a:endParaRPr lang="en-US" sz="1200" dirty="0"/>
          </a:p>
          <a:p>
            <a:pPr lvl="1">
              <a:buFont typeface="Arial" panose="020B0604020202020204" pitchFamily="34" charset="0"/>
              <a:buChar char="•"/>
            </a:pPr>
            <a:r>
              <a:rPr lang="en-US" sz="1200" b="0" i="0" u="sng" strike="noStrike" dirty="0">
                <a:solidFill>
                  <a:srgbClr val="0563C1"/>
                </a:solidFill>
                <a:effectLst/>
                <a:hlinkClick r:id="rId10"/>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11"/>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12"/>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r>
              <a:rPr lang="en-GB" sz="1200" dirty="0"/>
              <a:t>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SP1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SP2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prstClr val="black"/>
                </a:solidFill>
                <a:effectLst/>
                <a:uLnTx/>
                <a:uFillTx/>
                <a:latin typeface="Times New Roman"/>
                <a:ea typeface="MS Gothic"/>
                <a:cs typeface="+mn-cs"/>
              </a:rPr>
              <a:t>SP3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Po-Kai Huang</a:t>
            </a:r>
            <a:r>
              <a:rPr lang="en-US" sz="1200" i="1" dirty="0">
                <a:solidFill>
                  <a:prstClr val="black"/>
                </a:solidFill>
                <a:latin typeface="Times New Roman"/>
                <a:ea typeface="MS Gothic"/>
              </a:rPr>
              <a:t>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 Security 				( Result)</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Minyoung Park – DSO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prstClr val="black"/>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prstClr val="black"/>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prstClr val="black"/>
                </a:solidFill>
                <a:latin typeface="Times New Roman"/>
                <a:ea typeface="MS Gothic"/>
              </a:rPr>
              <a:t>SP6 – </a:t>
            </a:r>
            <a:r>
              <a:rPr lang="en-US" sz="1200" i="1" dirty="0">
                <a:solidFill>
                  <a:prstClr val="black"/>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Jay Yang – MAP 				( Result)</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(30 mins)</a:t>
            </a:r>
          </a:p>
          <a:p>
            <a:pPr>
              <a:buFont typeface="Arial" panose="020B0604020202020204" pitchFamily="34" charset="0"/>
              <a:buChar char="•"/>
            </a:pPr>
            <a:r>
              <a:rPr lang="en-GB" sz="1400" dirty="0"/>
              <a:t>PDTs (30 mins)</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rPr>
              <a:t>24/2021r0</a:t>
            </a:r>
            <a:r>
              <a:rPr lang="en-GB" sz="1200" dirty="0"/>
              <a:t> </a:t>
            </a:r>
            <a:r>
              <a:rPr lang="en-GB" sz="1200" b="0" i="0" u="none" strike="noStrike" kern="1200" dirty="0">
                <a:solidFill>
                  <a:srgbClr val="000000"/>
                </a:solidFill>
                <a:effectLst/>
                <a:ea typeface="MS Gothic" panose="020B0609070205080204" pitchFamily="49" charset="-128"/>
              </a:rPr>
              <a:t>PDT PHY Transmit Specification</a:t>
            </a:r>
            <a:r>
              <a:rPr lang="en-GB" sz="1200" dirty="0"/>
              <a:t> 					</a:t>
            </a:r>
            <a:r>
              <a:rPr lang="en-GB" sz="1200" b="0" i="0" u="none" strike="noStrike" dirty="0">
                <a:solidFill>
                  <a:srgbClr val="000000"/>
                </a:solidFill>
                <a:effectLst/>
              </a:rPr>
              <a:t>Genadiy </a:t>
            </a:r>
            <a:r>
              <a:rPr lang="en-GB" sz="1200" b="0" i="0" u="none" strike="noStrike" dirty="0" err="1">
                <a:solidFill>
                  <a:srgbClr val="000000"/>
                </a:solidFill>
                <a:effectLst/>
              </a:rPr>
              <a:t>Tsodiz</a:t>
            </a:r>
            <a:r>
              <a:rPr lang="en-GB" sz="1200" dirty="0"/>
              <a:t> </a:t>
            </a:r>
            <a:endParaRPr lang="en-GB" sz="1400" dirty="0"/>
          </a:p>
          <a:p>
            <a:pPr lvl="0">
              <a:buFont typeface="Arial" panose="020B0604020202020204" pitchFamily="34" charset="0"/>
              <a:buChar char="•"/>
            </a:pPr>
            <a:r>
              <a:rPr lang="en-GB" sz="1400" dirty="0"/>
              <a:t>Submissions – Miscellaneous</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25/0098</a:t>
            </a:r>
            <a:r>
              <a:rPr lang="en-US" sz="1200" dirty="0"/>
              <a:t> </a:t>
            </a:r>
            <a:r>
              <a:rPr lang="en-US" sz="1200" b="0" i="0" u="none" strike="noStrike" kern="1200" dirty="0">
                <a:solidFill>
                  <a:srgbClr val="000000"/>
                </a:solidFill>
                <a:effectLst/>
                <a:ea typeface="MS Gothic" panose="020B0609070205080204" pitchFamily="49" charset="-128"/>
              </a:rPr>
              <a:t>Receiver specification</a:t>
            </a:r>
            <a:r>
              <a:rPr lang="en-US" sz="1200" dirty="0"/>
              <a:t> 							</a:t>
            </a:r>
            <a:r>
              <a:rPr lang="en-US" sz="1200" b="0" i="0" u="none" strike="noStrike" kern="1200" dirty="0">
                <a:solidFill>
                  <a:srgbClr val="000000"/>
                </a:solidFill>
                <a:effectLst/>
                <a:ea typeface="MS Gothic" panose="020B0609070205080204" pitchFamily="49" charset="-128"/>
              </a:rPr>
              <a:t>Fang, Juan</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25/0101</a:t>
            </a:r>
            <a:r>
              <a:rPr lang="en-US" sz="1200" dirty="0"/>
              <a:t> </a:t>
            </a:r>
            <a:r>
              <a:rPr lang="en-US" sz="1200" b="0" i="0" u="none" strike="noStrike" kern="1200" dirty="0">
                <a:solidFill>
                  <a:srgbClr val="000000"/>
                </a:solidFill>
                <a:effectLst/>
                <a:ea typeface="MS Gothic" panose="020B0609070205080204" pitchFamily="49" charset="-128"/>
              </a:rPr>
              <a:t>On Mandatory and Optional 11bn Feature</a:t>
            </a:r>
            <a:r>
              <a:rPr lang="en-US" sz="1200" dirty="0"/>
              <a:t> 				</a:t>
            </a:r>
            <a:r>
              <a:rPr lang="en-US" sz="1200" b="0" i="0" u="none" strike="noStrike" kern="1200" dirty="0">
                <a:solidFill>
                  <a:srgbClr val="000000"/>
                </a:solidFill>
                <a:effectLst/>
                <a:ea typeface="MS Gothic" panose="020B0609070205080204" pitchFamily="49" charset="-128"/>
              </a:rPr>
              <a:t>Jianhan Liu</a:t>
            </a:r>
            <a:r>
              <a:rPr lang="en-US" sz="1200" dirty="0"/>
              <a:t> </a:t>
            </a:r>
          </a:p>
          <a:p>
            <a:pPr lvl="1">
              <a:buFont typeface="Arial" panose="020B0604020202020204" pitchFamily="34" charset="0"/>
              <a:buChar char="•"/>
            </a:pPr>
            <a:r>
              <a:rPr lang="en-US" sz="1200" b="0" i="0" u="none" strike="noStrike" kern="1200" dirty="0">
                <a:solidFill>
                  <a:srgbClr val="FF0000"/>
                </a:solidFill>
                <a:effectLst/>
                <a:ea typeface="MS Gothic" panose="020B0609070205080204" pitchFamily="49" charset="-128"/>
              </a:rPr>
              <a:t>25/0109</a:t>
            </a:r>
            <a:r>
              <a:rPr lang="en-US" sz="1200" dirty="0"/>
              <a:t> </a:t>
            </a:r>
            <a:r>
              <a:rPr lang="en-US" sz="1200" b="0" i="0" u="none" strike="noStrike" kern="1200" dirty="0">
                <a:solidFill>
                  <a:srgbClr val="000000"/>
                </a:solidFill>
                <a:effectLst/>
                <a:ea typeface="MS Gothic" panose="020B0609070205080204" pitchFamily="49" charset="-128"/>
              </a:rPr>
              <a:t>UHR Receive Procedure</a:t>
            </a:r>
            <a:r>
              <a:rPr lang="en-US" sz="1200" dirty="0"/>
              <a:t> 						</a:t>
            </a:r>
            <a:r>
              <a:rPr lang="en-US" sz="1200" b="0" i="0" u="none" strike="noStrike" kern="1200" dirty="0">
                <a:solidFill>
                  <a:srgbClr val="000000"/>
                </a:solidFill>
                <a:effectLst/>
                <a:ea typeface="MS Gothic" panose="020B0609070205080204" pitchFamily="49" charset="-128"/>
              </a:rPr>
              <a:t>Lin Yang</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1200" dirty="0">
              <a:highlight>
                <a:srgbClr val="FFFF00"/>
              </a:highlight>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4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100" b="1" i="0" dirty="0">
                <a:solidFill>
                  <a:srgbClr val="222222"/>
                </a:solidFill>
                <a:effectLst/>
                <a:latin typeface="Arial" panose="020B0604020202020204" pitchFamily="34" charset="0"/>
              </a:rPr>
              <a:t>[SP1] Do you agree to amend the TGbn SFD as follows:</a:t>
            </a:r>
            <a:endParaRPr lang="en-US" sz="1100" b="0" i="0" dirty="0">
              <a:solidFill>
                <a:srgbClr val="222222"/>
              </a:solidFill>
              <a:effectLst/>
              <a:latin typeface="Arial" panose="020B0604020202020204" pitchFamily="34" charset="0"/>
            </a:endParaRPr>
          </a:p>
          <a:p>
            <a:pPr algn="l">
              <a:buFont typeface="Arial" panose="020B0604020202020204" pitchFamily="34" charset="0"/>
              <a:buChar char="•"/>
            </a:pPr>
            <a:r>
              <a:rPr lang="en-US" sz="1100" b="0" i="0" dirty="0">
                <a:solidFill>
                  <a:srgbClr val="222222"/>
                </a:solidFill>
                <a:effectLst/>
                <a:latin typeface="Arial" panose="020B0604020202020204" pitchFamily="34" charset="0"/>
              </a:rPr>
              <a:t>Do you agree that a TXOP owner AP </a:t>
            </a:r>
            <a:r>
              <a:rPr lang="en-US" sz="1100" b="0" i="0" u="sng" dirty="0">
                <a:solidFill>
                  <a:srgbClr val="C00000"/>
                </a:solidFill>
                <a:effectLst/>
                <a:latin typeface="Arial" panose="020B0604020202020204" pitchFamily="34" charset="0"/>
              </a:rPr>
              <a:t>shall</a:t>
            </a:r>
            <a:r>
              <a:rPr lang="en-US" sz="1100" b="0" i="0" dirty="0">
                <a:solidFill>
                  <a:srgbClr val="222222"/>
                </a:solidFill>
                <a:effectLst/>
                <a:latin typeface="Arial" panose="020B0604020202020204" pitchFamily="34" charset="0"/>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TXOP owner AP that intends to share its TXOP is referred to as a sharing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 candidate AP identified (polled) in the Initial Control frame is referred to as a polled AP.</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o  The Duration field of the frame is set to the length of time required to transmit the solicited response frame plus one SIFS.</a:t>
            </a:r>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o  </a:t>
            </a:r>
            <a:r>
              <a:rPr lang="en-US" sz="1100" b="0" i="0" strike="sngStrike" dirty="0">
                <a:solidFill>
                  <a:srgbClr val="222222"/>
                </a:solidFill>
                <a:effectLst/>
                <a:latin typeface="Arial" panose="020B0604020202020204" pitchFamily="34" charset="0"/>
              </a:rPr>
              <a:t>Whether or not the sharing AP is mandated to send the Initial Control frame that announces that intention is TBD.</a:t>
            </a:r>
            <a:endParaRPr lang="en-US" sz="1100" b="0" i="0" dirty="0">
              <a:solidFill>
                <a:srgbClr val="222222"/>
              </a:solidFill>
              <a:effectLst/>
              <a:latin typeface="Arial" panose="020B0604020202020204" pitchFamily="34" charset="0"/>
            </a:endParaRPr>
          </a:p>
          <a:p>
            <a:pPr algn="l"/>
            <a:r>
              <a:rPr lang="en-US" sz="1100" b="0" i="0" dirty="0">
                <a:solidFill>
                  <a:srgbClr val="222222"/>
                </a:solidFill>
                <a:effectLst/>
                <a:latin typeface="Arial" panose="020B0604020202020204" pitchFamily="34" charset="0"/>
              </a:rPr>
              <a:t>Supporting documents: </a:t>
            </a:r>
            <a:r>
              <a:rPr lang="en-US" sz="1100" b="0" i="1" dirty="0">
                <a:solidFill>
                  <a:srgbClr val="222222"/>
                </a:solidFill>
                <a:effectLst/>
                <a:latin typeface="Arial" panose="020B0604020202020204" pitchFamily="34" charset="0"/>
              </a:rPr>
              <a:t>11-23/1895, 11-24/0423, 11-24/1016, 11-24/1017, 11-24/1225].</a:t>
            </a:r>
            <a:endParaRPr lang="en-US" sz="1100" b="0" i="0" dirty="0">
              <a:solidFill>
                <a:srgbClr val="222222"/>
              </a:solidFill>
              <a:effectLst/>
              <a:latin typeface="Arial" panose="020B0604020202020204" pitchFamily="34" charset="0"/>
            </a:endParaRPr>
          </a:p>
          <a:p>
            <a:pPr algn="l"/>
            <a:br>
              <a:rPr lang="en-US" sz="1100" dirty="0"/>
            </a:br>
            <a:r>
              <a:rPr lang="en-US" sz="1100" b="1" i="0" dirty="0">
                <a:solidFill>
                  <a:srgbClr val="222222"/>
                </a:solidFill>
                <a:effectLst/>
                <a:latin typeface="Arial" panose="020B0604020202020204" pitchFamily="34" charset="0"/>
              </a:rPr>
              <a:t>[SP2] Do you agree that in 11bn, the ICF (polling frame) sent as part of Co-TDMA operation shall be a BSRP Trigger frame?</a:t>
            </a:r>
            <a:endParaRPr lang="en-US" sz="1100" b="0" i="0" dirty="0">
              <a:solidFill>
                <a:srgbClr val="222222"/>
              </a:solidFill>
              <a:effectLst/>
              <a:latin typeface="Arial" panose="020B0604020202020204" pitchFamily="34" charset="0"/>
            </a:endParaRPr>
          </a:p>
          <a:p>
            <a:pPr algn="l"/>
            <a:br>
              <a:rPr lang="en-US" sz="1100" dirty="0"/>
            </a:br>
            <a:r>
              <a:rPr lang="en-US" sz="1100" b="0" i="0" dirty="0">
                <a:solidFill>
                  <a:srgbClr val="222222"/>
                </a:solidFill>
                <a:effectLst/>
                <a:latin typeface="Arial" panose="020B0604020202020204" pitchFamily="34" charset="0"/>
              </a:rPr>
              <a:t>Supporting document: 11-24/1225r1</a:t>
            </a:r>
          </a:p>
          <a:p>
            <a:pPr algn="l"/>
            <a:br>
              <a:rPr lang="en-US" sz="1100" dirty="0"/>
            </a:br>
            <a:r>
              <a:rPr lang="en-US" sz="1100" b="1" i="0" dirty="0">
                <a:solidFill>
                  <a:srgbClr val="222222"/>
                </a:solidFill>
                <a:effectLst/>
                <a:latin typeface="Arial" panose="020B0604020202020204" pitchFamily="34" charset="0"/>
              </a:rPr>
              <a:t>SP3] Do you agree that in 11bn, as part of Co-TDMA operation, a poll response from a polled AP solicited by the ICF shall be carried in an M-BA frame?</a:t>
            </a:r>
            <a:endParaRPr lang="en-US" sz="1100" b="0" i="0" dirty="0">
              <a:solidFill>
                <a:srgbClr val="222222"/>
              </a:solidFill>
              <a:effectLst/>
              <a:latin typeface="Arial" panose="020B0604020202020204" pitchFamily="34" charset="0"/>
            </a:endParaRPr>
          </a:p>
          <a:p>
            <a:pPr algn="l"/>
            <a:br>
              <a:rPr lang="en-US" sz="1100" b="0" i="0" dirty="0">
                <a:solidFill>
                  <a:srgbClr val="222222"/>
                </a:solidFill>
                <a:effectLst/>
                <a:latin typeface="Arial" panose="020B0604020202020204" pitchFamily="34" charset="0"/>
              </a:rPr>
            </a:br>
            <a:r>
              <a:rPr lang="en-US" sz="1100" b="0" i="0" dirty="0">
                <a:solidFill>
                  <a:srgbClr val="222222"/>
                </a:solidFill>
                <a:effectLst/>
                <a:latin typeface="Arial" panose="020B0604020202020204" pitchFamily="34" charset="0"/>
              </a:rPr>
              <a:t>Supporting document: 11-24/1016r3</a:t>
            </a:r>
          </a:p>
          <a:p>
            <a:endParaRPr kumimoji="0" lang="en-US" sz="1400" b="1" i="1" u="none" strike="noStrike" kern="0" cap="none" spc="0" normalizeH="0" baseline="0" noProof="0" dirty="0">
              <a:ln>
                <a:noFill/>
              </a:ln>
              <a:solidFill>
                <a:srgbClr val="FF0000"/>
              </a:solidFill>
              <a:effectLst/>
              <a:uLnTx/>
              <a:uFillTx/>
              <a:latin typeface="Times New Roman"/>
              <a:ea typeface="MS Gothic"/>
              <a:cs typeface="+mn-cs"/>
            </a:endParaRPr>
          </a:p>
          <a:p>
            <a:endParaRPr lang="en-US" sz="20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algn="l"/>
            <a:r>
              <a:rPr lang="en-US" sz="1050" b="0" i="0" dirty="0">
                <a:solidFill>
                  <a:srgbClr val="222222"/>
                </a:solidFill>
                <a:effectLst/>
                <a:latin typeface="Arial" panose="020B0604020202020204" pitchFamily="34" charset="0"/>
              </a:rPr>
              <a:t>Do you support to include the following in SFD?</a:t>
            </a:r>
            <a:br>
              <a:rPr lang="en-US" sz="1050" b="0" i="0" dirty="0">
                <a:solidFill>
                  <a:srgbClr val="222222"/>
                </a:solidFill>
                <a:effectLst/>
                <a:latin typeface="Arial" panose="020B0604020202020204" pitchFamily="34" charset="0"/>
              </a:rPr>
            </a:br>
            <a:r>
              <a:rPr lang="en-US" sz="1050" b="0" i="0" dirty="0">
                <a:solidFill>
                  <a:srgbClr val="222222"/>
                </a:solidFill>
                <a:effectLst/>
                <a:latin typeface="Arial" panose="020B0604020202020204" pitchFamily="34" charset="0"/>
              </a:rPr>
              <a:t>11bn defines a mechanism for non-AP STA to provide the expiration time of LL data to its AP.</a:t>
            </a:r>
            <a:br>
              <a:rPr lang="en-US" sz="1050" b="0" i="0" dirty="0">
                <a:solidFill>
                  <a:srgbClr val="222222"/>
                </a:solidFill>
                <a:effectLst/>
                <a:latin typeface="Arial" panose="020B0604020202020204" pitchFamily="34" charset="0"/>
              </a:rPr>
            </a:br>
            <a:endParaRPr lang="en-US" sz="1050" b="0" i="0" dirty="0">
              <a:solidFill>
                <a:srgbClr val="222222"/>
              </a:solidFill>
              <a:effectLst/>
              <a:latin typeface="Arial" panose="020B0604020202020204" pitchFamily="34" charset="0"/>
            </a:endParaRPr>
          </a:p>
          <a:p>
            <a:pPr algn="l"/>
            <a:r>
              <a:rPr lang="en-US" sz="1050" b="0" i="0" dirty="0">
                <a:solidFill>
                  <a:srgbClr val="222222"/>
                </a:solidFill>
                <a:effectLst/>
                <a:latin typeface="Arial" panose="020B0604020202020204" pitchFamily="34" charset="0"/>
              </a:rPr>
              <a:t>note: this feature is optional.</a:t>
            </a:r>
          </a:p>
          <a:p>
            <a:pPr algn="l"/>
            <a:r>
              <a:rPr lang="en-US" sz="1050" b="0" i="0" dirty="0">
                <a:solidFill>
                  <a:srgbClr val="222222"/>
                </a:solidFill>
                <a:effectLst/>
                <a:latin typeface="Arial" panose="020B0604020202020204" pitchFamily="34" charset="0"/>
              </a:rPr>
              <a:t>Reference document: 24/1692</a:t>
            </a:r>
          </a:p>
          <a:p>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Liangxiao Xin</a:t>
            </a:r>
          </a:p>
          <a:p>
            <a:r>
              <a:rPr lang="en-US" sz="1600" b="0" dirty="0"/>
              <a:t>Define or improve an existing mechanism so that a non-AP STA that is a TXOP responder can indicate its low latency needs (for traffic from the </a:t>
            </a:r>
            <a:r>
              <a:rPr lang="en-US" sz="1600" b="0" dirty="0" err="1"/>
              <a:t>TxOP</a:t>
            </a:r>
            <a:r>
              <a:rPr lang="en-US" sz="1600" b="0" dirty="0"/>
              <a:t> responder to the </a:t>
            </a:r>
            <a:r>
              <a:rPr lang="en-US" sz="1600" b="0" dirty="0" err="1"/>
              <a:t>TxOP</a:t>
            </a:r>
            <a:r>
              <a:rPr lang="en-US" sz="1600" b="0" dirty="0"/>
              <a:t> Holder) in a control response frame. The TXOP holder should consider the indication in determining subsequent actions. Subsequent actions related to this indication are out of the scope of the standard. </a:t>
            </a:r>
          </a:p>
          <a:p>
            <a:r>
              <a:rPr lang="en-US" sz="1600" b="0" dirty="0"/>
              <a:t>•Note: whether an AP can Indicate its low latency needs is TBD </a:t>
            </a:r>
          </a:p>
          <a:p>
            <a:r>
              <a:rPr lang="pt-BR" sz="1400" b="0" dirty="0"/>
              <a:t>Supporting documents : 24/0389r0, 24/168r0,24-0416/r1, 24-0442/r3, 24-1195/r1, 23/885, 24/264 23/1886 24/1156, 24/1871r1, 24/1074, 23/1909r1, 24/131r0, Mohamed Abouelseoud</a:t>
            </a:r>
            <a:endParaRPr lang="en-US" sz="1400" b="0"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243614</TotalTime>
  <Words>17600</Words>
  <Application>Microsoft Office PowerPoint</Application>
  <PresentationFormat>On-screen Show (4:3)</PresentationFormat>
  <Paragraphs>3317</Paragraphs>
  <Slides>120</Slides>
  <Notes>4</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120</vt:i4>
      </vt:variant>
    </vt:vector>
  </HeadingPairs>
  <TitlesOfParts>
    <vt:vector size="134" baseType="lpstr">
      <vt:lpstr>맑은 고딕</vt:lpstr>
      <vt:lpstr>微软雅黑</vt:lpstr>
      <vt:lpstr>MS Gothic</vt:lpstr>
      <vt:lpstr>宋体</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vt:lpstr>
      <vt:lpstr>Tuesday MAC Agenda – PM2</vt:lpstr>
      <vt:lpstr>Straw Polls – Part 1</vt:lpstr>
      <vt:lpstr>Straw Polls – Part 2</vt:lpstr>
      <vt:lpstr>Straw Polls – Part 3</vt:lpstr>
      <vt:lpstr>Straw Polls – Part 4</vt:lpstr>
      <vt:lpstr>Straw Polls – Part 5</vt:lpstr>
      <vt:lpstr>Wednesday Joint Agenda–AM1</vt:lpstr>
      <vt:lpstr>Straw Polls</vt:lpstr>
      <vt:lpstr>Straw Polls - Part 2</vt:lpstr>
      <vt:lpstr>Straw Poll - Part 3 </vt:lpstr>
      <vt:lpstr>Motions</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Straw Polls</vt:lpstr>
      <vt:lpstr>Wednesday MAC Agenda–PM2</vt:lpstr>
      <vt:lpstr>Straw Polls</vt:lpstr>
      <vt:lpstr>Straw Polls</vt:lpstr>
      <vt:lpstr>Thursday PHY Agenda–AM1</vt:lpstr>
      <vt:lpstr>Straw Polls</vt:lpstr>
      <vt:lpstr>Thursday MAC Agenda–AM1</vt:lpstr>
      <vt:lpstr>Straw Polls - Part 1</vt:lpstr>
      <vt:lpstr>Straw Polls – Part 2</vt:lpstr>
      <vt:lpstr>Straw Polls – Part 3</vt:lpstr>
      <vt:lpstr>Straw Polls – Part 4</vt:lpstr>
      <vt:lpstr>Thursday PHY Agenda–AM2</vt:lpstr>
      <vt:lpstr>Straw Polls</vt:lpstr>
      <vt:lpstr>Thursday MAC Agenda–AM2</vt:lpstr>
      <vt:lpstr>Straw Polls</vt:lpstr>
      <vt:lpstr>MAC Back Up Queue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2025-01-14T15:35:55Z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