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10" r:id="rId78"/>
    <p:sldId id="1411" r:id="rId79"/>
    <p:sldId id="1467" r:id="rId80"/>
    <p:sldId id="1470" r:id="rId81"/>
    <p:sldId id="1471" r:id="rId82"/>
    <p:sldId id="1472" r:id="rId83"/>
    <p:sldId id="1386" r:id="rId84"/>
    <p:sldId id="1389" r:id="rId85"/>
    <p:sldId id="1387" r:id="rId86"/>
    <p:sldId id="1465" r:id="rId87"/>
    <p:sldId id="1388" r:id="rId88"/>
    <p:sldId id="1425" r:id="rId89"/>
    <p:sldId id="1426" r:id="rId90"/>
    <p:sldId id="1427" r:id="rId91"/>
    <p:sldId id="1428" r:id="rId92"/>
    <p:sldId id="1473" r:id="rId93"/>
    <p:sldId id="1474" r:id="rId94"/>
    <p:sldId id="1412" r:id="rId95"/>
    <p:sldId id="1413" r:id="rId96"/>
    <p:sldId id="1414" r:id="rId97"/>
    <p:sldId id="1415" r:id="rId98"/>
    <p:sldId id="1475" r:id="rId99"/>
    <p:sldId id="1416" r:id="rId100"/>
    <p:sldId id="1417" r:id="rId101"/>
    <p:sldId id="1418" r:id="rId102"/>
    <p:sldId id="1419" r:id="rId103"/>
    <p:sldId id="1420" r:id="rId104"/>
    <p:sldId id="1421" r:id="rId105"/>
    <p:sldId id="1422" r:id="rId106"/>
    <p:sldId id="1423" r:id="rId107"/>
    <p:sldId id="1435" r:id="rId108"/>
    <p:sldId id="356" r:id="rId109"/>
    <p:sldId id="1424"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379" dt="2025-01-14T06:49:22.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4" d="100"/>
          <a:sy n="124" d="100"/>
        </p:scale>
        <p:origin x="90"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4T06:50:29.514" v="11141" actId="14734"/>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3T19:40:19.556" v="9701" actId="122"/>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3T19:40:19.556" v="9701" actId="122"/>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3T22:13:26.949" v="10648" actId="20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3T22:13:26.949" v="10648" actId="20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03:47:27.895" v="1098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03:47:27.895" v="1098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19:46:21.266" v="9795"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19:46:21.266" v="9795"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19:50:46.354" v="9815" actId="6549"/>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19:50:46.354" v="9815" actId="6549"/>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04:09:56.706" v="11044" actId="2057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04:09:56.706" v="11044"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06:43:11.659" v="11087" actId="20577"/>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06:43:11.659" v="11087" actId="2057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3T21:55:02.452" v="10265"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3T21:55:02.452" v="10265"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3T19:56:39.134" v="9956"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3T19:56:39.134" v="9956"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4T06:42:09.136" v="11075" actId="20577"/>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4T06:42:09.136" v="11075"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3T19:33:37.539" v="9559" actId="113"/>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3T19:33:37.539" v="9559" actId="113"/>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19:51:09.900" v="9818"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19:51:09.900" v="9818"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19:34:15.789" v="9572" actId="400"/>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19:34:15.789" v="9572" actId="400"/>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19:32:14.051" v="9546" actId="400"/>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19:32:14.051" v="9546" actId="400"/>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3T19:38:04.601" v="964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3T19:38:04.601" v="964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03:47:20.231" v="10988" actId="400"/>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03:47:20.231" v="10988" actId="400"/>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3T19:43:27.203" v="9776"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3T19:43:27.203" v="9776"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21:56:55.130" v="10337"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21:56:55.130" v="10337"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19:51:05.205" v="9816"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19:51:05.205" v="9816" actId="2057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19:51:22.835" v="9822"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19:51:22.835" v="9822"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03:35:13.163" v="10938"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03:35:13.163" v="10938"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4:45:26.012" v="8823"/>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4:45:26.012" v="8823"/>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3T19:54:54.168" v="9828" actId="20577"/>
        <pc:sldMkLst>
          <pc:docMk/>
          <pc:sldMk cId="3372606759" sldId="1465"/>
        </pc:sldMkLst>
        <pc:spChg chg="mod">
          <ac:chgData name="Alfred Asterjadhi" userId="39de57b9-85c0-4fd1-aaac-8ca2b6560ad0" providerId="ADAL" clId="{20C04A7C-C7CF-4EAA-88F9-CE4E5F5C1CFC}" dt="2025-01-13T19:54:54.168" v="9828"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3T21:59:40.940" v="10376" actId="404"/>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3T21:59:40.940" v="10376" actId="404"/>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modSp add mod">
        <pc:chgData name="Alfred Asterjadhi" userId="39de57b9-85c0-4fd1-aaac-8ca2b6560ad0" providerId="ADAL" clId="{20C04A7C-C7CF-4EAA-88F9-CE4E5F5C1CFC}" dt="2025-01-13T22:00:03.751" v="10379" actId="20577"/>
        <pc:sldMkLst>
          <pc:docMk/>
          <pc:sldMk cId="3374141807" sldId="1469"/>
        </pc:sldMkLst>
        <pc:spChg chg="mod">
          <ac:chgData name="Alfred Asterjadhi" userId="39de57b9-85c0-4fd1-aaac-8ca2b6560ad0" providerId="ADAL" clId="{20C04A7C-C7CF-4EAA-88F9-CE4E5F5C1CFC}" dt="2025-01-13T21:59:59.119" v="10378" actId="20577"/>
          <ac:spMkLst>
            <pc:docMk/>
            <pc:sldMk cId="3374141807" sldId="1469"/>
            <ac:spMk id="2" creationId="{93ECAC10-C372-58D9-0E4C-D870C6860C4F}"/>
          </ac:spMkLst>
        </pc:spChg>
        <pc:spChg chg="mod">
          <ac:chgData name="Alfred Asterjadhi" userId="39de57b9-85c0-4fd1-aaac-8ca2b6560ad0" providerId="ADAL" clId="{20C04A7C-C7CF-4EAA-88F9-CE4E5F5C1CFC}" dt="2025-01-13T22:00:03.751" v="10379" actId="20577"/>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3:27:31.245" v="10848"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3:27:31.245" v="10848"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MasterChg chg="modSp mod modSldLayout">
        <pc:chgData name="Alfred Asterjadhi" userId="39de57b9-85c0-4fd1-aaac-8ca2b6560ad0" providerId="ADAL" clId="{20C04A7C-C7CF-4EAA-88F9-CE4E5F5C1CFC}" dt="2025-01-14T04:10:24.140" v="11046" actId="20577"/>
        <pc:sldMasterMkLst>
          <pc:docMk/>
          <pc:sldMasterMk cId="0" sldId="2147483648"/>
        </pc:sldMasterMkLst>
        <pc:spChg chg="mod">
          <ac:chgData name="Alfred Asterjadhi" userId="39de57b9-85c0-4fd1-aaac-8ca2b6560ad0" providerId="ADAL" clId="{20C04A7C-C7CF-4EAA-88F9-CE4E5F5C1CFC}" dt="2025-01-14T04:10:24.140" v="11046"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12" Type="http://schemas.openxmlformats.org/officeDocument/2006/relationships/hyperlink" Target="https://mentor.ieee.org/802.11/dcn/25/11-25-0129-00-00bn-dru-distribution-bw-indication-in-uhr-trigger-frame.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00-00-00bn-some-open-issues-on-dru.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064-00-00bn-60-mhz-dru-tone-plan.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0-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1-00bn-pdt-joint-trigger-frame.docx" TargetMode="External"/><Relationship Id="rId4" Type="http://schemas.openxmlformats.org/officeDocument/2006/relationships/hyperlink" Target="https://mentor.ieee.org/802.11/dcn/24/11-24-2029-00-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8" Type="http://schemas.openxmlformats.org/officeDocument/2006/relationships/hyperlink" Target="https://mentor.ieee.org/802.11/dcn/24/11-24-1761-00-00bn-aspects-of-m-ap-coordination-agreement.pptx" TargetMode="External"/><Relationship Id="rId3" Type="http://schemas.openxmlformats.org/officeDocument/2006/relationships/hyperlink" Target="https://mentor.ieee.org/802.11/dcn/24/11-24-1452-00-00bn-coordinated-measurement-follow-up.pptx" TargetMode="External"/><Relationship Id="rId7" Type="http://schemas.openxmlformats.org/officeDocument/2006/relationships/hyperlink" Target="https://mentor.ieee.org/802.11/dcn/24/11-24-1713-00-00bn-further-considerations-for-generalized-map-framework-follow-up.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3-00-00bn-the-mapc-security-framework.pptx" TargetMode="External"/><Relationship Id="rId11" Type="http://schemas.openxmlformats.org/officeDocument/2006/relationships/hyperlink" Target="https://mentor.ieee.org/802.11/dcn/24/11-24-1862-00-00bn-control-frames-and-mapc-for-colocated-bssid-set.pptx" TargetMode="External"/><Relationship Id="rId5" Type="http://schemas.openxmlformats.org/officeDocument/2006/relationships/hyperlink" Target="https://mentor.ieee.org/802.11/dcn/24/11-24-1646-00-00bn-further-considerations-for-generalized-map-framework.pptx" TargetMode="External"/><Relationship Id="rId10" Type="http://schemas.openxmlformats.org/officeDocument/2006/relationships/hyperlink" Target="https://mentor.ieee.org/802.11/dcn/24/11-24-1849-00-00bn-management-of-the-established-multi-ap-coordination.pptx" TargetMode="External"/><Relationship Id="rId4" Type="http://schemas.openxmlformats.org/officeDocument/2006/relationships/hyperlink" Target="https://mentor.ieee.org/802.11/dcn/24/11-24-1346-02-00bn-considerations-for-multi-ap-sp-coordination.pptx" TargetMode="External"/><Relationship Id="rId9" Type="http://schemas.openxmlformats.org/officeDocument/2006/relationships/hyperlink" Target="https://mentor.ieee.org/802.11/dcn/24/11-24-1818-00-00bn-ap-identification-in-multi-ap.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14653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29003820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588849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3436780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24/1785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7221023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304630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081963993"/>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9363622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24/1807r0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55Y, 8N, 22A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kern="1200" dirty="0">
                          <a:solidFill>
                            <a:srgbClr val="000000"/>
                          </a:solidFill>
                          <a:effectLst/>
                          <a:latin typeface="Times New Roman" panose="02020603050405020304" pitchFamily="18" charset="0"/>
                          <a:ea typeface="+mn-ea"/>
                          <a:cs typeface="+mn-cs"/>
                        </a:rPr>
                        <a:t>23/2211</a:t>
                      </a:r>
                      <a:r>
                        <a:rPr lang="en-US" sz="800" b="0" i="0" u="none" strike="noStrike" dirty="0">
                          <a:solidFill>
                            <a:srgbClr val="00000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8496736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Jianhan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Jianhan Liu</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8"/>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Jianhan Liu – CSR 				( Result)</a:t>
            </a: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Jianhan Liu – UEQM 				( Result)</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chemeClr val="tx1"/>
                </a:solidFill>
              </a:rPr>
              <a:t>SP7 – Alice, Juan, You-Wei – U-SIG			(Result)</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F4DF778-39C2-55D1-80D5-023C08CEE5BB}"/>
              </a:ext>
            </a:extLst>
          </p:cNvPr>
          <p:cNvSpPr>
            <a:spLocks noGrp="1"/>
          </p:cNvSpPr>
          <p:nvPr>
            <p:ph idx="1"/>
          </p:nvPr>
        </p:nvSpPr>
        <p:spPr/>
        <p:txBody>
          <a:bodyPr/>
          <a:lstStyle/>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24/1881r5</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24/2016r1</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24/1762r20</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F0"/>
                </a:solidFill>
                <a:effectLst/>
                <a:hlinkClick r:id="rId6"/>
              </a:rPr>
              <a:t>24/1591</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Thoughts on Seamless Roaming and NPCA</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Ning Gao</a:t>
            </a:r>
            <a:r>
              <a:rPr lang="en-US" sz="1100" dirty="0">
                <a:solidFill>
                  <a:schemeClr val="tx1"/>
                </a:solidFill>
                <a:effectLst/>
              </a:rPr>
              <a:t> [Q&amp;A]</a:t>
            </a:r>
          </a:p>
          <a:p>
            <a:pPr lvl="1">
              <a:buFont typeface="Arial" panose="020B0604020202020204" pitchFamily="34" charset="0"/>
              <a:buChar char="•"/>
            </a:pPr>
            <a:r>
              <a:rPr lang="en-GB" sz="1100" b="0" i="0" u="sng" strike="noStrike" dirty="0">
                <a:solidFill>
                  <a:srgbClr val="00B0F0"/>
                </a:solidFill>
                <a:effectLst/>
                <a:hlinkClick r:id="rId7"/>
              </a:rPr>
              <a:t>24/1746</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Comparison Between Enhanced FT and Distributed SMD</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Guogang Huang</a:t>
            </a:r>
            <a:endParaRPr lang="en-US" sz="1100" b="0" i="0" u="none" strike="noStrike" kern="1200" dirty="0">
              <a:solidFill>
                <a:schemeClr val="tx1"/>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0B0F0"/>
                </a:solidFill>
                <a:effectLst/>
                <a:hlinkClick r:id="rId8"/>
              </a:rPr>
              <a:t>24/1851</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Context transfer per TID for seamless 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9"/>
              </a:rPr>
              <a:t>24/1857</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Enhancements for Roaming Process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10"/>
              </a:rPr>
              <a:t>24/1874</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Further Details on Improving Roaming between MLDs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Huang, Po-kai</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US" sz="1100" b="0" i="0" u="sng" strike="noStrike" dirty="0">
                <a:solidFill>
                  <a:schemeClr val="tx1"/>
                </a:solidFill>
                <a:effectLst/>
                <a:hlinkClick r:id="rId11"/>
              </a:rPr>
              <a:t>24/1875</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MLMD Architecture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12"/>
              </a:rPr>
              <a:t>24/1879</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chemeClr val="tx1"/>
                </a:solidFill>
                <a:effectLst/>
                <a:ea typeface="MS Gothic" panose="020B0609070205080204" pitchFamily="49" charset="-128"/>
                <a:hlinkClick r:id="rId2"/>
              </a:rPr>
              <a:t>24/2006r2</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PDT-PHY-Capabilities-Element</a:t>
            </a:r>
            <a:r>
              <a:rPr lang="en-GB" sz="1050" dirty="0">
                <a:solidFill>
                  <a:schemeClr val="tx1"/>
                </a:solidFill>
              </a:rPr>
              <a:t> 					</a:t>
            </a:r>
            <a:r>
              <a:rPr lang="en-GB" sz="1050" b="0" i="0" u="none" strike="noStrike" dirty="0">
                <a:solidFill>
                  <a:schemeClr val="tx1"/>
                </a:solidFill>
                <a:effectLst/>
              </a:rPr>
              <a:t>Eugene Baik</a:t>
            </a:r>
            <a:r>
              <a:rPr lang="en-GB" sz="1050" dirty="0">
                <a:solidFill>
                  <a:schemeClr val="tx1"/>
                </a:solidFill>
              </a:rPr>
              <a:t> 			[SP]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3"/>
              </a:rPr>
              <a:t>24/2005r1</a:t>
            </a:r>
            <a:r>
              <a:rPr lang="en-GB" sz="1050" dirty="0"/>
              <a:t> </a:t>
            </a:r>
            <a:r>
              <a:rPr lang="en-GB" sz="1050" b="0" i="0" u="none" strike="noStrike" kern="1200" dirty="0">
                <a:solidFill>
                  <a:schemeClr val="tx1"/>
                </a:solidFill>
                <a:effectLst/>
                <a:ea typeface="MS Gothic" panose="020B0609070205080204" pitchFamily="49" charset="-128"/>
              </a:rPr>
              <a:t>PDT-PHY-Introduction</a:t>
            </a:r>
            <a:r>
              <a:rPr lang="en-GB" sz="1050" dirty="0">
                <a:solidFill>
                  <a:schemeClr val="tx1"/>
                </a:solidFill>
              </a:rPr>
              <a:t> 						</a:t>
            </a:r>
            <a:r>
              <a:rPr lang="en-GB" sz="1050" b="0" i="0" u="none" strike="noStrike" dirty="0">
                <a:solidFill>
                  <a:schemeClr val="tx1"/>
                </a:solidFill>
                <a:effectLst/>
              </a:rPr>
              <a:t>Bin Tian</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4"/>
              </a:rPr>
              <a:t>24/2023r0</a:t>
            </a:r>
            <a:r>
              <a:rPr lang="en-US" sz="1050" dirty="0"/>
              <a:t> </a:t>
            </a:r>
            <a:r>
              <a:rPr lang="en-US" sz="1050" b="0" i="0" u="none" strike="noStrike" kern="1200" dirty="0">
                <a:solidFill>
                  <a:schemeClr val="tx1"/>
                </a:solidFill>
                <a:effectLst/>
                <a:ea typeface="MS Gothic" panose="020B0609070205080204" pitchFamily="49" charset="-128"/>
              </a:rPr>
              <a:t>PDT-PHY Overview of the PPDU encoding process</a:t>
            </a:r>
            <a:r>
              <a:rPr lang="en-US" sz="1050" dirty="0">
                <a:solidFill>
                  <a:schemeClr val="tx1"/>
                </a:solidFill>
              </a:rPr>
              <a:t> 		</a:t>
            </a:r>
            <a:r>
              <a:rPr lang="en-US" sz="1050" b="0" i="0" u="none" strike="noStrike" dirty="0">
                <a:solidFill>
                  <a:schemeClr val="tx1"/>
                </a:solidFill>
                <a:effectLst/>
              </a:rPr>
              <a:t>Junghoon Suh</a:t>
            </a:r>
            <a:r>
              <a:rPr lang="en-US" sz="1050" dirty="0">
                <a:solidFill>
                  <a:schemeClr val="tx1"/>
                </a:solidFill>
              </a:rPr>
              <a:t> 			</a:t>
            </a:r>
            <a:r>
              <a:rPr lang="en-GB" sz="1050" dirty="0">
                <a:solidFill>
                  <a:schemeClr val="tx1"/>
                </a:solidFill>
              </a:rPr>
              <a:t>[SP]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rPr>
              <a:t>24/2033r3</a:t>
            </a:r>
            <a:r>
              <a:rPr lang="en-GB" sz="1050" dirty="0"/>
              <a:t> </a:t>
            </a:r>
            <a:r>
              <a:rPr lang="en-GB" sz="1050" b="0" i="0" u="none" strike="noStrike" kern="1200" dirty="0">
                <a:solidFill>
                  <a:srgbClr val="000000"/>
                </a:solidFill>
                <a:effectLst/>
                <a:ea typeface="MS Gothic" panose="020B0609070205080204" pitchFamily="49" charset="-128"/>
              </a:rPr>
              <a:t>PDT-PHY-Legacy preamble</a:t>
            </a:r>
            <a:r>
              <a:rPr lang="en-GB" sz="1050" dirty="0"/>
              <a:t> 					</a:t>
            </a:r>
            <a:r>
              <a:rPr lang="en-GB" sz="1050" b="0" i="0" u="none" strike="noStrike" dirty="0">
                <a:solidFill>
                  <a:srgbClr val="000000"/>
                </a:solidFill>
                <a:effectLst/>
              </a:rPr>
              <a:t>Dongguk Lim</a:t>
            </a:r>
            <a:r>
              <a:rPr lang="en-GB" sz="1050" dirty="0"/>
              <a:t> 			</a:t>
            </a:r>
            <a:r>
              <a:rPr lang="en-GB" sz="1050" b="0" i="0" u="none" strike="noStrike" dirty="0">
                <a:solidFill>
                  <a:srgbClr val="000000"/>
                </a:solidFill>
                <a:effectLst/>
              </a:rPr>
              <a:t>[SP]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24/2027r0</a:t>
            </a:r>
            <a:r>
              <a:rPr lang="en-GB" sz="1050" dirty="0"/>
              <a:t> </a:t>
            </a:r>
            <a:r>
              <a:rPr lang="en-GB" sz="1050" b="0" i="0" u="none" strike="noStrike" kern="1200" dirty="0" err="1">
                <a:solidFill>
                  <a:srgbClr val="000000"/>
                </a:solidFill>
                <a:effectLst/>
                <a:ea typeface="MS Gothic" panose="020B0609070205080204" pitchFamily="49" charset="-128"/>
              </a:rPr>
              <a:t>pdt</a:t>
            </a:r>
            <a:r>
              <a:rPr lang="en-GB" sz="1050" b="0" i="0" u="none" strike="noStrike" kern="1200" dirty="0">
                <a:solidFill>
                  <a:srgbClr val="000000"/>
                </a:solidFill>
                <a:effectLst/>
                <a:ea typeface="MS Gothic" panose="020B0609070205080204" pitchFamily="49" charset="-128"/>
              </a:rPr>
              <a:t>-</a:t>
            </a:r>
            <a:r>
              <a:rPr lang="en-GB" sz="1050" b="0" i="0" u="none" strike="noStrike" kern="1200" dirty="0" err="1">
                <a:solidFill>
                  <a:srgbClr val="000000"/>
                </a:solidFill>
                <a:effectLst/>
                <a:ea typeface="MS Gothic" panose="020B0609070205080204" pitchFamily="49" charset="-128"/>
              </a:rPr>
              <a:t>phy</a:t>
            </a:r>
            <a:r>
              <a:rPr lang="en-GB" sz="1050" b="0" i="0" u="none" strike="noStrike" kern="1200" dirty="0">
                <a:solidFill>
                  <a:srgbClr val="000000"/>
                </a:solidFill>
                <a:effectLst/>
                <a:ea typeface="MS Gothic" panose="020B0609070205080204" pitchFamily="49" charset="-128"/>
              </a:rPr>
              <a:t>-service-interface</a:t>
            </a:r>
            <a:r>
              <a:rPr lang="en-GB" sz="1050" dirty="0"/>
              <a:t> 					</a:t>
            </a:r>
            <a:r>
              <a:rPr lang="en-GB" sz="1050" b="0" i="0" u="none" strike="noStrike" dirty="0">
                <a:solidFill>
                  <a:srgbClr val="000000"/>
                </a:solidFill>
                <a:effectLst/>
              </a:rPr>
              <a:t>Bo Sun</a:t>
            </a:r>
            <a:r>
              <a:rPr lang="en-GB" sz="1050" dirty="0"/>
              <a:t> 				[SP]</a:t>
            </a:r>
            <a:endParaRPr lang="en-GB" sz="1050" dirty="0">
              <a:solidFill>
                <a:schemeClr val="tx1"/>
              </a:solidFill>
            </a:endParaRP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7"/>
              </a:rPr>
              <a:t>24/2135r0</a:t>
            </a:r>
            <a:r>
              <a:rPr lang="en-GB" sz="1050" dirty="0"/>
              <a:t> </a:t>
            </a:r>
            <a:r>
              <a:rPr lang="en-GB" sz="1050" b="0" i="0" u="none" strike="noStrike" kern="1200" dirty="0">
                <a:solidFill>
                  <a:srgbClr val="000000"/>
                </a:solidFill>
                <a:effectLst/>
                <a:ea typeface="MS Gothic" panose="020B0609070205080204" pitchFamily="49" charset="-128"/>
              </a:rPr>
              <a:t>PDT-PHY-Null Subcarriers</a:t>
            </a:r>
            <a:r>
              <a:rPr lang="en-GB" sz="1050" dirty="0"/>
              <a:t> 					</a:t>
            </a:r>
            <a:r>
              <a:rPr lang="en-GB" sz="1050" b="0" i="0" u="none" strike="noStrike" dirty="0">
                <a:solidFill>
                  <a:srgbClr val="000000"/>
                </a:solidFill>
                <a:effectLst/>
              </a:rPr>
              <a:t>Bo Gong</a:t>
            </a:r>
            <a:r>
              <a:rPr lang="en-GB" sz="1050" dirty="0"/>
              <a:t> </a:t>
            </a:r>
            <a:endParaRPr lang="en-GB" sz="1050" dirty="0">
              <a:solidFill>
                <a:schemeClr val="tx1"/>
              </a:solidFill>
            </a:endParaRP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rPr>
              <a:t>24/2034r0</a:t>
            </a:r>
            <a:r>
              <a:rPr lang="en-US" sz="1050" dirty="0"/>
              <a:t> </a:t>
            </a:r>
            <a:r>
              <a:rPr lang="en-US" sz="1050" b="0" i="0" u="none" strike="noStrike" kern="1200" dirty="0">
                <a:solidFill>
                  <a:srgbClr val="000000"/>
                </a:solidFill>
                <a:effectLst/>
                <a:ea typeface="MS Gothic" panose="020B0609070205080204" pitchFamily="49" charset="-128"/>
              </a:rPr>
              <a:t>PDT-PHY-Pilot Subcarriers</a:t>
            </a:r>
            <a:r>
              <a:rPr lang="en-US" sz="1050" dirty="0"/>
              <a:t> 					</a:t>
            </a:r>
            <a:r>
              <a:rPr lang="en-US" sz="1050" b="0" i="0" u="none" strike="noStrike" dirty="0">
                <a:solidFill>
                  <a:srgbClr val="000000"/>
                </a:solidFill>
                <a:effectLst/>
              </a:rPr>
              <a:t>Chenchen Liu</a:t>
            </a:r>
            <a:r>
              <a:rPr lang="en-US" sz="1050" dirty="0"/>
              <a:t> </a:t>
            </a:r>
            <a:endParaRPr lang="en-GB" sz="1050" dirty="0">
              <a:solidFill>
                <a:schemeClr val="tx1"/>
              </a:solidFill>
            </a:endParaRP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563C1"/>
                </a:solidFill>
                <a:effectLst/>
                <a:hlinkClick r:id="rId8"/>
              </a:rPr>
              <a:t>24/1778</a:t>
            </a:r>
            <a:r>
              <a:rPr lang="en-US" sz="1050" dirty="0"/>
              <a:t> </a:t>
            </a:r>
            <a:r>
              <a:rPr lang="en-US" sz="1050" b="0" i="0" u="none" strike="noStrike" kern="1200" dirty="0">
                <a:solidFill>
                  <a:srgbClr val="000000"/>
                </a:solidFill>
                <a:effectLst/>
                <a:ea typeface="MS Gothic" panose="020B0609070205080204" pitchFamily="49" charset="-128"/>
              </a:rPr>
              <a:t>Distributed RU Distortion, Beamforming, Power Control</a:t>
            </a:r>
            <a:r>
              <a:rPr lang="en-US" sz="1050" dirty="0"/>
              <a:t> 		</a:t>
            </a:r>
            <a:r>
              <a:rPr lang="en-US" sz="105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25/0060</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700" dirty="0"/>
              <a:t> </a:t>
            </a:r>
          </a:p>
          <a:p>
            <a:pPr lvl="1">
              <a:buFont typeface="Arial" panose="020B0604020202020204" pitchFamily="34" charset="0"/>
              <a:buChar char="•"/>
            </a:pPr>
            <a:r>
              <a:rPr lang="de-DE" sz="105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25/0064</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700" dirty="0"/>
              <a:t> </a:t>
            </a:r>
            <a:endParaRPr lang="en-GB" sz="700" dirty="0"/>
          </a:p>
          <a:p>
            <a:pPr lvl="1">
              <a:buFont typeface="Arial" panose="020B0604020202020204" pitchFamily="34" charset="0"/>
              <a:buChar char="•"/>
            </a:pPr>
            <a:r>
              <a:rPr lang="en-US" sz="105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25/0100</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hlinkClick r:id="rId12"/>
              </a:rPr>
              <a:t>25/0129</a:t>
            </a:r>
            <a:r>
              <a:rPr lang="en-US" sz="1050" b="0" i="0" u="none" strike="noStrike" kern="1200" dirty="0">
                <a:solidFill>
                  <a:srgbClr val="000000"/>
                </a:solidFill>
                <a:effectLst/>
                <a:ea typeface="MS Gothic" panose="020B0609070205080204" pitchFamily="49" charset="-128"/>
              </a:rPr>
              <a:t> DRU Distribution BW Indication in UHR Trigger Frame		Mahmoud </a:t>
            </a:r>
            <a:r>
              <a:rPr lang="en-US" sz="1050" b="0" i="0" u="none" strike="noStrike" kern="1200" dirty="0" err="1">
                <a:solidFill>
                  <a:srgbClr val="000000"/>
                </a:solidFill>
                <a:effectLst/>
                <a:ea typeface="MS Gothic" panose="020B0609070205080204" pitchFamily="49" charset="-128"/>
              </a:rPr>
              <a:t>Hasabelnaby</a:t>
            </a:r>
            <a:endParaRPr lang="en-US" sz="1050" kern="1200" dirty="0">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hlinkClick r:id="rId7"/>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hlinkClick r:id="rId8"/>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2"/>
              </a:rPr>
              <a:t>24/2056r0</a:t>
            </a:r>
            <a:r>
              <a:rPr lang="en-GB" sz="1050" dirty="0"/>
              <a:t> </a:t>
            </a:r>
            <a:r>
              <a:rPr lang="en-GB" sz="1050" b="0" i="0" u="none" strike="noStrike" kern="1200" dirty="0">
                <a:solidFill>
                  <a:schemeClr val="tx1"/>
                </a:solidFill>
                <a:effectLst/>
                <a:ea typeface="MS Gothic" panose="020B0609070205080204" pitchFamily="49" charset="-128"/>
              </a:rPr>
              <a:t>PDT-MAC-TWT SP Management</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Kumail Haider</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3"/>
              </a:rPr>
              <a:t>24/2020r0</a:t>
            </a:r>
            <a:r>
              <a:rPr lang="en-US" sz="1050" dirty="0"/>
              <a:t> </a:t>
            </a:r>
            <a:r>
              <a:rPr lang="en-US" sz="1050" b="0" i="0" u="none" strike="noStrike" kern="1200" dirty="0">
                <a:solidFill>
                  <a:schemeClr val="tx1"/>
                </a:solidFill>
                <a:effectLst/>
                <a:ea typeface="MS Gothic" panose="020B0609070205080204" pitchFamily="49" charset="-128"/>
              </a:rPr>
              <a:t>PDT for UHR MAC Introduction section</a:t>
            </a:r>
            <a:r>
              <a:rPr lang="en-US" sz="1050" dirty="0">
                <a:solidFill>
                  <a:schemeClr val="tx1"/>
                </a:solidFill>
              </a:rPr>
              <a:t> 						</a:t>
            </a:r>
            <a:r>
              <a:rPr lang="en-US" sz="1050" b="0" i="0" u="none" strike="noStrike" dirty="0">
                <a:solidFill>
                  <a:schemeClr val="tx1"/>
                </a:solidFill>
                <a:effectLst/>
              </a:rPr>
              <a:t>George Cherian</a:t>
            </a:r>
            <a:r>
              <a:rPr lang="en-US" sz="1050" dirty="0">
                <a:solidFill>
                  <a:schemeClr val="tx1"/>
                </a:solidFill>
              </a:rPr>
              <a:t>	[SP]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4"/>
              </a:rPr>
              <a:t>24/2068r0</a:t>
            </a:r>
            <a:r>
              <a:rPr lang="en-GB" sz="1050" dirty="0"/>
              <a:t> </a:t>
            </a:r>
            <a:r>
              <a:rPr lang="en-GB" sz="1050" b="0" i="0" u="none" strike="noStrike" kern="1200" dirty="0">
                <a:solidFill>
                  <a:srgbClr val="000000"/>
                </a:solidFill>
                <a:effectLst/>
                <a:ea typeface="MS Gothic" panose="020B0609070205080204" pitchFamily="49" charset="-128"/>
              </a:rPr>
              <a:t>PDT MAC UHR MAC Operation Element</a:t>
            </a:r>
            <a:r>
              <a:rPr lang="en-GB" sz="1050" dirty="0"/>
              <a:t> 					</a:t>
            </a:r>
            <a:r>
              <a:rPr lang="en-GB" sz="1050" b="0" i="0" u="none" strike="noStrike" dirty="0">
                <a:solidFill>
                  <a:srgbClr val="000000"/>
                </a:solidFill>
                <a:effectLst/>
              </a:rPr>
              <a:t>Ming Gan</a:t>
            </a:r>
            <a:r>
              <a:rPr lang="en-GB" sz="1050" dirty="0"/>
              <a:t> </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5"/>
              </a:rPr>
              <a:t>24/2067r0</a:t>
            </a:r>
            <a:r>
              <a:rPr lang="en-GB" sz="1050" dirty="0"/>
              <a:t> </a:t>
            </a:r>
            <a:r>
              <a:rPr lang="en-GB" sz="1050" b="0" i="0" u="none" strike="noStrike" kern="1200" dirty="0">
                <a:solidFill>
                  <a:srgbClr val="000000"/>
                </a:solidFill>
                <a:effectLst/>
                <a:ea typeface="MS Gothic" panose="020B0609070205080204" pitchFamily="49" charset="-128"/>
              </a:rPr>
              <a:t>PDT MAC UHR BSS Operation</a:t>
            </a:r>
            <a:r>
              <a:rPr lang="en-GB" sz="1050" dirty="0"/>
              <a:t> 							</a:t>
            </a:r>
            <a:r>
              <a:rPr lang="en-GB" sz="1050" b="0" i="0" u="none" strike="noStrike" dirty="0">
                <a:solidFill>
                  <a:srgbClr val="000000"/>
                </a:solidFill>
                <a:effectLst/>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24/2066r0</a:t>
            </a:r>
            <a:r>
              <a:rPr lang="en-GB" sz="1050" dirty="0"/>
              <a:t> </a:t>
            </a:r>
            <a:r>
              <a:rPr lang="en-GB" sz="1050" b="0" i="0" u="none" strike="noStrike" kern="1200" dirty="0">
                <a:solidFill>
                  <a:srgbClr val="000000"/>
                </a:solidFill>
                <a:effectLst/>
                <a:ea typeface="MS Gothic" panose="020B0609070205080204" pitchFamily="49" charset="-128"/>
              </a:rPr>
              <a:t>PDT MAC Acknolwedgement Procedure</a:t>
            </a:r>
            <a:r>
              <a:rPr lang="en-GB" sz="1050" dirty="0"/>
              <a:t> 						</a:t>
            </a:r>
            <a:r>
              <a:rPr lang="en-GB" sz="1050" b="0" i="0" u="none" strike="noStrike" kern="1200" dirty="0">
                <a:solidFill>
                  <a:srgbClr val="000000"/>
                </a:solidFill>
                <a:effectLst/>
                <a:ea typeface="MS Gothic" panose="020B0609070205080204" pitchFamily="49" charset="-128"/>
              </a:rPr>
              <a:t>Ming Gan</a:t>
            </a:r>
            <a:r>
              <a:rPr lang="en-GB" sz="1050" dirty="0"/>
              <a:t> </a:t>
            </a:r>
            <a:endParaRPr lang="en-GB" sz="1050" dirty="0">
              <a:solidFill>
                <a:schemeClr val="tx1"/>
              </a:solidFill>
            </a:endParaRPr>
          </a:p>
          <a:p>
            <a:pPr lvl="1">
              <a:buFont typeface="Arial" panose="020B0604020202020204" pitchFamily="34" charset="0"/>
              <a:buChar char="•"/>
            </a:pPr>
            <a:r>
              <a:rPr lang="en-GB" sz="1050" b="0" i="0" u="sng" strike="noStrike" dirty="0">
                <a:solidFill>
                  <a:srgbClr val="0563C1"/>
                </a:solidFill>
                <a:effectLst/>
                <a:hlinkClick r:id="rId7"/>
              </a:rPr>
              <a:t>24/0088r0</a:t>
            </a:r>
            <a:r>
              <a:rPr lang="en-GB" sz="1050" dirty="0"/>
              <a:t> </a:t>
            </a:r>
            <a:r>
              <a:rPr lang="en-GB" sz="1050" b="0" i="0" u="none" strike="noStrike" kern="1200" dirty="0">
                <a:solidFill>
                  <a:srgbClr val="000000"/>
                </a:solidFill>
                <a:effectLst/>
                <a:ea typeface="MS Gothic" panose="020B0609070205080204" pitchFamily="49" charset="-128"/>
              </a:rPr>
              <a:t>PDT MAC P2P</a:t>
            </a:r>
            <a:r>
              <a:rPr lang="en-GB" sz="1050" dirty="0"/>
              <a:t> 									</a:t>
            </a:r>
            <a:r>
              <a:rPr lang="en-GB" sz="1050" b="0" i="0" u="none" strike="noStrike" kern="1200" dirty="0">
                <a:solidFill>
                  <a:srgbClr val="000000"/>
                </a:solidFill>
                <a:effectLst/>
                <a:ea typeface="MS Gothic" panose="020B0609070205080204" pitchFamily="49" charset="-128"/>
              </a:rPr>
              <a:t>Rubayet Shafin</a:t>
            </a:r>
            <a:r>
              <a:rPr lang="en-GB" sz="1050" dirty="0"/>
              <a:t> </a:t>
            </a:r>
            <a:endParaRPr lang="en-GB" sz="1050" dirty="0">
              <a:solidFill>
                <a:schemeClr val="tx1"/>
              </a:solidFill>
            </a:endParaRP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a:solidFill>
                            <a:srgbClr val="000000"/>
                          </a:solidFill>
                          <a:effectLst/>
                        </a:rPr>
                      </a:br>
                      <a:r>
                        <a:rPr lang="en-US" sz="700" b="1">
                          <a:solidFill>
                            <a:srgbClr val="000000"/>
                          </a:solidFill>
                          <a:effectLst/>
                        </a:rPr>
                        <a:t>Allowed ICF to be transmitted by a non-AP STA?</a:t>
                      </a:r>
                      <a:endParaRPr lang="en-US" sz="70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NPCA</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a:solidFill>
                            <a:srgbClr val="000000"/>
                          </a:solidFill>
                          <a:effectLst/>
                        </a:rPr>
                        <a:t>llowed ICF to be transmitted by an AP</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6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it-IT" sz="1400" i="1" dirty="0">
                <a:solidFill>
                  <a:schemeClr val="tx1"/>
                </a:solidFill>
              </a:rPr>
              <a:t>Sameer Vermani, Qinghua Li, You-Wei </a:t>
            </a:r>
            <a:r>
              <a:rPr lang="en-US" sz="1400" i="1" dirty="0">
                <a:solidFill>
                  <a:schemeClr val="tx1"/>
                </a:solidFill>
              </a:rPr>
              <a:t> Chen– CBF: 24/1822r4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24/2026r0</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24/2029r0</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24/2133r0</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endParaRPr lang="en-GB" sz="9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3"/>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4"/>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5"/>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7"/>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9"/>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10"/>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11"/>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243394</TotalTime>
  <Words>16448</Words>
  <Application>Microsoft Office PowerPoint</Application>
  <PresentationFormat>On-screen Show (4:3)</PresentationFormat>
  <Paragraphs>3241</Paragraphs>
  <Slides>116</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8" baseType="lpstr">
      <vt:lpstr>MS Gothic</vt:lpstr>
      <vt:lpstr>SimSun</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vt:lpstr>
      <vt:lpstr>Tuesday MAC Agenda –PM2</vt:lpstr>
      <vt:lpstr>Straw Polls – Part 1</vt:lpstr>
      <vt:lpstr>Straw Polls – Part 2</vt:lpstr>
      <vt:lpstr>Straw Polls – Part 3</vt:lpstr>
      <vt:lpstr>Straw Polls – Part 4</vt:lpstr>
      <vt:lpstr>Straw Polls – Part 5</vt:lpstr>
      <vt:lpstr>Wednesday Joint Agenda–AM1</vt:lpstr>
      <vt:lpstr>Motions</vt:lpstr>
      <vt:lpstr>Straw Polls</vt:lpstr>
      <vt:lpstr>Straw Polls - Part 2</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2025-01-14T06:50:33Z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