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10" r:id="rId78"/>
    <p:sldId id="1411" r:id="rId79"/>
    <p:sldId id="1467" r:id="rId80"/>
    <p:sldId id="1470" r:id="rId81"/>
    <p:sldId id="1471" r:id="rId82"/>
    <p:sldId id="1472" r:id="rId83"/>
    <p:sldId id="1386" r:id="rId84"/>
    <p:sldId id="1389" r:id="rId85"/>
    <p:sldId id="1387" r:id="rId86"/>
    <p:sldId id="1465" r:id="rId87"/>
    <p:sldId id="1388" r:id="rId88"/>
    <p:sldId id="1425" r:id="rId89"/>
    <p:sldId id="1426" r:id="rId90"/>
    <p:sldId id="1427" r:id="rId91"/>
    <p:sldId id="1428" r:id="rId92"/>
    <p:sldId id="1473" r:id="rId93"/>
    <p:sldId id="1474" r:id="rId94"/>
    <p:sldId id="1412" r:id="rId95"/>
    <p:sldId id="1413" r:id="rId96"/>
    <p:sldId id="1414" r:id="rId97"/>
    <p:sldId id="1415" r:id="rId98"/>
    <p:sldId id="1475" r:id="rId99"/>
    <p:sldId id="1416" r:id="rId100"/>
    <p:sldId id="1417" r:id="rId101"/>
    <p:sldId id="1418" r:id="rId102"/>
    <p:sldId id="1419" r:id="rId103"/>
    <p:sldId id="1420" r:id="rId104"/>
    <p:sldId id="1421" r:id="rId105"/>
    <p:sldId id="1422" r:id="rId106"/>
    <p:sldId id="1423" r:id="rId107"/>
    <p:sldId id="1435" r:id="rId108"/>
    <p:sldId id="356" r:id="rId109"/>
    <p:sldId id="1424" r:id="rId110"/>
    <p:sldId id="1390" r:id="rId111"/>
    <p:sldId id="1345" r:id="rId112"/>
    <p:sldId id="1256"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377" dt="2025-01-14T03:50:28.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modMainMaster">
      <pc:chgData name="Alfred Asterjadhi" userId="39de57b9-85c0-4fd1-aaac-8ca2b6560ad0" providerId="ADAL" clId="{20C04A7C-C7CF-4EAA-88F9-CE4E5F5C1CFC}" dt="2025-01-14T06:43:11.659" v="11087"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3T19:40:19.556" v="9701" actId="122"/>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3T19:40:19.556" v="9701" actId="122"/>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2T09:33:02.792" v="6085" actId="13926"/>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3T01:12:11.177" v="7968" actId="14100"/>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3T01:12:11.177" v="7968" actId="14100"/>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3T22:13:26.949" v="10648" actId="20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3T22:13:26.949" v="10648" actId="20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12T09:34:00.499" v="6089"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2T09:34:00.499" v="6089"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3T00:58:29.943" v="7727" actId="2057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3T00:58:29.943" v="7727" actId="2057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03:47:27.895" v="10989" actId="20577"/>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03:47:27.895" v="10989"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3T19:46:21.266" v="9795" actId="2057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3T19:46:21.266" v="9795" actId="2057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3T19:50:46.354" v="9815" actId="6549"/>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3T19:50:46.354" v="9815" actId="6549"/>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04:09:56.706" v="11044" actId="2057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04:09:56.706" v="11044"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1T04:04:23.194" v="5837" actId="6549"/>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1T04:04:23.194" v="5837" actId="6549"/>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06:43:11.659" v="11087" actId="20577"/>
        <pc:sldMkLst>
          <pc:docMk/>
          <pc:sldMk cId="3265656916" sldId="1410"/>
        </pc:sldMkLst>
        <pc:spChg chg="mod">
          <ac:chgData name="Alfred Asterjadhi" userId="39de57b9-85c0-4fd1-aaac-8ca2b6560ad0" providerId="ADAL" clId="{20C04A7C-C7CF-4EAA-88F9-CE4E5F5C1CFC}" dt="2025-01-12T09:32:53.171" v="6079"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06:43:11.659" v="11087" actId="2057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3T21:55:02.452" v="10265"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3T21:55:02.452" v="10265"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3T01:19:32.904" v="8100" actId="21"/>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3T01:19:32.904" v="8100" actId="21"/>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4T03:37:13.444" v="10948" actId="404"/>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4T03:37:13.444" v="10948" actId="404"/>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1T01:32:41.646" v="2587"/>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1T01:32:41.646" v="258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3T19:56:39.134" v="9956" actId="2057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3T19:56:39.134" v="9956"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4T06:42:09.136" v="11075" actId="20577"/>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4T06:42:09.136" v="11075"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4T00:34:39.503" v="10751" actId="2057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22:11:59.172" v="10642" actId="114"/>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3T19:33:37.539" v="9559" actId="113"/>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3T19:33:37.539" v="9559" actId="113"/>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3T19:51:09.900" v="9818" actId="2057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3T19:51:09.900" v="9818" actId="2057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3T19:34:15.789" v="9572" actId="400"/>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3T19:34:15.789" v="9572" actId="400"/>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3T19:32:14.051" v="9546" actId="400"/>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3T19:32:14.051" v="9546" actId="400"/>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3T01:19:25.891" v="8099"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3T01:19:25.891" v="8099" actId="2057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3T19:38:04.601" v="9642" actId="20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3T19:38:04.601" v="9642" actId="20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03:47:20.231" v="10988" actId="400"/>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03:47:20.231" v="10988" actId="400"/>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3T19:43:27.203" v="9776"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3T19:43:27.203" v="9776"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3T21:56:55.130" v="10337" actId="2057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3T21:56:55.130" v="10337" actId="2057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3T19:51:05.205" v="9816" actId="2057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3T19:51:05.205" v="9816" actId="2057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3T19:51:22.835" v="9822" actId="2057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3T19:51:22.835" v="9822" actId="2057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4T03:35:13.163" v="10938"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4T03:35:13.163" v="10938"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3T04:45:26.012" v="8823"/>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3T04:45:26.012" v="8823"/>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3T19:54:54.168" v="9828" actId="20577"/>
        <pc:sldMkLst>
          <pc:docMk/>
          <pc:sldMk cId="3372606759" sldId="1465"/>
        </pc:sldMkLst>
        <pc:spChg chg="mod">
          <ac:chgData name="Alfred Asterjadhi" userId="39de57b9-85c0-4fd1-aaac-8ca2b6560ad0" providerId="ADAL" clId="{20C04A7C-C7CF-4EAA-88F9-CE4E5F5C1CFC}" dt="2025-01-13T19:54:54.168" v="9828" actId="20577"/>
          <ac:spMkLst>
            <pc:docMk/>
            <pc:sldMk cId="3372606759" sldId="1465"/>
            <ac:spMk id="10" creationId="{11D9E38C-D3A0-B3BA-3141-9CB5BFA0139E}"/>
          </ac:spMkLst>
        </pc:sp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3T21:59:40.940" v="10376" actId="404"/>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3T21:59:40.940" v="10376" actId="404"/>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modSp add mod">
        <pc:chgData name="Alfred Asterjadhi" userId="39de57b9-85c0-4fd1-aaac-8ca2b6560ad0" providerId="ADAL" clId="{20C04A7C-C7CF-4EAA-88F9-CE4E5F5C1CFC}" dt="2025-01-13T22:00:03.751" v="10379" actId="20577"/>
        <pc:sldMkLst>
          <pc:docMk/>
          <pc:sldMk cId="3374141807" sldId="1469"/>
        </pc:sldMkLst>
        <pc:spChg chg="mod">
          <ac:chgData name="Alfred Asterjadhi" userId="39de57b9-85c0-4fd1-aaac-8ca2b6560ad0" providerId="ADAL" clId="{20C04A7C-C7CF-4EAA-88F9-CE4E5F5C1CFC}" dt="2025-01-13T21:59:59.119" v="10378" actId="20577"/>
          <ac:spMkLst>
            <pc:docMk/>
            <pc:sldMk cId="3374141807" sldId="1469"/>
            <ac:spMk id="2" creationId="{93ECAC10-C372-58D9-0E4C-D870C6860C4F}"/>
          </ac:spMkLst>
        </pc:spChg>
        <pc:spChg chg="mod">
          <ac:chgData name="Alfred Asterjadhi" userId="39de57b9-85c0-4fd1-aaac-8ca2b6560ad0" providerId="ADAL" clId="{20C04A7C-C7CF-4EAA-88F9-CE4E5F5C1CFC}" dt="2025-01-13T22:00:03.751" v="10379" actId="20577"/>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3T22:08:12.956" v="10556" actId="14100"/>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mod modGraphic">
          <ac:chgData name="Alfred Asterjadhi" userId="39de57b9-85c0-4fd1-aaac-8ca2b6560ad0" providerId="ADAL" clId="{20C04A7C-C7CF-4EAA-88F9-CE4E5F5C1CFC}" dt="2025-01-13T22:08:12.956" v="10556" actId="14100"/>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3T22:07:13.790" v="10533" actId="20577"/>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mod modGraphic">
          <ac:chgData name="Alfred Asterjadhi" userId="39de57b9-85c0-4fd1-aaac-8ca2b6560ad0" providerId="ADAL" clId="{20C04A7C-C7CF-4EAA-88F9-CE4E5F5C1CFC}" dt="2025-01-13T22:07:13.790" v="10533" actId="20577"/>
          <ac:graphicFrameMkLst>
            <pc:docMk/>
            <pc:sldMk cId="2281604066" sldId="1471"/>
            <ac:graphicFrameMk id="3" creationId="{9783A7C5-BC10-BA99-A204-873A65037141}"/>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3:27:31.245" v="10848"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3:27:31.245" v="10848"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4T03:43:17.303" v="109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4T03:43:17.303" v="109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4T03:30:09.363" v="10904" actId="114"/>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4T03:30:09.363" v="10904" actId="114"/>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4T03:41:42.462" v="10972"/>
        <pc:sldMkLst>
          <pc:docMk/>
          <pc:sldMk cId="435670860" sldId="1475"/>
        </pc:sldMkLst>
        <pc:spChg chg="mod">
          <ac:chgData name="Alfred Asterjadhi" userId="39de57b9-85c0-4fd1-aaac-8ca2b6560ad0" providerId="ADAL" clId="{20C04A7C-C7CF-4EAA-88F9-CE4E5F5C1CFC}" dt="2025-01-14T03:41:42.462" v="10972"/>
          <ac:spMkLst>
            <pc:docMk/>
            <pc:sldMk cId="435670860" sldId="1475"/>
            <ac:spMk id="11" creationId="{60655E1A-45D3-CCF5-795F-18821616093A}"/>
          </ac:spMkLst>
        </pc:spChg>
      </pc:sldChg>
      <pc:sldMasterChg chg="modSp mod modSldLayout">
        <pc:chgData name="Alfred Asterjadhi" userId="39de57b9-85c0-4fd1-aaac-8ca2b6560ad0" providerId="ADAL" clId="{20C04A7C-C7CF-4EAA-88F9-CE4E5F5C1CFC}" dt="2025-01-14T04:10:24.140" v="11046" actId="20577"/>
        <pc:sldMasterMkLst>
          <pc:docMk/>
          <pc:sldMasterMk cId="0" sldId="2147483648"/>
        </pc:sldMasterMkLst>
        <pc:spChg chg="mod">
          <ac:chgData name="Alfred Asterjadhi" userId="39de57b9-85c0-4fd1-aaac-8ca2b6560ad0" providerId="ADAL" clId="{20C04A7C-C7CF-4EAA-88F9-CE4E5F5C1CFC}" dt="2025-01-14T04:10:24.140" v="11046"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8-00-00bn-obss-bandwidth-ambiguity-in-npca.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6-00-00bn-npca-with-emlsr-dps-coex-mode.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5-01-00bn-npca-hidden-node-proble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12" Type="http://schemas.openxmlformats.org/officeDocument/2006/relationships/hyperlink" Target="https://mentor.ieee.org/802.11/dcn/25/11-25-0129-00-00bn-dru-distribution-bw-indication-in-uhr-trigger-frame.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00-00-00bn-some-open-issues-on-dru.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064-00-00bn-60-mhz-dru-tone-plan.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0-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0-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0-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1-00bn-pdt-joint-trigger-frame.docx" TargetMode="External"/><Relationship Id="rId4" Type="http://schemas.openxmlformats.org/officeDocument/2006/relationships/hyperlink" Target="https://mentor.ieee.org/802.11/dcn/24/11-24-2029-00-00bn-pdt-joint-mib.docx" TargetMode="External"/><Relationship Id="rId9" Type="http://schemas.openxmlformats.org/officeDocument/2006/relationships/hyperlink" Target="https://mentor.ieee.org/802.11/dcn/25/11-25-0089-00-00bn-enhancing-spatial-reuse-with-map-coordin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8" Type="http://schemas.openxmlformats.org/officeDocument/2006/relationships/hyperlink" Target="https://mentor.ieee.org/802.11/dcn/24/11-24-1761-00-00bn-aspects-of-m-ap-coordination-agreement.pptx" TargetMode="External"/><Relationship Id="rId3" Type="http://schemas.openxmlformats.org/officeDocument/2006/relationships/hyperlink" Target="https://mentor.ieee.org/802.11/dcn/24/11-24-1452-00-00bn-coordinated-measurement-follow-up.pptx" TargetMode="External"/><Relationship Id="rId7" Type="http://schemas.openxmlformats.org/officeDocument/2006/relationships/hyperlink" Target="https://mentor.ieee.org/802.11/dcn/24/11-24-1713-00-00bn-further-considerations-for-generalized-map-framework-follow-up.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3-00-00bn-the-mapc-security-framework.pptx" TargetMode="External"/><Relationship Id="rId11" Type="http://schemas.openxmlformats.org/officeDocument/2006/relationships/hyperlink" Target="https://mentor.ieee.org/802.11/dcn/24/11-24-1862-00-00bn-control-frames-and-mapc-for-colocated-bssid-set.pptx" TargetMode="External"/><Relationship Id="rId5" Type="http://schemas.openxmlformats.org/officeDocument/2006/relationships/hyperlink" Target="https://mentor.ieee.org/802.11/dcn/24/11-24-1646-00-00bn-further-considerations-for-generalized-map-framework.pptx" TargetMode="External"/><Relationship Id="rId10" Type="http://schemas.openxmlformats.org/officeDocument/2006/relationships/hyperlink" Target="https://mentor.ieee.org/802.11/dcn/24/11-24-1849-00-00bn-management-of-the-established-multi-ap-coordination.pptx" TargetMode="External"/><Relationship Id="rId4" Type="http://schemas.openxmlformats.org/officeDocument/2006/relationships/hyperlink" Target="https://mentor.ieee.org/802.11/dcn/24/11-24-1346-02-00bn-considerations-for-multi-ap-sp-coordination.pptx" TargetMode="External"/><Relationship Id="rId9" Type="http://schemas.openxmlformats.org/officeDocument/2006/relationships/hyperlink" Target="https://mentor.ieee.org/802.11/dcn/24/11-24-1818-00-00bn-ap-identification-in-multi-ap.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04-00-00bn-co-sr-preamble-signaling.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14653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29003820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35588849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3436780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24/1785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7221023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28956979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1352446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30463035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25/0089</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Rui Yang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Not Uploaded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77242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081963993"/>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9363622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24/1807r0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55Y, 8N, 22A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kern="1200" dirty="0">
                          <a:solidFill>
                            <a:srgbClr val="000000"/>
                          </a:solidFill>
                          <a:effectLst/>
                          <a:latin typeface="Times New Roman" panose="02020603050405020304" pitchFamily="18" charset="0"/>
                          <a:ea typeface="+mn-ea"/>
                          <a:cs typeface="+mn-cs"/>
                        </a:rPr>
                        <a:t>23/2211</a:t>
                      </a:r>
                      <a:r>
                        <a:rPr lang="en-US" sz="800" b="0" i="0" u="none" strike="noStrike" dirty="0">
                          <a:solidFill>
                            <a:srgbClr val="00000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38496736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Jianhan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Jianhan Liu</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24/2017r0</a:t>
            </a:r>
            <a:r>
              <a:rPr lang="en-GB" sz="1100" dirty="0"/>
              <a:t> </a:t>
            </a:r>
            <a:r>
              <a:rPr lang="en-GB" sz="1100" b="0" i="0" u="none" strike="noStrike" kern="1200" dirty="0">
                <a:solidFill>
                  <a:srgbClr val="000000"/>
                </a:solidFill>
                <a:effectLst/>
                <a:ea typeface="MS Gothic" panose="020B0609070205080204" pitchFamily="49" charset="-128"/>
              </a:rPr>
              <a:t>PDT-PHY-Transmitter-Block-Diagram</a:t>
            </a:r>
            <a:r>
              <a:rPr lang="en-GB" sz="1100" dirty="0"/>
              <a:t> 				</a:t>
            </a:r>
            <a:r>
              <a:rPr lang="en-GB" sz="1100" b="0" i="0" u="none" strike="noStrike" dirty="0">
                <a:solidFill>
                  <a:srgbClr val="000000"/>
                </a:solidFill>
                <a:effectLst/>
              </a:rPr>
              <a:t>Yusuke Asai 			[SP]</a:t>
            </a:r>
            <a:r>
              <a:rPr lang="en-GB" sz="1100" dirty="0"/>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t> </a:t>
            </a:r>
            <a:r>
              <a:rPr lang="en-GB" sz="1100" b="0" i="0" u="none" strike="noStrike" kern="1200" dirty="0">
                <a:solidFill>
                  <a:srgbClr val="000000"/>
                </a:solidFill>
                <a:effectLst/>
                <a:ea typeface="MS Gothic" panose="020B0609070205080204" pitchFamily="49" charset="-128"/>
              </a:rPr>
              <a:t>PDT-PHY-Legacy preamble</a:t>
            </a:r>
            <a:r>
              <a:rPr lang="en-GB" sz="1100" dirty="0"/>
              <a:t> 					</a:t>
            </a:r>
            <a:r>
              <a:rPr lang="en-GB" sz="1100" b="0" i="0" u="none" strike="noStrike" dirty="0">
                <a:solidFill>
                  <a:srgbClr val="000000"/>
                </a:solidFill>
                <a:effectLst/>
              </a:rPr>
              <a:t>Dongguk Lim</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24/2009r4</a:t>
            </a:r>
            <a:r>
              <a:rPr lang="en-GB" sz="1100" dirty="0"/>
              <a:t> </a:t>
            </a:r>
            <a:r>
              <a:rPr lang="en-GB" sz="1100" b="0" i="0" u="none" strike="noStrike" kern="1200" dirty="0">
                <a:solidFill>
                  <a:srgbClr val="000000"/>
                </a:solidFill>
                <a:effectLst/>
                <a:ea typeface="MS Gothic" panose="020B0609070205080204" pitchFamily="49" charset="-128"/>
              </a:rPr>
              <a:t>PDT-PHY-UHR-SIG</a:t>
            </a:r>
            <a:r>
              <a:rPr lang="en-GB" sz="1100" dirty="0"/>
              <a:t> 						</a:t>
            </a:r>
            <a:r>
              <a:rPr lang="en-GB" sz="1100" b="0" i="0" u="none" strike="noStrike" dirty="0">
                <a:solidFill>
                  <a:srgbClr val="000000"/>
                </a:solidFill>
                <a:effectLst/>
              </a:rPr>
              <a:t>Mengshi Hu</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24/2008r0</a:t>
            </a:r>
            <a:r>
              <a:rPr lang="en-GB" sz="1100" dirty="0"/>
              <a:t> </a:t>
            </a:r>
            <a:r>
              <a:rPr lang="en-GB" sz="1100" b="0" i="0" u="none" strike="noStrike" kern="1200" dirty="0">
                <a:solidFill>
                  <a:srgbClr val="000000"/>
                </a:solidFill>
                <a:effectLst/>
                <a:ea typeface="MS Gothic" panose="020B0609070205080204" pitchFamily="49" charset="-128"/>
              </a:rPr>
              <a:t>PDT-PHY-Interference-Mitigation</a:t>
            </a:r>
            <a:r>
              <a:rPr lang="en-GB" sz="1100" dirty="0"/>
              <a:t> 				</a:t>
            </a:r>
            <a:r>
              <a:rPr lang="en-GB" sz="1100" b="0" i="0" u="none" strike="noStrike" dirty="0">
                <a:solidFill>
                  <a:srgbClr val="000000"/>
                </a:solidFill>
                <a:effectLst/>
              </a:rPr>
              <a:t>Shimi Shilo</a:t>
            </a:r>
            <a:r>
              <a:rPr lang="en-GB"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4"/>
              </a:rPr>
              <a:t>24/2027r0</a:t>
            </a:r>
            <a:r>
              <a:rPr lang="en-GB" sz="1100" dirty="0"/>
              <a:t> </a:t>
            </a:r>
            <a:r>
              <a:rPr lang="en-GB" sz="1100" b="0" i="0" u="none" strike="noStrike" kern="1200" dirty="0" err="1">
                <a:solidFill>
                  <a:srgbClr val="000000"/>
                </a:solidFill>
                <a:effectLst/>
                <a:ea typeface="MS Gothic" panose="020B0609070205080204" pitchFamily="49" charset="-128"/>
              </a:rPr>
              <a:t>pdt</a:t>
            </a:r>
            <a:r>
              <a:rPr lang="en-GB" sz="1100" b="0" i="0" u="none" strike="noStrike" kern="1200" dirty="0">
                <a:solidFill>
                  <a:srgbClr val="000000"/>
                </a:solidFill>
                <a:effectLst/>
                <a:ea typeface="MS Gothic" panose="020B0609070205080204" pitchFamily="49" charset="-128"/>
              </a:rPr>
              <a:t>-</a:t>
            </a:r>
            <a:r>
              <a:rPr lang="en-GB" sz="1100" b="0" i="0" u="none" strike="noStrike" kern="1200" dirty="0" err="1">
                <a:solidFill>
                  <a:srgbClr val="000000"/>
                </a:solidFill>
                <a:effectLst/>
                <a:ea typeface="MS Gothic" panose="020B0609070205080204" pitchFamily="49" charset="-128"/>
              </a:rPr>
              <a:t>phy</a:t>
            </a:r>
            <a:r>
              <a:rPr lang="en-GB" sz="1100" b="0" i="0" u="none" strike="noStrike" kern="1200" dirty="0">
                <a:solidFill>
                  <a:srgbClr val="000000"/>
                </a:solidFill>
                <a:effectLst/>
                <a:ea typeface="MS Gothic" panose="020B0609070205080204" pitchFamily="49" charset="-128"/>
              </a:rPr>
              <a:t>-service-interface</a:t>
            </a:r>
            <a:r>
              <a:rPr lang="en-GB" sz="1100" dirty="0"/>
              <a:t> 					</a:t>
            </a:r>
            <a:r>
              <a:rPr lang="en-GB" sz="1100" b="0" i="0" u="none" strike="noStrike" dirty="0">
                <a:solidFill>
                  <a:srgbClr val="000000"/>
                </a:solidFill>
                <a:effectLst/>
              </a:rPr>
              <a:t>Bo Sun</a:t>
            </a:r>
            <a:r>
              <a:rPr lang="en-GB" sz="1100" dirty="0"/>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24/1850</a:t>
            </a:r>
            <a:r>
              <a:rPr lang="en-US" sz="1100" dirty="0"/>
              <a:t> </a:t>
            </a:r>
            <a:r>
              <a:rPr lang="en-US" sz="1100" b="0" i="0" u="none" strike="noStrike" kern="1200" dirty="0">
                <a:solidFill>
                  <a:srgbClr val="000000"/>
                </a:solidFill>
                <a:effectLst/>
                <a:ea typeface="MS Gothic" panose="020B0609070205080204" pitchFamily="49" charset="-128"/>
              </a:rPr>
              <a:t>Mid-Range Support for ELR PPDU</a:t>
            </a:r>
            <a:r>
              <a:rPr lang="en-US" sz="1100" dirty="0"/>
              <a:t> 				</a:t>
            </a:r>
            <a:r>
              <a:rPr lang="en-US" sz="1100" b="0" i="0" u="none" strike="noStrike" kern="1200" dirty="0">
                <a:solidFill>
                  <a:srgbClr val="000000"/>
                </a:solidFill>
                <a:effectLst/>
                <a:ea typeface="MS Gothic" panose="020B0609070205080204" pitchFamily="49" charset="-128"/>
              </a:rPr>
              <a:t>Junghoon Suh</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24/1861</a:t>
            </a:r>
            <a:r>
              <a:rPr lang="en-US" sz="1100" dirty="0"/>
              <a:t> </a:t>
            </a:r>
            <a:r>
              <a:rPr lang="en-US" sz="1100" b="0" i="0" u="none" strike="noStrike" kern="1200" dirty="0">
                <a:solidFill>
                  <a:srgbClr val="000000"/>
                </a:solidFill>
                <a:effectLst/>
                <a:ea typeface="MS Gothic" panose="020B0609070205080204" pitchFamily="49" charset="-128"/>
              </a:rPr>
              <a:t>Discussion on Spatial Reuse and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7"/>
              </a:rPr>
              <a:t>25/0009</a:t>
            </a:r>
            <a:r>
              <a:rPr lang="en-US" sz="1100" dirty="0"/>
              <a:t> </a:t>
            </a:r>
            <a:r>
              <a:rPr lang="en-US" sz="1100" b="0" i="0" u="none" strike="noStrike" kern="1200" dirty="0">
                <a:solidFill>
                  <a:srgbClr val="000000"/>
                </a:solidFill>
                <a:effectLst/>
                <a:ea typeface="MS Gothic" panose="020B0609070205080204" pitchFamily="49" charset="-128"/>
              </a:rPr>
              <a:t>Discussion on Transmission of PE in ELR PPDU</a:t>
            </a:r>
            <a:r>
              <a:rPr lang="en-US" sz="1100" dirty="0"/>
              <a:t> 			</a:t>
            </a:r>
            <a:r>
              <a:rPr lang="en-US" sz="1100" b="0" i="0" u="none" strike="noStrike" kern="1200" dirty="0">
                <a:solidFill>
                  <a:srgbClr val="000000"/>
                </a:solidFill>
                <a:effectLst/>
                <a:ea typeface="MS Gothic" panose="020B0609070205080204" pitchFamily="49" charset="-128"/>
              </a:rPr>
              <a:t>Ke Zhong</a:t>
            </a:r>
            <a:r>
              <a:rPr lang="en-US"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8"/>
              </a:rPr>
              <a:t>25/0059</a:t>
            </a:r>
            <a:r>
              <a:rPr lang="en-GB" sz="1100" dirty="0"/>
              <a:t> </a:t>
            </a:r>
            <a:r>
              <a:rPr lang="en-GB" sz="1100" b="0" i="0" u="none" strike="noStrike" kern="1200" dirty="0">
                <a:solidFill>
                  <a:srgbClr val="000000"/>
                </a:solidFill>
                <a:effectLst/>
                <a:ea typeface="MS Gothic" panose="020B0609070205080204" pitchFamily="49" charset="-128"/>
              </a:rPr>
              <a:t>ELR: Fragmentation support and Channel Access</a:t>
            </a:r>
            <a:r>
              <a:rPr lang="en-GB" sz="1100" dirty="0"/>
              <a:t> 			</a:t>
            </a:r>
            <a:r>
              <a:rPr lang="en-GB" sz="1100" b="0" i="0" u="none" strike="noStrike" kern="1200" dirty="0">
                <a:solidFill>
                  <a:srgbClr val="000000"/>
                </a:solidFill>
                <a:effectLst/>
                <a:ea typeface="MS Gothic" panose="020B0609070205080204" pitchFamily="49" charset="-128"/>
              </a:rPr>
              <a:t>Sigurd Schelstraete</a:t>
            </a:r>
            <a:r>
              <a:rPr lang="en-GB" sz="1100" dirty="0"/>
              <a:t> </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Shengquan Hu – CBF 				(Result)</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Yin Wang – UEQM 				(Result)</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Alice Chen– CBF					(Result)</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Juan Fang – CBF 				( Result)</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Jianhan Liu – CSR 				( Result)</a:t>
            </a: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Jianhan Liu – UEQM 				( Result)</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chemeClr val="tx1"/>
                </a:solidFill>
              </a:rPr>
              <a:t>SP7 – Alice, Juan, You-Wei – U-SIG			(Result)</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F4DF778-39C2-55D1-80D5-023C08CEE5BB}"/>
              </a:ext>
            </a:extLst>
          </p:cNvPr>
          <p:cNvSpPr>
            <a:spLocks noGrp="1"/>
          </p:cNvSpPr>
          <p:nvPr>
            <p:ph idx="1"/>
          </p:nvPr>
        </p:nvSpPr>
        <p:spPr/>
        <p:txBody>
          <a:bodyPr/>
          <a:lstStyle/>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24/1881r5</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24/2016r1</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24/1762r20</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F0"/>
                </a:solidFill>
                <a:effectLst/>
                <a:hlinkClick r:id="rId6"/>
              </a:rPr>
              <a:t>24/1591</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Thoughts on Seamless Roaming and NPCA</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Ning Gao</a:t>
            </a:r>
            <a:r>
              <a:rPr lang="en-US" sz="1100" dirty="0">
                <a:solidFill>
                  <a:schemeClr val="tx1"/>
                </a:solidFill>
                <a:effectLst/>
              </a:rPr>
              <a:t> [Q&amp;A]</a:t>
            </a:r>
          </a:p>
          <a:p>
            <a:pPr lvl="1">
              <a:buFont typeface="Arial" panose="020B0604020202020204" pitchFamily="34" charset="0"/>
              <a:buChar char="•"/>
            </a:pPr>
            <a:r>
              <a:rPr lang="en-GB" sz="1100" b="0" i="0" u="sng" strike="noStrike" dirty="0">
                <a:solidFill>
                  <a:srgbClr val="00B0F0"/>
                </a:solidFill>
                <a:effectLst/>
                <a:hlinkClick r:id="rId7"/>
              </a:rPr>
              <a:t>24/1746</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Comparison Between Enhanced FT and Distributed SMD</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Guogang Huang</a:t>
            </a:r>
            <a:endParaRPr lang="en-US" sz="1100" b="0" i="0" u="none" strike="noStrike" kern="1200" dirty="0">
              <a:solidFill>
                <a:schemeClr val="tx1"/>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0B0F0"/>
                </a:solidFill>
                <a:effectLst/>
                <a:hlinkClick r:id="rId8"/>
              </a:rPr>
              <a:t>24/1851</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Context transfer per TID for seamless 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9"/>
              </a:rPr>
              <a:t>24/1857</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Enhancements for Roaming Process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10"/>
              </a:rPr>
              <a:t>24/1874</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Further Details on Improving Roaming between MLDs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Huang, Po-kai</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US" sz="1100" b="0" i="0" u="sng" strike="noStrike" dirty="0">
                <a:solidFill>
                  <a:schemeClr val="tx1"/>
                </a:solidFill>
                <a:effectLst/>
                <a:hlinkClick r:id="rId11"/>
              </a:rPr>
              <a:t>24/1875</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MLMD Architecture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12"/>
              </a:rPr>
              <a:t>24/1879</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SP1 – </a:t>
            </a:r>
            <a:r>
              <a:rPr lang="en-US" sz="1600" i="1" dirty="0">
                <a:solidFill>
                  <a:schemeClr val="tx1"/>
                </a:solidFill>
              </a:rPr>
              <a:t>Dmitry Akhmetov – Channel Access			( Result)</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Jerome Gu  – MAP				( Result)</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Jerome Gu  – Bandwidth Expansion			( Result)</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SP7 – </a:t>
            </a:r>
            <a:r>
              <a:rPr lang="en-US" sz="1400" i="1" dirty="0">
                <a:solidFill>
                  <a:schemeClr val="tx1"/>
                </a:solidFill>
              </a:rPr>
              <a:t>Jay Yang – MAP				( Result)</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chemeClr val="tx1"/>
                </a:solidFill>
                <a:effectLst/>
                <a:ea typeface="MS Gothic" panose="020B0609070205080204" pitchFamily="49" charset="-128"/>
                <a:hlinkClick r:id="rId2"/>
              </a:rPr>
              <a:t>24/2006r2</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PDT-PHY-Capabilities-Element</a:t>
            </a:r>
            <a:r>
              <a:rPr lang="en-GB" sz="1050" dirty="0">
                <a:solidFill>
                  <a:schemeClr val="tx1"/>
                </a:solidFill>
              </a:rPr>
              <a:t> 					</a:t>
            </a:r>
            <a:r>
              <a:rPr lang="en-GB" sz="1050" b="0" i="0" u="none" strike="noStrike" dirty="0">
                <a:solidFill>
                  <a:schemeClr val="tx1"/>
                </a:solidFill>
                <a:effectLst/>
              </a:rPr>
              <a:t>Eugene Baik</a:t>
            </a:r>
            <a:r>
              <a:rPr lang="en-GB" sz="1050" dirty="0">
                <a:solidFill>
                  <a:schemeClr val="tx1"/>
                </a:solidFill>
              </a:rPr>
              <a:t> 			[SP]</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3"/>
              </a:rPr>
              <a:t>24/2005r1</a:t>
            </a:r>
            <a:r>
              <a:rPr lang="en-GB" sz="1050" dirty="0"/>
              <a:t> </a:t>
            </a:r>
            <a:r>
              <a:rPr lang="en-GB" sz="1050" b="0" i="0" u="none" strike="noStrike" kern="1200" dirty="0">
                <a:solidFill>
                  <a:schemeClr val="tx1"/>
                </a:solidFill>
                <a:effectLst/>
                <a:ea typeface="MS Gothic" panose="020B0609070205080204" pitchFamily="49" charset="-128"/>
              </a:rPr>
              <a:t>PDT-PHY-Introduction</a:t>
            </a:r>
            <a:r>
              <a:rPr lang="en-GB" sz="1050" dirty="0">
                <a:solidFill>
                  <a:schemeClr val="tx1"/>
                </a:solidFill>
              </a:rPr>
              <a:t> 						</a:t>
            </a:r>
            <a:r>
              <a:rPr lang="en-GB" sz="1050" b="0" i="0" u="none" strike="noStrike" dirty="0">
                <a:solidFill>
                  <a:schemeClr val="tx1"/>
                </a:solidFill>
                <a:effectLst/>
              </a:rPr>
              <a:t>Bin Tian</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4"/>
              </a:rPr>
              <a:t>24/2023r0</a:t>
            </a:r>
            <a:r>
              <a:rPr lang="en-US" sz="1050" dirty="0"/>
              <a:t> </a:t>
            </a:r>
            <a:r>
              <a:rPr lang="en-US" sz="1050" b="0" i="0" u="none" strike="noStrike" kern="1200" dirty="0">
                <a:solidFill>
                  <a:schemeClr val="tx1"/>
                </a:solidFill>
                <a:effectLst/>
                <a:ea typeface="MS Gothic" panose="020B0609070205080204" pitchFamily="49" charset="-128"/>
              </a:rPr>
              <a:t>PDT-PHY Overview of the PPDU encoding process</a:t>
            </a:r>
            <a:r>
              <a:rPr lang="en-US" sz="1050" dirty="0">
                <a:solidFill>
                  <a:schemeClr val="tx1"/>
                </a:solidFill>
              </a:rPr>
              <a:t> 		</a:t>
            </a:r>
            <a:r>
              <a:rPr lang="en-US" sz="1050" b="0" i="0" u="none" strike="noStrike" dirty="0">
                <a:solidFill>
                  <a:schemeClr val="tx1"/>
                </a:solidFill>
                <a:effectLst/>
              </a:rPr>
              <a:t>Junghoon Suh</a:t>
            </a:r>
            <a:r>
              <a:rPr lang="en-US" sz="1050" dirty="0">
                <a:solidFill>
                  <a:schemeClr val="tx1"/>
                </a:solidFill>
              </a:rPr>
              <a:t> 			</a:t>
            </a:r>
            <a:r>
              <a:rPr lang="en-GB" sz="1050" dirty="0">
                <a:solidFill>
                  <a:schemeClr val="tx1"/>
                </a:solidFill>
              </a:rPr>
              <a:t>[SP]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rPr>
              <a:t>24/2033r3</a:t>
            </a:r>
            <a:r>
              <a:rPr lang="en-GB" sz="1050" dirty="0"/>
              <a:t> </a:t>
            </a:r>
            <a:r>
              <a:rPr lang="en-GB" sz="1050" b="0" i="0" u="none" strike="noStrike" kern="1200" dirty="0">
                <a:solidFill>
                  <a:srgbClr val="000000"/>
                </a:solidFill>
                <a:effectLst/>
                <a:ea typeface="MS Gothic" panose="020B0609070205080204" pitchFamily="49" charset="-128"/>
              </a:rPr>
              <a:t>PDT-PHY-Legacy preamble</a:t>
            </a:r>
            <a:r>
              <a:rPr lang="en-GB" sz="1050" dirty="0"/>
              <a:t> 					</a:t>
            </a:r>
            <a:r>
              <a:rPr lang="en-GB" sz="1050" b="0" i="0" u="none" strike="noStrike" dirty="0">
                <a:solidFill>
                  <a:srgbClr val="000000"/>
                </a:solidFill>
                <a:effectLst/>
              </a:rPr>
              <a:t>Dongguk Lim</a:t>
            </a:r>
            <a:r>
              <a:rPr lang="en-GB" sz="1050" dirty="0"/>
              <a:t> 			</a:t>
            </a:r>
            <a:r>
              <a:rPr lang="en-GB" sz="1050" b="0" i="0" u="none" strike="noStrike" dirty="0">
                <a:solidFill>
                  <a:srgbClr val="000000"/>
                </a:solidFill>
                <a:effectLst/>
              </a:rPr>
              <a:t>[SP]</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6"/>
              </a:rPr>
              <a:t>24/2027r0</a:t>
            </a:r>
            <a:r>
              <a:rPr lang="en-GB" sz="1050" dirty="0"/>
              <a:t> </a:t>
            </a:r>
            <a:r>
              <a:rPr lang="en-GB" sz="1050" b="0" i="0" u="none" strike="noStrike" kern="1200" dirty="0" err="1">
                <a:solidFill>
                  <a:srgbClr val="000000"/>
                </a:solidFill>
                <a:effectLst/>
                <a:ea typeface="MS Gothic" panose="020B0609070205080204" pitchFamily="49" charset="-128"/>
              </a:rPr>
              <a:t>pdt</a:t>
            </a:r>
            <a:r>
              <a:rPr lang="en-GB" sz="1050" b="0" i="0" u="none" strike="noStrike" kern="1200" dirty="0">
                <a:solidFill>
                  <a:srgbClr val="000000"/>
                </a:solidFill>
                <a:effectLst/>
                <a:ea typeface="MS Gothic" panose="020B0609070205080204" pitchFamily="49" charset="-128"/>
              </a:rPr>
              <a:t>-</a:t>
            </a:r>
            <a:r>
              <a:rPr lang="en-GB" sz="1050" b="0" i="0" u="none" strike="noStrike" kern="1200" dirty="0" err="1">
                <a:solidFill>
                  <a:srgbClr val="000000"/>
                </a:solidFill>
                <a:effectLst/>
                <a:ea typeface="MS Gothic" panose="020B0609070205080204" pitchFamily="49" charset="-128"/>
              </a:rPr>
              <a:t>phy</a:t>
            </a:r>
            <a:r>
              <a:rPr lang="en-GB" sz="1050" b="0" i="0" u="none" strike="noStrike" kern="1200" dirty="0">
                <a:solidFill>
                  <a:srgbClr val="000000"/>
                </a:solidFill>
                <a:effectLst/>
                <a:ea typeface="MS Gothic" panose="020B0609070205080204" pitchFamily="49" charset="-128"/>
              </a:rPr>
              <a:t>-service-interface</a:t>
            </a:r>
            <a:r>
              <a:rPr lang="en-GB" sz="1050" dirty="0"/>
              <a:t> 					</a:t>
            </a:r>
            <a:r>
              <a:rPr lang="en-GB" sz="1050" b="0" i="0" u="none" strike="noStrike" dirty="0">
                <a:solidFill>
                  <a:srgbClr val="000000"/>
                </a:solidFill>
                <a:effectLst/>
              </a:rPr>
              <a:t>Bo Sun</a:t>
            </a:r>
            <a:r>
              <a:rPr lang="en-GB" sz="1050" dirty="0"/>
              <a:t> 				[SP]</a:t>
            </a:r>
            <a:endParaRPr lang="en-GB" sz="1050" dirty="0">
              <a:solidFill>
                <a:schemeClr val="tx1"/>
              </a:solidFill>
            </a:endParaRP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7"/>
              </a:rPr>
              <a:t>24/2135r0</a:t>
            </a:r>
            <a:r>
              <a:rPr lang="en-GB" sz="1050" dirty="0"/>
              <a:t> </a:t>
            </a:r>
            <a:r>
              <a:rPr lang="en-GB" sz="1050" b="0" i="0" u="none" strike="noStrike" kern="1200" dirty="0">
                <a:solidFill>
                  <a:srgbClr val="000000"/>
                </a:solidFill>
                <a:effectLst/>
                <a:ea typeface="MS Gothic" panose="020B0609070205080204" pitchFamily="49" charset="-128"/>
              </a:rPr>
              <a:t>PDT-PHY-Null Subcarriers</a:t>
            </a:r>
            <a:r>
              <a:rPr lang="en-GB" sz="1050" dirty="0"/>
              <a:t> 					</a:t>
            </a:r>
            <a:r>
              <a:rPr lang="en-GB" sz="1050" b="0" i="0" u="none" strike="noStrike" dirty="0">
                <a:solidFill>
                  <a:srgbClr val="000000"/>
                </a:solidFill>
                <a:effectLst/>
              </a:rPr>
              <a:t>Bo Gong</a:t>
            </a:r>
            <a:r>
              <a:rPr lang="en-GB" sz="1050" dirty="0"/>
              <a:t> </a:t>
            </a:r>
            <a:endParaRPr lang="en-GB" sz="1050" dirty="0">
              <a:solidFill>
                <a:schemeClr val="tx1"/>
              </a:solidFill>
            </a:endParaRP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rPr>
              <a:t>24/2034r0</a:t>
            </a:r>
            <a:r>
              <a:rPr lang="en-US" sz="1050" dirty="0"/>
              <a:t> </a:t>
            </a:r>
            <a:r>
              <a:rPr lang="en-US" sz="1050" b="0" i="0" u="none" strike="noStrike" kern="1200" dirty="0">
                <a:solidFill>
                  <a:srgbClr val="000000"/>
                </a:solidFill>
                <a:effectLst/>
                <a:ea typeface="MS Gothic" panose="020B0609070205080204" pitchFamily="49" charset="-128"/>
              </a:rPr>
              <a:t>PDT-PHY-Pilot Subcarriers</a:t>
            </a:r>
            <a:r>
              <a:rPr lang="en-US" sz="1050" dirty="0"/>
              <a:t> 					</a:t>
            </a:r>
            <a:r>
              <a:rPr lang="en-US" sz="1050" b="0" i="0" u="none" strike="noStrike" dirty="0">
                <a:solidFill>
                  <a:srgbClr val="000000"/>
                </a:solidFill>
                <a:effectLst/>
              </a:rPr>
              <a:t>Chenchen Liu</a:t>
            </a:r>
            <a:r>
              <a:rPr lang="en-US" sz="1050" dirty="0"/>
              <a:t> </a:t>
            </a:r>
            <a:endParaRPr lang="en-GB" sz="1050" dirty="0">
              <a:solidFill>
                <a:schemeClr val="tx1"/>
              </a:solidFill>
            </a:endParaRP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563C1"/>
                </a:solidFill>
                <a:effectLst/>
                <a:hlinkClick r:id="rId8"/>
              </a:rPr>
              <a:t>24/1778</a:t>
            </a:r>
            <a:r>
              <a:rPr lang="en-US" sz="1050" dirty="0"/>
              <a:t> </a:t>
            </a:r>
            <a:r>
              <a:rPr lang="en-US" sz="1050" b="0" i="0" u="none" strike="noStrike" kern="1200" dirty="0">
                <a:solidFill>
                  <a:srgbClr val="000000"/>
                </a:solidFill>
                <a:effectLst/>
                <a:ea typeface="MS Gothic" panose="020B0609070205080204" pitchFamily="49" charset="-128"/>
              </a:rPr>
              <a:t>Distributed RU Distortion, Beamforming, Power Control</a:t>
            </a:r>
            <a:r>
              <a:rPr lang="en-US" sz="1050" dirty="0"/>
              <a:t> 		</a:t>
            </a:r>
            <a:r>
              <a:rPr lang="en-US" sz="105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25/0060</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700" dirty="0"/>
              <a:t> </a:t>
            </a:r>
          </a:p>
          <a:p>
            <a:pPr lvl="1">
              <a:buFont typeface="Arial" panose="020B0604020202020204" pitchFamily="34" charset="0"/>
              <a:buChar char="•"/>
            </a:pPr>
            <a:r>
              <a:rPr lang="de-DE" sz="105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25/0064</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700" dirty="0"/>
              <a:t> </a:t>
            </a:r>
            <a:endParaRPr lang="en-GB" sz="700" dirty="0"/>
          </a:p>
          <a:p>
            <a:pPr lvl="1">
              <a:buFont typeface="Arial" panose="020B0604020202020204" pitchFamily="34" charset="0"/>
              <a:buChar char="•"/>
            </a:pPr>
            <a:r>
              <a:rPr lang="en-US" sz="105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25/0100</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hlinkClick r:id="rId12"/>
              </a:rPr>
              <a:t>25/0129</a:t>
            </a:r>
            <a:r>
              <a:rPr lang="en-US" sz="1050" b="0" i="0" u="none" strike="noStrike" kern="1200" dirty="0">
                <a:solidFill>
                  <a:srgbClr val="000000"/>
                </a:solidFill>
                <a:effectLst/>
                <a:ea typeface="MS Gothic" panose="020B0609070205080204" pitchFamily="49" charset="-128"/>
              </a:rPr>
              <a:t> DRU Distribution BW Indication in UHR Trigger Frame		Mahmoud </a:t>
            </a:r>
            <a:r>
              <a:rPr lang="en-US" sz="1050" b="0" i="0" u="none" strike="noStrike" kern="1200" dirty="0" err="1">
                <a:solidFill>
                  <a:srgbClr val="000000"/>
                </a:solidFill>
                <a:effectLst/>
                <a:ea typeface="MS Gothic" panose="020B0609070205080204" pitchFamily="49" charset="-128"/>
              </a:rPr>
              <a:t>Hasabelnaby</a:t>
            </a:r>
            <a:endParaRPr lang="en-US" sz="1050" kern="1200" dirty="0">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hlinkClick r:id="rId7"/>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rPr>
              <a:t>25/0127</a:t>
            </a:r>
            <a:r>
              <a:rPr lang="en-US" sz="1200" dirty="0">
                <a:effectLst/>
              </a:rPr>
              <a:t> </a:t>
            </a:r>
            <a:r>
              <a:rPr lang="en-US" sz="1200" b="0" i="0" u="none" strike="noStrike" dirty="0">
                <a:solidFill>
                  <a:srgbClr val="000000"/>
                </a:solidFill>
                <a:effectLst/>
              </a:rPr>
              <a:t>Discussion on supported MCS and NSS set</a:t>
            </a:r>
            <a:r>
              <a:rPr lang="en-US" sz="1200" dirty="0">
                <a:effectLst/>
              </a:rPr>
              <a:t> 						</a:t>
            </a:r>
            <a:r>
              <a:rPr lang="en-US" sz="1200" b="0" i="0" u="none" strike="noStrike" dirty="0">
                <a:solidFill>
                  <a:srgbClr val="000000"/>
                </a:solidFill>
                <a:effectLst/>
              </a:rPr>
              <a:t>Mengshi Hu</a:t>
            </a:r>
          </a:p>
          <a:p>
            <a:pPr lvl="1">
              <a:buFont typeface="Arial" panose="020B0604020202020204" pitchFamily="34" charset="0"/>
              <a:buChar char="•"/>
            </a:pPr>
            <a:r>
              <a:rPr lang="en-US" sz="1200" b="0" i="0" u="none" strike="noStrike" dirty="0">
                <a:solidFill>
                  <a:srgbClr val="FF0000"/>
                </a:solidFill>
                <a:effectLst/>
                <a:hlinkClick r:id="rId8"/>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2"/>
              </a:rPr>
              <a:t>24/2056r0</a:t>
            </a:r>
            <a:r>
              <a:rPr lang="en-GB" sz="1050" dirty="0"/>
              <a:t> </a:t>
            </a:r>
            <a:r>
              <a:rPr lang="en-GB" sz="1050" b="0" i="0" u="none" strike="noStrike" kern="1200" dirty="0">
                <a:solidFill>
                  <a:schemeClr val="tx1"/>
                </a:solidFill>
                <a:effectLst/>
                <a:ea typeface="MS Gothic" panose="020B0609070205080204" pitchFamily="49" charset="-128"/>
              </a:rPr>
              <a:t>PDT-MAC-TWT SP Management</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Kumail Haider</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3"/>
              </a:rPr>
              <a:t>24/2020r0</a:t>
            </a:r>
            <a:r>
              <a:rPr lang="en-US" sz="1050" dirty="0"/>
              <a:t> </a:t>
            </a:r>
            <a:r>
              <a:rPr lang="en-US" sz="1050" b="0" i="0" u="none" strike="noStrike" kern="1200" dirty="0">
                <a:solidFill>
                  <a:schemeClr val="tx1"/>
                </a:solidFill>
                <a:effectLst/>
                <a:ea typeface="MS Gothic" panose="020B0609070205080204" pitchFamily="49" charset="-128"/>
              </a:rPr>
              <a:t>PDT for UHR MAC Introduction section</a:t>
            </a:r>
            <a:r>
              <a:rPr lang="en-US" sz="1050" dirty="0">
                <a:solidFill>
                  <a:schemeClr val="tx1"/>
                </a:solidFill>
              </a:rPr>
              <a:t> 						</a:t>
            </a:r>
            <a:r>
              <a:rPr lang="en-US" sz="1050" b="0" i="0" u="none" strike="noStrike" dirty="0">
                <a:solidFill>
                  <a:schemeClr val="tx1"/>
                </a:solidFill>
                <a:effectLst/>
              </a:rPr>
              <a:t>George Cherian</a:t>
            </a:r>
            <a:r>
              <a:rPr lang="en-US" sz="1050" dirty="0">
                <a:solidFill>
                  <a:schemeClr val="tx1"/>
                </a:solidFill>
              </a:rPr>
              <a:t>	[SP]</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4"/>
              </a:rPr>
              <a:t>24/2068r0</a:t>
            </a:r>
            <a:r>
              <a:rPr lang="en-GB" sz="1050" dirty="0"/>
              <a:t> </a:t>
            </a:r>
            <a:r>
              <a:rPr lang="en-GB" sz="1050" b="0" i="0" u="none" strike="noStrike" kern="1200" dirty="0">
                <a:solidFill>
                  <a:srgbClr val="000000"/>
                </a:solidFill>
                <a:effectLst/>
                <a:ea typeface="MS Gothic" panose="020B0609070205080204" pitchFamily="49" charset="-128"/>
              </a:rPr>
              <a:t>PDT MAC UHR MAC Operation Element</a:t>
            </a:r>
            <a:r>
              <a:rPr lang="en-GB" sz="1050" dirty="0"/>
              <a:t> 					</a:t>
            </a:r>
            <a:r>
              <a:rPr lang="en-GB" sz="1050" b="0" i="0" u="none" strike="noStrike" dirty="0">
                <a:solidFill>
                  <a:srgbClr val="000000"/>
                </a:solidFill>
                <a:effectLst/>
              </a:rPr>
              <a:t>Ming Gan</a:t>
            </a:r>
            <a:r>
              <a:rPr lang="en-GB" sz="1050" dirty="0"/>
              <a:t> </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5"/>
              </a:rPr>
              <a:t>24/2067r0</a:t>
            </a:r>
            <a:r>
              <a:rPr lang="en-GB" sz="1050" dirty="0"/>
              <a:t> </a:t>
            </a:r>
            <a:r>
              <a:rPr lang="en-GB" sz="1050" b="0" i="0" u="none" strike="noStrike" kern="1200" dirty="0">
                <a:solidFill>
                  <a:srgbClr val="000000"/>
                </a:solidFill>
                <a:effectLst/>
                <a:ea typeface="MS Gothic" panose="020B0609070205080204" pitchFamily="49" charset="-128"/>
              </a:rPr>
              <a:t>PDT MAC UHR BSS Operation</a:t>
            </a:r>
            <a:r>
              <a:rPr lang="en-GB" sz="1050" dirty="0"/>
              <a:t> 							</a:t>
            </a:r>
            <a:r>
              <a:rPr lang="en-GB" sz="1050" b="0" i="0" u="none" strike="noStrike" dirty="0">
                <a:solidFill>
                  <a:srgbClr val="000000"/>
                </a:solidFill>
                <a:effectLst/>
              </a:rPr>
              <a:t>Ming Gan</a:t>
            </a:r>
            <a:r>
              <a:rPr lang="en-GB" sz="1050" dirty="0"/>
              <a:t> </a:t>
            </a:r>
            <a:endParaRPr lang="en-GB" sz="1050" dirty="0">
              <a:solidFill>
                <a:schemeClr val="tx1"/>
              </a:solidFill>
            </a:endParaRP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6"/>
              </a:rPr>
              <a:t>24/2066r0</a:t>
            </a:r>
            <a:r>
              <a:rPr lang="en-GB" sz="1050" dirty="0"/>
              <a:t> </a:t>
            </a:r>
            <a:r>
              <a:rPr lang="en-GB" sz="1050" b="0" i="0" u="none" strike="noStrike" kern="1200" dirty="0">
                <a:solidFill>
                  <a:srgbClr val="000000"/>
                </a:solidFill>
                <a:effectLst/>
                <a:ea typeface="MS Gothic" panose="020B0609070205080204" pitchFamily="49" charset="-128"/>
              </a:rPr>
              <a:t>PDT MAC Acknolwedgement Procedure</a:t>
            </a:r>
            <a:r>
              <a:rPr lang="en-GB" sz="1050" dirty="0"/>
              <a:t> 						</a:t>
            </a:r>
            <a:r>
              <a:rPr lang="en-GB" sz="1050" b="0" i="0" u="none" strike="noStrike" kern="1200" dirty="0">
                <a:solidFill>
                  <a:srgbClr val="000000"/>
                </a:solidFill>
                <a:effectLst/>
                <a:ea typeface="MS Gothic" panose="020B0609070205080204" pitchFamily="49" charset="-128"/>
              </a:rPr>
              <a:t>Ming Gan</a:t>
            </a:r>
            <a:r>
              <a:rPr lang="en-GB" sz="1050" dirty="0"/>
              <a:t> </a:t>
            </a:r>
            <a:endParaRPr lang="en-GB" sz="1050" dirty="0">
              <a:solidFill>
                <a:schemeClr val="tx1"/>
              </a:solidFill>
            </a:endParaRPr>
          </a:p>
          <a:p>
            <a:pPr lvl="1">
              <a:buFont typeface="Arial" panose="020B0604020202020204" pitchFamily="34" charset="0"/>
              <a:buChar char="•"/>
            </a:pPr>
            <a:r>
              <a:rPr lang="en-GB" sz="1050" b="0" i="0" u="sng" strike="noStrike" dirty="0">
                <a:solidFill>
                  <a:srgbClr val="0563C1"/>
                </a:solidFill>
                <a:effectLst/>
                <a:hlinkClick r:id="rId7"/>
              </a:rPr>
              <a:t>24/0088r0</a:t>
            </a:r>
            <a:r>
              <a:rPr lang="en-GB" sz="1050" dirty="0"/>
              <a:t> </a:t>
            </a:r>
            <a:r>
              <a:rPr lang="en-GB" sz="1050" b="0" i="0" u="none" strike="noStrike" kern="1200" dirty="0">
                <a:solidFill>
                  <a:srgbClr val="000000"/>
                </a:solidFill>
                <a:effectLst/>
                <a:ea typeface="MS Gothic" panose="020B0609070205080204" pitchFamily="49" charset="-128"/>
              </a:rPr>
              <a:t>PDT MAC P2P</a:t>
            </a:r>
            <a:r>
              <a:rPr lang="en-GB" sz="1050" dirty="0"/>
              <a:t> 									</a:t>
            </a:r>
            <a:r>
              <a:rPr lang="en-GB" sz="1050" b="0" i="0" u="none" strike="noStrike" kern="1200" dirty="0">
                <a:solidFill>
                  <a:srgbClr val="000000"/>
                </a:solidFill>
                <a:effectLst/>
                <a:ea typeface="MS Gothic" panose="020B0609070205080204" pitchFamily="49" charset="-128"/>
              </a:rPr>
              <a:t>Rubayet Shafin</a:t>
            </a:r>
            <a:r>
              <a:rPr lang="en-GB" sz="1050" dirty="0"/>
              <a:t> </a:t>
            </a:r>
            <a:endParaRPr lang="en-GB" sz="1050" dirty="0">
              <a:solidFill>
                <a:schemeClr val="tx1"/>
              </a:solidFill>
            </a:endParaRP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12" name="Table 11">
            <a:extLst>
              <a:ext uri="{FF2B5EF4-FFF2-40B4-BE49-F238E27FC236}">
                <a16:creationId xmlns:a16="http://schemas.microsoft.com/office/drawing/2014/main" id="{84D33DDC-F9A2-A282-44EB-F1A0C464C8D9}"/>
              </a:ext>
            </a:extLst>
          </p:cNvPr>
          <p:cNvGraphicFramePr>
            <a:graphicFrameLocks noGrp="1"/>
          </p:cNvGraphicFramePr>
          <p:nvPr>
            <p:extLst>
              <p:ext uri="{D42A27DB-BD31-4B8C-83A1-F6EECF244321}">
                <p14:modId xmlns:p14="http://schemas.microsoft.com/office/powerpoint/2010/main" val="3034414738"/>
              </p:ext>
            </p:extLst>
          </p:nvPr>
        </p:nvGraphicFramePr>
        <p:xfrm>
          <a:off x="838200" y="3223203"/>
          <a:ext cx="7238331" cy="2273755"/>
        </p:xfrm>
        <a:graphic>
          <a:graphicData uri="http://schemas.openxmlformats.org/drawingml/2006/table">
            <a:tbl>
              <a:tblPr/>
              <a:tblGrid>
                <a:gridCol w="540108">
                  <a:extLst>
                    <a:ext uri="{9D8B030D-6E8A-4147-A177-3AD203B41FA5}">
                      <a16:colId xmlns:a16="http://schemas.microsoft.com/office/drawing/2014/main" val="513687945"/>
                    </a:ext>
                  </a:extLst>
                </a:gridCol>
                <a:gridCol w="602892">
                  <a:extLst>
                    <a:ext uri="{9D8B030D-6E8A-4147-A177-3AD203B41FA5}">
                      <a16:colId xmlns:a16="http://schemas.microsoft.com/office/drawing/2014/main" val="2346610924"/>
                    </a:ext>
                  </a:extLst>
                </a:gridCol>
                <a:gridCol w="533400">
                  <a:extLst>
                    <a:ext uri="{9D8B030D-6E8A-4147-A177-3AD203B41FA5}">
                      <a16:colId xmlns:a16="http://schemas.microsoft.com/office/drawing/2014/main" val="2409257590"/>
                    </a:ext>
                  </a:extLst>
                </a:gridCol>
                <a:gridCol w="990600">
                  <a:extLst>
                    <a:ext uri="{9D8B030D-6E8A-4147-A177-3AD203B41FA5}">
                      <a16:colId xmlns:a16="http://schemas.microsoft.com/office/drawing/2014/main" val="1755676295"/>
                    </a:ext>
                  </a:extLst>
                </a:gridCol>
                <a:gridCol w="381000">
                  <a:extLst>
                    <a:ext uri="{9D8B030D-6E8A-4147-A177-3AD203B41FA5}">
                      <a16:colId xmlns:a16="http://schemas.microsoft.com/office/drawing/2014/main" val="2968075241"/>
                    </a:ext>
                  </a:extLst>
                </a:gridCol>
                <a:gridCol w="685800">
                  <a:extLst>
                    <a:ext uri="{9D8B030D-6E8A-4147-A177-3AD203B41FA5}">
                      <a16:colId xmlns:a16="http://schemas.microsoft.com/office/drawing/2014/main" val="1238171220"/>
                    </a:ext>
                  </a:extLst>
                </a:gridCol>
                <a:gridCol w="1066800">
                  <a:extLst>
                    <a:ext uri="{9D8B030D-6E8A-4147-A177-3AD203B41FA5}">
                      <a16:colId xmlns:a16="http://schemas.microsoft.com/office/drawing/2014/main" val="3527144876"/>
                    </a:ext>
                  </a:extLst>
                </a:gridCol>
                <a:gridCol w="609600">
                  <a:extLst>
                    <a:ext uri="{9D8B030D-6E8A-4147-A177-3AD203B41FA5}">
                      <a16:colId xmlns:a16="http://schemas.microsoft.com/office/drawing/2014/main" val="3794688837"/>
                    </a:ext>
                  </a:extLst>
                </a:gridCol>
                <a:gridCol w="990600">
                  <a:extLst>
                    <a:ext uri="{9D8B030D-6E8A-4147-A177-3AD203B41FA5}">
                      <a16:colId xmlns:a16="http://schemas.microsoft.com/office/drawing/2014/main" val="3847362878"/>
                    </a:ext>
                  </a:extLst>
                </a:gridCol>
                <a:gridCol w="837531">
                  <a:extLst>
                    <a:ext uri="{9D8B030D-6E8A-4147-A177-3AD203B41FA5}">
                      <a16:colId xmlns:a16="http://schemas.microsoft.com/office/drawing/2014/main" val="3419292862"/>
                    </a:ext>
                  </a:extLst>
                </a:gridCol>
              </a:tblGrid>
              <a:tr h="144986">
                <a:tc>
                  <a:txBody>
                    <a:bodyPr/>
                    <a:lstStyle/>
                    <a:p>
                      <a:r>
                        <a:rPr lang="en-US" sz="1000" b="1">
                          <a:effectLst/>
                        </a:rPr>
                        <a:t> </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9">
                  <a:txBody>
                    <a:bodyPr/>
                    <a:lstStyle/>
                    <a:p>
                      <a:r>
                        <a:rPr lang="en-US" sz="1000" b="1">
                          <a:solidFill>
                            <a:srgbClr val="000000"/>
                          </a:solidFill>
                          <a:effectLst/>
                        </a:rPr>
                        <a:t>Allowed ICF to be transmitted by a non-AP STA?</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6670573"/>
                  </a:ext>
                </a:extLst>
              </a:tr>
              <a:tr h="202929">
                <a:tc>
                  <a:txBody>
                    <a:bodyPr/>
                    <a:lstStyle/>
                    <a:p>
                      <a:r>
                        <a:rPr lang="en-US" sz="1000" b="1">
                          <a:effectLst/>
                        </a:rPr>
                        <a:t> </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DSO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CFP</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C-TDMA (ICF)</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C-BF/CSR</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5554852"/>
                  </a:ext>
                </a:extLst>
              </a:tr>
              <a:tr h="202901">
                <a:tc>
                  <a:txBody>
                    <a:bodyPr/>
                    <a:lstStyle/>
                    <a:p>
                      <a:r>
                        <a:rPr lang="en-US" sz="1000" b="1">
                          <a:effectLst/>
                        </a:rPr>
                        <a:t>RTS</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 </a:t>
                      </a:r>
                      <a:endParaRPr lang="en-US" sz="1000">
                        <a:effectLst/>
                      </a:endParaRPr>
                    </a:p>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dirty="0">
                          <a:solidFill>
                            <a:srgbClr val="000000"/>
                          </a:solidFill>
                          <a:effectLst/>
                        </a:rPr>
                        <a:t>No</a:t>
                      </a:r>
                      <a:endParaRPr lang="en-US" sz="10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3030844819"/>
                  </a:ext>
                </a:extLst>
              </a:tr>
              <a:tr h="280716">
                <a:tc>
                  <a:txBody>
                    <a:bodyPr/>
                    <a:lstStyle/>
                    <a:p>
                      <a:r>
                        <a:rPr lang="en-US" sz="1000" b="1">
                          <a:effectLst/>
                        </a:rPr>
                        <a:t>MU RTS</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06198659"/>
                  </a:ext>
                </a:extLst>
              </a:tr>
              <a:tr h="185526">
                <a:tc>
                  <a:txBody>
                    <a:bodyPr/>
                    <a:lstStyle/>
                    <a:p>
                      <a:r>
                        <a:rPr lang="en-US" sz="1000" b="1" dirty="0">
                          <a:effectLst/>
                        </a:rPr>
                        <a:t>BSRP</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dirty="0">
                          <a:solidFill>
                            <a:srgbClr val="000000"/>
                          </a:solidFill>
                          <a:effectLst/>
                        </a:rPr>
                        <a:t>No</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dirty="0">
                          <a:solidFill>
                            <a:srgbClr val="000000"/>
                          </a:solidFill>
                          <a:effectLst/>
                        </a:rPr>
                        <a:t>No</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74391445"/>
                  </a:ext>
                </a:extLst>
              </a:tr>
              <a:tr h="280716">
                <a:tc>
                  <a:txBody>
                    <a:bodyPr/>
                    <a:lstStyle/>
                    <a:p>
                      <a:r>
                        <a:rPr lang="en-US" sz="1000" b="1" dirty="0">
                          <a:effectLst/>
                        </a:rPr>
                        <a:t>BSRP GI3</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dirty="0">
                          <a:solidFill>
                            <a:srgbClr val="000000"/>
                          </a:solidFill>
                          <a:effectLst/>
                        </a:rPr>
                        <a:t>Yes</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Yes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dirty="0">
                          <a:solidFill>
                            <a:srgbClr val="000000"/>
                          </a:solidFill>
                          <a:effectLst/>
                        </a:rPr>
                        <a:t>Yes</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663522618"/>
                  </a:ext>
                </a:extLst>
              </a:tr>
              <a:tr h="889223">
                <a:tc>
                  <a:txBody>
                    <a:bodyPr/>
                    <a:lstStyle/>
                    <a:p>
                      <a:r>
                        <a:rPr lang="en-US" sz="1000" b="1">
                          <a:effectLst/>
                        </a:rPr>
                        <a:t> </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9">
                  <a:txBody>
                    <a:bodyPr/>
                    <a:lstStyle/>
                    <a:p>
                      <a:r>
                        <a:rPr lang="en-US" sz="1000" b="1" dirty="0">
                          <a:effectLst/>
                        </a:rPr>
                        <a:t>C-TDMA, C-BF, CSR transmission is to other APs. No expectations for non-AP STAs, unless due to other functionalities already enabled/supported by non-AP STA.</a:t>
                      </a:r>
                      <a:endParaRPr lang="en-US" sz="1000" dirty="0">
                        <a:effectLst/>
                      </a:endParaRPr>
                    </a:p>
                    <a:p>
                      <a:r>
                        <a:rPr lang="en-US" sz="1000" b="1" dirty="0">
                          <a:effectLst/>
                        </a:rPr>
                        <a:t>* Here N/A means that the Coex (DUO) Mode cannot be enabled by an AP, and as such the AP cannot send an M-BA that contains unavailability feedback in response to ICFs (BSRP GI3 to be more specific) sent by the STA.</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6797022"/>
                  </a:ext>
                </a:extLst>
              </a:tr>
            </a:tbl>
          </a:graphicData>
        </a:graphic>
      </p:graphicFrame>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88584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9783A7C5-BC10-BA99-A204-873A65037141}"/>
              </a:ext>
            </a:extLst>
          </p:cNvPr>
          <p:cNvGraphicFramePr>
            <a:graphicFrameLocks noGrp="1"/>
          </p:cNvGraphicFramePr>
          <p:nvPr>
            <p:extLst>
              <p:ext uri="{D42A27DB-BD31-4B8C-83A1-F6EECF244321}">
                <p14:modId xmlns:p14="http://schemas.microsoft.com/office/powerpoint/2010/main" val="3962681511"/>
              </p:ext>
            </p:extLst>
          </p:nvPr>
        </p:nvGraphicFramePr>
        <p:xfrm>
          <a:off x="685800" y="3294112"/>
          <a:ext cx="7619999" cy="2935190"/>
        </p:xfrm>
        <a:graphic>
          <a:graphicData uri="http://schemas.openxmlformats.org/drawingml/2006/table">
            <a:tbl>
              <a:tblPr/>
              <a:tblGrid>
                <a:gridCol w="712177">
                  <a:extLst>
                    <a:ext uri="{9D8B030D-6E8A-4147-A177-3AD203B41FA5}">
                      <a16:colId xmlns:a16="http://schemas.microsoft.com/office/drawing/2014/main" val="4280450809"/>
                    </a:ext>
                  </a:extLst>
                </a:gridCol>
                <a:gridCol w="893400">
                  <a:extLst>
                    <a:ext uri="{9D8B030D-6E8A-4147-A177-3AD203B41FA5}">
                      <a16:colId xmlns:a16="http://schemas.microsoft.com/office/drawing/2014/main" val="3163206388"/>
                    </a:ext>
                  </a:extLst>
                </a:gridCol>
                <a:gridCol w="609600">
                  <a:extLst>
                    <a:ext uri="{9D8B030D-6E8A-4147-A177-3AD203B41FA5}">
                      <a16:colId xmlns:a16="http://schemas.microsoft.com/office/drawing/2014/main" val="4129497307"/>
                    </a:ext>
                  </a:extLst>
                </a:gridCol>
                <a:gridCol w="457200">
                  <a:extLst>
                    <a:ext uri="{9D8B030D-6E8A-4147-A177-3AD203B41FA5}">
                      <a16:colId xmlns:a16="http://schemas.microsoft.com/office/drawing/2014/main" val="1858906237"/>
                    </a:ext>
                  </a:extLst>
                </a:gridCol>
                <a:gridCol w="533400">
                  <a:extLst>
                    <a:ext uri="{9D8B030D-6E8A-4147-A177-3AD203B41FA5}">
                      <a16:colId xmlns:a16="http://schemas.microsoft.com/office/drawing/2014/main" val="1042152340"/>
                    </a:ext>
                  </a:extLst>
                </a:gridCol>
                <a:gridCol w="609600">
                  <a:extLst>
                    <a:ext uri="{9D8B030D-6E8A-4147-A177-3AD203B41FA5}">
                      <a16:colId xmlns:a16="http://schemas.microsoft.com/office/drawing/2014/main" val="3654789810"/>
                    </a:ext>
                  </a:extLst>
                </a:gridCol>
                <a:gridCol w="457200">
                  <a:extLst>
                    <a:ext uri="{9D8B030D-6E8A-4147-A177-3AD203B41FA5}">
                      <a16:colId xmlns:a16="http://schemas.microsoft.com/office/drawing/2014/main" val="2285434307"/>
                    </a:ext>
                  </a:extLst>
                </a:gridCol>
                <a:gridCol w="1524000">
                  <a:extLst>
                    <a:ext uri="{9D8B030D-6E8A-4147-A177-3AD203B41FA5}">
                      <a16:colId xmlns:a16="http://schemas.microsoft.com/office/drawing/2014/main" val="3982627292"/>
                    </a:ext>
                  </a:extLst>
                </a:gridCol>
                <a:gridCol w="1823422">
                  <a:extLst>
                    <a:ext uri="{9D8B030D-6E8A-4147-A177-3AD203B41FA5}">
                      <a16:colId xmlns:a16="http://schemas.microsoft.com/office/drawing/2014/main" val="1422654087"/>
                    </a:ext>
                  </a:extLst>
                </a:gridCol>
              </a:tblGrid>
              <a:tr h="171444">
                <a:tc gridSpan="9">
                  <a:txBody>
                    <a:bodyPr/>
                    <a:lstStyle/>
                    <a:p>
                      <a:r>
                        <a:rPr lang="en-US" sz="1200" b="1">
                          <a:solidFill>
                            <a:srgbClr val="000000"/>
                          </a:solidFill>
                          <a:effectLst/>
                        </a:rPr>
                        <a:t>Allowed ICF to be transmitted by an AP</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73644223"/>
                  </a:ext>
                </a:extLst>
              </a:tr>
              <a:tr h="501092">
                <a:tc>
                  <a:txBody>
                    <a:bodyPr/>
                    <a:lstStyle/>
                    <a:p>
                      <a:r>
                        <a:rPr lang="en-US" sz="1200" b="1">
                          <a:effectLst/>
                        </a:rPr>
                        <a:t>ICF</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eMLSR</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DPS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DUO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DSO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effectLst/>
                        </a:rPr>
                        <a:t>NPCA</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effectLst/>
                        </a:rPr>
                        <a:t>CFP</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C-TDMA (ICF/announcement frame)</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C-BF/CSR</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92478280"/>
                  </a:ext>
                </a:extLst>
              </a:tr>
              <a:tr h="171444">
                <a:tc>
                  <a:txBody>
                    <a:bodyPr/>
                    <a:lstStyle/>
                    <a:p>
                      <a:r>
                        <a:rPr lang="en-US" sz="1200" b="1">
                          <a:effectLst/>
                        </a:rPr>
                        <a:t>RTS</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solidFill>
                            <a:srgbClr val="000000"/>
                          </a:solidFill>
                          <a:effectLst/>
                        </a:rPr>
                        <a:t>No</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6993801"/>
                  </a:ext>
                </a:extLst>
              </a:tr>
              <a:tr h="229867">
                <a:tc>
                  <a:txBody>
                    <a:bodyPr/>
                    <a:lstStyle/>
                    <a:p>
                      <a:r>
                        <a:rPr lang="en-US" sz="1200" b="1">
                          <a:effectLst/>
                        </a:rPr>
                        <a:t>MU RTS</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96984259"/>
                  </a:ext>
                </a:extLst>
              </a:tr>
              <a:tr h="229867">
                <a:tc>
                  <a:txBody>
                    <a:bodyPr/>
                    <a:lstStyle/>
                    <a:p>
                      <a:r>
                        <a:rPr lang="en-US" sz="1200" b="1">
                          <a:effectLst/>
                        </a:rPr>
                        <a:t>BSRP</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09169789"/>
                  </a:ext>
                </a:extLst>
              </a:tr>
              <a:tr h="336268">
                <a:tc>
                  <a:txBody>
                    <a:bodyPr/>
                    <a:lstStyle/>
                    <a:p>
                      <a:r>
                        <a:rPr lang="en-US" sz="1200" b="1">
                          <a:effectLst/>
                        </a:rPr>
                        <a:t>BSRP GI3</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76217410"/>
                  </a:ext>
                </a:extLst>
              </a:tr>
              <a:tr h="336268">
                <a:tc gridSpan="9">
                  <a:txBody>
                    <a:bodyPr/>
                    <a:lstStyle/>
                    <a:p>
                      <a:r>
                        <a:rPr lang="en-US" sz="1200" b="1">
                          <a:effectLst/>
                        </a:rPr>
                        <a:t>C-TDMA, C-BF, CSR transmission is to other APs. No expectations for non-AP STAs, unless due to other functionalities already enabled/supported by non-AP STA.</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3133024"/>
                  </a:ext>
                </a:extLst>
              </a:tr>
              <a:tr h="792806">
                <a:tc gridSpan="9">
                  <a:txBody>
                    <a:bodyPr/>
                    <a:lstStyle/>
                    <a:p>
                      <a:r>
                        <a:rPr lang="en-US" sz="1200" b="1" dirty="0">
                          <a:effectLst/>
                        </a:rPr>
                        <a:t>RTS solicits CTS frame; MU RTS Trigger solicits CTS frame; BSRP Trigger solicits a TB PPDU that contains QoS Null(s) if STA is not in Coex (DUO) mode and STA is allowed to aggregated M-BA if STA is in Coex mode; BSRP GI3 Trigger frame solicits an M-BA that is contained in a non-HT (dup) PPDU.</a:t>
                      </a:r>
                      <a:endParaRPr lang="en-US" sz="1200" dirty="0">
                        <a:effectLst/>
                      </a:endParaRPr>
                    </a:p>
                    <a:p>
                      <a:r>
                        <a:rPr lang="en-US" sz="1200" b="1" dirty="0">
                          <a:effectLst/>
                        </a:rPr>
                        <a:t>Allocation frame for C-TDMA is MU-RTS TXS</a:t>
                      </a:r>
                      <a:endParaRPr lang="en-US" sz="1200" dirty="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17249680"/>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6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it-IT" sz="1400" i="1" dirty="0">
                <a:solidFill>
                  <a:schemeClr val="tx1"/>
                </a:solidFill>
              </a:rPr>
              <a:t>Sameer Vermani, Qinghua Li, You-Wei </a:t>
            </a:r>
            <a:r>
              <a:rPr lang="en-US" sz="1400" i="1" dirty="0">
                <a:solidFill>
                  <a:schemeClr val="tx1"/>
                </a:solidFill>
              </a:rPr>
              <a:t> Chen– CBF: 24/1822r4 (Result)</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24/2026r0</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24/2029r0</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24/2133r0</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a:p>
            <a:pPr>
              <a:buFont typeface="Arial" panose="020B0604020202020204" pitchFamily="34" charset="0"/>
              <a:buChar char="•"/>
            </a:pPr>
            <a:r>
              <a:rPr lang="en-US" sz="1400" b="0" dirty="0">
                <a:solidFill>
                  <a:schemeClr val="tx1"/>
                </a:solidFill>
                <a:hlinkClick r:id="rId9"/>
              </a:rPr>
              <a:t>25/0089</a:t>
            </a:r>
            <a:r>
              <a:rPr lang="en-US" sz="1400" b="0" dirty="0">
                <a:solidFill>
                  <a:schemeClr val="tx1"/>
                </a:solidFill>
              </a:rPr>
              <a:t> Enhancing Spatial Reuse with MAP Coordination	Rui Yang</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24/2014r0</a:t>
            </a:r>
            <a:r>
              <a:rPr lang="en-US" sz="1100" dirty="0"/>
              <a:t> </a:t>
            </a:r>
            <a:r>
              <a:rPr lang="en-US" sz="1100" b="0" i="0" u="none" strike="noStrike" kern="1200" dirty="0">
                <a:solidFill>
                  <a:srgbClr val="000000"/>
                </a:solidFill>
                <a:effectLst/>
                <a:ea typeface="MS Gothic" panose="020B0609070205080204" pitchFamily="49" charset="-128"/>
              </a:rPr>
              <a:t>PDT-PHY-Mathematical Description of Signals</a:t>
            </a:r>
            <a:r>
              <a:rPr lang="en-US" sz="1100" dirty="0"/>
              <a:t> 			</a:t>
            </a:r>
            <a:r>
              <a:rPr lang="en-US" sz="1100" b="0" i="0" u="none" strike="noStrike" dirty="0">
                <a:solidFill>
                  <a:srgbClr val="00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endParaRPr lang="en-GB" sz="9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hlinkClick r:id="rId2"/>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3"/>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4"/>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5"/>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lvl="1">
              <a:buFont typeface="Arial" panose="020B0604020202020204" pitchFamily="34" charset="0"/>
              <a:buChar char="•"/>
            </a:pPr>
            <a:r>
              <a:rPr lang="en-US" sz="1200" b="0" i="0" u="sng" strike="noStrike" dirty="0">
                <a:solidFill>
                  <a:srgbClr val="0563C1"/>
                </a:solidFill>
                <a:effectLst/>
                <a:hlinkClick r:id="rId7"/>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8"/>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9"/>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10"/>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11"/>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SP3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Po-Kai Huang</a:t>
            </a:r>
            <a:r>
              <a:rPr lang="en-US" sz="1200" i="1" dirty="0">
                <a:solidFill>
                  <a:prstClr val="black"/>
                </a:solidFill>
                <a:latin typeface="Times New Roman"/>
                <a:ea typeface="MS Gothic"/>
              </a:rPr>
              <a:t>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 Security 				( Result)</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Minyoung Park – DSO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prstClr val="black"/>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prstClr val="black"/>
                </a:solidFill>
                <a:latin typeface="Times New Roman"/>
                <a:ea typeface="MS Gothic"/>
              </a:rPr>
              <a:t>SP6 – </a:t>
            </a:r>
            <a:r>
              <a:rPr lang="en-US" sz="1200" i="1" dirty="0">
                <a:solidFill>
                  <a:prstClr val="black"/>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Jay Yang – MAP 				( Result)</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lvl="1">
              <a:buFont typeface="Arial" panose="020B0604020202020204" pitchFamily="34" charset="0"/>
              <a:buChar char="•"/>
            </a:pPr>
            <a:r>
              <a:rPr lang="en-US" sz="1200" dirty="0">
                <a:solidFill>
                  <a:srgbClr val="FF0000"/>
                </a:solidFill>
              </a:rPr>
              <a:t>25/0127</a:t>
            </a:r>
            <a:r>
              <a:rPr lang="en-US" sz="1200" dirty="0"/>
              <a:t>	Discussion on supported MCS and NSS set				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4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100" b="1" i="0" dirty="0">
                <a:solidFill>
                  <a:srgbClr val="222222"/>
                </a:solidFill>
                <a:effectLst/>
                <a:latin typeface="Arial" panose="020B0604020202020204" pitchFamily="34" charset="0"/>
              </a:rPr>
              <a:t>[SP1] Do you agree to amend the TGbn SFD as follows:</a:t>
            </a:r>
            <a:endParaRPr lang="en-US" sz="1100" b="0" i="0" dirty="0">
              <a:solidFill>
                <a:srgbClr val="222222"/>
              </a:solidFill>
              <a:effectLst/>
              <a:latin typeface="Arial" panose="020B0604020202020204" pitchFamily="34" charset="0"/>
            </a:endParaRPr>
          </a:p>
          <a:p>
            <a:pPr algn="l">
              <a:buFont typeface="Arial" panose="020B0604020202020204" pitchFamily="34" charset="0"/>
              <a:buChar char="•"/>
            </a:pPr>
            <a:r>
              <a:rPr lang="en-US" sz="1100" b="0" i="0" dirty="0">
                <a:solidFill>
                  <a:srgbClr val="222222"/>
                </a:solidFill>
                <a:effectLst/>
                <a:latin typeface="Arial" panose="020B0604020202020204" pitchFamily="34" charset="0"/>
              </a:rPr>
              <a:t>Do you agree that a TXOP owner AP </a:t>
            </a:r>
            <a:r>
              <a:rPr lang="en-US" sz="1100" b="0" i="0" u="sng" dirty="0">
                <a:solidFill>
                  <a:srgbClr val="C00000"/>
                </a:solidFill>
                <a:effectLst/>
                <a:latin typeface="Arial" panose="020B0604020202020204" pitchFamily="34" charset="0"/>
              </a:rPr>
              <a:t>shall</a:t>
            </a:r>
            <a:r>
              <a:rPr lang="en-US" sz="1100" b="0" i="0" dirty="0">
                <a:solidFill>
                  <a:srgbClr val="222222"/>
                </a:solidFill>
                <a:effectLst/>
                <a:latin typeface="Arial" panose="020B0604020202020204" pitchFamily="34" charset="0"/>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TXOP owner AP that intends to share its TXOP is referred to as a sharing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candidate AP identified (polled) in the Initial Control frame is referred to as a polled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o  The Duration field of the frame is set to the length of time required to transmit the solicited response frame plus one SIFS.</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t>
            </a:r>
            <a:r>
              <a:rPr lang="en-US" sz="1100" b="0" i="0" strike="sngStrike" dirty="0">
                <a:solidFill>
                  <a:srgbClr val="222222"/>
                </a:solidFill>
                <a:effectLst/>
                <a:latin typeface="Arial" panose="020B0604020202020204" pitchFamily="34" charset="0"/>
              </a:rPr>
              <a:t>Whether or not the sharing AP is mandated to send the Initial Control frame that announces that intention is TBD.</a:t>
            </a:r>
            <a:endParaRPr lang="en-US" sz="1100" b="0" i="0" dirty="0">
              <a:solidFill>
                <a:srgbClr val="222222"/>
              </a:solidFill>
              <a:effectLst/>
              <a:latin typeface="Arial" panose="020B0604020202020204" pitchFamily="34" charset="0"/>
            </a:endParaRPr>
          </a:p>
          <a:p>
            <a:pPr algn="l"/>
            <a:r>
              <a:rPr lang="en-US" sz="1100" b="0" i="0" dirty="0">
                <a:solidFill>
                  <a:srgbClr val="222222"/>
                </a:solidFill>
                <a:effectLst/>
                <a:latin typeface="Arial" panose="020B0604020202020204" pitchFamily="34" charset="0"/>
              </a:rPr>
              <a:t>Supporting documents: </a:t>
            </a:r>
            <a:r>
              <a:rPr lang="en-US" sz="1100" b="0" i="1" dirty="0">
                <a:solidFill>
                  <a:srgbClr val="222222"/>
                </a:solidFill>
                <a:effectLst/>
                <a:latin typeface="Arial" panose="020B0604020202020204" pitchFamily="34" charset="0"/>
              </a:rPr>
              <a:t>11-23/1895, 11-24/0423, 11-24/1016, 11-24/1017, 11-24/1225].</a:t>
            </a:r>
            <a:endParaRPr lang="en-US" sz="1100" b="0" i="0" dirty="0">
              <a:solidFill>
                <a:srgbClr val="222222"/>
              </a:solidFill>
              <a:effectLst/>
              <a:latin typeface="Arial" panose="020B0604020202020204" pitchFamily="34" charset="0"/>
            </a:endParaRPr>
          </a:p>
          <a:p>
            <a:pPr algn="l"/>
            <a:br>
              <a:rPr lang="en-US" sz="1100" dirty="0"/>
            </a:br>
            <a:r>
              <a:rPr lang="en-US" sz="1100" b="1" i="0" dirty="0">
                <a:solidFill>
                  <a:srgbClr val="222222"/>
                </a:solidFill>
                <a:effectLst/>
                <a:latin typeface="Arial" panose="020B0604020202020204" pitchFamily="34" charset="0"/>
              </a:rPr>
              <a:t>[SP2] Do you agree that in 11bn, the ICF (polling frame) sent as part of Co-TDMA operation shall be a BSRP Trigger frame?</a:t>
            </a:r>
            <a:endParaRPr lang="en-US" sz="1100" b="0" i="0" dirty="0">
              <a:solidFill>
                <a:srgbClr val="222222"/>
              </a:solidFill>
              <a:effectLst/>
              <a:latin typeface="Arial" panose="020B0604020202020204" pitchFamily="34" charset="0"/>
            </a:endParaRPr>
          </a:p>
          <a:p>
            <a:pPr algn="l"/>
            <a:br>
              <a:rPr lang="en-US" sz="1100" dirty="0"/>
            </a:br>
            <a:r>
              <a:rPr lang="en-US" sz="1100" b="0" i="0" dirty="0">
                <a:solidFill>
                  <a:srgbClr val="222222"/>
                </a:solidFill>
                <a:effectLst/>
                <a:latin typeface="Arial" panose="020B0604020202020204" pitchFamily="34" charset="0"/>
              </a:rPr>
              <a:t>Supporting document: 11-24/1225r1</a:t>
            </a:r>
          </a:p>
          <a:p>
            <a:pPr algn="l"/>
            <a:br>
              <a:rPr lang="en-US" sz="1100" dirty="0"/>
            </a:br>
            <a:r>
              <a:rPr lang="en-US" sz="1100" b="1" i="0" dirty="0">
                <a:solidFill>
                  <a:srgbClr val="222222"/>
                </a:solidFill>
                <a:effectLst/>
                <a:latin typeface="Arial" panose="020B0604020202020204" pitchFamily="34" charset="0"/>
              </a:rPr>
              <a:t>SP3] Do you agree that in 11bn, as part of Co-TDMA operation, a poll response from a polled AP solicited by the ICF shall be carried in an M-BA frame?</a:t>
            </a:r>
            <a:endParaRPr lang="en-US" sz="1100" b="0" i="0" dirty="0">
              <a:solidFill>
                <a:srgbClr val="222222"/>
              </a:solidFill>
              <a:effectLst/>
              <a:latin typeface="Arial" panose="020B0604020202020204" pitchFamily="34" charset="0"/>
            </a:endParaRPr>
          </a:p>
          <a:p>
            <a:pPr algn="l"/>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Supporting document: 11-24/1016r3</a:t>
            </a:r>
          </a:p>
          <a:p>
            <a:endParaRPr kumimoji="0" lang="en-US" sz="1400" b="1" i="1" u="none" strike="noStrike" kern="0" cap="none" spc="0" normalizeH="0" baseline="0" noProof="0" dirty="0">
              <a:ln>
                <a:noFill/>
              </a:ln>
              <a:solidFill>
                <a:srgbClr val="FF0000"/>
              </a:solidFill>
              <a:effectLst/>
              <a:uLnTx/>
              <a:uFillTx/>
              <a:latin typeface="Times New Roman"/>
              <a:ea typeface="MS Gothic"/>
              <a:cs typeface="+mn-cs"/>
            </a:endParaRPr>
          </a:p>
          <a:p>
            <a:endParaRPr lang="en-US" sz="20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050" b="0" i="0" dirty="0">
                <a:solidFill>
                  <a:srgbClr val="222222"/>
                </a:solidFill>
                <a:effectLst/>
                <a:latin typeface="Arial" panose="020B0604020202020204" pitchFamily="34" charset="0"/>
              </a:rPr>
              <a:t>Do you support to include the following in SFD?</a:t>
            </a:r>
            <a:br>
              <a:rPr lang="en-US" sz="1050" b="0" i="0" dirty="0">
                <a:solidFill>
                  <a:srgbClr val="222222"/>
                </a:solidFill>
                <a:effectLst/>
                <a:latin typeface="Arial" panose="020B0604020202020204" pitchFamily="34" charset="0"/>
              </a:rPr>
            </a:br>
            <a:r>
              <a:rPr lang="en-US" sz="1050" b="0" i="0" dirty="0">
                <a:solidFill>
                  <a:srgbClr val="222222"/>
                </a:solidFill>
                <a:effectLst/>
                <a:latin typeface="Arial" panose="020B0604020202020204" pitchFamily="34" charset="0"/>
              </a:rPr>
              <a:t>11bn defines a mechanism for non-AP STA to provide the expiration time of LL data to its AP.</a:t>
            </a:r>
            <a:br>
              <a:rPr lang="en-US" sz="1050" b="0" i="0" dirty="0">
                <a:solidFill>
                  <a:srgbClr val="222222"/>
                </a:solidFill>
                <a:effectLst/>
                <a:latin typeface="Arial" panose="020B0604020202020204" pitchFamily="34" charset="0"/>
              </a:rPr>
            </a:b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note: this feature is optional.</a:t>
            </a:r>
          </a:p>
          <a:p>
            <a:pPr algn="l"/>
            <a:r>
              <a:rPr lang="en-US" sz="1050" b="0" i="0" dirty="0">
                <a:solidFill>
                  <a:srgbClr val="222222"/>
                </a:solidFill>
                <a:effectLst/>
                <a:latin typeface="Arial" panose="020B0604020202020204" pitchFamily="34" charset="0"/>
              </a:rPr>
              <a:t>Reference document: 24/1692</a:t>
            </a:r>
          </a:p>
          <a:p>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Liangxiao Xin</a:t>
            </a:r>
          </a:p>
          <a:p>
            <a:r>
              <a:rPr lang="en-US" sz="1600" b="0" dirty="0"/>
              <a:t>Define or improve an existing mechanism so that a non-AP STA that is a TXOP responder can indicate its low latency needs (for traffic from the </a:t>
            </a:r>
            <a:r>
              <a:rPr lang="en-US" sz="1600" b="0" dirty="0" err="1"/>
              <a:t>TxOP</a:t>
            </a:r>
            <a:r>
              <a:rPr lang="en-US" sz="1600" b="0" dirty="0"/>
              <a:t> responder to the </a:t>
            </a:r>
            <a:r>
              <a:rPr lang="en-US" sz="1600" b="0" dirty="0" err="1"/>
              <a:t>TxOP</a:t>
            </a:r>
            <a:r>
              <a:rPr lang="en-US" sz="1600" b="0" dirty="0"/>
              <a:t> Holder) in a control response frame. The TXOP holder should consider the indication in determining subsequent actions. Subsequent actions related to this indication are out of the scope of the standard. </a:t>
            </a:r>
          </a:p>
          <a:p>
            <a:r>
              <a:rPr lang="en-US" sz="1600" b="0" dirty="0"/>
              <a:t>•Note: whether an AP can Indicate its low latency needs is TBD </a:t>
            </a:r>
          </a:p>
          <a:p>
            <a:r>
              <a:rPr lang="pt-BR" sz="1400" b="0" dirty="0"/>
              <a:t>Supporting documents : 24/0389r0, 24/168r0,24-0416/r1, 24-0442/r3, 24-1195/r1, 23/885, 24/264 23/1886 24/1156, 24/1871r1, 24/1074, 23/1909r1, 24/131r0, Mohamed Abouelseoud</a:t>
            </a:r>
            <a:endParaRPr lang="en-US" sz="1400" b="0"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243390</TotalTime>
  <Words>16396</Words>
  <Application>Microsoft Office PowerPoint</Application>
  <PresentationFormat>On-screen Show (4:3)</PresentationFormat>
  <Paragraphs>3257</Paragraphs>
  <Slides>116</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27" baseType="lpstr">
      <vt:lpstr>MS Gothic</vt:lpstr>
      <vt:lpstr>宋体</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vt:lpstr>
      <vt:lpstr>Tuesday MAC Agenda –PM2</vt:lpstr>
      <vt:lpstr>Straw Polls – Part 1</vt:lpstr>
      <vt:lpstr>Straw Polls – Part 2</vt:lpstr>
      <vt:lpstr>Straw Polls – Part 3</vt:lpstr>
      <vt:lpstr>Straw Polls – Part 4</vt:lpstr>
      <vt:lpstr>Straw Polls – Part 5</vt:lpstr>
      <vt:lpstr>Wednesday Joint Agenda–AM1</vt:lpstr>
      <vt:lpstr>Motions</vt:lpstr>
      <vt:lpstr>Straw Polls</vt:lpstr>
      <vt:lpstr>Straw Polls - Part 2</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Straw Polls</vt:lpstr>
      <vt:lpstr>Wednesday MAC Agenda–PM2</vt:lpstr>
      <vt:lpstr>Straw Polls</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2025-01-14T06:43:16Z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