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6" r:id="rId2"/>
    <p:sldId id="480" r:id="rId3"/>
    <p:sldId id="534" r:id="rId4"/>
    <p:sldId id="543" r:id="rId5"/>
    <p:sldId id="548" r:id="rId6"/>
    <p:sldId id="556" r:id="rId7"/>
    <p:sldId id="554" r:id="rId8"/>
    <p:sldId id="469" r:id="rId9"/>
    <p:sldId id="470" r:id="rId10"/>
    <p:sldId id="471" r:id="rId11"/>
    <p:sldId id="557" r:id="rId12"/>
  </p:sldIdLst>
  <p:sldSz cx="12192000" cy="6858000"/>
  <p:notesSz cx="9926638" cy="679767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3A721035-C459-A068-4EF5-526E126F7C99}" name="NRT LAB" initials="NL" userId="S::nrt.lab@newratek.com::a20cd3e8-0e2c-40a5-99b6-2fbe4c0914df"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7FDAD"/>
    <a:srgbClr val="0000FF"/>
    <a:srgbClr val="FFCCCC"/>
    <a:srgbClr val="FF99FF"/>
    <a:srgbClr val="FFFF99"/>
    <a:srgbClr val="ADDB7B"/>
    <a:srgbClr val="D8EEC0"/>
    <a:srgbClr val="BCE292"/>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32" autoAdjust="0"/>
    <p:restoredTop sz="76910" autoAdjust="0"/>
  </p:normalViewPr>
  <p:slideViewPr>
    <p:cSldViewPr>
      <p:cViewPr varScale="1">
        <p:scale>
          <a:sx n="124" d="100"/>
          <a:sy n="124" d="100"/>
        </p:scale>
        <p:origin x="1840" y="68"/>
      </p:cViewPr>
      <p:guideLst>
        <p:guide orient="horz" pos="2160"/>
        <p:guide pos="384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03" d="100"/>
          <a:sy n="103" d="100"/>
        </p:scale>
        <p:origin x="2252" y="84"/>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64728" y="69906"/>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995677" y="699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83792" y="6578907"/>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4592659" y="657890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2505" y="283765"/>
            <a:ext cx="794162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992505" y="657890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2507" y="6570981"/>
            <a:ext cx="81604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798524" y="1283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935430" y="1283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2705100" y="512763"/>
            <a:ext cx="4516438" cy="25415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2284" y="3229214"/>
            <a:ext cx="7282072" cy="3059588"/>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82265" y="6582077"/>
            <a:ext cx="2112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0028" y="6582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6900" y="6582077"/>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6899" y="6580493"/>
            <a:ext cx="78528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929088" y="217184"/>
            <a:ext cx="806846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xfrm>
            <a:off x="2705100" y="512763"/>
            <a:ext cx="4516438" cy="2541587"/>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1867283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943045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625490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199439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08E2EC-1B45-C496-35E8-E8F553D410D2}"/>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A77AB699-E41E-BC6D-9381-D4C47A04F92B}"/>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4D37CF7D-BF7B-16B1-9989-FA2F51BC2FC2}"/>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220075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95128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83945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284649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E48AE-5712-203D-56C1-33E614069696}"/>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09035446-D798-DF8E-A3C6-4EAF9518355A}"/>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D81076A1-CE07-1942-4C50-7A78C5A2322F}"/>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657728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929220" y="332603"/>
            <a:ext cx="1182055" cy="276999"/>
          </a:xfrm>
        </p:spPr>
        <p:txBody>
          <a:bodyPr/>
          <a:lstStyle/>
          <a:p>
            <a:pPr>
              <a:defRPr/>
            </a:pPr>
            <a:r>
              <a:rPr lang="en-US" altLang="ko-KR" dirty="0"/>
              <a:t>March 2024</a:t>
            </a:r>
          </a:p>
        </p:txBody>
      </p:sp>
      <p:sp>
        <p:nvSpPr>
          <p:cNvPr id="9" name="바닥글 개체 틀 8"/>
          <p:cNvSpPr>
            <a:spLocks noGrp="1"/>
          </p:cNvSpPr>
          <p:nvPr>
            <p:ph type="ftr" sz="quarter" idx="11"/>
          </p:nvPr>
        </p:nvSpPr>
        <p:spPr>
          <a:xfrm>
            <a:off x="9830576"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p>
        </p:txBody>
      </p:sp>
      <p:sp>
        <p:nvSpPr>
          <p:cNvPr id="5"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endParaRPr lang="en-US" dirty="0"/>
          </a:p>
        </p:txBody>
      </p:sp>
      <p:sp>
        <p:nvSpPr>
          <p:cNvPr id="1029"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7977654" y="332603"/>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802.11-24/2061r0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033" name="Rectangle 9"/>
          <p:cNvSpPr>
            <a:spLocks noChangeArrowheads="1"/>
          </p:cNvSpPr>
          <p:nvPr/>
        </p:nvSpPr>
        <p:spPr bwMode="auto">
          <a:xfrm>
            <a:off x="914402"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9"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914400" y="332604"/>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December 2024</a:t>
            </a:r>
          </a:p>
        </p:txBody>
      </p:sp>
      <p:sp>
        <p:nvSpPr>
          <p:cNvPr id="7" name="Rectangle 1">
            <a:extLst>
              <a:ext uri="{FF2B5EF4-FFF2-40B4-BE49-F238E27FC236}">
                <a16:creationId xmlns:a16="http://schemas.microsoft.com/office/drawing/2014/main" id="{7E03CC87-A6A2-1D67-6C7A-C299D0417402}"/>
              </a:ext>
            </a:extLst>
          </p:cNvPr>
          <p:cNvSpPr txBox="1">
            <a:spLocks noChangeArrowheads="1"/>
          </p:cNvSpPr>
          <p:nvPr/>
        </p:nvSpPr>
        <p:spPr bwMode="auto">
          <a:xfrm>
            <a:off x="914400" y="469900"/>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solidFill>
                  <a:schemeClr val="tx1"/>
                </a:solidFill>
                <a:ea typeface="굴림" panose="020B0600000101010101" pitchFamily="50" charset="-127"/>
              </a:rPr>
              <a:t>Usage of NPCA in M-AP coordination</a:t>
            </a:r>
            <a:endParaRPr kumimoji="0" lang="en-GB" kern="0" dirty="0"/>
          </a:p>
        </p:txBody>
      </p:sp>
      <p:sp>
        <p:nvSpPr>
          <p:cNvPr id="8" name="Rectangle 2">
            <a:extLst>
              <a:ext uri="{FF2B5EF4-FFF2-40B4-BE49-F238E27FC236}">
                <a16:creationId xmlns:a16="http://schemas.microsoft.com/office/drawing/2014/main" id="{222A708C-90E9-A0D3-5A06-680C09FF91E9}"/>
              </a:ext>
            </a:extLst>
          </p:cNvPr>
          <p:cNvSpPr txBox="1">
            <a:spLocks noChangeArrowheads="1"/>
          </p:cNvSpPr>
          <p:nvPr/>
        </p:nvSpPr>
        <p:spPr bwMode="auto">
          <a:xfrm>
            <a:off x="1828800" y="1756504"/>
            <a:ext cx="8534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kumimoji="0" lang="en-GB" sz="2000" kern="0" dirty="0"/>
              <a:t>Date:</a:t>
            </a:r>
            <a:r>
              <a:rPr kumimoji="0" lang="en-GB" sz="2000" b="0" kern="0" dirty="0"/>
              <a:t> </a:t>
            </a:r>
            <a:r>
              <a:rPr lang="en-US" altLang="ko-KR" sz="2000" b="0" dirty="0">
                <a:ea typeface="굴림" panose="020B0600000101010101" pitchFamily="50" charset="-127"/>
              </a:rPr>
              <a:t>2024-12-xx</a:t>
            </a:r>
            <a:endParaRPr kumimoji="0" lang="en-GB" sz="2000" b="0" kern="0" dirty="0"/>
          </a:p>
        </p:txBody>
      </p:sp>
      <p:sp>
        <p:nvSpPr>
          <p:cNvPr id="11" name="Rectangle 4">
            <a:extLst>
              <a:ext uri="{FF2B5EF4-FFF2-40B4-BE49-F238E27FC236}">
                <a16:creationId xmlns:a16="http://schemas.microsoft.com/office/drawing/2014/main" id="{C0408AA7-62D7-A783-6431-AF7A2D276D38}"/>
              </a:ext>
            </a:extLst>
          </p:cNvPr>
          <p:cNvSpPr>
            <a:spLocks noChangeArrowheads="1"/>
          </p:cNvSpPr>
          <p:nvPr/>
        </p:nvSpPr>
        <p:spPr bwMode="auto">
          <a:xfrm>
            <a:off x="1146175" y="2459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9">
            <a:extLst>
              <a:ext uri="{FF2B5EF4-FFF2-40B4-BE49-F238E27FC236}">
                <a16:creationId xmlns:a16="http://schemas.microsoft.com/office/drawing/2014/main" id="{33A076D7-3C24-EDF5-947A-43A3CC5AE43B}"/>
              </a:ext>
            </a:extLst>
          </p:cNvPr>
          <p:cNvGraphicFramePr>
            <a:graphicFrameLocks noGrp="1"/>
          </p:cNvGraphicFramePr>
          <p:nvPr>
            <p:extLst>
              <p:ext uri="{D42A27DB-BD31-4B8C-83A1-F6EECF244321}">
                <p14:modId xmlns:p14="http://schemas.microsoft.com/office/powerpoint/2010/main" val="2965868929"/>
              </p:ext>
            </p:extLst>
          </p:nvPr>
        </p:nvGraphicFramePr>
        <p:xfrm>
          <a:off x="914400" y="2895600"/>
          <a:ext cx="10667999" cy="118872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2133599">
                  <a:extLst>
                    <a:ext uri="{9D8B030D-6E8A-4147-A177-3AD203B41FA5}">
                      <a16:colId xmlns:a16="http://schemas.microsoft.com/office/drawing/2014/main" val="20004"/>
                    </a:ext>
                  </a:extLst>
                </a:gridCol>
              </a:tblGrid>
              <a:tr h="304800">
                <a:tc>
                  <a:txBody>
                    <a:bodyPr/>
                    <a:lstStyle/>
                    <a:p>
                      <a:pPr algn="l"/>
                      <a:r>
                        <a:rPr lang="en-US" sz="16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ko-KR" sz="1600" dirty="0">
                          <a:solidFill>
                            <a:schemeClr val="tx1"/>
                          </a:solidFill>
                        </a:rPr>
                        <a:t>e</a:t>
                      </a:r>
                      <a:r>
                        <a:rPr lang="en-US" sz="1600" dirty="0">
                          <a:solidFill>
                            <a:schemeClr val="tx1"/>
                          </a:solidFill>
                        </a:rPr>
                        <a:t>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70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US" altLang="ko-KR" sz="1400" dirty="0">
                          <a:solidFill>
                            <a:schemeClr val="tx1"/>
                          </a:solidFill>
                        </a:rPr>
                        <a:t>Newracom</a:t>
                      </a:r>
                    </a:p>
                    <a:p>
                      <a:pPr algn="l"/>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1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December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2000" dirty="0"/>
              <a:t>Do you agree to allow the NPCA operation under the following conditions during C-TDMA when the sharing AP requests TXOP return to the shared AP? </a:t>
            </a:r>
          </a:p>
          <a:p>
            <a:pPr lvl="1">
              <a:buFont typeface="Arial" panose="020B0604020202020204" pitchFamily="34" charset="0"/>
              <a:buChar char="•"/>
            </a:pPr>
            <a:r>
              <a:rPr lang="en-US" altLang="ko-KR" dirty="0"/>
              <a:t>The only event that triggers switching to the NPCA primary channel during C-TDMA</a:t>
            </a:r>
            <a:br>
              <a:rPr lang="en-US" altLang="ko-KR" dirty="0"/>
            </a:br>
            <a:r>
              <a:rPr lang="en-US" altLang="ko-KR" dirty="0"/>
              <a:t>is shall be with </a:t>
            </a:r>
          </a:p>
          <a:p>
            <a:pPr lvl="2">
              <a:buFont typeface="Arial" panose="020B0604020202020204" pitchFamily="34" charset="0"/>
              <a:buChar char="•"/>
            </a:pPr>
            <a:r>
              <a:rPr lang="en-US" altLang="ko-KR" sz="1600" dirty="0"/>
              <a:t>Shared AP’s BSS control frame exchange </a:t>
            </a:r>
          </a:p>
          <a:p>
            <a:pPr lvl="2">
              <a:buFont typeface="Arial" panose="020B0604020202020204" pitchFamily="34" charset="0"/>
              <a:buChar char="•"/>
            </a:pPr>
            <a:r>
              <a:rPr lang="en-US" altLang="ko-KR" sz="1600" dirty="0"/>
              <a:t>Shared AP’s BSS HE/EHT/UHR PPDU</a:t>
            </a:r>
            <a:endParaRPr lang="en-US" altLang="ko-KR" sz="2000" dirty="0"/>
          </a:p>
          <a:p>
            <a:pPr lvl="1">
              <a:buFont typeface="Arial" panose="020B0604020202020204" pitchFamily="34" charset="0"/>
              <a:buChar char="•"/>
            </a:pPr>
            <a:r>
              <a:rPr lang="en-US" altLang="ko-KR" dirty="0"/>
              <a:t>Signaling details are TBD</a:t>
            </a:r>
          </a:p>
          <a:p>
            <a:endParaRPr lang="en-US" altLang="ko-KR" dirty="0"/>
          </a:p>
          <a:p>
            <a:endParaRPr lang="en-US" altLang="ko-KR" dirty="0"/>
          </a:p>
          <a:p>
            <a:pPr marL="0" indent="0">
              <a:buNone/>
            </a:pP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SP1</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10</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466502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CC430-025B-2794-2038-CDC99F341CB4}"/>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9BBC9608-C995-DB9C-EAF9-E98CB9E368D4}"/>
              </a:ext>
            </a:extLst>
          </p:cNvPr>
          <p:cNvSpPr>
            <a:spLocks noGrp="1"/>
          </p:cNvSpPr>
          <p:nvPr>
            <p:ph type="dt" sz="half" idx="2"/>
          </p:nvPr>
        </p:nvSpPr>
        <p:spPr>
          <a:xfrm>
            <a:off x="914400" y="332603"/>
            <a:ext cx="1541128" cy="276999"/>
          </a:xfrm>
        </p:spPr>
        <p:txBody>
          <a:bodyPr/>
          <a:lstStyle/>
          <a:p>
            <a:pPr>
              <a:defRPr/>
            </a:pPr>
            <a:r>
              <a:rPr lang="en-US" altLang="ko-KR" dirty="0"/>
              <a:t>December 2024</a:t>
            </a:r>
          </a:p>
        </p:txBody>
      </p:sp>
      <p:sp>
        <p:nvSpPr>
          <p:cNvPr id="5" name="바닥글 개체 틀 4">
            <a:extLst>
              <a:ext uri="{FF2B5EF4-FFF2-40B4-BE49-F238E27FC236}">
                <a16:creationId xmlns:a16="http://schemas.microsoft.com/office/drawing/2014/main" id="{0E007207-958F-B715-71B5-7515B32F32A4}"/>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56CC2DD9-ACAF-58E4-7BF1-CA427F046FD2}"/>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2000" dirty="0"/>
              <a:t>Do you agree to prevent the NPCA operation unconditionally during C-TDMA? </a:t>
            </a:r>
          </a:p>
          <a:p>
            <a:pPr lvl="1">
              <a:buFont typeface="Arial" panose="020B0604020202020204" pitchFamily="34" charset="0"/>
              <a:buChar char="•"/>
            </a:pPr>
            <a:r>
              <a:rPr lang="en-US" altLang="ko-KR" dirty="0"/>
              <a:t>Signaling details are TBD</a:t>
            </a:r>
          </a:p>
          <a:p>
            <a:endParaRPr lang="en-US" altLang="ko-KR" dirty="0"/>
          </a:p>
          <a:p>
            <a:pPr marL="0" indent="0">
              <a:buNone/>
            </a:pPr>
            <a:endParaRPr lang="en-US" altLang="ko-KR" dirty="0"/>
          </a:p>
        </p:txBody>
      </p:sp>
      <p:sp>
        <p:nvSpPr>
          <p:cNvPr id="11" name="Title 1">
            <a:extLst>
              <a:ext uri="{FF2B5EF4-FFF2-40B4-BE49-F238E27FC236}">
                <a16:creationId xmlns:a16="http://schemas.microsoft.com/office/drawing/2014/main" id="{F52E90AE-FD0D-B5E7-9928-CCB47CA78B83}"/>
              </a:ext>
            </a:extLst>
          </p:cNvPr>
          <p:cNvSpPr>
            <a:spLocks noGrp="1"/>
          </p:cNvSpPr>
          <p:nvPr>
            <p:ph type="title"/>
          </p:nvPr>
        </p:nvSpPr>
        <p:spPr>
          <a:xfrm>
            <a:off x="914401" y="685801"/>
            <a:ext cx="10361084" cy="1065213"/>
          </a:xfrm>
        </p:spPr>
        <p:txBody>
          <a:bodyPr/>
          <a:lstStyle/>
          <a:p>
            <a:r>
              <a:rPr lang="en-US" altLang="ko-KR" dirty="0"/>
              <a:t>SP2</a:t>
            </a:r>
            <a:endParaRPr lang="en-US" dirty="0"/>
          </a:p>
        </p:txBody>
      </p:sp>
      <p:sp>
        <p:nvSpPr>
          <p:cNvPr id="14" name="Slide Number Placeholder 5">
            <a:extLst>
              <a:ext uri="{FF2B5EF4-FFF2-40B4-BE49-F238E27FC236}">
                <a16:creationId xmlns:a16="http://schemas.microsoft.com/office/drawing/2014/main" id="{9FF3D678-8239-4290-A0DC-E5445E5622E8}"/>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11</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550364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December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According to the current SFD [1]</a:t>
            </a:r>
            <a:r>
              <a:rPr lang="en-US" altLang="ko-KR" dirty="0"/>
              <a:t>,</a:t>
            </a:r>
            <a:endParaRPr lang="en-US" altLang="ko-KR" sz="1600" dirty="0"/>
          </a:p>
          <a:p>
            <a:pPr lvl="1">
              <a:buFont typeface="Arial" panose="020B0604020202020204" pitchFamily="34" charset="0"/>
              <a:buChar char="•"/>
            </a:pPr>
            <a:r>
              <a:rPr lang="en-US" altLang="ko-KR" sz="1600" dirty="0"/>
              <a:t>The event that triggers switching to the NPCA primary channel shall be</a:t>
            </a:r>
          </a:p>
          <a:p>
            <a:pPr lvl="2">
              <a:buFont typeface="Arial" panose="020B0604020202020204" pitchFamily="34" charset="0"/>
              <a:buChar char="•"/>
            </a:pPr>
            <a:r>
              <a:rPr lang="en-US" altLang="ko-KR" sz="1600" dirty="0"/>
              <a:t>OBSS control frame exchange (e.g., (MU-)RTS/CTS) </a:t>
            </a:r>
            <a:r>
              <a:rPr lang="en-US" altLang="ko-KR" sz="1600" b="1" dirty="0"/>
              <a:t>or </a:t>
            </a:r>
            <a:r>
              <a:rPr lang="en-US" altLang="ko-KR" sz="1600" dirty="0"/>
              <a:t>HE/EHT/UHR PPDU </a:t>
            </a:r>
            <a:endParaRPr lang="en-US" altLang="ko-KR" sz="1600" b="1" dirty="0"/>
          </a:p>
          <a:p>
            <a:pPr lvl="2">
              <a:buFont typeface="Arial" panose="020B0604020202020204" pitchFamily="34" charset="0"/>
              <a:buChar char="•"/>
            </a:pPr>
            <a:r>
              <a:rPr lang="en-US" altLang="ko-KR" sz="1600" dirty="0"/>
              <a:t>Note : Other conditions TBD</a:t>
            </a:r>
          </a:p>
          <a:p>
            <a:pPr>
              <a:buFont typeface="Arial" panose="020B0604020202020204" pitchFamily="34" charset="0"/>
              <a:buChar char="•"/>
            </a:pPr>
            <a:r>
              <a:rPr lang="en-US" altLang="ko-KR" sz="2000" dirty="0"/>
              <a:t>The above conditions that may trigger NPCA operations in the C-TDMA scenario, which is one of the Multi-AP coordination scheme(s), have not yet been discussed and defined</a:t>
            </a:r>
          </a:p>
          <a:p>
            <a:pPr lvl="1">
              <a:buFont typeface="Arial" panose="020B0604020202020204" pitchFamily="34" charset="0"/>
              <a:buChar char="•"/>
            </a:pPr>
            <a:r>
              <a:rPr lang="en-US" altLang="ko-KR" sz="1600" dirty="0"/>
              <a:t>For example, OBSS control frame exchange is occurred after TXOP allocation phase</a:t>
            </a:r>
          </a:p>
          <a:p>
            <a:pPr>
              <a:buFont typeface="Arial" panose="020B0604020202020204" pitchFamily="34" charset="0"/>
              <a:buChar char="•"/>
            </a:pPr>
            <a:r>
              <a:rPr lang="en-US" altLang="ko-KR" sz="2000" dirty="0"/>
              <a:t>We need further discussions on considering the potential interference when performing NPCA operations in the C-TDMA scenario </a:t>
            </a:r>
          </a:p>
          <a:p>
            <a:pPr>
              <a:buFont typeface="Arial" panose="020B0604020202020204" pitchFamily="34" charset="0"/>
              <a:buChar char="•"/>
            </a:pPr>
            <a:r>
              <a:rPr lang="en-US" altLang="ko-KR" sz="2000" dirty="0"/>
              <a:t>In this contribution, we define interoperating issues and discuss some approaches whether or not to perform NPCA during C-TDMA</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Introduction</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2</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326214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884952-3B67-9678-BFF3-C6A4B299BE8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3540895-6895-2CA6-149D-FB7A4AFBB0B3}"/>
              </a:ext>
            </a:extLst>
          </p:cNvPr>
          <p:cNvSpPr>
            <a:spLocks noGrp="1"/>
          </p:cNvSpPr>
          <p:nvPr>
            <p:ph type="title"/>
          </p:nvPr>
        </p:nvSpPr>
        <p:spPr/>
        <p:txBody>
          <a:bodyPr/>
          <a:lstStyle/>
          <a:p>
            <a:r>
              <a:rPr lang="en-US" altLang="ko-KR" dirty="0"/>
              <a:t>Interoperating scenario – Ⅰ</a:t>
            </a:r>
            <a:endParaRPr lang="ko-KR" altLang="en-US" dirty="0"/>
          </a:p>
        </p:txBody>
      </p:sp>
      <p:sp>
        <p:nvSpPr>
          <p:cNvPr id="4" name="날짜 개체 틀 3">
            <a:extLst>
              <a:ext uri="{FF2B5EF4-FFF2-40B4-BE49-F238E27FC236}">
                <a16:creationId xmlns:a16="http://schemas.microsoft.com/office/drawing/2014/main" id="{DFDE47AC-5249-CADC-2D3D-1987925F8403}"/>
              </a:ext>
            </a:extLst>
          </p:cNvPr>
          <p:cNvSpPr>
            <a:spLocks noGrp="1"/>
          </p:cNvSpPr>
          <p:nvPr>
            <p:ph type="dt" sz="half" idx="2"/>
          </p:nvPr>
        </p:nvSpPr>
        <p:spPr>
          <a:xfrm>
            <a:off x="929220" y="332603"/>
            <a:ext cx="1515479" cy="276999"/>
          </a:xfrm>
        </p:spPr>
        <p:txBody>
          <a:bodyPr/>
          <a:lstStyle/>
          <a:p>
            <a:pPr>
              <a:defRPr/>
            </a:pPr>
            <a:r>
              <a:rPr lang="en-US" altLang="ko-KR" dirty="0"/>
              <a:t>December 2024</a:t>
            </a:r>
          </a:p>
        </p:txBody>
      </p:sp>
      <p:sp>
        <p:nvSpPr>
          <p:cNvPr id="5" name="바닥글 개체 틀 4">
            <a:extLst>
              <a:ext uri="{FF2B5EF4-FFF2-40B4-BE49-F238E27FC236}">
                <a16:creationId xmlns:a16="http://schemas.microsoft.com/office/drawing/2014/main" id="{6E9FBD5F-0B1F-302D-E839-F03BED8C8F67}"/>
              </a:ext>
            </a:extLst>
          </p:cNvPr>
          <p:cNvSpPr>
            <a:spLocks noGrp="1"/>
          </p:cNvSpPr>
          <p:nvPr>
            <p:ph type="ftr" sz="quarter" idx="3"/>
          </p:nvPr>
        </p:nvSpPr>
        <p:spPr/>
        <p:txBody>
          <a:bodyPr/>
          <a:lstStyle/>
          <a:p>
            <a:pPr>
              <a:defRPr/>
            </a:pPr>
            <a:r>
              <a:rPr lang="en-US" altLang="ko-KR"/>
              <a:t>Si-Chan Noh, Newracom</a:t>
            </a:r>
            <a:endParaRPr lang="en-US" altLang="ko-KR" dirty="0"/>
          </a:p>
        </p:txBody>
      </p:sp>
      <p:sp>
        <p:nvSpPr>
          <p:cNvPr id="6" name="슬라이드 번호 개체 틀 5">
            <a:extLst>
              <a:ext uri="{FF2B5EF4-FFF2-40B4-BE49-F238E27FC236}">
                <a16:creationId xmlns:a16="http://schemas.microsoft.com/office/drawing/2014/main" id="{725E1733-1344-8A25-C964-E2EAD52AB7CA}"/>
              </a:ext>
            </a:extLst>
          </p:cNvPr>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3</a:t>
            </a:fld>
            <a:endParaRPr lang="en-US" altLang="ko-KR"/>
          </a:p>
        </p:txBody>
      </p:sp>
      <p:sp>
        <p:nvSpPr>
          <p:cNvPr id="8" name="Content Placeholder 2">
            <a:extLst>
              <a:ext uri="{FF2B5EF4-FFF2-40B4-BE49-F238E27FC236}">
                <a16:creationId xmlns:a16="http://schemas.microsoft.com/office/drawing/2014/main" id="{CBDC0F50-C5FF-9DF0-4535-F50B7079B632}"/>
              </a:ext>
            </a:extLst>
          </p:cNvPr>
          <p:cNvSpPr txBox="1">
            <a:spLocks/>
          </p:cNvSpPr>
          <p:nvPr/>
        </p:nvSpPr>
        <p:spPr bwMode="auto">
          <a:xfrm>
            <a:off x="303394" y="1558603"/>
            <a:ext cx="10895697" cy="4765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360000" lvl="1" indent="0">
              <a:buNone/>
            </a:pPr>
            <a:endParaRPr lang="en-US" altLang="ko-KR" sz="1600" dirty="0"/>
          </a:p>
          <a:p>
            <a:pPr indent="-144000"/>
            <a:r>
              <a:rPr lang="en-US" altLang="ko-KR" sz="1400" dirty="0"/>
              <a:t>C-TDMA operation</a:t>
            </a:r>
          </a:p>
          <a:p>
            <a:pPr lvl="1" indent="-144000"/>
            <a:r>
              <a:rPr lang="en-US" altLang="ko-KR" sz="1200" dirty="0"/>
              <a:t>TXOP allocation phase :  </a:t>
            </a:r>
            <a:endParaRPr lang="en-US" altLang="ko-KR" dirty="0"/>
          </a:p>
          <a:p>
            <a:pPr marL="846892" lvl="2" indent="-144000"/>
            <a:r>
              <a:rPr lang="en-US" altLang="ko-KR" dirty="0"/>
              <a:t>The sharing AP may allocate a time portion within the obtained TXOP to the shared AP</a:t>
            </a:r>
          </a:p>
          <a:p>
            <a:pPr marL="1189783" lvl="3" indent="-144000"/>
            <a:r>
              <a:rPr lang="en-US" altLang="ko-KR" sz="1200" dirty="0"/>
              <a:t>MU-RTS TXS + CTS</a:t>
            </a:r>
            <a:endParaRPr lang="en-US" altLang="ko-KR" dirty="0"/>
          </a:p>
          <a:p>
            <a:pPr lvl="1" indent="-144000"/>
            <a:r>
              <a:rPr lang="en-US" altLang="ko-KR" sz="1200" dirty="0"/>
              <a:t>Frame exchange(s) of shared AP’s BSS after TXOP allocation phase :  </a:t>
            </a:r>
          </a:p>
          <a:p>
            <a:pPr marL="846892" lvl="2" indent="-144000"/>
            <a:r>
              <a:rPr lang="en-US" altLang="ko-KR" dirty="0"/>
              <a:t>The shared AP can start control frame exchanges with in-BSS devices </a:t>
            </a:r>
          </a:p>
          <a:p>
            <a:pPr marL="1189783" lvl="3" indent="-144000"/>
            <a:r>
              <a:rPr lang="en-US" altLang="ko-KR" sz="1200" dirty="0"/>
              <a:t>(MU-)RTS + CTS </a:t>
            </a:r>
          </a:p>
          <a:p>
            <a:pPr marL="846892" lvl="2" indent="-144000"/>
            <a:r>
              <a:rPr lang="en-US" altLang="ko-KR" dirty="0"/>
              <a:t>Or; it can exchange data PPDU/ACK during allocation duration</a:t>
            </a:r>
          </a:p>
          <a:p>
            <a:pPr marL="702892" lvl="2" indent="0">
              <a:buNone/>
            </a:pPr>
            <a:endParaRPr lang="en-US" altLang="ko-KR" dirty="0"/>
          </a:p>
          <a:p>
            <a:pPr indent="-144000"/>
            <a:r>
              <a:rPr lang="en-US" altLang="ko-KR" sz="1400" dirty="0"/>
              <a:t>NPCA operation </a:t>
            </a:r>
          </a:p>
          <a:p>
            <a:pPr lvl="1" indent="-144000"/>
            <a:r>
              <a:rPr lang="en-US" altLang="ko-KR" sz="1200" dirty="0"/>
              <a:t>The sharing AP and STA1-2 may overhear control frame exchanges of shared AP’s BSS </a:t>
            </a:r>
            <a:br>
              <a:rPr lang="en-US" altLang="ko-KR" sz="1200" dirty="0"/>
            </a:br>
            <a:r>
              <a:rPr lang="en-US" altLang="ko-KR" sz="1200" dirty="0"/>
              <a:t>after the TXOP allocation phase</a:t>
            </a:r>
          </a:p>
          <a:p>
            <a:pPr lvl="1" indent="-144000"/>
            <a:r>
              <a:rPr lang="en-US" altLang="ko-KR" sz="1200" dirty="0"/>
              <a:t>If the sharing AP and STA1-2 have NPCA operation capability, and the control frame exchange </a:t>
            </a:r>
            <a:br>
              <a:rPr lang="en-US" altLang="ko-KR" sz="1200" dirty="0"/>
            </a:br>
            <a:r>
              <a:rPr lang="en-US" altLang="ko-KR" sz="1200" dirty="0"/>
              <a:t>satisfies conditions that may trigger NPCA, they can perform channel switching</a:t>
            </a:r>
          </a:p>
          <a:p>
            <a:pPr lvl="1" indent="-144000"/>
            <a:endParaRPr lang="en-US" altLang="ko-KR" sz="1200" dirty="0"/>
          </a:p>
          <a:p>
            <a:pPr indent="-144000"/>
            <a:r>
              <a:rPr lang="en-US" altLang="ko-KR" sz="1400" dirty="0"/>
              <a:t>C-TDMA with NPCA operation</a:t>
            </a:r>
          </a:p>
          <a:p>
            <a:pPr lvl="1" indent="-144000"/>
            <a:r>
              <a:rPr lang="en-US" altLang="ko-KR" sz="1200" dirty="0"/>
              <a:t>Shared AP’s BSS</a:t>
            </a:r>
          </a:p>
          <a:p>
            <a:pPr marL="846892" lvl="2" indent="-144000"/>
            <a:r>
              <a:rPr lang="en-US" altLang="ko-KR" dirty="0"/>
              <a:t>The shared AP can use allocated TXOP as indicated in allocation duration field in MU-RTS TXS </a:t>
            </a:r>
            <a:endParaRPr lang="en-US" altLang="ko-KR" sz="1400" dirty="0"/>
          </a:p>
          <a:p>
            <a:pPr lvl="1" indent="-144000"/>
            <a:r>
              <a:rPr lang="en-US" altLang="ko-KR" sz="1200" dirty="0"/>
              <a:t>NPCA STAs(e.g., sharing AP/STA1-2)</a:t>
            </a:r>
          </a:p>
          <a:p>
            <a:pPr marL="846892" lvl="2" indent="-144000"/>
            <a:r>
              <a:rPr lang="en-US" altLang="ko-KR" sz="1200" dirty="0"/>
              <a:t>NPCA can be performed during the TXOP duration determined by shared AP's control frame exchange</a:t>
            </a:r>
            <a:br>
              <a:rPr lang="en-US" altLang="ko-KR" sz="1200" dirty="0"/>
            </a:br>
            <a:r>
              <a:rPr lang="en-US" altLang="ko-KR" sz="1200" dirty="0"/>
              <a:t>(i.e., if it is larger than the NPCA minimum </a:t>
            </a:r>
            <a:r>
              <a:rPr lang="en-US" altLang="ko-KR" dirty="0"/>
              <a:t>duration threshold)</a:t>
            </a:r>
            <a:endParaRPr lang="en-US" altLang="ko-KR" sz="1400" dirty="0"/>
          </a:p>
          <a:p>
            <a:pPr marL="598932" lvl="1" indent="0">
              <a:buNone/>
            </a:pPr>
            <a:endParaRPr lang="en-US" altLang="ko-KR" dirty="0"/>
          </a:p>
          <a:p>
            <a:pPr marL="846892" lvl="2" indent="-144000"/>
            <a:endParaRPr lang="en-US" altLang="ko-KR" dirty="0"/>
          </a:p>
          <a:p>
            <a:pPr marL="702892" lvl="2" indent="0">
              <a:buNone/>
            </a:pPr>
            <a:endParaRPr lang="en-US" altLang="ko-KR" dirty="0"/>
          </a:p>
          <a:p>
            <a:pPr marL="702892" lvl="2" indent="0">
              <a:buNone/>
            </a:pPr>
            <a:endParaRPr lang="en-US" altLang="ko-KR" dirty="0"/>
          </a:p>
          <a:p>
            <a:pPr marL="702892" lvl="2" indent="0">
              <a:buNone/>
            </a:pPr>
            <a:endParaRPr lang="en-US" altLang="ko-KR" dirty="0"/>
          </a:p>
          <a:p>
            <a:pPr lvl="1" indent="-144000"/>
            <a:endParaRPr lang="en-US" altLang="ko-KR" sz="1600" dirty="0"/>
          </a:p>
        </p:txBody>
      </p:sp>
      <p:grpSp>
        <p:nvGrpSpPr>
          <p:cNvPr id="9" name="그룹 8">
            <a:extLst>
              <a:ext uri="{FF2B5EF4-FFF2-40B4-BE49-F238E27FC236}">
                <a16:creationId xmlns:a16="http://schemas.microsoft.com/office/drawing/2014/main" id="{1D4A21A5-46F2-41D7-8805-42F159461855}"/>
              </a:ext>
            </a:extLst>
          </p:cNvPr>
          <p:cNvGrpSpPr/>
          <p:nvPr/>
        </p:nvGrpSpPr>
        <p:grpSpPr>
          <a:xfrm>
            <a:off x="6705600" y="1981200"/>
            <a:ext cx="5470957" cy="3191509"/>
            <a:chOff x="6477000" y="1833245"/>
            <a:chExt cx="5470957" cy="3191509"/>
          </a:xfrm>
        </p:grpSpPr>
        <p:sp>
          <p:nvSpPr>
            <p:cNvPr id="55" name="TextBox 54">
              <a:extLst>
                <a:ext uri="{FF2B5EF4-FFF2-40B4-BE49-F238E27FC236}">
                  <a16:creationId xmlns:a16="http://schemas.microsoft.com/office/drawing/2014/main" id="{99FEA3F7-3D95-F29B-CAFF-7F83402C16DE}"/>
                </a:ext>
              </a:extLst>
            </p:cNvPr>
            <p:cNvSpPr txBox="1"/>
            <p:nvPr/>
          </p:nvSpPr>
          <p:spPr>
            <a:xfrm>
              <a:off x="9686625" y="3147510"/>
              <a:ext cx="886285" cy="369332"/>
            </a:xfrm>
            <a:prstGeom prst="rect">
              <a:avLst/>
            </a:prstGeom>
            <a:noFill/>
            <a:ln>
              <a:noFill/>
            </a:ln>
          </p:spPr>
          <p:txBody>
            <a:bodyPr wrap="square" rtlCol="0">
              <a:spAutoFit/>
            </a:bodyPr>
            <a:lstStyle/>
            <a:p>
              <a:pPr algn="ctr"/>
              <a:r>
                <a:rPr lang="en-US" altLang="ko-KR" sz="900" b="1" dirty="0">
                  <a:solidFill>
                    <a:srgbClr val="0432FF"/>
                  </a:solidFill>
                </a:rPr>
                <a:t>Shared AP</a:t>
              </a:r>
            </a:p>
            <a:p>
              <a:pPr algn="ctr"/>
              <a:r>
                <a:rPr lang="en-US" altLang="ko-KR" sz="900" b="1" dirty="0">
                  <a:solidFill>
                    <a:srgbClr val="0432FF"/>
                  </a:solidFill>
                </a:rPr>
                <a:t>(BSS 2)</a:t>
              </a:r>
              <a:endParaRPr lang="ko-KR" altLang="en-US" sz="900" dirty="0">
                <a:solidFill>
                  <a:srgbClr val="0432FF"/>
                </a:solidFill>
              </a:endParaRPr>
            </a:p>
          </p:txBody>
        </p:sp>
        <p:sp>
          <p:nvSpPr>
            <p:cNvPr id="57" name="TextBox 56">
              <a:extLst>
                <a:ext uri="{FF2B5EF4-FFF2-40B4-BE49-F238E27FC236}">
                  <a16:creationId xmlns:a16="http://schemas.microsoft.com/office/drawing/2014/main" id="{FE97D95C-4F30-3D31-4A4F-ABEC09688D6C}"/>
                </a:ext>
              </a:extLst>
            </p:cNvPr>
            <p:cNvSpPr txBox="1"/>
            <p:nvPr/>
          </p:nvSpPr>
          <p:spPr>
            <a:xfrm>
              <a:off x="7890740" y="3179873"/>
              <a:ext cx="886285" cy="369332"/>
            </a:xfrm>
            <a:prstGeom prst="rect">
              <a:avLst/>
            </a:prstGeom>
            <a:noFill/>
          </p:spPr>
          <p:txBody>
            <a:bodyPr wrap="square" rtlCol="0">
              <a:spAutoFit/>
            </a:bodyPr>
            <a:lstStyle/>
            <a:p>
              <a:pPr algn="ctr"/>
              <a:r>
                <a:rPr lang="en-US" altLang="ko-KR" sz="900" b="1" dirty="0">
                  <a:solidFill>
                    <a:schemeClr val="tx1"/>
                  </a:solidFill>
                </a:rPr>
                <a:t>Sharing AP</a:t>
              </a:r>
            </a:p>
            <a:p>
              <a:pPr algn="ctr"/>
              <a:r>
                <a:rPr lang="en-US" altLang="ko-KR" sz="900" b="1" dirty="0">
                  <a:solidFill>
                    <a:schemeClr val="tx1"/>
                  </a:solidFill>
                </a:rPr>
                <a:t>(BSS 1)</a:t>
              </a:r>
              <a:endParaRPr lang="ko-KR" altLang="en-US" sz="900" dirty="0">
                <a:solidFill>
                  <a:schemeClr val="tx1"/>
                </a:solidFill>
              </a:endParaRPr>
            </a:p>
          </p:txBody>
        </p:sp>
        <p:cxnSp>
          <p:nvCxnSpPr>
            <p:cNvPr id="58" name="Straight Arrow Connector 14">
              <a:extLst>
                <a:ext uri="{FF2B5EF4-FFF2-40B4-BE49-F238E27FC236}">
                  <a16:creationId xmlns:a16="http://schemas.microsoft.com/office/drawing/2014/main" id="{7CCC5DF1-6BC2-FF23-A430-1E5114DDBCA6}"/>
                </a:ext>
              </a:extLst>
            </p:cNvPr>
            <p:cNvCxnSpPr/>
            <p:nvPr/>
          </p:nvCxnSpPr>
          <p:spPr bwMode="auto">
            <a:xfrm flipH="1">
              <a:off x="8628453" y="3416614"/>
              <a:ext cx="117310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9" name="Straight Arrow Connector 15">
              <a:extLst>
                <a:ext uri="{FF2B5EF4-FFF2-40B4-BE49-F238E27FC236}">
                  <a16:creationId xmlns:a16="http://schemas.microsoft.com/office/drawing/2014/main" id="{0E1C966E-6435-A549-417D-6908AE73823B}"/>
                </a:ext>
              </a:extLst>
            </p:cNvPr>
            <p:cNvCxnSpPr>
              <a:cxnSpLocks/>
            </p:cNvCxnSpPr>
            <p:nvPr/>
          </p:nvCxnSpPr>
          <p:spPr bwMode="auto">
            <a:xfrm flipH="1">
              <a:off x="9790565" y="3515591"/>
              <a:ext cx="282594" cy="745685"/>
            </a:xfrm>
            <a:prstGeom prst="straightConnector1">
              <a:avLst/>
            </a:prstGeom>
            <a:solidFill>
              <a:srgbClr val="00B8FF"/>
            </a:solidFill>
            <a:ln w="9525" cap="flat" cmpd="sng" algn="ctr">
              <a:solidFill>
                <a:srgbClr val="0432FF"/>
              </a:solidFill>
              <a:prstDash val="solid"/>
              <a:round/>
              <a:headEnd type="none" w="med" len="med"/>
              <a:tailEnd type="triangle"/>
            </a:ln>
            <a:effectLst/>
          </p:spPr>
        </p:cxnSp>
        <p:sp>
          <p:nvSpPr>
            <p:cNvPr id="60" name="TextBox 59">
              <a:extLst>
                <a:ext uri="{FF2B5EF4-FFF2-40B4-BE49-F238E27FC236}">
                  <a16:creationId xmlns:a16="http://schemas.microsoft.com/office/drawing/2014/main" id="{68F9F45C-F119-1703-790D-093AF943EB44}"/>
                </a:ext>
              </a:extLst>
            </p:cNvPr>
            <p:cNvSpPr txBox="1"/>
            <p:nvPr/>
          </p:nvSpPr>
          <p:spPr>
            <a:xfrm>
              <a:off x="9222475" y="4240120"/>
              <a:ext cx="886285" cy="369332"/>
            </a:xfrm>
            <a:prstGeom prst="rect">
              <a:avLst/>
            </a:prstGeom>
            <a:noFill/>
            <a:ln>
              <a:noFill/>
            </a:ln>
          </p:spPr>
          <p:txBody>
            <a:bodyPr wrap="square" rtlCol="0">
              <a:spAutoFit/>
            </a:bodyPr>
            <a:lstStyle/>
            <a:p>
              <a:pPr algn="ctr"/>
              <a:r>
                <a:rPr lang="en-US" altLang="ko-KR" sz="900" b="1" dirty="0">
                  <a:solidFill>
                    <a:srgbClr val="0432FF"/>
                  </a:solidFill>
                </a:rPr>
                <a:t>STA 2</a:t>
              </a:r>
            </a:p>
            <a:p>
              <a:pPr algn="ctr"/>
              <a:r>
                <a:rPr lang="en-US" altLang="ko-KR" sz="900" b="1" dirty="0">
                  <a:solidFill>
                    <a:srgbClr val="0432FF"/>
                  </a:solidFill>
                </a:rPr>
                <a:t>(BSS 2)</a:t>
              </a:r>
              <a:endParaRPr lang="ko-KR" altLang="en-US" sz="900" dirty="0">
                <a:solidFill>
                  <a:srgbClr val="0432FF"/>
                </a:solidFill>
              </a:endParaRPr>
            </a:p>
          </p:txBody>
        </p:sp>
        <p:sp>
          <p:nvSpPr>
            <p:cNvPr id="61" name="Oval 7">
              <a:extLst>
                <a:ext uri="{FF2B5EF4-FFF2-40B4-BE49-F238E27FC236}">
                  <a16:creationId xmlns:a16="http://schemas.microsoft.com/office/drawing/2014/main" id="{B9D0B96C-8E38-9561-F715-791F6522E210}"/>
                </a:ext>
              </a:extLst>
            </p:cNvPr>
            <p:cNvSpPr/>
            <p:nvPr/>
          </p:nvSpPr>
          <p:spPr bwMode="auto">
            <a:xfrm>
              <a:off x="6554605" y="1833245"/>
              <a:ext cx="3860908" cy="3190833"/>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Oval 23">
              <a:extLst>
                <a:ext uri="{FF2B5EF4-FFF2-40B4-BE49-F238E27FC236}">
                  <a16:creationId xmlns:a16="http://schemas.microsoft.com/office/drawing/2014/main" id="{00BE498B-2629-796C-CC5E-956DB097656A}"/>
                </a:ext>
              </a:extLst>
            </p:cNvPr>
            <p:cNvSpPr/>
            <p:nvPr/>
          </p:nvSpPr>
          <p:spPr bwMode="auto">
            <a:xfrm>
              <a:off x="7950092" y="1833921"/>
              <a:ext cx="3938513" cy="3190833"/>
            </a:xfrm>
            <a:prstGeom prst="ellipse">
              <a:avLst/>
            </a:prstGeom>
            <a:noFill/>
            <a:ln w="9525" cap="flat" cmpd="sng" algn="ctr">
              <a:solidFill>
                <a:srgbClr val="0432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3" name="TextBox 62">
              <a:extLst>
                <a:ext uri="{FF2B5EF4-FFF2-40B4-BE49-F238E27FC236}">
                  <a16:creationId xmlns:a16="http://schemas.microsoft.com/office/drawing/2014/main" id="{5C975B4A-F9FB-80E0-B7EF-D2CB7CD20BC2}"/>
                </a:ext>
              </a:extLst>
            </p:cNvPr>
            <p:cNvSpPr txBox="1"/>
            <p:nvPr/>
          </p:nvSpPr>
          <p:spPr>
            <a:xfrm>
              <a:off x="8849591" y="3104623"/>
              <a:ext cx="886285" cy="230832"/>
            </a:xfrm>
            <a:prstGeom prst="rect">
              <a:avLst/>
            </a:prstGeom>
            <a:noFill/>
          </p:spPr>
          <p:txBody>
            <a:bodyPr wrap="square" rtlCol="0">
              <a:spAutoFit/>
            </a:bodyPr>
            <a:lstStyle/>
            <a:p>
              <a:pPr algn="ctr"/>
              <a:r>
                <a:rPr lang="en-US" altLang="ko-KR" sz="900" dirty="0">
                  <a:solidFill>
                    <a:schemeClr val="tx1"/>
                  </a:solidFill>
                </a:rPr>
                <a:t>MU-RTS TXS</a:t>
              </a:r>
              <a:endParaRPr lang="ko-KR" altLang="en-US" sz="900" dirty="0">
                <a:solidFill>
                  <a:schemeClr val="tx1"/>
                </a:solidFill>
              </a:endParaRPr>
            </a:p>
          </p:txBody>
        </p:sp>
        <p:sp>
          <p:nvSpPr>
            <p:cNvPr id="64" name="TextBox 63">
              <a:extLst>
                <a:ext uri="{FF2B5EF4-FFF2-40B4-BE49-F238E27FC236}">
                  <a16:creationId xmlns:a16="http://schemas.microsoft.com/office/drawing/2014/main" id="{F91E45D5-61DB-80E6-C1A7-509426D3BEF9}"/>
                </a:ext>
              </a:extLst>
            </p:cNvPr>
            <p:cNvSpPr txBox="1"/>
            <p:nvPr/>
          </p:nvSpPr>
          <p:spPr>
            <a:xfrm>
              <a:off x="8815686" y="3367647"/>
              <a:ext cx="886285" cy="230832"/>
            </a:xfrm>
            <a:prstGeom prst="rect">
              <a:avLst/>
            </a:prstGeom>
            <a:noFill/>
          </p:spPr>
          <p:txBody>
            <a:bodyPr wrap="square" rtlCol="0">
              <a:spAutoFit/>
            </a:bodyPr>
            <a:lstStyle/>
            <a:p>
              <a:pPr algn="ctr"/>
              <a:r>
                <a:rPr lang="en-US" altLang="ko-KR" sz="900" dirty="0">
                  <a:solidFill>
                    <a:schemeClr val="tx1"/>
                  </a:solidFill>
                </a:rPr>
                <a:t>CTS</a:t>
              </a:r>
              <a:endParaRPr lang="ko-KR" altLang="en-US" sz="900" dirty="0">
                <a:solidFill>
                  <a:schemeClr val="tx1"/>
                </a:solidFill>
              </a:endParaRPr>
            </a:p>
          </p:txBody>
        </p:sp>
        <p:cxnSp>
          <p:nvCxnSpPr>
            <p:cNvPr id="65" name="Straight Arrow Connector 30">
              <a:extLst>
                <a:ext uri="{FF2B5EF4-FFF2-40B4-BE49-F238E27FC236}">
                  <a16:creationId xmlns:a16="http://schemas.microsoft.com/office/drawing/2014/main" id="{02D113A4-2BB2-6FC1-4E1A-99AB89B10B18}"/>
                </a:ext>
              </a:extLst>
            </p:cNvPr>
            <p:cNvCxnSpPr/>
            <p:nvPr/>
          </p:nvCxnSpPr>
          <p:spPr bwMode="auto">
            <a:xfrm>
              <a:off x="8647924" y="3340414"/>
              <a:ext cx="117310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6" name="TextBox 65">
              <a:extLst>
                <a:ext uri="{FF2B5EF4-FFF2-40B4-BE49-F238E27FC236}">
                  <a16:creationId xmlns:a16="http://schemas.microsoft.com/office/drawing/2014/main" id="{A38E1712-AEBA-BA5A-0523-3B429559EE39}"/>
                </a:ext>
              </a:extLst>
            </p:cNvPr>
            <p:cNvSpPr txBox="1"/>
            <p:nvPr/>
          </p:nvSpPr>
          <p:spPr>
            <a:xfrm>
              <a:off x="10233512" y="3986204"/>
              <a:ext cx="1479814" cy="507831"/>
            </a:xfrm>
            <a:prstGeom prst="rect">
              <a:avLst/>
            </a:prstGeom>
            <a:noFill/>
          </p:spPr>
          <p:txBody>
            <a:bodyPr wrap="square" rtlCol="0">
              <a:spAutoFit/>
            </a:bodyPr>
            <a:lstStyle/>
            <a:p>
              <a:pPr algn="ctr"/>
              <a:r>
                <a:rPr lang="en-US" altLang="ko-KR" sz="900" i="1" dirty="0">
                  <a:solidFill>
                    <a:schemeClr val="tx1"/>
                  </a:solidFill>
                </a:rPr>
                <a:t>Frame exchange(s) </a:t>
              </a:r>
              <a:br>
                <a:rPr lang="en-US" altLang="ko-KR" sz="900" i="1" dirty="0">
                  <a:solidFill>
                    <a:schemeClr val="tx1"/>
                  </a:solidFill>
                </a:rPr>
              </a:br>
              <a:r>
                <a:rPr lang="en-US" altLang="ko-KR" sz="900" i="1" dirty="0">
                  <a:solidFill>
                    <a:schemeClr val="tx1"/>
                  </a:solidFill>
                </a:rPr>
                <a:t>within</a:t>
              </a:r>
              <a:br>
                <a:rPr lang="en-US" altLang="ko-KR" sz="900" i="1" dirty="0">
                  <a:solidFill>
                    <a:schemeClr val="tx1"/>
                  </a:solidFill>
                </a:rPr>
              </a:br>
              <a:r>
                <a:rPr lang="en-US" altLang="ko-KR" sz="900" i="1" dirty="0">
                  <a:solidFill>
                    <a:schemeClr val="tx1"/>
                  </a:solidFill>
                </a:rPr>
                <a:t>shared AP’s BSS</a:t>
              </a:r>
              <a:endParaRPr lang="ko-KR" altLang="en-US" sz="900" i="1" dirty="0">
                <a:solidFill>
                  <a:schemeClr val="tx1"/>
                </a:solidFill>
              </a:endParaRPr>
            </a:p>
          </p:txBody>
        </p:sp>
        <p:sp>
          <p:nvSpPr>
            <p:cNvPr id="67" name="TextBox 66">
              <a:extLst>
                <a:ext uri="{FF2B5EF4-FFF2-40B4-BE49-F238E27FC236}">
                  <a16:creationId xmlns:a16="http://schemas.microsoft.com/office/drawing/2014/main" id="{7CBDF2A7-1639-23C2-9491-93D49404D51C}"/>
                </a:ext>
              </a:extLst>
            </p:cNvPr>
            <p:cNvSpPr txBox="1"/>
            <p:nvPr/>
          </p:nvSpPr>
          <p:spPr>
            <a:xfrm>
              <a:off x="8624462" y="2690430"/>
              <a:ext cx="1268735" cy="230832"/>
            </a:xfrm>
            <a:prstGeom prst="rect">
              <a:avLst/>
            </a:prstGeom>
            <a:noFill/>
          </p:spPr>
          <p:txBody>
            <a:bodyPr wrap="square" rtlCol="0">
              <a:spAutoFit/>
            </a:bodyPr>
            <a:lstStyle/>
            <a:p>
              <a:pPr algn="ctr"/>
              <a:r>
                <a:rPr lang="en-US" altLang="ko-KR" sz="900" i="1" dirty="0">
                  <a:solidFill>
                    <a:schemeClr val="tx1"/>
                  </a:solidFill>
                </a:rPr>
                <a:t>TXOP allocation phase</a:t>
              </a:r>
              <a:endParaRPr lang="ko-KR" altLang="en-US" sz="900" i="1" dirty="0">
                <a:solidFill>
                  <a:schemeClr val="tx1"/>
                </a:solidFill>
              </a:endParaRPr>
            </a:p>
          </p:txBody>
        </p:sp>
        <p:sp>
          <p:nvSpPr>
            <p:cNvPr id="68" name="Right Brace 33">
              <a:extLst>
                <a:ext uri="{FF2B5EF4-FFF2-40B4-BE49-F238E27FC236}">
                  <a16:creationId xmlns:a16="http://schemas.microsoft.com/office/drawing/2014/main" id="{441FE363-B547-29E7-C366-0686ED701774}"/>
                </a:ext>
              </a:extLst>
            </p:cNvPr>
            <p:cNvSpPr/>
            <p:nvPr/>
          </p:nvSpPr>
          <p:spPr bwMode="auto">
            <a:xfrm rot="16200000" flipV="1">
              <a:off x="9128755" y="2304173"/>
              <a:ext cx="223142" cy="1383923"/>
            </a:xfrm>
            <a:prstGeom prst="rightBrace">
              <a:avLst>
                <a:gd name="adj1" fmla="val 65599"/>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TextBox 68">
              <a:extLst>
                <a:ext uri="{FF2B5EF4-FFF2-40B4-BE49-F238E27FC236}">
                  <a16:creationId xmlns:a16="http://schemas.microsoft.com/office/drawing/2014/main" id="{F396A3E7-8563-FBB4-C4A9-29E9F93D82A5}"/>
                </a:ext>
              </a:extLst>
            </p:cNvPr>
            <p:cNvSpPr txBox="1"/>
            <p:nvPr/>
          </p:nvSpPr>
          <p:spPr>
            <a:xfrm>
              <a:off x="6477000" y="1940363"/>
              <a:ext cx="782964" cy="369332"/>
            </a:xfrm>
            <a:prstGeom prst="rect">
              <a:avLst/>
            </a:prstGeom>
            <a:noFill/>
          </p:spPr>
          <p:txBody>
            <a:bodyPr wrap="square" rtlCol="0">
              <a:spAutoFit/>
            </a:bodyPr>
            <a:lstStyle/>
            <a:p>
              <a:pPr algn="ctr"/>
              <a:r>
                <a:rPr lang="en-US" altLang="ko-KR" sz="900" dirty="0">
                  <a:solidFill>
                    <a:schemeClr val="tx1"/>
                  </a:solidFill>
                </a:rPr>
                <a:t>Coverage of </a:t>
              </a:r>
              <a:r>
                <a:rPr lang="en-US" altLang="ko-KR" sz="900" dirty="0"/>
                <a:t>sharing AP</a:t>
              </a:r>
              <a:endParaRPr lang="ko-KR" altLang="en-US" sz="900" dirty="0">
                <a:solidFill>
                  <a:schemeClr val="tx1"/>
                </a:solidFill>
              </a:endParaRPr>
            </a:p>
          </p:txBody>
        </p:sp>
        <p:sp>
          <p:nvSpPr>
            <p:cNvPr id="70" name="TextBox 69">
              <a:extLst>
                <a:ext uri="{FF2B5EF4-FFF2-40B4-BE49-F238E27FC236}">
                  <a16:creationId xmlns:a16="http://schemas.microsoft.com/office/drawing/2014/main" id="{C5382082-7180-86E9-31CC-854261AF2C29}"/>
                </a:ext>
              </a:extLst>
            </p:cNvPr>
            <p:cNvSpPr txBox="1"/>
            <p:nvPr/>
          </p:nvSpPr>
          <p:spPr>
            <a:xfrm>
              <a:off x="11199091" y="2024840"/>
              <a:ext cx="748866" cy="369332"/>
            </a:xfrm>
            <a:prstGeom prst="rect">
              <a:avLst/>
            </a:prstGeom>
            <a:noFill/>
          </p:spPr>
          <p:txBody>
            <a:bodyPr wrap="square" rtlCol="0">
              <a:spAutoFit/>
            </a:bodyPr>
            <a:lstStyle/>
            <a:p>
              <a:pPr algn="ctr"/>
              <a:r>
                <a:rPr lang="en-US" altLang="ko-KR" sz="900" dirty="0">
                  <a:solidFill>
                    <a:srgbClr val="0432FF"/>
                  </a:solidFill>
                </a:rPr>
                <a:t>Coverage of shared AP</a:t>
              </a:r>
              <a:endParaRPr lang="ko-KR" altLang="en-US" sz="900" dirty="0">
                <a:solidFill>
                  <a:srgbClr val="0432FF"/>
                </a:solidFill>
              </a:endParaRPr>
            </a:p>
          </p:txBody>
        </p:sp>
        <p:sp>
          <p:nvSpPr>
            <p:cNvPr id="71" name="TextBox 70">
              <a:extLst>
                <a:ext uri="{FF2B5EF4-FFF2-40B4-BE49-F238E27FC236}">
                  <a16:creationId xmlns:a16="http://schemas.microsoft.com/office/drawing/2014/main" id="{AD43CA89-BCD8-C46D-AC20-B10360D3A178}"/>
                </a:ext>
              </a:extLst>
            </p:cNvPr>
            <p:cNvSpPr txBox="1"/>
            <p:nvPr/>
          </p:nvSpPr>
          <p:spPr>
            <a:xfrm>
              <a:off x="9903806" y="3834690"/>
              <a:ext cx="414033" cy="230832"/>
            </a:xfrm>
            <a:prstGeom prst="rect">
              <a:avLst/>
            </a:prstGeom>
            <a:noFill/>
            <a:ln>
              <a:noFill/>
            </a:ln>
          </p:spPr>
          <p:txBody>
            <a:bodyPr wrap="square" rtlCol="0">
              <a:spAutoFit/>
            </a:bodyPr>
            <a:lstStyle/>
            <a:p>
              <a:pPr algn="ctr"/>
              <a:r>
                <a:rPr lang="en-US" altLang="ko-KR" sz="900" dirty="0">
                  <a:solidFill>
                    <a:srgbClr val="0000FF"/>
                  </a:solidFill>
                </a:rPr>
                <a:t>CTS</a:t>
              </a:r>
              <a:endParaRPr lang="ko-KR" altLang="en-US" sz="900" dirty="0">
                <a:solidFill>
                  <a:srgbClr val="0000FF"/>
                </a:solidFill>
              </a:endParaRPr>
            </a:p>
          </p:txBody>
        </p:sp>
        <p:sp>
          <p:nvSpPr>
            <p:cNvPr id="72" name="TextBox 71">
              <a:extLst>
                <a:ext uri="{FF2B5EF4-FFF2-40B4-BE49-F238E27FC236}">
                  <a16:creationId xmlns:a16="http://schemas.microsoft.com/office/drawing/2014/main" id="{D0F4DE51-624B-EB9F-A138-1EDB759B2F53}"/>
                </a:ext>
              </a:extLst>
            </p:cNvPr>
            <p:cNvSpPr txBox="1"/>
            <p:nvPr/>
          </p:nvSpPr>
          <p:spPr>
            <a:xfrm>
              <a:off x="9302028" y="3741641"/>
              <a:ext cx="706227" cy="230832"/>
            </a:xfrm>
            <a:prstGeom prst="rect">
              <a:avLst/>
            </a:prstGeom>
            <a:noFill/>
          </p:spPr>
          <p:txBody>
            <a:bodyPr wrap="square" rtlCol="0">
              <a:spAutoFit/>
            </a:bodyPr>
            <a:lstStyle/>
            <a:p>
              <a:pPr algn="ctr"/>
              <a:r>
                <a:rPr lang="en-US" altLang="ko-KR" sz="900" dirty="0">
                  <a:solidFill>
                    <a:srgbClr val="0000FF"/>
                  </a:solidFill>
                </a:rPr>
                <a:t>(MU-)RTS </a:t>
              </a:r>
              <a:endParaRPr lang="ko-KR" altLang="en-US" sz="900" dirty="0">
                <a:solidFill>
                  <a:srgbClr val="0000FF"/>
                </a:solidFill>
              </a:endParaRPr>
            </a:p>
          </p:txBody>
        </p:sp>
        <p:sp>
          <p:nvSpPr>
            <p:cNvPr id="73" name="Right Brace 33">
              <a:extLst>
                <a:ext uri="{FF2B5EF4-FFF2-40B4-BE49-F238E27FC236}">
                  <a16:creationId xmlns:a16="http://schemas.microsoft.com/office/drawing/2014/main" id="{72150993-8298-A049-0410-FAF378ED8C25}"/>
                </a:ext>
              </a:extLst>
            </p:cNvPr>
            <p:cNvSpPr/>
            <p:nvPr/>
          </p:nvSpPr>
          <p:spPr bwMode="auto">
            <a:xfrm rot="1418910" flipV="1">
              <a:off x="10162271" y="3571071"/>
              <a:ext cx="295710" cy="1000184"/>
            </a:xfrm>
            <a:prstGeom prst="rightBrace">
              <a:avLst>
                <a:gd name="adj1" fmla="val 65599"/>
                <a:gd name="adj2" fmla="val 4947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556D67DB-77C5-B3DD-7271-37F910615BFA}"/>
                </a:ext>
              </a:extLst>
            </p:cNvPr>
            <p:cNvSpPr txBox="1"/>
            <p:nvPr/>
          </p:nvSpPr>
          <p:spPr>
            <a:xfrm>
              <a:off x="7878120" y="3741022"/>
              <a:ext cx="886285" cy="369332"/>
            </a:xfrm>
            <a:prstGeom prst="rect">
              <a:avLst/>
            </a:prstGeom>
            <a:noFill/>
          </p:spPr>
          <p:txBody>
            <a:bodyPr wrap="square" rtlCol="0">
              <a:spAutoFit/>
            </a:bodyPr>
            <a:lstStyle/>
            <a:p>
              <a:pPr algn="ctr"/>
              <a:r>
                <a:rPr lang="en-US" altLang="ko-KR" sz="900" b="1" dirty="0">
                  <a:solidFill>
                    <a:schemeClr val="tx1"/>
                  </a:solidFill>
                </a:rPr>
                <a:t>STA 1-2</a:t>
              </a:r>
            </a:p>
            <a:p>
              <a:pPr algn="ctr"/>
              <a:r>
                <a:rPr lang="en-US" altLang="ko-KR" sz="900" b="1" dirty="0">
                  <a:solidFill>
                    <a:schemeClr val="tx1"/>
                  </a:solidFill>
                </a:rPr>
                <a:t>(BSS 1)</a:t>
              </a:r>
              <a:endParaRPr lang="ko-KR" altLang="en-US" sz="900" dirty="0">
                <a:solidFill>
                  <a:schemeClr val="tx1"/>
                </a:solidFill>
              </a:endParaRPr>
            </a:p>
          </p:txBody>
        </p:sp>
        <p:cxnSp>
          <p:nvCxnSpPr>
            <p:cNvPr id="75" name="Straight Arrow Connector 15">
              <a:extLst>
                <a:ext uri="{FF2B5EF4-FFF2-40B4-BE49-F238E27FC236}">
                  <a16:creationId xmlns:a16="http://schemas.microsoft.com/office/drawing/2014/main" id="{B1B21485-715C-DDAB-1767-9062DDB436EF}"/>
                </a:ext>
              </a:extLst>
            </p:cNvPr>
            <p:cNvCxnSpPr>
              <a:cxnSpLocks/>
            </p:cNvCxnSpPr>
            <p:nvPr/>
          </p:nvCxnSpPr>
          <p:spPr bwMode="auto">
            <a:xfrm flipH="1" flipV="1">
              <a:off x="8393653" y="4125533"/>
              <a:ext cx="1030986" cy="339512"/>
            </a:xfrm>
            <a:prstGeom prst="straightConnector1">
              <a:avLst/>
            </a:prstGeom>
            <a:solidFill>
              <a:srgbClr val="00B8FF"/>
            </a:solidFill>
            <a:ln w="9525" cap="flat" cmpd="sng" algn="ctr">
              <a:solidFill>
                <a:srgbClr val="0432FF"/>
              </a:solidFill>
              <a:prstDash val="dash"/>
              <a:round/>
              <a:headEnd type="none" w="med" len="med"/>
              <a:tailEnd type="triangle"/>
            </a:ln>
            <a:effectLst/>
          </p:spPr>
        </p:cxnSp>
        <p:cxnSp>
          <p:nvCxnSpPr>
            <p:cNvPr id="76" name="Straight Arrow Connector 15">
              <a:extLst>
                <a:ext uri="{FF2B5EF4-FFF2-40B4-BE49-F238E27FC236}">
                  <a16:creationId xmlns:a16="http://schemas.microsoft.com/office/drawing/2014/main" id="{5AE8F010-C032-1F62-6250-499C204A1DEE}"/>
                </a:ext>
              </a:extLst>
            </p:cNvPr>
            <p:cNvCxnSpPr>
              <a:cxnSpLocks/>
            </p:cNvCxnSpPr>
            <p:nvPr/>
          </p:nvCxnSpPr>
          <p:spPr bwMode="auto">
            <a:xfrm flipV="1">
              <a:off x="9863551" y="3521029"/>
              <a:ext cx="294393" cy="741725"/>
            </a:xfrm>
            <a:prstGeom prst="straightConnector1">
              <a:avLst/>
            </a:prstGeom>
            <a:solidFill>
              <a:srgbClr val="00B8FF"/>
            </a:solidFill>
            <a:ln w="9525" cap="flat" cmpd="sng" algn="ctr">
              <a:solidFill>
                <a:srgbClr val="0432FF"/>
              </a:solidFill>
              <a:prstDash val="solid"/>
              <a:round/>
              <a:headEnd type="none" w="med" len="med"/>
              <a:tailEnd type="triangle"/>
            </a:ln>
            <a:effectLst/>
          </p:spPr>
        </p:cxnSp>
        <p:cxnSp>
          <p:nvCxnSpPr>
            <p:cNvPr id="77" name="Straight Arrow Connector 15">
              <a:extLst>
                <a:ext uri="{FF2B5EF4-FFF2-40B4-BE49-F238E27FC236}">
                  <a16:creationId xmlns:a16="http://schemas.microsoft.com/office/drawing/2014/main" id="{D6A0AD7D-6EF2-57F3-74E2-6668703AB0A5}"/>
                </a:ext>
              </a:extLst>
            </p:cNvPr>
            <p:cNvCxnSpPr>
              <a:cxnSpLocks/>
            </p:cNvCxnSpPr>
            <p:nvPr/>
          </p:nvCxnSpPr>
          <p:spPr bwMode="auto">
            <a:xfrm flipH="1" flipV="1">
              <a:off x="8564462" y="3526011"/>
              <a:ext cx="847721" cy="939034"/>
            </a:xfrm>
            <a:prstGeom prst="straightConnector1">
              <a:avLst/>
            </a:prstGeom>
            <a:solidFill>
              <a:srgbClr val="00B8FF"/>
            </a:solidFill>
            <a:ln w="9525" cap="flat" cmpd="sng" algn="ctr">
              <a:solidFill>
                <a:srgbClr val="0432FF"/>
              </a:solidFill>
              <a:prstDash val="dash"/>
              <a:round/>
              <a:headEnd type="none" w="med" len="med"/>
              <a:tailEnd type="triangle"/>
            </a:ln>
            <a:effectLst/>
          </p:spPr>
        </p:cxnSp>
        <p:sp>
          <p:nvSpPr>
            <p:cNvPr id="78" name="TextBox 77">
              <a:extLst>
                <a:ext uri="{FF2B5EF4-FFF2-40B4-BE49-F238E27FC236}">
                  <a16:creationId xmlns:a16="http://schemas.microsoft.com/office/drawing/2014/main" id="{60F5474D-E41D-F422-8714-F145DBE91036}"/>
                </a:ext>
              </a:extLst>
            </p:cNvPr>
            <p:cNvSpPr txBox="1"/>
            <p:nvPr/>
          </p:nvSpPr>
          <p:spPr>
            <a:xfrm>
              <a:off x="8811246" y="3745900"/>
              <a:ext cx="400291" cy="230832"/>
            </a:xfrm>
            <a:prstGeom prst="rect">
              <a:avLst/>
            </a:prstGeom>
            <a:noFill/>
            <a:ln>
              <a:noFill/>
            </a:ln>
          </p:spPr>
          <p:txBody>
            <a:bodyPr wrap="square" rtlCol="0">
              <a:spAutoFit/>
            </a:bodyPr>
            <a:lstStyle/>
            <a:p>
              <a:pPr algn="ctr"/>
              <a:r>
                <a:rPr lang="en-US" altLang="ko-KR" sz="900" dirty="0">
                  <a:solidFill>
                    <a:srgbClr val="0000FF"/>
                  </a:solidFill>
                </a:rPr>
                <a:t>CTS</a:t>
              </a:r>
              <a:endParaRPr lang="ko-KR" altLang="en-US" sz="900" dirty="0">
                <a:solidFill>
                  <a:srgbClr val="0000FF"/>
                </a:solidFill>
              </a:endParaRPr>
            </a:p>
          </p:txBody>
        </p:sp>
        <p:sp>
          <p:nvSpPr>
            <p:cNvPr id="79" name="TextBox 78">
              <a:extLst>
                <a:ext uri="{FF2B5EF4-FFF2-40B4-BE49-F238E27FC236}">
                  <a16:creationId xmlns:a16="http://schemas.microsoft.com/office/drawing/2014/main" id="{5ED9AEC8-F554-90E2-7D3A-4915DB8B9ED1}"/>
                </a:ext>
              </a:extLst>
            </p:cNvPr>
            <p:cNvSpPr txBox="1"/>
            <p:nvPr/>
          </p:nvSpPr>
          <p:spPr>
            <a:xfrm>
              <a:off x="8577742" y="4225794"/>
              <a:ext cx="400291" cy="230832"/>
            </a:xfrm>
            <a:prstGeom prst="rect">
              <a:avLst/>
            </a:prstGeom>
            <a:noFill/>
            <a:ln>
              <a:noFill/>
            </a:ln>
          </p:spPr>
          <p:txBody>
            <a:bodyPr wrap="square" rtlCol="0">
              <a:spAutoFit/>
            </a:bodyPr>
            <a:lstStyle/>
            <a:p>
              <a:pPr algn="ctr"/>
              <a:r>
                <a:rPr lang="en-US" altLang="ko-KR" sz="900" dirty="0">
                  <a:solidFill>
                    <a:srgbClr val="0000FF"/>
                  </a:solidFill>
                </a:rPr>
                <a:t>CTS</a:t>
              </a:r>
              <a:endParaRPr lang="ko-KR" altLang="en-US" sz="900" dirty="0">
                <a:solidFill>
                  <a:srgbClr val="0000FF"/>
                </a:solidFill>
              </a:endParaRPr>
            </a:p>
          </p:txBody>
        </p:sp>
        <p:sp>
          <p:nvSpPr>
            <p:cNvPr id="7" name="타원 6">
              <a:extLst>
                <a:ext uri="{FF2B5EF4-FFF2-40B4-BE49-F238E27FC236}">
                  <a16:creationId xmlns:a16="http://schemas.microsoft.com/office/drawing/2014/main" id="{3F24A4C0-D43C-E4CB-1CAB-0B341C90F58F}"/>
                </a:ext>
              </a:extLst>
            </p:cNvPr>
            <p:cNvSpPr/>
            <p:nvPr/>
          </p:nvSpPr>
          <p:spPr bwMode="auto">
            <a:xfrm>
              <a:off x="7961934" y="3036833"/>
              <a:ext cx="696600" cy="1127741"/>
            </a:xfrm>
            <a:prstGeom prst="ellipse">
              <a:avLst/>
            </a:prstGeom>
            <a:solidFill>
              <a:schemeClr val="accent6">
                <a:lumMod val="60000"/>
                <a:lumOff val="40000"/>
                <a:alpha val="22000"/>
              </a:schemeClr>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grpSp>
      <p:sp>
        <p:nvSpPr>
          <p:cNvPr id="10" name="직사각형 9">
            <a:extLst>
              <a:ext uri="{FF2B5EF4-FFF2-40B4-BE49-F238E27FC236}">
                <a16:creationId xmlns:a16="http://schemas.microsoft.com/office/drawing/2014/main" id="{5063CA1A-4B37-6828-EA72-48D9E3C01A29}"/>
              </a:ext>
            </a:extLst>
          </p:cNvPr>
          <p:cNvSpPr/>
          <p:nvPr/>
        </p:nvSpPr>
        <p:spPr bwMode="auto">
          <a:xfrm>
            <a:off x="9361436" y="5374712"/>
            <a:ext cx="2565353" cy="337223"/>
          </a:xfrm>
          <a:prstGeom prst="rect">
            <a:avLst/>
          </a:prstGeom>
          <a:solidFill>
            <a:schemeClr val="bg1"/>
          </a:solid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ko-KR" altLang="en-US" sz="900" dirty="0"/>
              <a:t>* </a:t>
            </a:r>
            <a:r>
              <a:rPr lang="en-US" altLang="ko-KR" sz="900" dirty="0"/>
              <a:t>Assumption : The (MU-RTS TXS/CTS) exchange between the sharing AP and shared AP did not overlap with the NPCA primary channel of the sharing AP’s BSS </a:t>
            </a:r>
            <a:br>
              <a:rPr lang="en-US" altLang="ko-KR" sz="900" dirty="0"/>
            </a:br>
            <a:endParaRPr lang="ko-KR" altLang="en-US" sz="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1123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B55714-B92E-30F8-393D-8F106188DA46}"/>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E90E7EA6-96A8-21B7-3826-224225AF6BFB}"/>
              </a:ext>
            </a:extLst>
          </p:cNvPr>
          <p:cNvSpPr>
            <a:spLocks noGrp="1"/>
          </p:cNvSpPr>
          <p:nvPr>
            <p:ph type="dt" sz="half" idx="2"/>
          </p:nvPr>
        </p:nvSpPr>
        <p:spPr>
          <a:xfrm>
            <a:off x="929220" y="332603"/>
            <a:ext cx="1515479" cy="276999"/>
          </a:xfrm>
        </p:spPr>
        <p:txBody>
          <a:bodyPr/>
          <a:lstStyle/>
          <a:p>
            <a:pPr>
              <a:defRPr/>
            </a:pPr>
            <a:r>
              <a:rPr lang="en-US" altLang="ko-KR" dirty="0"/>
              <a:t>December 2024</a:t>
            </a:r>
          </a:p>
        </p:txBody>
      </p:sp>
      <p:sp>
        <p:nvSpPr>
          <p:cNvPr id="5" name="바닥글 개체 틀 4">
            <a:extLst>
              <a:ext uri="{FF2B5EF4-FFF2-40B4-BE49-F238E27FC236}">
                <a16:creationId xmlns:a16="http://schemas.microsoft.com/office/drawing/2014/main" id="{EE487081-3CB1-A4D9-359C-23DF8853C939}"/>
              </a:ext>
            </a:extLst>
          </p:cNvPr>
          <p:cNvSpPr>
            <a:spLocks noGrp="1"/>
          </p:cNvSpPr>
          <p:nvPr>
            <p:ph type="ftr" sz="quarter" idx="3"/>
          </p:nvPr>
        </p:nvSpPr>
        <p:spPr/>
        <p:txBody>
          <a:bodyPr/>
          <a:lstStyle/>
          <a:p>
            <a:pPr>
              <a:defRPr/>
            </a:pPr>
            <a:r>
              <a:rPr lang="en-US" altLang="ko-KR"/>
              <a:t>Si-Chan Noh, Newracom</a:t>
            </a:r>
            <a:endParaRPr lang="en-US" altLang="ko-KR" dirty="0"/>
          </a:p>
        </p:txBody>
      </p:sp>
      <p:sp>
        <p:nvSpPr>
          <p:cNvPr id="6" name="슬라이드 번호 개체 틀 5">
            <a:extLst>
              <a:ext uri="{FF2B5EF4-FFF2-40B4-BE49-F238E27FC236}">
                <a16:creationId xmlns:a16="http://schemas.microsoft.com/office/drawing/2014/main" id="{D84EDDB5-BD0A-20F3-41DF-3C3A5068BA9D}"/>
              </a:ext>
            </a:extLst>
          </p:cNvPr>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4</a:t>
            </a:fld>
            <a:endParaRPr lang="en-US" altLang="ko-KR"/>
          </a:p>
        </p:txBody>
      </p:sp>
      <p:sp>
        <p:nvSpPr>
          <p:cNvPr id="21" name="Content Placeholder 2">
            <a:extLst>
              <a:ext uri="{FF2B5EF4-FFF2-40B4-BE49-F238E27FC236}">
                <a16:creationId xmlns:a16="http://schemas.microsoft.com/office/drawing/2014/main" id="{C945D5B1-2B7C-64D1-8892-ADDC311CC482}"/>
              </a:ext>
            </a:extLst>
          </p:cNvPr>
          <p:cNvSpPr txBox="1">
            <a:spLocks/>
          </p:cNvSpPr>
          <p:nvPr/>
        </p:nvSpPr>
        <p:spPr bwMode="auto">
          <a:xfrm>
            <a:off x="303394" y="1558603"/>
            <a:ext cx="10895697" cy="4765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360000" lvl="1" indent="0">
              <a:buNone/>
            </a:pPr>
            <a:endParaRPr lang="en-US" altLang="ko-KR" sz="1600" dirty="0"/>
          </a:p>
          <a:p>
            <a:pPr indent="-144000"/>
            <a:r>
              <a:rPr lang="en-US" altLang="ko-KR" sz="1400" dirty="0"/>
              <a:t>C-TDMA operation</a:t>
            </a:r>
          </a:p>
          <a:p>
            <a:pPr lvl="1" indent="-144000"/>
            <a:r>
              <a:rPr lang="en-US" altLang="ko-KR" sz="1200" dirty="0"/>
              <a:t>TXOP allocation phase :  </a:t>
            </a:r>
            <a:endParaRPr lang="en-US" altLang="ko-KR" dirty="0"/>
          </a:p>
          <a:p>
            <a:pPr marL="846892" lvl="2" indent="-144000"/>
            <a:r>
              <a:rPr lang="en-US" altLang="ko-KR" dirty="0"/>
              <a:t>The sharing and shared AP exchange MU-RTS TXS/CTS for C-TDMA</a:t>
            </a:r>
          </a:p>
          <a:p>
            <a:pPr marL="702892" lvl="2" indent="0">
              <a:buNone/>
            </a:pPr>
            <a:endParaRPr lang="en-US" altLang="ko-KR" dirty="0"/>
          </a:p>
          <a:p>
            <a:pPr indent="-144000"/>
            <a:r>
              <a:rPr lang="en-US" altLang="ko-KR" sz="1400" dirty="0"/>
              <a:t>NPCA operation </a:t>
            </a:r>
          </a:p>
          <a:p>
            <a:pPr lvl="1" indent="-144000"/>
            <a:r>
              <a:rPr lang="en-US" altLang="ko-KR" sz="1200" dirty="0"/>
              <a:t>After the TXOP allocation phase, OBSS STAs exchange control frame (e.g., (MU-)RTS/CTS)</a:t>
            </a:r>
          </a:p>
          <a:p>
            <a:pPr marL="846892" lvl="2" indent="-144000"/>
            <a:r>
              <a:rPr lang="en-US" altLang="ko-KR" dirty="0"/>
              <a:t>The sharing AP and STA1-2 can overhear these exchanges</a:t>
            </a:r>
          </a:p>
          <a:p>
            <a:pPr lvl="1" indent="-144000"/>
            <a:r>
              <a:rPr lang="en-US" altLang="ko-KR" sz="1200" dirty="0"/>
              <a:t>If the sharing AP and STA1-2 have NPCA operation capability, </a:t>
            </a:r>
            <a:br>
              <a:rPr lang="en-US" altLang="ko-KR" sz="1200" dirty="0"/>
            </a:br>
            <a:r>
              <a:rPr lang="en-US" altLang="ko-KR" sz="1200" dirty="0"/>
              <a:t>and the control frame exchange satisfies the conditions that may trigger NPCA, </a:t>
            </a:r>
            <a:br>
              <a:rPr lang="en-US" altLang="ko-KR" sz="1200" dirty="0"/>
            </a:br>
            <a:r>
              <a:rPr lang="en-US" altLang="ko-KR" sz="1200" dirty="0"/>
              <a:t>they can perform channel switching</a:t>
            </a:r>
          </a:p>
          <a:p>
            <a:pPr marL="598932" lvl="1" indent="0">
              <a:buNone/>
            </a:pPr>
            <a:endParaRPr lang="en-US" altLang="ko-KR" sz="1200" dirty="0"/>
          </a:p>
          <a:p>
            <a:pPr indent="-144000"/>
            <a:r>
              <a:rPr lang="en-US" altLang="ko-KR" sz="1400" dirty="0"/>
              <a:t>C-TDMA with NPCA operation</a:t>
            </a:r>
          </a:p>
          <a:p>
            <a:pPr lvl="1" indent="-144000"/>
            <a:r>
              <a:rPr lang="en-US" altLang="ko-KR" sz="1200" dirty="0"/>
              <a:t>Shared AP’s BSS</a:t>
            </a:r>
          </a:p>
          <a:p>
            <a:pPr marL="846892" lvl="2" indent="-144000"/>
            <a:r>
              <a:rPr lang="en-US" altLang="ko-KR" dirty="0"/>
              <a:t>The shared AP can use allocated TXOP as indicated in allocation duration field in MU-RTS TXS </a:t>
            </a:r>
            <a:endParaRPr lang="en-US" altLang="ko-KR" sz="1400" dirty="0"/>
          </a:p>
          <a:p>
            <a:pPr lvl="1" indent="-144000"/>
            <a:r>
              <a:rPr lang="en-US" altLang="ko-KR" sz="1200" dirty="0"/>
              <a:t>NPCA STAs(e.g., sharing AP/STA1-2)</a:t>
            </a:r>
            <a:endParaRPr lang="en-US" altLang="ko-KR" dirty="0"/>
          </a:p>
          <a:p>
            <a:pPr marL="846892" lvl="2" indent="-144000"/>
            <a:r>
              <a:rPr lang="en-US" altLang="ko-KR" sz="1200" dirty="0"/>
              <a:t>NPCA can be performed during the TXOP duration determined by OBSS control frame exchange</a:t>
            </a:r>
            <a:br>
              <a:rPr lang="en-US" altLang="ko-KR" sz="1200" dirty="0"/>
            </a:br>
            <a:r>
              <a:rPr lang="en-US" altLang="ko-KR" sz="1200" dirty="0"/>
              <a:t>(i.e., if it is larger than the NPCA minimum </a:t>
            </a:r>
            <a:r>
              <a:rPr lang="en-US" altLang="ko-KR" dirty="0"/>
              <a:t>duration threshold)</a:t>
            </a:r>
            <a:endParaRPr lang="en-US" altLang="ko-KR" sz="1400" dirty="0"/>
          </a:p>
          <a:p>
            <a:pPr marL="846892" lvl="2" indent="-144000"/>
            <a:endParaRPr lang="en-US" altLang="ko-KR" sz="1400" dirty="0"/>
          </a:p>
          <a:p>
            <a:pPr marL="598932" lvl="1" indent="0">
              <a:buNone/>
            </a:pPr>
            <a:endParaRPr lang="en-US" altLang="ko-KR" dirty="0"/>
          </a:p>
          <a:p>
            <a:pPr marL="846892" lvl="2" indent="-144000"/>
            <a:endParaRPr lang="en-US" altLang="ko-KR" dirty="0"/>
          </a:p>
          <a:p>
            <a:pPr marL="702892" lvl="2" indent="0">
              <a:buNone/>
            </a:pPr>
            <a:endParaRPr lang="en-US" altLang="ko-KR" dirty="0"/>
          </a:p>
          <a:p>
            <a:pPr marL="702892" lvl="2" indent="0">
              <a:buNone/>
            </a:pPr>
            <a:endParaRPr lang="en-US" altLang="ko-KR" dirty="0"/>
          </a:p>
          <a:p>
            <a:pPr marL="702892" lvl="2" indent="0">
              <a:buNone/>
            </a:pPr>
            <a:endParaRPr lang="en-US" altLang="ko-KR" dirty="0"/>
          </a:p>
          <a:p>
            <a:pPr lvl="1" indent="-144000"/>
            <a:endParaRPr lang="en-US" altLang="ko-KR" sz="1600" dirty="0"/>
          </a:p>
        </p:txBody>
      </p:sp>
      <p:grpSp>
        <p:nvGrpSpPr>
          <p:cNvPr id="22" name="그룹 21">
            <a:extLst>
              <a:ext uri="{FF2B5EF4-FFF2-40B4-BE49-F238E27FC236}">
                <a16:creationId xmlns:a16="http://schemas.microsoft.com/office/drawing/2014/main" id="{0439D7F8-9C47-0A98-5562-3D5F6E034495}"/>
              </a:ext>
            </a:extLst>
          </p:cNvPr>
          <p:cNvGrpSpPr/>
          <p:nvPr/>
        </p:nvGrpSpPr>
        <p:grpSpPr>
          <a:xfrm>
            <a:off x="5866063" y="1981200"/>
            <a:ext cx="6181263" cy="3191509"/>
            <a:chOff x="5486400" y="1981200"/>
            <a:chExt cx="6799389" cy="3191509"/>
          </a:xfrm>
        </p:grpSpPr>
        <p:sp>
          <p:nvSpPr>
            <p:cNvPr id="23" name="TextBox 22">
              <a:extLst>
                <a:ext uri="{FF2B5EF4-FFF2-40B4-BE49-F238E27FC236}">
                  <a16:creationId xmlns:a16="http://schemas.microsoft.com/office/drawing/2014/main" id="{B5DB6864-44D8-966B-087A-B1696219EBC9}"/>
                </a:ext>
              </a:extLst>
            </p:cNvPr>
            <p:cNvSpPr txBox="1"/>
            <p:nvPr/>
          </p:nvSpPr>
          <p:spPr>
            <a:xfrm>
              <a:off x="9901265" y="3295465"/>
              <a:ext cx="886285" cy="369332"/>
            </a:xfrm>
            <a:prstGeom prst="rect">
              <a:avLst/>
            </a:prstGeom>
            <a:noFill/>
            <a:ln>
              <a:noFill/>
            </a:ln>
          </p:spPr>
          <p:txBody>
            <a:bodyPr wrap="square" rtlCol="0">
              <a:spAutoFit/>
            </a:bodyPr>
            <a:lstStyle/>
            <a:p>
              <a:pPr algn="ctr"/>
              <a:r>
                <a:rPr lang="en-US" altLang="ko-KR" sz="900" b="1" dirty="0">
                  <a:solidFill>
                    <a:srgbClr val="0432FF"/>
                  </a:solidFill>
                </a:rPr>
                <a:t>Shared AP</a:t>
              </a:r>
            </a:p>
            <a:p>
              <a:pPr algn="ctr"/>
              <a:r>
                <a:rPr lang="en-US" altLang="ko-KR" sz="900" b="1" dirty="0">
                  <a:solidFill>
                    <a:srgbClr val="0432FF"/>
                  </a:solidFill>
                </a:rPr>
                <a:t>(BSS 2)</a:t>
              </a:r>
              <a:endParaRPr lang="ko-KR" altLang="en-US" sz="900" dirty="0">
                <a:solidFill>
                  <a:srgbClr val="0432FF"/>
                </a:solidFill>
              </a:endParaRPr>
            </a:p>
          </p:txBody>
        </p:sp>
        <p:sp>
          <p:nvSpPr>
            <p:cNvPr id="24" name="TextBox 23">
              <a:extLst>
                <a:ext uri="{FF2B5EF4-FFF2-40B4-BE49-F238E27FC236}">
                  <a16:creationId xmlns:a16="http://schemas.microsoft.com/office/drawing/2014/main" id="{71B2A7D2-9A5B-ECC3-97C1-90F0CA46A347}"/>
                </a:ext>
              </a:extLst>
            </p:cNvPr>
            <p:cNvSpPr txBox="1"/>
            <p:nvPr/>
          </p:nvSpPr>
          <p:spPr>
            <a:xfrm>
              <a:off x="8105380" y="3327828"/>
              <a:ext cx="886285" cy="369332"/>
            </a:xfrm>
            <a:prstGeom prst="rect">
              <a:avLst/>
            </a:prstGeom>
            <a:noFill/>
          </p:spPr>
          <p:txBody>
            <a:bodyPr wrap="square" rtlCol="0">
              <a:spAutoFit/>
            </a:bodyPr>
            <a:lstStyle/>
            <a:p>
              <a:pPr algn="ctr"/>
              <a:r>
                <a:rPr lang="en-US" altLang="ko-KR" sz="900" b="1" dirty="0">
                  <a:solidFill>
                    <a:schemeClr val="tx1"/>
                  </a:solidFill>
                </a:rPr>
                <a:t>Sharing AP</a:t>
              </a:r>
            </a:p>
            <a:p>
              <a:pPr algn="ctr"/>
              <a:r>
                <a:rPr lang="en-US" altLang="ko-KR" sz="900" b="1" dirty="0">
                  <a:solidFill>
                    <a:schemeClr val="tx1"/>
                  </a:solidFill>
                </a:rPr>
                <a:t>(BSS 1)</a:t>
              </a:r>
              <a:endParaRPr lang="ko-KR" altLang="en-US" sz="900" dirty="0">
                <a:solidFill>
                  <a:schemeClr val="tx1"/>
                </a:solidFill>
              </a:endParaRPr>
            </a:p>
          </p:txBody>
        </p:sp>
        <p:cxnSp>
          <p:nvCxnSpPr>
            <p:cNvPr id="25" name="Straight Arrow Connector 14">
              <a:extLst>
                <a:ext uri="{FF2B5EF4-FFF2-40B4-BE49-F238E27FC236}">
                  <a16:creationId xmlns:a16="http://schemas.microsoft.com/office/drawing/2014/main" id="{3EA8D6C7-0B2A-07D6-46BC-2EBDA739098F}"/>
                </a:ext>
              </a:extLst>
            </p:cNvPr>
            <p:cNvCxnSpPr/>
            <p:nvPr/>
          </p:nvCxnSpPr>
          <p:spPr bwMode="auto">
            <a:xfrm flipH="1">
              <a:off x="8843093" y="3564569"/>
              <a:ext cx="117310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6" name="Straight Arrow Connector 15">
              <a:extLst>
                <a:ext uri="{FF2B5EF4-FFF2-40B4-BE49-F238E27FC236}">
                  <a16:creationId xmlns:a16="http://schemas.microsoft.com/office/drawing/2014/main" id="{6653E518-B4A3-06F9-436D-D6ABD3432EC2}"/>
                </a:ext>
              </a:extLst>
            </p:cNvPr>
            <p:cNvCxnSpPr>
              <a:cxnSpLocks/>
              <a:stCxn id="42" idx="2"/>
            </p:cNvCxnSpPr>
            <p:nvPr/>
          </p:nvCxnSpPr>
          <p:spPr bwMode="auto">
            <a:xfrm flipH="1">
              <a:off x="7356024" y="3278832"/>
              <a:ext cx="21442" cy="842864"/>
            </a:xfrm>
            <a:prstGeom prst="straightConnector1">
              <a:avLst/>
            </a:prstGeom>
            <a:solidFill>
              <a:srgbClr val="00B8FF"/>
            </a:solidFill>
            <a:ln w="9525" cap="flat" cmpd="sng" algn="ctr">
              <a:solidFill>
                <a:srgbClr val="FFC000"/>
              </a:solidFill>
              <a:prstDash val="solid"/>
              <a:round/>
              <a:headEnd type="none" w="med" len="med"/>
              <a:tailEnd type="triangle"/>
            </a:ln>
            <a:effectLst/>
          </p:spPr>
        </p:cxnSp>
        <p:sp>
          <p:nvSpPr>
            <p:cNvPr id="27" name="Oval 7">
              <a:extLst>
                <a:ext uri="{FF2B5EF4-FFF2-40B4-BE49-F238E27FC236}">
                  <a16:creationId xmlns:a16="http://schemas.microsoft.com/office/drawing/2014/main" id="{FDA1C347-A557-60DE-9E54-473130DF9BB2}"/>
                </a:ext>
              </a:extLst>
            </p:cNvPr>
            <p:cNvSpPr/>
            <p:nvPr/>
          </p:nvSpPr>
          <p:spPr bwMode="auto">
            <a:xfrm>
              <a:off x="6769245" y="1981200"/>
              <a:ext cx="3860908" cy="3190833"/>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Oval 23">
              <a:extLst>
                <a:ext uri="{FF2B5EF4-FFF2-40B4-BE49-F238E27FC236}">
                  <a16:creationId xmlns:a16="http://schemas.microsoft.com/office/drawing/2014/main" id="{74BA3A33-0C6C-4F02-3D50-0712FFACE26B}"/>
                </a:ext>
              </a:extLst>
            </p:cNvPr>
            <p:cNvSpPr/>
            <p:nvPr/>
          </p:nvSpPr>
          <p:spPr bwMode="auto">
            <a:xfrm>
              <a:off x="8164732" y="1981876"/>
              <a:ext cx="3938513" cy="3190833"/>
            </a:xfrm>
            <a:prstGeom prst="ellipse">
              <a:avLst/>
            </a:prstGeom>
            <a:noFill/>
            <a:ln w="9525" cap="flat" cmpd="sng" algn="ctr">
              <a:solidFill>
                <a:srgbClr val="0432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TextBox 28">
              <a:extLst>
                <a:ext uri="{FF2B5EF4-FFF2-40B4-BE49-F238E27FC236}">
                  <a16:creationId xmlns:a16="http://schemas.microsoft.com/office/drawing/2014/main" id="{D1040632-830C-C6FD-6C34-68F0FAECAE55}"/>
                </a:ext>
              </a:extLst>
            </p:cNvPr>
            <p:cNvSpPr txBox="1"/>
            <p:nvPr/>
          </p:nvSpPr>
          <p:spPr>
            <a:xfrm>
              <a:off x="9064231" y="3252578"/>
              <a:ext cx="886285" cy="230832"/>
            </a:xfrm>
            <a:prstGeom prst="rect">
              <a:avLst/>
            </a:prstGeom>
            <a:noFill/>
          </p:spPr>
          <p:txBody>
            <a:bodyPr wrap="square" rtlCol="0">
              <a:spAutoFit/>
            </a:bodyPr>
            <a:lstStyle/>
            <a:p>
              <a:pPr algn="ctr"/>
              <a:r>
                <a:rPr lang="en-US" altLang="ko-KR" sz="900" dirty="0">
                  <a:solidFill>
                    <a:schemeClr val="tx1"/>
                  </a:solidFill>
                </a:rPr>
                <a:t>MU-RTS TXS</a:t>
              </a:r>
              <a:endParaRPr lang="ko-KR" altLang="en-US" sz="900" dirty="0">
                <a:solidFill>
                  <a:schemeClr val="tx1"/>
                </a:solidFill>
              </a:endParaRPr>
            </a:p>
          </p:txBody>
        </p:sp>
        <p:sp>
          <p:nvSpPr>
            <p:cNvPr id="30" name="TextBox 29">
              <a:extLst>
                <a:ext uri="{FF2B5EF4-FFF2-40B4-BE49-F238E27FC236}">
                  <a16:creationId xmlns:a16="http://schemas.microsoft.com/office/drawing/2014/main" id="{E8EA3EDE-DBF3-28F0-CA1C-0279F69B91AA}"/>
                </a:ext>
              </a:extLst>
            </p:cNvPr>
            <p:cNvSpPr txBox="1"/>
            <p:nvPr/>
          </p:nvSpPr>
          <p:spPr>
            <a:xfrm>
              <a:off x="9030326" y="3515602"/>
              <a:ext cx="886285" cy="230832"/>
            </a:xfrm>
            <a:prstGeom prst="rect">
              <a:avLst/>
            </a:prstGeom>
            <a:noFill/>
          </p:spPr>
          <p:txBody>
            <a:bodyPr wrap="square" rtlCol="0">
              <a:spAutoFit/>
            </a:bodyPr>
            <a:lstStyle/>
            <a:p>
              <a:pPr algn="ctr"/>
              <a:r>
                <a:rPr lang="en-US" altLang="ko-KR" sz="900" dirty="0">
                  <a:solidFill>
                    <a:schemeClr val="tx1"/>
                  </a:solidFill>
                </a:rPr>
                <a:t>CTS</a:t>
              </a:r>
              <a:endParaRPr lang="ko-KR" altLang="en-US" sz="900" dirty="0">
                <a:solidFill>
                  <a:schemeClr val="tx1"/>
                </a:solidFill>
              </a:endParaRPr>
            </a:p>
          </p:txBody>
        </p:sp>
        <p:cxnSp>
          <p:nvCxnSpPr>
            <p:cNvPr id="31" name="Straight Arrow Connector 30">
              <a:extLst>
                <a:ext uri="{FF2B5EF4-FFF2-40B4-BE49-F238E27FC236}">
                  <a16:creationId xmlns:a16="http://schemas.microsoft.com/office/drawing/2014/main" id="{93735847-A730-5DCC-B5B2-099FC61D5213}"/>
                </a:ext>
              </a:extLst>
            </p:cNvPr>
            <p:cNvCxnSpPr/>
            <p:nvPr/>
          </p:nvCxnSpPr>
          <p:spPr bwMode="auto">
            <a:xfrm>
              <a:off x="8862564" y="3488369"/>
              <a:ext cx="117310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DC8566AB-9E01-F189-D3AD-3AE6EDBE6F34}"/>
                </a:ext>
              </a:extLst>
            </p:cNvPr>
            <p:cNvSpPr txBox="1"/>
            <p:nvPr/>
          </p:nvSpPr>
          <p:spPr>
            <a:xfrm>
              <a:off x="8839102" y="2838385"/>
              <a:ext cx="1268735" cy="230832"/>
            </a:xfrm>
            <a:prstGeom prst="rect">
              <a:avLst/>
            </a:prstGeom>
            <a:noFill/>
          </p:spPr>
          <p:txBody>
            <a:bodyPr wrap="square" rtlCol="0">
              <a:spAutoFit/>
            </a:bodyPr>
            <a:lstStyle/>
            <a:p>
              <a:pPr algn="ctr"/>
              <a:r>
                <a:rPr lang="en-US" altLang="ko-KR" sz="900" i="1" dirty="0">
                  <a:solidFill>
                    <a:schemeClr val="tx1"/>
                  </a:solidFill>
                </a:rPr>
                <a:t>TXOP allocation phase</a:t>
              </a:r>
              <a:endParaRPr lang="ko-KR" altLang="en-US" sz="900" i="1" dirty="0">
                <a:solidFill>
                  <a:schemeClr val="tx1"/>
                </a:solidFill>
              </a:endParaRPr>
            </a:p>
          </p:txBody>
        </p:sp>
        <p:sp>
          <p:nvSpPr>
            <p:cNvPr id="33" name="Right Brace 33">
              <a:extLst>
                <a:ext uri="{FF2B5EF4-FFF2-40B4-BE49-F238E27FC236}">
                  <a16:creationId xmlns:a16="http://schemas.microsoft.com/office/drawing/2014/main" id="{BC78B4AF-70D4-3E5C-0DEF-60FB89D0AA04}"/>
                </a:ext>
              </a:extLst>
            </p:cNvPr>
            <p:cNvSpPr/>
            <p:nvPr/>
          </p:nvSpPr>
          <p:spPr bwMode="auto">
            <a:xfrm rot="16200000" flipV="1">
              <a:off x="9343395" y="2452128"/>
              <a:ext cx="223142" cy="1383923"/>
            </a:xfrm>
            <a:prstGeom prst="rightBrace">
              <a:avLst>
                <a:gd name="adj1" fmla="val 65599"/>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TextBox 33">
              <a:extLst>
                <a:ext uri="{FF2B5EF4-FFF2-40B4-BE49-F238E27FC236}">
                  <a16:creationId xmlns:a16="http://schemas.microsoft.com/office/drawing/2014/main" id="{12041B86-9DB9-3944-AA0C-8C3F09622050}"/>
                </a:ext>
              </a:extLst>
            </p:cNvPr>
            <p:cNvSpPr txBox="1"/>
            <p:nvPr/>
          </p:nvSpPr>
          <p:spPr>
            <a:xfrm>
              <a:off x="6493711" y="2088318"/>
              <a:ext cx="980893" cy="369332"/>
            </a:xfrm>
            <a:prstGeom prst="rect">
              <a:avLst/>
            </a:prstGeom>
            <a:noFill/>
          </p:spPr>
          <p:txBody>
            <a:bodyPr wrap="square" rtlCol="0">
              <a:spAutoFit/>
            </a:bodyPr>
            <a:lstStyle/>
            <a:p>
              <a:pPr algn="ctr"/>
              <a:r>
                <a:rPr lang="en-US" altLang="ko-KR" sz="900" dirty="0">
                  <a:solidFill>
                    <a:schemeClr val="tx1"/>
                  </a:solidFill>
                </a:rPr>
                <a:t>Coverage of </a:t>
              </a:r>
              <a:r>
                <a:rPr lang="en-US" altLang="ko-KR" sz="900" dirty="0"/>
                <a:t>sharing AP</a:t>
              </a:r>
              <a:endParaRPr lang="ko-KR" altLang="en-US" sz="900" dirty="0">
                <a:solidFill>
                  <a:schemeClr val="tx1"/>
                </a:solidFill>
              </a:endParaRPr>
            </a:p>
          </p:txBody>
        </p:sp>
        <p:sp>
          <p:nvSpPr>
            <p:cNvPr id="35" name="TextBox 34">
              <a:extLst>
                <a:ext uri="{FF2B5EF4-FFF2-40B4-BE49-F238E27FC236}">
                  <a16:creationId xmlns:a16="http://schemas.microsoft.com/office/drawing/2014/main" id="{C04F9764-15E9-CAD1-B201-2F234C9E9404}"/>
                </a:ext>
              </a:extLst>
            </p:cNvPr>
            <p:cNvSpPr txBox="1"/>
            <p:nvPr/>
          </p:nvSpPr>
          <p:spPr>
            <a:xfrm>
              <a:off x="11413731" y="2172795"/>
              <a:ext cx="872058" cy="369332"/>
            </a:xfrm>
            <a:prstGeom prst="rect">
              <a:avLst/>
            </a:prstGeom>
            <a:noFill/>
          </p:spPr>
          <p:txBody>
            <a:bodyPr wrap="square" rtlCol="0">
              <a:spAutoFit/>
            </a:bodyPr>
            <a:lstStyle/>
            <a:p>
              <a:pPr algn="ctr"/>
              <a:r>
                <a:rPr lang="en-US" altLang="ko-KR" sz="900" dirty="0">
                  <a:solidFill>
                    <a:srgbClr val="0432FF"/>
                  </a:solidFill>
                </a:rPr>
                <a:t>Coverage of shared AP</a:t>
              </a:r>
              <a:endParaRPr lang="ko-KR" altLang="en-US" sz="900" dirty="0">
                <a:solidFill>
                  <a:srgbClr val="0432FF"/>
                </a:solidFill>
              </a:endParaRPr>
            </a:p>
          </p:txBody>
        </p:sp>
        <p:sp>
          <p:nvSpPr>
            <p:cNvPr id="36" name="TextBox 35">
              <a:extLst>
                <a:ext uri="{FF2B5EF4-FFF2-40B4-BE49-F238E27FC236}">
                  <a16:creationId xmlns:a16="http://schemas.microsoft.com/office/drawing/2014/main" id="{A6DD1B62-F310-FFBE-5EBF-F3B85513435C}"/>
                </a:ext>
              </a:extLst>
            </p:cNvPr>
            <p:cNvSpPr txBox="1"/>
            <p:nvPr/>
          </p:nvSpPr>
          <p:spPr>
            <a:xfrm>
              <a:off x="7381154" y="3572262"/>
              <a:ext cx="414033" cy="230832"/>
            </a:xfrm>
            <a:prstGeom prst="rect">
              <a:avLst/>
            </a:prstGeom>
            <a:noFill/>
            <a:ln>
              <a:noFill/>
            </a:ln>
          </p:spPr>
          <p:txBody>
            <a:bodyPr wrap="square" rtlCol="0">
              <a:spAutoFit/>
            </a:bodyPr>
            <a:lstStyle/>
            <a:p>
              <a:pPr algn="ctr"/>
              <a:r>
                <a:rPr lang="en-US" altLang="ko-KR" sz="900" dirty="0">
                  <a:highlight>
                    <a:srgbClr val="FFFF00"/>
                  </a:highlight>
                </a:rPr>
                <a:t>CTS</a:t>
              </a:r>
              <a:endParaRPr lang="ko-KR" altLang="en-US" sz="900" dirty="0">
                <a:highlight>
                  <a:srgbClr val="FFFF00"/>
                </a:highlight>
              </a:endParaRPr>
            </a:p>
          </p:txBody>
        </p:sp>
        <p:sp>
          <p:nvSpPr>
            <p:cNvPr id="37" name="TextBox 36">
              <a:extLst>
                <a:ext uri="{FF2B5EF4-FFF2-40B4-BE49-F238E27FC236}">
                  <a16:creationId xmlns:a16="http://schemas.microsoft.com/office/drawing/2014/main" id="{80AF9A82-4ECD-EEB4-69AF-14E07721C630}"/>
                </a:ext>
              </a:extLst>
            </p:cNvPr>
            <p:cNvSpPr txBox="1"/>
            <p:nvPr/>
          </p:nvSpPr>
          <p:spPr>
            <a:xfrm>
              <a:off x="6739912" y="3402636"/>
              <a:ext cx="706227" cy="230832"/>
            </a:xfrm>
            <a:prstGeom prst="rect">
              <a:avLst/>
            </a:prstGeom>
            <a:noFill/>
          </p:spPr>
          <p:txBody>
            <a:bodyPr wrap="square" rtlCol="0">
              <a:spAutoFit/>
            </a:bodyPr>
            <a:lstStyle/>
            <a:p>
              <a:pPr algn="ctr"/>
              <a:r>
                <a:rPr lang="en-US" altLang="ko-KR" sz="900" dirty="0">
                  <a:highlight>
                    <a:srgbClr val="FFFF00"/>
                  </a:highlight>
                </a:rPr>
                <a:t>(MU-)RTS </a:t>
              </a:r>
              <a:endParaRPr lang="ko-KR" altLang="en-US" sz="900" dirty="0">
                <a:highlight>
                  <a:srgbClr val="FFFF00"/>
                </a:highlight>
              </a:endParaRPr>
            </a:p>
          </p:txBody>
        </p:sp>
        <p:sp>
          <p:nvSpPr>
            <p:cNvPr id="38" name="Right Brace 33">
              <a:extLst>
                <a:ext uri="{FF2B5EF4-FFF2-40B4-BE49-F238E27FC236}">
                  <a16:creationId xmlns:a16="http://schemas.microsoft.com/office/drawing/2014/main" id="{2FB873D8-1CFF-CBC5-3AB4-30DACF8EC9E5}"/>
                </a:ext>
              </a:extLst>
            </p:cNvPr>
            <p:cNvSpPr/>
            <p:nvPr/>
          </p:nvSpPr>
          <p:spPr bwMode="auto">
            <a:xfrm rot="10800000" flipV="1">
              <a:off x="6639403" y="3192189"/>
              <a:ext cx="295710" cy="1000184"/>
            </a:xfrm>
            <a:prstGeom prst="rightBrace">
              <a:avLst>
                <a:gd name="adj1" fmla="val 65599"/>
                <a:gd name="adj2" fmla="val 4947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TextBox 38">
              <a:extLst>
                <a:ext uri="{FF2B5EF4-FFF2-40B4-BE49-F238E27FC236}">
                  <a16:creationId xmlns:a16="http://schemas.microsoft.com/office/drawing/2014/main" id="{6CCC10EB-540B-958E-0E46-3F22BD1CA269}"/>
                </a:ext>
              </a:extLst>
            </p:cNvPr>
            <p:cNvSpPr txBox="1"/>
            <p:nvPr/>
          </p:nvSpPr>
          <p:spPr>
            <a:xfrm>
              <a:off x="8092760" y="3888977"/>
              <a:ext cx="886285" cy="369332"/>
            </a:xfrm>
            <a:prstGeom prst="rect">
              <a:avLst/>
            </a:prstGeom>
            <a:noFill/>
          </p:spPr>
          <p:txBody>
            <a:bodyPr wrap="square" rtlCol="0">
              <a:spAutoFit/>
            </a:bodyPr>
            <a:lstStyle/>
            <a:p>
              <a:pPr algn="ctr"/>
              <a:r>
                <a:rPr lang="en-US" altLang="ko-KR" sz="900" b="1" dirty="0">
                  <a:solidFill>
                    <a:schemeClr val="tx1"/>
                  </a:solidFill>
                </a:rPr>
                <a:t>STA 1-2</a:t>
              </a:r>
            </a:p>
            <a:p>
              <a:pPr algn="ctr"/>
              <a:r>
                <a:rPr lang="en-US" altLang="ko-KR" sz="900" b="1" dirty="0">
                  <a:solidFill>
                    <a:schemeClr val="tx1"/>
                  </a:solidFill>
                </a:rPr>
                <a:t>(BSS 1)</a:t>
              </a:r>
              <a:endParaRPr lang="ko-KR" altLang="en-US" sz="900" dirty="0">
                <a:solidFill>
                  <a:schemeClr val="tx1"/>
                </a:solidFill>
              </a:endParaRPr>
            </a:p>
          </p:txBody>
        </p:sp>
        <p:cxnSp>
          <p:nvCxnSpPr>
            <p:cNvPr id="40" name="Straight Arrow Connector 15">
              <a:extLst>
                <a:ext uri="{FF2B5EF4-FFF2-40B4-BE49-F238E27FC236}">
                  <a16:creationId xmlns:a16="http://schemas.microsoft.com/office/drawing/2014/main" id="{B457271D-EF1A-5BD6-CE6F-779FCCFF8B76}"/>
                </a:ext>
              </a:extLst>
            </p:cNvPr>
            <p:cNvCxnSpPr>
              <a:cxnSpLocks/>
            </p:cNvCxnSpPr>
            <p:nvPr/>
          </p:nvCxnSpPr>
          <p:spPr bwMode="auto">
            <a:xfrm flipV="1">
              <a:off x="7423125" y="3276063"/>
              <a:ext cx="32124" cy="849254"/>
            </a:xfrm>
            <a:prstGeom prst="straightConnector1">
              <a:avLst/>
            </a:prstGeom>
            <a:solidFill>
              <a:srgbClr val="00B8FF"/>
            </a:solidFill>
            <a:ln w="9525" cap="flat" cmpd="sng" algn="ctr">
              <a:solidFill>
                <a:srgbClr val="FFC000"/>
              </a:solidFill>
              <a:prstDash val="solid"/>
              <a:round/>
              <a:headEnd type="none" w="med" len="med"/>
              <a:tailEnd type="triangle"/>
            </a:ln>
            <a:effectLst/>
          </p:spPr>
        </p:cxnSp>
        <p:sp>
          <p:nvSpPr>
            <p:cNvPr id="41" name="타원 40">
              <a:extLst>
                <a:ext uri="{FF2B5EF4-FFF2-40B4-BE49-F238E27FC236}">
                  <a16:creationId xmlns:a16="http://schemas.microsoft.com/office/drawing/2014/main" id="{629BE88D-0783-08E2-D48E-DBBCC88817F7}"/>
                </a:ext>
              </a:extLst>
            </p:cNvPr>
            <p:cNvSpPr/>
            <p:nvPr/>
          </p:nvSpPr>
          <p:spPr bwMode="auto">
            <a:xfrm>
              <a:off x="8157833" y="3156477"/>
              <a:ext cx="696600" cy="1127741"/>
            </a:xfrm>
            <a:prstGeom prst="ellipse">
              <a:avLst/>
            </a:prstGeom>
            <a:solidFill>
              <a:srgbClr val="FFFF00">
                <a:alpha val="22000"/>
              </a:srgbClr>
            </a:solid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42" name="TextBox 41">
              <a:extLst>
                <a:ext uri="{FF2B5EF4-FFF2-40B4-BE49-F238E27FC236}">
                  <a16:creationId xmlns:a16="http://schemas.microsoft.com/office/drawing/2014/main" id="{AF3CC750-9D46-1268-D4C7-0BC667EDD2BB}"/>
                </a:ext>
              </a:extLst>
            </p:cNvPr>
            <p:cNvSpPr txBox="1"/>
            <p:nvPr/>
          </p:nvSpPr>
          <p:spPr>
            <a:xfrm>
              <a:off x="6934323" y="3048000"/>
              <a:ext cx="886285" cy="230832"/>
            </a:xfrm>
            <a:prstGeom prst="rect">
              <a:avLst/>
            </a:prstGeom>
            <a:noFill/>
          </p:spPr>
          <p:txBody>
            <a:bodyPr wrap="square" rtlCol="0">
              <a:spAutoFit/>
            </a:bodyPr>
            <a:lstStyle/>
            <a:p>
              <a:pPr algn="ctr"/>
              <a:r>
                <a:rPr lang="en-US" altLang="ko-KR" sz="900" b="1" dirty="0"/>
                <a:t>OBSS</a:t>
              </a:r>
              <a:r>
                <a:rPr lang="ko-KR" altLang="en-US" sz="900" b="1" dirty="0"/>
                <a:t> </a:t>
              </a:r>
              <a:r>
                <a:rPr lang="en-US" altLang="ko-KR" sz="900" b="1" dirty="0"/>
                <a:t>AP</a:t>
              </a:r>
              <a:endParaRPr lang="ko-KR" altLang="en-US" sz="900" dirty="0">
                <a:solidFill>
                  <a:schemeClr val="tx1"/>
                </a:solidFill>
              </a:endParaRPr>
            </a:p>
          </p:txBody>
        </p:sp>
        <p:sp>
          <p:nvSpPr>
            <p:cNvPr id="43" name="TextBox 42">
              <a:extLst>
                <a:ext uri="{FF2B5EF4-FFF2-40B4-BE49-F238E27FC236}">
                  <a16:creationId xmlns:a16="http://schemas.microsoft.com/office/drawing/2014/main" id="{AF6E2DB6-9919-59ED-CA02-B86FEC32BE74}"/>
                </a:ext>
              </a:extLst>
            </p:cNvPr>
            <p:cNvSpPr txBox="1"/>
            <p:nvPr/>
          </p:nvSpPr>
          <p:spPr>
            <a:xfrm>
              <a:off x="7031461" y="4094352"/>
              <a:ext cx="886285" cy="230832"/>
            </a:xfrm>
            <a:prstGeom prst="rect">
              <a:avLst/>
            </a:prstGeom>
            <a:noFill/>
          </p:spPr>
          <p:txBody>
            <a:bodyPr wrap="square" rtlCol="0">
              <a:spAutoFit/>
            </a:bodyPr>
            <a:lstStyle/>
            <a:p>
              <a:pPr algn="ctr"/>
              <a:r>
                <a:rPr lang="en-US" altLang="ko-KR" sz="900" b="1" dirty="0"/>
                <a:t>OBSS</a:t>
              </a:r>
              <a:r>
                <a:rPr lang="ko-KR" altLang="en-US" sz="900" b="1" dirty="0"/>
                <a:t> </a:t>
              </a:r>
              <a:r>
                <a:rPr lang="en-US" altLang="ko-KR" sz="900" b="1" dirty="0"/>
                <a:t>STA</a:t>
              </a:r>
              <a:endParaRPr lang="ko-KR" altLang="en-US" sz="900" dirty="0">
                <a:solidFill>
                  <a:schemeClr val="tx1"/>
                </a:solidFill>
              </a:endParaRPr>
            </a:p>
          </p:txBody>
        </p:sp>
        <p:cxnSp>
          <p:nvCxnSpPr>
            <p:cNvPr id="44" name="Straight Arrow Connector 15">
              <a:extLst>
                <a:ext uri="{FF2B5EF4-FFF2-40B4-BE49-F238E27FC236}">
                  <a16:creationId xmlns:a16="http://schemas.microsoft.com/office/drawing/2014/main" id="{7A3A91EF-7692-3E4D-15B5-A001416B4432}"/>
                </a:ext>
              </a:extLst>
            </p:cNvPr>
            <p:cNvCxnSpPr>
              <a:cxnSpLocks/>
              <a:stCxn id="43" idx="0"/>
              <a:endCxn id="41" idx="2"/>
            </p:cNvCxnSpPr>
            <p:nvPr/>
          </p:nvCxnSpPr>
          <p:spPr bwMode="auto">
            <a:xfrm flipV="1">
              <a:off x="7474604" y="3720348"/>
              <a:ext cx="683229" cy="374004"/>
            </a:xfrm>
            <a:prstGeom prst="straightConnector1">
              <a:avLst/>
            </a:prstGeom>
            <a:solidFill>
              <a:srgbClr val="00B8FF"/>
            </a:solidFill>
            <a:ln w="9525" cap="flat" cmpd="sng" algn="ctr">
              <a:solidFill>
                <a:srgbClr val="FFC000"/>
              </a:solidFill>
              <a:prstDash val="dash"/>
              <a:round/>
              <a:headEnd type="none" w="med" len="med"/>
              <a:tailEnd type="triangle"/>
            </a:ln>
            <a:effectLst/>
          </p:spPr>
        </p:cxnSp>
        <p:cxnSp>
          <p:nvCxnSpPr>
            <p:cNvPr id="45" name="Straight Arrow Connector 15">
              <a:extLst>
                <a:ext uri="{FF2B5EF4-FFF2-40B4-BE49-F238E27FC236}">
                  <a16:creationId xmlns:a16="http://schemas.microsoft.com/office/drawing/2014/main" id="{8F4F074F-9B31-F5CE-AF97-1D59A4562E0B}"/>
                </a:ext>
              </a:extLst>
            </p:cNvPr>
            <p:cNvCxnSpPr>
              <a:cxnSpLocks/>
            </p:cNvCxnSpPr>
            <p:nvPr/>
          </p:nvCxnSpPr>
          <p:spPr bwMode="auto">
            <a:xfrm>
              <a:off x="7543034" y="3352803"/>
              <a:ext cx="614799" cy="278215"/>
            </a:xfrm>
            <a:prstGeom prst="straightConnector1">
              <a:avLst/>
            </a:prstGeom>
            <a:solidFill>
              <a:srgbClr val="00B8FF"/>
            </a:solidFill>
            <a:ln w="9525" cap="flat" cmpd="sng" algn="ctr">
              <a:solidFill>
                <a:srgbClr val="FFC000"/>
              </a:solidFill>
              <a:prstDash val="dash"/>
              <a:round/>
              <a:headEnd type="none" w="med" len="med"/>
              <a:tailEnd type="triangle"/>
            </a:ln>
            <a:effectLst/>
          </p:spPr>
        </p:cxnSp>
        <p:sp>
          <p:nvSpPr>
            <p:cNvPr id="46" name="TextBox 45">
              <a:extLst>
                <a:ext uri="{FF2B5EF4-FFF2-40B4-BE49-F238E27FC236}">
                  <a16:creationId xmlns:a16="http://schemas.microsoft.com/office/drawing/2014/main" id="{52C3E50C-E76F-9146-F5FB-783A5EC29E17}"/>
                </a:ext>
              </a:extLst>
            </p:cNvPr>
            <p:cNvSpPr txBox="1"/>
            <p:nvPr/>
          </p:nvSpPr>
          <p:spPr>
            <a:xfrm>
              <a:off x="5486400" y="3475166"/>
              <a:ext cx="1479814" cy="369332"/>
            </a:xfrm>
            <a:prstGeom prst="rect">
              <a:avLst/>
            </a:prstGeom>
            <a:noFill/>
          </p:spPr>
          <p:txBody>
            <a:bodyPr wrap="square" rtlCol="0">
              <a:spAutoFit/>
            </a:bodyPr>
            <a:lstStyle/>
            <a:p>
              <a:pPr algn="ctr"/>
              <a:r>
                <a:rPr lang="en-US" altLang="ko-KR" sz="900" i="1" dirty="0">
                  <a:solidFill>
                    <a:schemeClr val="tx1"/>
                  </a:solidFill>
                </a:rPr>
                <a:t>Frame exchange(s) </a:t>
              </a:r>
              <a:br>
                <a:rPr lang="en-US" altLang="ko-KR" sz="900" i="1" dirty="0">
                  <a:solidFill>
                    <a:schemeClr val="tx1"/>
                  </a:solidFill>
                </a:rPr>
              </a:br>
              <a:r>
                <a:rPr lang="en-US" altLang="ko-KR" sz="900" i="1" dirty="0">
                  <a:solidFill>
                    <a:schemeClr val="tx1"/>
                  </a:solidFill>
                </a:rPr>
                <a:t>of OBSS</a:t>
              </a:r>
              <a:endParaRPr lang="ko-KR" altLang="en-US" sz="900" i="1" dirty="0">
                <a:solidFill>
                  <a:schemeClr val="tx1"/>
                </a:solidFill>
              </a:endParaRPr>
            </a:p>
          </p:txBody>
        </p:sp>
      </p:grpSp>
      <p:sp>
        <p:nvSpPr>
          <p:cNvPr id="47" name="직사각형 46">
            <a:extLst>
              <a:ext uri="{FF2B5EF4-FFF2-40B4-BE49-F238E27FC236}">
                <a16:creationId xmlns:a16="http://schemas.microsoft.com/office/drawing/2014/main" id="{6C231B94-1988-07CB-4BAB-BD3D0D414DB0}"/>
              </a:ext>
            </a:extLst>
          </p:cNvPr>
          <p:cNvSpPr/>
          <p:nvPr/>
        </p:nvSpPr>
        <p:spPr bwMode="auto">
          <a:xfrm>
            <a:off x="9481973" y="5419816"/>
            <a:ext cx="2565353" cy="337223"/>
          </a:xfrm>
          <a:prstGeom prst="rect">
            <a:avLst/>
          </a:prstGeom>
          <a:solidFill>
            <a:schemeClr val="bg1"/>
          </a:solid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ko-KR" altLang="en-US" sz="900" dirty="0"/>
              <a:t>* </a:t>
            </a:r>
            <a:r>
              <a:rPr lang="en-US" altLang="ko-KR" sz="900" dirty="0"/>
              <a:t>Assumption : The (MU-)RTS/CTS) exchange of the OBSS did not overlap with the NPCA primary channel of the sharing AP’s BSS </a:t>
            </a:r>
            <a:br>
              <a:rPr lang="en-US" altLang="ko-KR" sz="900" dirty="0"/>
            </a:br>
            <a:endParaRPr lang="ko-KR" altLang="en-US" sz="900" dirty="0">
              <a:latin typeface="Times New Roman" panose="02020603050405020304" pitchFamily="18" charset="0"/>
              <a:cs typeface="Times New Roman" panose="02020603050405020304" pitchFamily="18" charset="0"/>
            </a:endParaRPr>
          </a:p>
        </p:txBody>
      </p:sp>
      <p:sp>
        <p:nvSpPr>
          <p:cNvPr id="7" name="제목 1">
            <a:extLst>
              <a:ext uri="{FF2B5EF4-FFF2-40B4-BE49-F238E27FC236}">
                <a16:creationId xmlns:a16="http://schemas.microsoft.com/office/drawing/2014/main" id="{E9788E0F-2C22-5470-F70C-4E1D39ABE671}"/>
              </a:ext>
            </a:extLst>
          </p:cNvPr>
          <p:cNvSpPr txBox="1">
            <a:spLocks/>
          </p:cNvSpPr>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r>
              <a:rPr lang="en-US" altLang="ko-KR" dirty="0"/>
              <a:t>Interoperating scenario – Ⅱ</a:t>
            </a:r>
            <a:endParaRPr kumimoji="0" lang="ko-KR" altLang="en-US" kern="0" dirty="0"/>
          </a:p>
        </p:txBody>
      </p:sp>
    </p:spTree>
    <p:extLst>
      <p:ext uri="{BB962C8B-B14F-4D97-AF65-F5344CB8AC3E}">
        <p14:creationId xmlns:p14="http://schemas.microsoft.com/office/powerpoint/2010/main" val="4075918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A4E885-E291-E1EB-0AD4-B27EDD3222D8}"/>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3B20647D-D0B2-AC33-22DF-34AC63B2A420}"/>
              </a:ext>
            </a:extLst>
          </p:cNvPr>
          <p:cNvSpPr>
            <a:spLocks noGrp="1"/>
          </p:cNvSpPr>
          <p:nvPr>
            <p:ph type="dt" sz="half" idx="2"/>
          </p:nvPr>
        </p:nvSpPr>
        <p:spPr>
          <a:xfrm>
            <a:off x="929640" y="332603"/>
            <a:ext cx="1541128" cy="276999"/>
          </a:xfrm>
        </p:spPr>
        <p:txBody>
          <a:bodyPr/>
          <a:lstStyle/>
          <a:p>
            <a:pPr>
              <a:defRPr/>
            </a:pPr>
            <a:r>
              <a:rPr lang="en-US" altLang="ko-KR" dirty="0"/>
              <a:t>December 2024</a:t>
            </a:r>
          </a:p>
        </p:txBody>
      </p:sp>
      <p:sp>
        <p:nvSpPr>
          <p:cNvPr id="5" name="바닥글 개체 틀 4">
            <a:extLst>
              <a:ext uri="{FF2B5EF4-FFF2-40B4-BE49-F238E27FC236}">
                <a16:creationId xmlns:a16="http://schemas.microsoft.com/office/drawing/2014/main" id="{EB94F493-74E0-E8F4-53F8-939A1EA07FBA}"/>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24BB34D6-680D-5D3D-4664-1D7CD65167DC}"/>
              </a:ext>
            </a:extLst>
          </p:cNvPr>
          <p:cNvSpPr>
            <a:spLocks noGrp="1"/>
          </p:cNvSpPr>
          <p:nvPr>
            <p:ph type="title"/>
          </p:nvPr>
        </p:nvSpPr>
        <p:spPr>
          <a:xfrm>
            <a:off x="914401" y="685801"/>
            <a:ext cx="10361084" cy="1065213"/>
          </a:xfrm>
        </p:spPr>
        <p:txBody>
          <a:bodyPr/>
          <a:lstStyle/>
          <a:p>
            <a:r>
              <a:rPr lang="en-US" dirty="0"/>
              <a:t>Problem definition</a:t>
            </a:r>
          </a:p>
        </p:txBody>
      </p:sp>
      <p:sp>
        <p:nvSpPr>
          <p:cNvPr id="14" name="Slide Number Placeholder 5">
            <a:extLst>
              <a:ext uri="{FF2B5EF4-FFF2-40B4-BE49-F238E27FC236}">
                <a16:creationId xmlns:a16="http://schemas.microsoft.com/office/drawing/2014/main" id="{2ED27042-6D27-06EA-9B37-88F43167792C}"/>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5</a:t>
            </a:fld>
            <a:endParaRPr lang="en-US" altLang="ko-KR" sz="1200" b="0" dirty="0">
              <a:cs typeface="Arial" panose="020B0604020202020204" pitchFamily="34" charset="0"/>
            </a:endParaRPr>
          </a:p>
        </p:txBody>
      </p:sp>
      <p:sp>
        <p:nvSpPr>
          <p:cNvPr id="2" name="Content Placeholder 2">
            <a:extLst>
              <a:ext uri="{FF2B5EF4-FFF2-40B4-BE49-F238E27FC236}">
                <a16:creationId xmlns:a16="http://schemas.microsoft.com/office/drawing/2014/main" id="{10FD119A-88FA-B808-8327-2E16F20D301A}"/>
              </a:ext>
            </a:extLst>
          </p:cNvPr>
          <p:cNvSpPr txBox="1">
            <a:spLocks/>
          </p:cNvSpPr>
          <p:nvPr/>
        </p:nvSpPr>
        <p:spPr bwMode="auto">
          <a:xfrm>
            <a:off x="914400" y="1981201"/>
            <a:ext cx="108204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1800" dirty="0"/>
              <a:t>In the previous slides, we defined the interoperating scenarios for C-TDMA with NPCA</a:t>
            </a:r>
          </a:p>
          <a:p>
            <a:pPr>
              <a:buFont typeface="Arial" panose="020B0604020202020204" pitchFamily="34" charset="0"/>
              <a:buChar char="•"/>
            </a:pPr>
            <a:r>
              <a:rPr lang="en-US" altLang="ko-KR" sz="1800" dirty="0"/>
              <a:t>These interoperating scenarios can occur when a shared AP attempts to return the remainder of the shared TXOP time to the sharing AP</a:t>
            </a:r>
          </a:p>
          <a:p>
            <a:pPr lvl="1">
              <a:buFont typeface="Arial" panose="020B0604020202020204" pitchFamily="34" charset="0"/>
              <a:buChar char="•"/>
            </a:pPr>
            <a:r>
              <a:rPr lang="en-US" altLang="ko-KR" sz="1400" dirty="0"/>
              <a:t>While the shared AP is transmitting TXOP return frame to the sharing AP, the sharing AP can operate on the NPCA Primary channel</a:t>
            </a:r>
          </a:p>
          <a:p>
            <a:pPr lvl="2">
              <a:buFont typeface="Arial" panose="020B0604020202020204" pitchFamily="34" charset="0"/>
              <a:buChar char="•"/>
            </a:pPr>
            <a:r>
              <a:rPr lang="en-US" altLang="ko-KR" sz="1400" dirty="0"/>
              <a:t>In this case, it may not identify TXOP return frame</a:t>
            </a:r>
          </a:p>
          <a:p>
            <a:pPr lvl="1">
              <a:buFont typeface="Arial" panose="020B0604020202020204" pitchFamily="34" charset="0"/>
              <a:buChar char="•"/>
            </a:pPr>
            <a:r>
              <a:rPr lang="en-US" altLang="ko-KR" sz="1400" dirty="0"/>
              <a:t>Moreover, if the sharing AP intends to share its TXOP with multiple shared AP(s), it is unable to do </a:t>
            </a:r>
          </a:p>
          <a:p>
            <a:pPr>
              <a:buFont typeface="Arial" panose="020B0604020202020204" pitchFamily="34" charset="0"/>
              <a:buChar char="•"/>
            </a:pPr>
            <a:r>
              <a:rPr lang="en-US" altLang="ko-KR" sz="1800" dirty="0"/>
              <a:t>Therefore, we need a rule to allow/prevent the interoperability between C-TDMA and NPCA</a:t>
            </a:r>
          </a:p>
        </p:txBody>
      </p:sp>
      <p:sp>
        <p:nvSpPr>
          <p:cNvPr id="10" name="직사각형 9">
            <a:extLst>
              <a:ext uri="{FF2B5EF4-FFF2-40B4-BE49-F238E27FC236}">
                <a16:creationId xmlns:a16="http://schemas.microsoft.com/office/drawing/2014/main" id="{D91D2814-B039-B72E-2E0F-37729B6E0371}"/>
              </a:ext>
            </a:extLst>
          </p:cNvPr>
          <p:cNvSpPr/>
          <p:nvPr/>
        </p:nvSpPr>
        <p:spPr bwMode="auto">
          <a:xfrm>
            <a:off x="254187" y="5181600"/>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endParaRPr lang="en-US" altLang="ko-KR" sz="750" dirty="0">
              <a:latin typeface="Times New Roman" panose="02020603050405020304" pitchFamily="18" charset="0"/>
              <a:cs typeface="Times New Roman" panose="02020603050405020304" pitchFamily="18" charset="0"/>
            </a:endParaRPr>
          </a:p>
          <a:p>
            <a:pPr algn="ctr"/>
            <a:r>
              <a:rPr lang="en-US" altLang="ko-KR" sz="750" dirty="0">
                <a:latin typeface="Times New Roman" panose="02020603050405020304" pitchFamily="18" charset="0"/>
                <a:cs typeface="Times New Roman" panose="02020603050405020304" pitchFamily="18" charset="0"/>
              </a:rPr>
              <a:t>Sharing AP</a:t>
            </a:r>
            <a:endParaRPr lang="ko-KR" altLang="en-US" sz="750" dirty="0">
              <a:latin typeface="Times New Roman" panose="02020603050405020304" pitchFamily="18" charset="0"/>
              <a:cs typeface="Times New Roman" panose="02020603050405020304" pitchFamily="18" charset="0"/>
            </a:endParaRPr>
          </a:p>
        </p:txBody>
      </p:sp>
      <p:sp>
        <p:nvSpPr>
          <p:cNvPr id="12" name="직사각형 11">
            <a:extLst>
              <a:ext uri="{FF2B5EF4-FFF2-40B4-BE49-F238E27FC236}">
                <a16:creationId xmlns:a16="http://schemas.microsoft.com/office/drawing/2014/main" id="{F8A81CCF-2F68-E439-4F68-54D7D9855E54}"/>
              </a:ext>
            </a:extLst>
          </p:cNvPr>
          <p:cNvSpPr/>
          <p:nvPr/>
        </p:nvSpPr>
        <p:spPr bwMode="auto">
          <a:xfrm>
            <a:off x="277320" y="5943600"/>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Shared AP</a:t>
            </a:r>
            <a:endParaRPr lang="ko-KR" altLang="en-US" sz="750" dirty="0">
              <a:latin typeface="Times New Roman" panose="02020603050405020304" pitchFamily="18" charset="0"/>
              <a:cs typeface="Times New Roman" panose="02020603050405020304" pitchFamily="18" charset="0"/>
            </a:endParaRPr>
          </a:p>
        </p:txBody>
      </p:sp>
      <p:cxnSp>
        <p:nvCxnSpPr>
          <p:cNvPr id="13" name="직선 연결선 12">
            <a:extLst>
              <a:ext uri="{FF2B5EF4-FFF2-40B4-BE49-F238E27FC236}">
                <a16:creationId xmlns:a16="http://schemas.microsoft.com/office/drawing/2014/main" id="{F27F5885-F975-9FEA-1FDF-E19E03969DBC}"/>
              </a:ext>
            </a:extLst>
          </p:cNvPr>
          <p:cNvCxnSpPr>
            <a:cxnSpLocks/>
          </p:cNvCxnSpPr>
          <p:nvPr/>
        </p:nvCxnSpPr>
        <p:spPr>
          <a:xfrm>
            <a:off x="2000955" y="4935396"/>
            <a:ext cx="3892" cy="1424061"/>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5" name="직선 연결선 14">
            <a:extLst>
              <a:ext uri="{FF2B5EF4-FFF2-40B4-BE49-F238E27FC236}">
                <a16:creationId xmlns:a16="http://schemas.microsoft.com/office/drawing/2014/main" id="{E692CBB7-5594-02E7-9C9B-DBA8C7B881EB}"/>
              </a:ext>
            </a:extLst>
          </p:cNvPr>
          <p:cNvCxnSpPr>
            <a:cxnSpLocks/>
          </p:cNvCxnSpPr>
          <p:nvPr/>
        </p:nvCxnSpPr>
        <p:spPr bwMode="auto">
          <a:xfrm flipV="1">
            <a:off x="1289002" y="5456860"/>
            <a:ext cx="4493345" cy="64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직선 연결선 15">
            <a:extLst>
              <a:ext uri="{FF2B5EF4-FFF2-40B4-BE49-F238E27FC236}">
                <a16:creationId xmlns:a16="http://schemas.microsoft.com/office/drawing/2014/main" id="{168EAD5A-0BEE-6A63-3F85-0C9729AE9F50}"/>
              </a:ext>
            </a:extLst>
          </p:cNvPr>
          <p:cNvCxnSpPr>
            <a:cxnSpLocks/>
          </p:cNvCxnSpPr>
          <p:nvPr/>
        </p:nvCxnSpPr>
        <p:spPr bwMode="auto">
          <a:xfrm>
            <a:off x="1292106" y="6132005"/>
            <a:ext cx="4490241" cy="1276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직사각형 17">
            <a:extLst>
              <a:ext uri="{FF2B5EF4-FFF2-40B4-BE49-F238E27FC236}">
                <a16:creationId xmlns:a16="http://schemas.microsoft.com/office/drawing/2014/main" id="{7AA9B519-727A-944F-8DC1-67F4FFD5BF55}"/>
              </a:ext>
            </a:extLst>
          </p:cNvPr>
          <p:cNvSpPr/>
          <p:nvPr/>
        </p:nvSpPr>
        <p:spPr bwMode="auto">
          <a:xfrm>
            <a:off x="2139451" y="5794938"/>
            <a:ext cx="322282"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CTS</a:t>
            </a:r>
            <a:endParaRPr lang="ko-KR" altLang="en-US" sz="750" dirty="0">
              <a:latin typeface="Times New Roman" panose="02020603050405020304" pitchFamily="18" charset="0"/>
              <a:cs typeface="Times New Roman" panose="02020603050405020304" pitchFamily="18" charset="0"/>
            </a:endParaRPr>
          </a:p>
        </p:txBody>
      </p:sp>
      <p:cxnSp>
        <p:nvCxnSpPr>
          <p:cNvPr id="19" name="직선 연결선 18">
            <a:extLst>
              <a:ext uri="{FF2B5EF4-FFF2-40B4-BE49-F238E27FC236}">
                <a16:creationId xmlns:a16="http://schemas.microsoft.com/office/drawing/2014/main" id="{87397D0C-EBA6-5768-7A82-EA157969A5A1}"/>
              </a:ext>
            </a:extLst>
          </p:cNvPr>
          <p:cNvCxnSpPr>
            <a:cxnSpLocks/>
          </p:cNvCxnSpPr>
          <p:nvPr/>
        </p:nvCxnSpPr>
        <p:spPr>
          <a:xfrm>
            <a:off x="5561920" y="4703545"/>
            <a:ext cx="15767" cy="1446657"/>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0" name="직선 연결선 19">
            <a:extLst>
              <a:ext uri="{FF2B5EF4-FFF2-40B4-BE49-F238E27FC236}">
                <a16:creationId xmlns:a16="http://schemas.microsoft.com/office/drawing/2014/main" id="{0E0D0895-5F25-D62A-4AFC-D443BF994C03}"/>
              </a:ext>
            </a:extLst>
          </p:cNvPr>
          <p:cNvCxnSpPr>
            <a:cxnSpLocks/>
          </p:cNvCxnSpPr>
          <p:nvPr/>
        </p:nvCxnSpPr>
        <p:spPr bwMode="auto">
          <a:xfrm>
            <a:off x="1979671" y="4735896"/>
            <a:ext cx="3590386" cy="0"/>
          </a:xfrm>
          <a:prstGeom prst="line">
            <a:avLst/>
          </a:prstGeom>
          <a:solidFill>
            <a:schemeClr val="accent1"/>
          </a:solidFill>
          <a:ln w="6350" cap="flat" cmpd="sng" algn="ctr">
            <a:solidFill>
              <a:schemeClr val="tx2"/>
            </a:solidFill>
            <a:prstDash val="sysDot"/>
            <a:round/>
            <a:headEnd type="arrow" w="sm" len="sm"/>
            <a:tailEnd type="arrow" w="sm" len="sm"/>
          </a:ln>
          <a:effectLst/>
        </p:spPr>
      </p:cxnSp>
      <p:sp>
        <p:nvSpPr>
          <p:cNvPr id="21" name="직사각형 20">
            <a:extLst>
              <a:ext uri="{FF2B5EF4-FFF2-40B4-BE49-F238E27FC236}">
                <a16:creationId xmlns:a16="http://schemas.microsoft.com/office/drawing/2014/main" id="{1F0F0AD2-ACE9-ACD1-876B-77E502097FB5}"/>
              </a:ext>
            </a:extLst>
          </p:cNvPr>
          <p:cNvSpPr/>
          <p:nvPr/>
        </p:nvSpPr>
        <p:spPr bwMode="auto">
          <a:xfrm>
            <a:off x="3384771" y="4568841"/>
            <a:ext cx="1008932" cy="226992"/>
          </a:xfrm>
          <a:prstGeom prst="rect">
            <a:avLst/>
          </a:prstGeom>
          <a:noFill/>
          <a:ln w="12700" cap="flat" cmpd="sng" algn="ctr">
            <a:solidFill>
              <a:schemeClr val="bg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r>
              <a:rPr lang="en-US" altLang="ko-KR" sz="750" dirty="0"/>
              <a:t>Allocated time</a:t>
            </a:r>
            <a:endParaRPr lang="ko-KR" altLang="en-US" sz="750" dirty="0"/>
          </a:p>
        </p:txBody>
      </p:sp>
      <p:sp>
        <p:nvSpPr>
          <p:cNvPr id="22" name="직사각형 21">
            <a:extLst>
              <a:ext uri="{FF2B5EF4-FFF2-40B4-BE49-F238E27FC236}">
                <a16:creationId xmlns:a16="http://schemas.microsoft.com/office/drawing/2014/main" id="{6B68F71B-ABE2-527D-8442-DA537BF09074}"/>
              </a:ext>
            </a:extLst>
          </p:cNvPr>
          <p:cNvSpPr/>
          <p:nvPr/>
        </p:nvSpPr>
        <p:spPr>
          <a:xfrm>
            <a:off x="3000254" y="5311556"/>
            <a:ext cx="2549084" cy="142408"/>
          </a:xfrm>
          <a:prstGeom prst="rect">
            <a:avLst/>
          </a:prstGeom>
          <a:solidFill>
            <a:schemeClr val="accent6">
              <a:lumMod val="20000"/>
              <a:lumOff val="80000"/>
              <a:alpha val="61000"/>
            </a:schemeClr>
          </a:solidFill>
          <a:ln w="6350">
            <a:solidFill>
              <a:schemeClr val="tx1">
                <a:alpha val="76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Times New Roman" panose="02020603050405020304" pitchFamily="18" charset="0"/>
                <a:cs typeface="Times New Roman" panose="02020603050405020304" pitchFamily="18" charset="0"/>
              </a:rPr>
              <a:t>OBSS TXOP (e.g., shared AP)</a:t>
            </a:r>
            <a:endParaRPr lang="ko-KR" altLang="en-US" sz="900" dirty="0">
              <a:solidFill>
                <a:schemeClr val="tx1"/>
              </a:solidFill>
              <a:latin typeface="Times New Roman" panose="02020603050405020304" pitchFamily="18" charset="0"/>
              <a:cs typeface="Times New Roman" panose="02020603050405020304" pitchFamily="18" charset="0"/>
            </a:endParaRPr>
          </a:p>
        </p:txBody>
      </p:sp>
      <p:sp>
        <p:nvSpPr>
          <p:cNvPr id="23" name="직사각형 22">
            <a:extLst>
              <a:ext uri="{FF2B5EF4-FFF2-40B4-BE49-F238E27FC236}">
                <a16:creationId xmlns:a16="http://schemas.microsoft.com/office/drawing/2014/main" id="{205CBEF6-4DBC-1B35-CF54-DBAA33FD69BC}"/>
              </a:ext>
            </a:extLst>
          </p:cNvPr>
          <p:cNvSpPr/>
          <p:nvPr/>
        </p:nvSpPr>
        <p:spPr bwMode="auto">
          <a:xfrm>
            <a:off x="2658951" y="5698256"/>
            <a:ext cx="2282970" cy="15670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lgn="ctr"/>
            <a:r>
              <a:rPr lang="en-US" altLang="ko-KR" sz="750" dirty="0"/>
              <a:t>Shared AP’s BSS frame exchanges</a:t>
            </a:r>
            <a:endParaRPr lang="ko-KR" altLang="en-US" sz="750" dirty="0"/>
          </a:p>
        </p:txBody>
      </p:sp>
      <p:sp>
        <p:nvSpPr>
          <p:cNvPr id="24" name="직사각형 23">
            <a:extLst>
              <a:ext uri="{FF2B5EF4-FFF2-40B4-BE49-F238E27FC236}">
                <a16:creationId xmlns:a16="http://schemas.microsoft.com/office/drawing/2014/main" id="{BF05F30F-D7BB-57FC-1AEF-13DB723C079A}"/>
              </a:ext>
            </a:extLst>
          </p:cNvPr>
          <p:cNvSpPr/>
          <p:nvPr/>
        </p:nvSpPr>
        <p:spPr bwMode="auto">
          <a:xfrm>
            <a:off x="5130773" y="5811870"/>
            <a:ext cx="407352" cy="338277"/>
          </a:xfrm>
          <a:prstGeom prst="rect">
            <a:avLst/>
          </a:prstGeom>
          <a:no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lgn="ctr"/>
            <a:r>
              <a:rPr lang="en-US" altLang="ko-KR" sz="750" dirty="0"/>
              <a:t>TXOP </a:t>
            </a:r>
          </a:p>
          <a:p>
            <a:pPr algn="ctr"/>
            <a:r>
              <a:rPr lang="en-US" altLang="ko-KR" sz="750" dirty="0"/>
              <a:t>return</a:t>
            </a:r>
            <a:endParaRPr lang="ko-KR" altLang="en-US" sz="750" dirty="0"/>
          </a:p>
        </p:txBody>
      </p:sp>
      <p:cxnSp>
        <p:nvCxnSpPr>
          <p:cNvPr id="25" name="직선 화살표 연결선 24">
            <a:extLst>
              <a:ext uri="{FF2B5EF4-FFF2-40B4-BE49-F238E27FC236}">
                <a16:creationId xmlns:a16="http://schemas.microsoft.com/office/drawing/2014/main" id="{B13055B3-5C7E-E784-13A8-417896684DAD}"/>
              </a:ext>
            </a:extLst>
          </p:cNvPr>
          <p:cNvCxnSpPr>
            <a:cxnSpLocks/>
          </p:cNvCxnSpPr>
          <p:nvPr/>
        </p:nvCxnSpPr>
        <p:spPr>
          <a:xfrm flipH="1" flipV="1">
            <a:off x="5326979" y="5474827"/>
            <a:ext cx="1882" cy="338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직사각형 25">
            <a:extLst>
              <a:ext uri="{FF2B5EF4-FFF2-40B4-BE49-F238E27FC236}">
                <a16:creationId xmlns:a16="http://schemas.microsoft.com/office/drawing/2014/main" id="{51E0B32B-5BE6-C7AC-CCC1-9927E64F861D}"/>
              </a:ext>
            </a:extLst>
          </p:cNvPr>
          <p:cNvSpPr/>
          <p:nvPr/>
        </p:nvSpPr>
        <p:spPr bwMode="auto">
          <a:xfrm>
            <a:off x="1491442" y="5116187"/>
            <a:ext cx="511243"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MU RTS TXS</a:t>
            </a:r>
            <a:endParaRPr lang="ko-KR" altLang="en-US" sz="750" dirty="0">
              <a:latin typeface="Times New Roman" panose="02020603050405020304" pitchFamily="18" charset="0"/>
              <a:cs typeface="Times New Roman" panose="02020603050405020304" pitchFamily="18" charset="0"/>
            </a:endParaRPr>
          </a:p>
        </p:txBody>
      </p:sp>
      <p:sp>
        <p:nvSpPr>
          <p:cNvPr id="27" name="사각형: 둥근 모서리 26">
            <a:extLst>
              <a:ext uri="{FF2B5EF4-FFF2-40B4-BE49-F238E27FC236}">
                <a16:creationId xmlns:a16="http://schemas.microsoft.com/office/drawing/2014/main" id="{416740D3-F4DE-5C3E-5B25-4EC1CFABDC26}"/>
              </a:ext>
            </a:extLst>
          </p:cNvPr>
          <p:cNvSpPr/>
          <p:nvPr/>
        </p:nvSpPr>
        <p:spPr>
          <a:xfrm>
            <a:off x="2971168" y="4952382"/>
            <a:ext cx="2593938" cy="343031"/>
          </a:xfrm>
          <a:prstGeom prst="round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latin typeface="Times New Roman" panose="02020603050405020304" pitchFamily="18" charset="0"/>
                <a:cs typeface="Times New Roman" panose="02020603050405020304" pitchFamily="18" charset="0"/>
              </a:rPr>
              <a:t>NPCA operation during OBSS TXOP</a:t>
            </a:r>
            <a:endParaRPr lang="ko-KR" altLang="en-US" sz="800" dirty="0">
              <a:solidFill>
                <a:schemeClr val="tx1"/>
              </a:solidFill>
              <a:latin typeface="Times New Roman" panose="02020603050405020304" pitchFamily="18" charset="0"/>
              <a:cs typeface="Times New Roman" panose="02020603050405020304" pitchFamily="18" charset="0"/>
            </a:endParaRPr>
          </a:p>
        </p:txBody>
      </p:sp>
      <p:grpSp>
        <p:nvGrpSpPr>
          <p:cNvPr id="28" name="그룹 27">
            <a:extLst>
              <a:ext uri="{FF2B5EF4-FFF2-40B4-BE49-F238E27FC236}">
                <a16:creationId xmlns:a16="http://schemas.microsoft.com/office/drawing/2014/main" id="{944FB881-8746-AEA5-7B92-F79C12C920DC}"/>
              </a:ext>
            </a:extLst>
          </p:cNvPr>
          <p:cNvGrpSpPr/>
          <p:nvPr/>
        </p:nvGrpSpPr>
        <p:grpSpPr>
          <a:xfrm>
            <a:off x="5156409" y="5451253"/>
            <a:ext cx="311670" cy="314229"/>
            <a:chOff x="643825" y="2260600"/>
            <a:chExt cx="246584" cy="246584"/>
          </a:xfrm>
        </p:grpSpPr>
        <p:sp>
          <p:nvSpPr>
            <p:cNvPr id="29" name="직사각형 28">
              <a:extLst>
                <a:ext uri="{FF2B5EF4-FFF2-40B4-BE49-F238E27FC236}">
                  <a16:creationId xmlns:a16="http://schemas.microsoft.com/office/drawing/2014/main" id="{9FE218E5-8684-E3CC-3024-395DD420AB5D}"/>
                </a:ext>
              </a:extLst>
            </p:cNvPr>
            <p:cNvSpPr/>
            <p:nvPr/>
          </p:nvSpPr>
          <p:spPr>
            <a:xfrm rot="19184544">
              <a:off x="754381" y="2260600"/>
              <a:ext cx="45719" cy="246584"/>
            </a:xfrm>
            <a:prstGeom prst="rect">
              <a:avLst/>
            </a:prstGeom>
            <a:solidFill>
              <a:srgbClr val="C00000">
                <a:alpha val="55000"/>
              </a:srgbClr>
            </a:solidFill>
            <a:ln w="6350">
              <a:solidFill>
                <a:srgbClr val="FF7979">
                  <a:alpha val="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0" name="직사각형 29">
              <a:extLst>
                <a:ext uri="{FF2B5EF4-FFF2-40B4-BE49-F238E27FC236}">
                  <a16:creationId xmlns:a16="http://schemas.microsoft.com/office/drawing/2014/main" id="{4E42B27E-8F57-C09D-4158-5EE7CFB99329}"/>
                </a:ext>
              </a:extLst>
            </p:cNvPr>
            <p:cNvSpPr/>
            <p:nvPr/>
          </p:nvSpPr>
          <p:spPr>
            <a:xfrm rot="2897189">
              <a:off x="744257" y="2260600"/>
              <a:ext cx="45719" cy="246584"/>
            </a:xfrm>
            <a:prstGeom prst="rect">
              <a:avLst/>
            </a:prstGeom>
            <a:solidFill>
              <a:srgbClr val="C00000">
                <a:alpha val="55000"/>
              </a:srgbClr>
            </a:solidFill>
            <a:ln w="6350">
              <a:solidFill>
                <a:srgbClr val="FF7979">
                  <a:alpha val="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31" name="연결선: 구부러짐 30">
            <a:extLst>
              <a:ext uri="{FF2B5EF4-FFF2-40B4-BE49-F238E27FC236}">
                <a16:creationId xmlns:a16="http://schemas.microsoft.com/office/drawing/2014/main" id="{B1E37399-3FE6-437C-8C74-032AA6231087}"/>
              </a:ext>
            </a:extLst>
          </p:cNvPr>
          <p:cNvCxnSpPr>
            <a:cxnSpLocks/>
          </p:cNvCxnSpPr>
          <p:nvPr/>
        </p:nvCxnSpPr>
        <p:spPr bwMode="auto">
          <a:xfrm flipV="1">
            <a:off x="2973329" y="5200238"/>
            <a:ext cx="130421" cy="217922"/>
          </a:xfrm>
          <a:prstGeom prst="curvedConnector3">
            <a:avLst/>
          </a:prstGeom>
          <a:solidFill>
            <a:schemeClr val="accent1"/>
          </a:solidFill>
          <a:ln w="12700" cap="flat" cmpd="sng" algn="ctr">
            <a:solidFill>
              <a:schemeClr val="tx1"/>
            </a:solidFill>
            <a:prstDash val="solid"/>
            <a:round/>
            <a:headEnd type="none" w="sm" len="sm"/>
            <a:tailEnd type="triangle"/>
          </a:ln>
          <a:effectLst/>
        </p:spPr>
      </p:cxnSp>
      <p:cxnSp>
        <p:nvCxnSpPr>
          <p:cNvPr id="32" name="연결선: 구부러짐 31">
            <a:extLst>
              <a:ext uri="{FF2B5EF4-FFF2-40B4-BE49-F238E27FC236}">
                <a16:creationId xmlns:a16="http://schemas.microsoft.com/office/drawing/2014/main" id="{94084BF8-407D-E935-6A5C-B9AD53622B48}"/>
              </a:ext>
            </a:extLst>
          </p:cNvPr>
          <p:cNvCxnSpPr>
            <a:cxnSpLocks/>
          </p:cNvCxnSpPr>
          <p:nvPr/>
        </p:nvCxnSpPr>
        <p:spPr bwMode="auto">
          <a:xfrm rot="16200000" flipH="1">
            <a:off x="5342174" y="5259386"/>
            <a:ext cx="205926" cy="107455"/>
          </a:xfrm>
          <a:prstGeom prst="curvedConnector3">
            <a:avLst/>
          </a:prstGeom>
          <a:solidFill>
            <a:schemeClr val="accent1"/>
          </a:solidFill>
          <a:ln w="12700" cap="flat" cmpd="sng" algn="ctr">
            <a:solidFill>
              <a:schemeClr val="tx1"/>
            </a:solidFill>
            <a:prstDash val="solid"/>
            <a:round/>
            <a:headEnd type="none" w="sm" len="sm"/>
            <a:tailEnd type="triangle"/>
          </a:ln>
          <a:effectLst/>
        </p:spPr>
      </p:cxnSp>
      <p:sp>
        <p:nvSpPr>
          <p:cNvPr id="33" name="직사각형 32">
            <a:extLst>
              <a:ext uri="{FF2B5EF4-FFF2-40B4-BE49-F238E27FC236}">
                <a16:creationId xmlns:a16="http://schemas.microsoft.com/office/drawing/2014/main" id="{EE643402-950B-2737-4E7C-9BD85D1727AB}"/>
              </a:ext>
            </a:extLst>
          </p:cNvPr>
          <p:cNvSpPr/>
          <p:nvPr/>
        </p:nvSpPr>
        <p:spPr bwMode="auto">
          <a:xfrm>
            <a:off x="2450727" y="5025396"/>
            <a:ext cx="597355" cy="337223"/>
          </a:xfrm>
          <a:prstGeom prst="rect">
            <a:avLst/>
          </a:prstGeom>
          <a:no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500" dirty="0">
                <a:latin typeface="Times New Roman" panose="02020603050405020304" pitchFamily="18" charset="0"/>
                <a:cs typeface="Times New Roman" panose="02020603050405020304" pitchFamily="18" charset="0"/>
              </a:rPr>
              <a:t>Channel</a:t>
            </a:r>
          </a:p>
          <a:p>
            <a:pPr algn="ctr"/>
            <a:r>
              <a:rPr lang="en-US" altLang="ko-KR" sz="500" dirty="0">
                <a:latin typeface="Times New Roman" panose="02020603050405020304" pitchFamily="18" charset="0"/>
                <a:cs typeface="Times New Roman" panose="02020603050405020304" pitchFamily="18" charset="0"/>
              </a:rPr>
              <a:t>Switching</a:t>
            </a:r>
          </a:p>
          <a:p>
            <a:pPr algn="ctr"/>
            <a:r>
              <a:rPr lang="en-US" altLang="ko-KR" sz="500" dirty="0">
                <a:latin typeface="Times New Roman" panose="02020603050405020304" pitchFamily="18" charset="0"/>
                <a:cs typeface="Times New Roman" panose="02020603050405020304" pitchFamily="18" charset="0"/>
              </a:rPr>
              <a:t>to NPCA primary channel</a:t>
            </a:r>
            <a:endParaRPr lang="ko-KR" altLang="en-US" sz="500" dirty="0">
              <a:latin typeface="Times New Roman" panose="02020603050405020304" pitchFamily="18" charset="0"/>
              <a:cs typeface="Times New Roman" panose="02020603050405020304" pitchFamily="18" charset="0"/>
            </a:endParaRPr>
          </a:p>
        </p:txBody>
      </p:sp>
      <p:sp>
        <p:nvSpPr>
          <p:cNvPr id="34" name="직사각형 33">
            <a:extLst>
              <a:ext uri="{FF2B5EF4-FFF2-40B4-BE49-F238E27FC236}">
                <a16:creationId xmlns:a16="http://schemas.microsoft.com/office/drawing/2014/main" id="{69BFA1C9-EC1B-4AEF-159E-1315D25D2BFC}"/>
              </a:ext>
            </a:extLst>
          </p:cNvPr>
          <p:cNvSpPr/>
          <p:nvPr/>
        </p:nvSpPr>
        <p:spPr bwMode="auto">
          <a:xfrm>
            <a:off x="5279009" y="4972702"/>
            <a:ext cx="597355" cy="337223"/>
          </a:xfrm>
          <a:prstGeom prst="rect">
            <a:avLst/>
          </a:prstGeom>
          <a:no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500" dirty="0">
                <a:latin typeface="Times New Roman" panose="02020603050405020304" pitchFamily="18" charset="0"/>
                <a:cs typeface="Times New Roman" panose="02020603050405020304" pitchFamily="18" charset="0"/>
              </a:rPr>
              <a:t>Switching back</a:t>
            </a:r>
          </a:p>
          <a:p>
            <a:pPr algn="ctr"/>
            <a:r>
              <a:rPr lang="en-US" altLang="ko-KR" sz="500" dirty="0">
                <a:latin typeface="Times New Roman" panose="02020603050405020304" pitchFamily="18" charset="0"/>
                <a:cs typeface="Times New Roman" panose="02020603050405020304" pitchFamily="18" charset="0"/>
              </a:rPr>
              <a:t>to BSS primary channel</a:t>
            </a:r>
            <a:endParaRPr lang="ko-KR" altLang="en-US" sz="500" dirty="0">
              <a:latin typeface="Times New Roman" panose="02020603050405020304" pitchFamily="18" charset="0"/>
              <a:cs typeface="Times New Roman" panose="02020603050405020304" pitchFamily="18" charset="0"/>
            </a:endParaRPr>
          </a:p>
        </p:txBody>
      </p:sp>
      <p:sp>
        <p:nvSpPr>
          <p:cNvPr id="35" name="직사각형 34">
            <a:extLst>
              <a:ext uri="{FF2B5EF4-FFF2-40B4-BE49-F238E27FC236}">
                <a16:creationId xmlns:a16="http://schemas.microsoft.com/office/drawing/2014/main" id="{6CEFE731-25F7-B9CD-3145-B2A2D658B3A9}"/>
              </a:ext>
            </a:extLst>
          </p:cNvPr>
          <p:cNvSpPr/>
          <p:nvPr/>
        </p:nvSpPr>
        <p:spPr bwMode="auto">
          <a:xfrm>
            <a:off x="3020974" y="5851372"/>
            <a:ext cx="314119"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CTS</a:t>
            </a:r>
            <a:endParaRPr lang="ko-KR" altLang="en-US" sz="750" dirty="0">
              <a:latin typeface="Times New Roman" panose="02020603050405020304" pitchFamily="18" charset="0"/>
              <a:cs typeface="Times New Roman" panose="02020603050405020304" pitchFamily="18" charset="0"/>
            </a:endParaRPr>
          </a:p>
        </p:txBody>
      </p:sp>
      <p:sp>
        <p:nvSpPr>
          <p:cNvPr id="36" name="직사각형 35">
            <a:extLst>
              <a:ext uri="{FF2B5EF4-FFF2-40B4-BE49-F238E27FC236}">
                <a16:creationId xmlns:a16="http://schemas.microsoft.com/office/drawing/2014/main" id="{F5636E11-DC85-0E8E-59C2-EDBB18E714DA}"/>
              </a:ext>
            </a:extLst>
          </p:cNvPr>
          <p:cNvSpPr/>
          <p:nvPr/>
        </p:nvSpPr>
        <p:spPr bwMode="auto">
          <a:xfrm>
            <a:off x="2659995" y="5851886"/>
            <a:ext cx="391293"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(MU-) RTS</a:t>
            </a:r>
            <a:endParaRPr lang="ko-KR" altLang="en-US" sz="750" dirty="0">
              <a:latin typeface="Times New Roman" panose="02020603050405020304" pitchFamily="18" charset="0"/>
              <a:cs typeface="Times New Roman" panose="02020603050405020304" pitchFamily="18" charset="0"/>
            </a:endParaRPr>
          </a:p>
        </p:txBody>
      </p:sp>
      <p:sp>
        <p:nvSpPr>
          <p:cNvPr id="37" name="직사각형 36">
            <a:extLst>
              <a:ext uri="{FF2B5EF4-FFF2-40B4-BE49-F238E27FC236}">
                <a16:creationId xmlns:a16="http://schemas.microsoft.com/office/drawing/2014/main" id="{A6160E2A-2327-77D7-94FF-90025463FB03}"/>
              </a:ext>
            </a:extLst>
          </p:cNvPr>
          <p:cNvSpPr/>
          <p:nvPr/>
        </p:nvSpPr>
        <p:spPr bwMode="auto">
          <a:xfrm>
            <a:off x="3334201" y="5851886"/>
            <a:ext cx="1607719"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(DATA + ACK) / </a:t>
            </a:r>
            <a:br>
              <a:rPr lang="en-US" altLang="ko-KR" sz="750" dirty="0">
                <a:latin typeface="Times New Roman" panose="02020603050405020304" pitchFamily="18" charset="0"/>
                <a:cs typeface="Times New Roman" panose="02020603050405020304" pitchFamily="18" charset="0"/>
              </a:rPr>
            </a:br>
            <a:r>
              <a:rPr lang="en-US" altLang="ko-KR" sz="750" dirty="0">
                <a:latin typeface="Times New Roman" panose="02020603050405020304" pitchFamily="18" charset="0"/>
                <a:cs typeface="Times New Roman" panose="02020603050405020304" pitchFamily="18" charset="0"/>
              </a:rPr>
              <a:t>(TF + DATA +ACK)/..,/</a:t>
            </a:r>
            <a:endParaRPr lang="ko-KR" altLang="en-US" sz="750" dirty="0">
              <a:latin typeface="Times New Roman" panose="02020603050405020304" pitchFamily="18" charset="0"/>
              <a:cs typeface="Times New Roman" panose="02020603050405020304" pitchFamily="18" charset="0"/>
            </a:endParaRPr>
          </a:p>
        </p:txBody>
      </p:sp>
      <p:sp>
        <p:nvSpPr>
          <p:cNvPr id="38" name="직사각형 37">
            <a:extLst>
              <a:ext uri="{FF2B5EF4-FFF2-40B4-BE49-F238E27FC236}">
                <a16:creationId xmlns:a16="http://schemas.microsoft.com/office/drawing/2014/main" id="{15B1937F-0465-8567-D582-AE28F981E8E8}"/>
              </a:ext>
            </a:extLst>
          </p:cNvPr>
          <p:cNvSpPr/>
          <p:nvPr/>
        </p:nvSpPr>
        <p:spPr bwMode="auto">
          <a:xfrm>
            <a:off x="5992828" y="5187558"/>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endParaRPr lang="en-US" altLang="ko-KR" sz="750" dirty="0">
              <a:latin typeface="Times New Roman" panose="02020603050405020304" pitchFamily="18" charset="0"/>
              <a:cs typeface="Times New Roman" panose="02020603050405020304" pitchFamily="18" charset="0"/>
            </a:endParaRPr>
          </a:p>
          <a:p>
            <a:pPr algn="ctr"/>
            <a:r>
              <a:rPr lang="en-US" altLang="ko-KR" sz="750" dirty="0">
                <a:latin typeface="Times New Roman" panose="02020603050405020304" pitchFamily="18" charset="0"/>
                <a:cs typeface="Times New Roman" panose="02020603050405020304" pitchFamily="18" charset="0"/>
              </a:rPr>
              <a:t>Sharing AP</a:t>
            </a:r>
            <a:endParaRPr lang="ko-KR" altLang="en-US" sz="750" dirty="0">
              <a:latin typeface="Times New Roman" panose="02020603050405020304" pitchFamily="18" charset="0"/>
              <a:cs typeface="Times New Roman" panose="02020603050405020304" pitchFamily="18" charset="0"/>
            </a:endParaRPr>
          </a:p>
        </p:txBody>
      </p:sp>
      <p:sp>
        <p:nvSpPr>
          <p:cNvPr id="39" name="직사각형 38">
            <a:extLst>
              <a:ext uri="{FF2B5EF4-FFF2-40B4-BE49-F238E27FC236}">
                <a16:creationId xmlns:a16="http://schemas.microsoft.com/office/drawing/2014/main" id="{B4B3689C-192F-4616-52CC-400A6AF508B3}"/>
              </a:ext>
            </a:extLst>
          </p:cNvPr>
          <p:cNvSpPr/>
          <p:nvPr/>
        </p:nvSpPr>
        <p:spPr bwMode="auto">
          <a:xfrm>
            <a:off x="6015961" y="5942534"/>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Shared AP</a:t>
            </a:r>
            <a:endParaRPr lang="ko-KR" altLang="en-US" sz="750" dirty="0">
              <a:latin typeface="Times New Roman" panose="02020603050405020304" pitchFamily="18" charset="0"/>
              <a:cs typeface="Times New Roman" panose="02020603050405020304" pitchFamily="18" charset="0"/>
            </a:endParaRPr>
          </a:p>
        </p:txBody>
      </p:sp>
      <p:cxnSp>
        <p:nvCxnSpPr>
          <p:cNvPr id="40" name="직선 연결선 39">
            <a:extLst>
              <a:ext uri="{FF2B5EF4-FFF2-40B4-BE49-F238E27FC236}">
                <a16:creationId xmlns:a16="http://schemas.microsoft.com/office/drawing/2014/main" id="{834BEC59-56D2-E38D-F6DA-B3F37AE02609}"/>
              </a:ext>
            </a:extLst>
          </p:cNvPr>
          <p:cNvCxnSpPr>
            <a:cxnSpLocks/>
          </p:cNvCxnSpPr>
          <p:nvPr/>
        </p:nvCxnSpPr>
        <p:spPr>
          <a:xfrm>
            <a:off x="7739596" y="4935396"/>
            <a:ext cx="3892" cy="1424061"/>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41" name="직선 연결선 40">
            <a:extLst>
              <a:ext uri="{FF2B5EF4-FFF2-40B4-BE49-F238E27FC236}">
                <a16:creationId xmlns:a16="http://schemas.microsoft.com/office/drawing/2014/main" id="{FBB49BC8-0B40-68BA-03BE-23A0317B0AB8}"/>
              </a:ext>
            </a:extLst>
          </p:cNvPr>
          <p:cNvCxnSpPr>
            <a:cxnSpLocks/>
          </p:cNvCxnSpPr>
          <p:nvPr/>
        </p:nvCxnSpPr>
        <p:spPr bwMode="auto">
          <a:xfrm flipV="1">
            <a:off x="7027643" y="5456860"/>
            <a:ext cx="4493345" cy="64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직선 연결선 41">
            <a:extLst>
              <a:ext uri="{FF2B5EF4-FFF2-40B4-BE49-F238E27FC236}">
                <a16:creationId xmlns:a16="http://schemas.microsoft.com/office/drawing/2014/main" id="{DEED7B91-7236-0FBE-81A2-618AABF957B4}"/>
              </a:ext>
            </a:extLst>
          </p:cNvPr>
          <p:cNvCxnSpPr>
            <a:cxnSpLocks/>
          </p:cNvCxnSpPr>
          <p:nvPr/>
        </p:nvCxnSpPr>
        <p:spPr bwMode="auto">
          <a:xfrm>
            <a:off x="7030747" y="6132005"/>
            <a:ext cx="4490241" cy="1276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4" name="직사각형 43">
            <a:extLst>
              <a:ext uri="{FF2B5EF4-FFF2-40B4-BE49-F238E27FC236}">
                <a16:creationId xmlns:a16="http://schemas.microsoft.com/office/drawing/2014/main" id="{7D619BF0-FAA1-C5A9-6141-F1811E230DDA}"/>
              </a:ext>
            </a:extLst>
          </p:cNvPr>
          <p:cNvSpPr/>
          <p:nvPr/>
        </p:nvSpPr>
        <p:spPr bwMode="auto">
          <a:xfrm>
            <a:off x="7878092" y="5794938"/>
            <a:ext cx="322282"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CTS</a:t>
            </a:r>
            <a:endParaRPr lang="ko-KR" altLang="en-US" sz="750" dirty="0">
              <a:latin typeface="Times New Roman" panose="02020603050405020304" pitchFamily="18" charset="0"/>
              <a:cs typeface="Times New Roman" panose="02020603050405020304" pitchFamily="18" charset="0"/>
            </a:endParaRPr>
          </a:p>
        </p:txBody>
      </p:sp>
      <p:cxnSp>
        <p:nvCxnSpPr>
          <p:cNvPr id="45" name="직선 연결선 44">
            <a:extLst>
              <a:ext uri="{FF2B5EF4-FFF2-40B4-BE49-F238E27FC236}">
                <a16:creationId xmlns:a16="http://schemas.microsoft.com/office/drawing/2014/main" id="{409A91F8-C8B5-7EF0-325C-0DDDE1AC6F6C}"/>
              </a:ext>
            </a:extLst>
          </p:cNvPr>
          <p:cNvCxnSpPr>
            <a:cxnSpLocks/>
          </p:cNvCxnSpPr>
          <p:nvPr/>
        </p:nvCxnSpPr>
        <p:spPr>
          <a:xfrm>
            <a:off x="11300561" y="4703545"/>
            <a:ext cx="15767" cy="1446657"/>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46" name="직선 연결선 45">
            <a:extLst>
              <a:ext uri="{FF2B5EF4-FFF2-40B4-BE49-F238E27FC236}">
                <a16:creationId xmlns:a16="http://schemas.microsoft.com/office/drawing/2014/main" id="{2307B36E-438E-D6A3-9137-F6AD8F18B8ED}"/>
              </a:ext>
            </a:extLst>
          </p:cNvPr>
          <p:cNvCxnSpPr>
            <a:cxnSpLocks/>
          </p:cNvCxnSpPr>
          <p:nvPr/>
        </p:nvCxnSpPr>
        <p:spPr bwMode="auto">
          <a:xfrm>
            <a:off x="7738638" y="4735896"/>
            <a:ext cx="3590386" cy="0"/>
          </a:xfrm>
          <a:prstGeom prst="line">
            <a:avLst/>
          </a:prstGeom>
          <a:solidFill>
            <a:schemeClr val="accent1"/>
          </a:solidFill>
          <a:ln w="6350" cap="flat" cmpd="sng" algn="ctr">
            <a:solidFill>
              <a:schemeClr val="tx2"/>
            </a:solidFill>
            <a:prstDash val="sysDot"/>
            <a:round/>
            <a:headEnd type="arrow" w="sm" len="sm"/>
            <a:tailEnd type="arrow" w="sm" len="sm"/>
          </a:ln>
          <a:effectLst/>
        </p:spPr>
      </p:cxnSp>
      <p:sp>
        <p:nvSpPr>
          <p:cNvPr id="48" name="직사각형 47">
            <a:extLst>
              <a:ext uri="{FF2B5EF4-FFF2-40B4-BE49-F238E27FC236}">
                <a16:creationId xmlns:a16="http://schemas.microsoft.com/office/drawing/2014/main" id="{4AC273C5-1F1D-B851-60D1-1609E43BF310}"/>
              </a:ext>
            </a:extLst>
          </p:cNvPr>
          <p:cNvSpPr/>
          <p:nvPr/>
        </p:nvSpPr>
        <p:spPr>
          <a:xfrm>
            <a:off x="8738895" y="5311556"/>
            <a:ext cx="2549084" cy="142408"/>
          </a:xfrm>
          <a:prstGeom prst="rect">
            <a:avLst/>
          </a:prstGeom>
          <a:solidFill>
            <a:srgbClr val="F7FDAD"/>
          </a:solidFill>
          <a:ln w="6350">
            <a:solidFill>
              <a:schemeClr val="tx1">
                <a:alpha val="76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Times New Roman" panose="02020603050405020304" pitchFamily="18" charset="0"/>
                <a:cs typeface="Times New Roman" panose="02020603050405020304" pitchFamily="18" charset="0"/>
              </a:rPr>
              <a:t>OBSS TXOP (i.e., not a shared AP)</a:t>
            </a:r>
            <a:endParaRPr lang="ko-KR" altLang="en-US" sz="900" dirty="0">
              <a:solidFill>
                <a:schemeClr val="tx1"/>
              </a:solidFill>
              <a:latin typeface="Times New Roman" panose="02020603050405020304" pitchFamily="18" charset="0"/>
              <a:cs typeface="Times New Roman" panose="02020603050405020304" pitchFamily="18" charset="0"/>
            </a:endParaRPr>
          </a:p>
        </p:txBody>
      </p:sp>
      <p:sp>
        <p:nvSpPr>
          <p:cNvPr id="49" name="직사각형 48">
            <a:extLst>
              <a:ext uri="{FF2B5EF4-FFF2-40B4-BE49-F238E27FC236}">
                <a16:creationId xmlns:a16="http://schemas.microsoft.com/office/drawing/2014/main" id="{CF995E80-02BE-89C8-9C8B-63DA43081704}"/>
              </a:ext>
            </a:extLst>
          </p:cNvPr>
          <p:cNvSpPr/>
          <p:nvPr/>
        </p:nvSpPr>
        <p:spPr bwMode="auto">
          <a:xfrm>
            <a:off x="8393359" y="5754668"/>
            <a:ext cx="2280944" cy="42986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lgn="ctr"/>
            <a:r>
              <a:rPr lang="en-US" altLang="ko-KR" sz="750" dirty="0"/>
              <a:t>Shared AP’s BSS frame exchanges</a:t>
            </a:r>
            <a:endParaRPr lang="ko-KR" altLang="en-US" sz="750" dirty="0"/>
          </a:p>
        </p:txBody>
      </p:sp>
      <p:sp>
        <p:nvSpPr>
          <p:cNvPr id="50" name="직사각형 49">
            <a:extLst>
              <a:ext uri="{FF2B5EF4-FFF2-40B4-BE49-F238E27FC236}">
                <a16:creationId xmlns:a16="http://schemas.microsoft.com/office/drawing/2014/main" id="{2B51719A-B57C-4F90-02E7-83D353FF2109}"/>
              </a:ext>
            </a:extLst>
          </p:cNvPr>
          <p:cNvSpPr/>
          <p:nvPr/>
        </p:nvSpPr>
        <p:spPr bwMode="auto">
          <a:xfrm>
            <a:off x="10869414" y="5811870"/>
            <a:ext cx="407352" cy="338277"/>
          </a:xfrm>
          <a:prstGeom prst="rect">
            <a:avLst/>
          </a:prstGeom>
          <a:no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lgn="ctr"/>
            <a:r>
              <a:rPr lang="en-US" altLang="ko-KR" sz="750" dirty="0"/>
              <a:t>TXOP </a:t>
            </a:r>
          </a:p>
          <a:p>
            <a:pPr algn="ctr"/>
            <a:r>
              <a:rPr lang="en-US" altLang="ko-KR" sz="750" dirty="0"/>
              <a:t>return</a:t>
            </a:r>
            <a:endParaRPr lang="ko-KR" altLang="en-US" sz="750" dirty="0"/>
          </a:p>
        </p:txBody>
      </p:sp>
      <p:cxnSp>
        <p:nvCxnSpPr>
          <p:cNvPr id="51" name="직선 화살표 연결선 50">
            <a:extLst>
              <a:ext uri="{FF2B5EF4-FFF2-40B4-BE49-F238E27FC236}">
                <a16:creationId xmlns:a16="http://schemas.microsoft.com/office/drawing/2014/main" id="{01618D9F-2812-3B53-3115-5334D57F7603}"/>
              </a:ext>
            </a:extLst>
          </p:cNvPr>
          <p:cNvCxnSpPr>
            <a:cxnSpLocks/>
          </p:cNvCxnSpPr>
          <p:nvPr/>
        </p:nvCxnSpPr>
        <p:spPr>
          <a:xfrm flipH="1" flipV="1">
            <a:off x="11065620" y="5474827"/>
            <a:ext cx="1882" cy="338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직사각형 51">
            <a:extLst>
              <a:ext uri="{FF2B5EF4-FFF2-40B4-BE49-F238E27FC236}">
                <a16:creationId xmlns:a16="http://schemas.microsoft.com/office/drawing/2014/main" id="{D6E11091-05A4-B36B-DA7F-C159FF67F6C0}"/>
              </a:ext>
            </a:extLst>
          </p:cNvPr>
          <p:cNvSpPr/>
          <p:nvPr/>
        </p:nvSpPr>
        <p:spPr bwMode="auto">
          <a:xfrm>
            <a:off x="7230083" y="5116187"/>
            <a:ext cx="511243"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MU RTS TXS</a:t>
            </a:r>
            <a:endParaRPr lang="ko-KR" altLang="en-US" sz="750" dirty="0">
              <a:latin typeface="Times New Roman" panose="02020603050405020304" pitchFamily="18" charset="0"/>
              <a:cs typeface="Times New Roman" panose="02020603050405020304" pitchFamily="18" charset="0"/>
            </a:endParaRPr>
          </a:p>
        </p:txBody>
      </p:sp>
      <p:sp>
        <p:nvSpPr>
          <p:cNvPr id="53" name="사각형: 둥근 모서리 52">
            <a:extLst>
              <a:ext uri="{FF2B5EF4-FFF2-40B4-BE49-F238E27FC236}">
                <a16:creationId xmlns:a16="http://schemas.microsoft.com/office/drawing/2014/main" id="{CE53B23F-5B2D-B434-E82C-87066FA3CB4D}"/>
              </a:ext>
            </a:extLst>
          </p:cNvPr>
          <p:cNvSpPr/>
          <p:nvPr/>
        </p:nvSpPr>
        <p:spPr>
          <a:xfrm>
            <a:off x="8709809" y="4952382"/>
            <a:ext cx="2593938" cy="343031"/>
          </a:xfrm>
          <a:prstGeom prst="round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latin typeface="Times New Roman" panose="02020603050405020304" pitchFamily="18" charset="0"/>
                <a:cs typeface="Times New Roman" panose="02020603050405020304" pitchFamily="18" charset="0"/>
              </a:rPr>
              <a:t>NPCA operation during OBSS TXOP</a:t>
            </a:r>
            <a:endParaRPr lang="ko-KR" altLang="en-US" sz="800" dirty="0">
              <a:solidFill>
                <a:schemeClr val="tx1"/>
              </a:solidFill>
              <a:latin typeface="Times New Roman" panose="02020603050405020304" pitchFamily="18" charset="0"/>
              <a:cs typeface="Times New Roman" panose="02020603050405020304" pitchFamily="18" charset="0"/>
            </a:endParaRPr>
          </a:p>
        </p:txBody>
      </p:sp>
      <p:grpSp>
        <p:nvGrpSpPr>
          <p:cNvPr id="54" name="그룹 53">
            <a:extLst>
              <a:ext uri="{FF2B5EF4-FFF2-40B4-BE49-F238E27FC236}">
                <a16:creationId xmlns:a16="http://schemas.microsoft.com/office/drawing/2014/main" id="{784CB378-B2B4-5AA5-375F-0BD8D22F59B0}"/>
              </a:ext>
            </a:extLst>
          </p:cNvPr>
          <p:cNvGrpSpPr/>
          <p:nvPr/>
        </p:nvGrpSpPr>
        <p:grpSpPr>
          <a:xfrm>
            <a:off x="10895050" y="5451253"/>
            <a:ext cx="311670" cy="314229"/>
            <a:chOff x="643825" y="2260600"/>
            <a:chExt cx="246584" cy="246584"/>
          </a:xfrm>
        </p:grpSpPr>
        <p:sp>
          <p:nvSpPr>
            <p:cNvPr id="55" name="직사각형 54">
              <a:extLst>
                <a:ext uri="{FF2B5EF4-FFF2-40B4-BE49-F238E27FC236}">
                  <a16:creationId xmlns:a16="http://schemas.microsoft.com/office/drawing/2014/main" id="{972BF099-2A07-4952-2130-DF9C66A1D03A}"/>
                </a:ext>
              </a:extLst>
            </p:cNvPr>
            <p:cNvSpPr/>
            <p:nvPr/>
          </p:nvSpPr>
          <p:spPr>
            <a:xfrm rot="19184544">
              <a:off x="754381" y="2260600"/>
              <a:ext cx="45719" cy="246584"/>
            </a:xfrm>
            <a:prstGeom prst="rect">
              <a:avLst/>
            </a:prstGeom>
            <a:solidFill>
              <a:srgbClr val="C00000">
                <a:alpha val="55000"/>
              </a:srgbClr>
            </a:solidFill>
            <a:ln w="6350">
              <a:solidFill>
                <a:srgbClr val="FF7979">
                  <a:alpha val="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6" name="직사각형 55">
              <a:extLst>
                <a:ext uri="{FF2B5EF4-FFF2-40B4-BE49-F238E27FC236}">
                  <a16:creationId xmlns:a16="http://schemas.microsoft.com/office/drawing/2014/main" id="{F25944B5-C550-33C5-2E97-D95B634E3AE6}"/>
                </a:ext>
              </a:extLst>
            </p:cNvPr>
            <p:cNvSpPr/>
            <p:nvPr/>
          </p:nvSpPr>
          <p:spPr>
            <a:xfrm rot="2897189">
              <a:off x="744257" y="2260600"/>
              <a:ext cx="45719" cy="246584"/>
            </a:xfrm>
            <a:prstGeom prst="rect">
              <a:avLst/>
            </a:prstGeom>
            <a:solidFill>
              <a:srgbClr val="C00000">
                <a:alpha val="55000"/>
              </a:srgbClr>
            </a:solidFill>
            <a:ln w="6350">
              <a:solidFill>
                <a:srgbClr val="FF7979">
                  <a:alpha val="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cxnSp>
        <p:nvCxnSpPr>
          <p:cNvPr id="57" name="연결선: 구부러짐 56">
            <a:extLst>
              <a:ext uri="{FF2B5EF4-FFF2-40B4-BE49-F238E27FC236}">
                <a16:creationId xmlns:a16="http://schemas.microsoft.com/office/drawing/2014/main" id="{07F4CBCF-BF91-6126-0A26-3987FD73E889}"/>
              </a:ext>
            </a:extLst>
          </p:cNvPr>
          <p:cNvCxnSpPr>
            <a:cxnSpLocks/>
          </p:cNvCxnSpPr>
          <p:nvPr/>
        </p:nvCxnSpPr>
        <p:spPr bwMode="auto">
          <a:xfrm flipV="1">
            <a:off x="8711970" y="5200238"/>
            <a:ext cx="130421" cy="217922"/>
          </a:xfrm>
          <a:prstGeom prst="curvedConnector3">
            <a:avLst/>
          </a:prstGeom>
          <a:solidFill>
            <a:schemeClr val="accent1"/>
          </a:solidFill>
          <a:ln w="12700" cap="flat" cmpd="sng" algn="ctr">
            <a:solidFill>
              <a:schemeClr val="tx1"/>
            </a:solidFill>
            <a:prstDash val="solid"/>
            <a:round/>
            <a:headEnd type="none" w="sm" len="sm"/>
            <a:tailEnd type="triangle"/>
          </a:ln>
          <a:effectLst/>
        </p:spPr>
      </p:cxnSp>
      <p:cxnSp>
        <p:nvCxnSpPr>
          <p:cNvPr id="58" name="연결선: 구부러짐 57">
            <a:extLst>
              <a:ext uri="{FF2B5EF4-FFF2-40B4-BE49-F238E27FC236}">
                <a16:creationId xmlns:a16="http://schemas.microsoft.com/office/drawing/2014/main" id="{7D128737-098C-352E-C555-A2325F6BD515}"/>
              </a:ext>
            </a:extLst>
          </p:cNvPr>
          <p:cNvCxnSpPr>
            <a:cxnSpLocks/>
          </p:cNvCxnSpPr>
          <p:nvPr/>
        </p:nvCxnSpPr>
        <p:spPr bwMode="auto">
          <a:xfrm rot="16200000" flipH="1">
            <a:off x="11080815" y="5259386"/>
            <a:ext cx="205926" cy="107455"/>
          </a:xfrm>
          <a:prstGeom prst="curvedConnector3">
            <a:avLst/>
          </a:prstGeom>
          <a:solidFill>
            <a:schemeClr val="accent1"/>
          </a:solidFill>
          <a:ln w="12700" cap="flat" cmpd="sng" algn="ctr">
            <a:solidFill>
              <a:schemeClr val="tx1"/>
            </a:solidFill>
            <a:prstDash val="solid"/>
            <a:round/>
            <a:headEnd type="none" w="sm" len="sm"/>
            <a:tailEnd type="triangle"/>
          </a:ln>
          <a:effectLst/>
        </p:spPr>
      </p:cxnSp>
      <p:sp>
        <p:nvSpPr>
          <p:cNvPr id="59" name="직사각형 58">
            <a:extLst>
              <a:ext uri="{FF2B5EF4-FFF2-40B4-BE49-F238E27FC236}">
                <a16:creationId xmlns:a16="http://schemas.microsoft.com/office/drawing/2014/main" id="{0743494A-AB1D-08FE-7E36-F5896268F010}"/>
              </a:ext>
            </a:extLst>
          </p:cNvPr>
          <p:cNvSpPr/>
          <p:nvPr/>
        </p:nvSpPr>
        <p:spPr bwMode="auto">
          <a:xfrm>
            <a:off x="8189368" y="5025396"/>
            <a:ext cx="597355" cy="337223"/>
          </a:xfrm>
          <a:prstGeom prst="rect">
            <a:avLst/>
          </a:prstGeom>
          <a:no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500" dirty="0">
                <a:latin typeface="Times New Roman" panose="02020603050405020304" pitchFamily="18" charset="0"/>
                <a:cs typeface="Times New Roman" panose="02020603050405020304" pitchFamily="18" charset="0"/>
              </a:rPr>
              <a:t>Channel</a:t>
            </a:r>
          </a:p>
          <a:p>
            <a:pPr algn="ctr"/>
            <a:r>
              <a:rPr lang="en-US" altLang="ko-KR" sz="500" dirty="0">
                <a:latin typeface="Times New Roman" panose="02020603050405020304" pitchFamily="18" charset="0"/>
                <a:cs typeface="Times New Roman" panose="02020603050405020304" pitchFamily="18" charset="0"/>
              </a:rPr>
              <a:t>Switching</a:t>
            </a:r>
          </a:p>
          <a:p>
            <a:pPr algn="ctr"/>
            <a:r>
              <a:rPr lang="en-US" altLang="ko-KR" sz="500" dirty="0">
                <a:latin typeface="Times New Roman" panose="02020603050405020304" pitchFamily="18" charset="0"/>
                <a:cs typeface="Times New Roman" panose="02020603050405020304" pitchFamily="18" charset="0"/>
              </a:rPr>
              <a:t>to NPCA primary channel</a:t>
            </a:r>
            <a:endParaRPr lang="ko-KR" altLang="en-US" sz="500" dirty="0">
              <a:latin typeface="Times New Roman" panose="02020603050405020304" pitchFamily="18" charset="0"/>
              <a:cs typeface="Times New Roman" panose="02020603050405020304" pitchFamily="18" charset="0"/>
            </a:endParaRPr>
          </a:p>
        </p:txBody>
      </p:sp>
      <p:sp>
        <p:nvSpPr>
          <p:cNvPr id="60" name="직사각형 59">
            <a:extLst>
              <a:ext uri="{FF2B5EF4-FFF2-40B4-BE49-F238E27FC236}">
                <a16:creationId xmlns:a16="http://schemas.microsoft.com/office/drawing/2014/main" id="{78778D64-2133-14E7-2693-803D805EF983}"/>
              </a:ext>
            </a:extLst>
          </p:cNvPr>
          <p:cNvSpPr/>
          <p:nvPr/>
        </p:nvSpPr>
        <p:spPr bwMode="auto">
          <a:xfrm>
            <a:off x="11017650" y="4972702"/>
            <a:ext cx="597355" cy="337223"/>
          </a:xfrm>
          <a:prstGeom prst="rect">
            <a:avLst/>
          </a:prstGeom>
          <a:no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500" dirty="0">
                <a:latin typeface="Times New Roman" panose="02020603050405020304" pitchFamily="18" charset="0"/>
                <a:cs typeface="Times New Roman" panose="02020603050405020304" pitchFamily="18" charset="0"/>
              </a:rPr>
              <a:t>Switching back</a:t>
            </a:r>
          </a:p>
          <a:p>
            <a:pPr algn="ctr"/>
            <a:r>
              <a:rPr lang="en-US" altLang="ko-KR" sz="500" dirty="0">
                <a:latin typeface="Times New Roman" panose="02020603050405020304" pitchFamily="18" charset="0"/>
                <a:cs typeface="Times New Roman" panose="02020603050405020304" pitchFamily="18" charset="0"/>
              </a:rPr>
              <a:t>to BSS primary channel</a:t>
            </a:r>
            <a:endParaRPr lang="ko-KR" altLang="en-US" sz="500" dirty="0">
              <a:latin typeface="Times New Roman" panose="02020603050405020304" pitchFamily="18" charset="0"/>
              <a:cs typeface="Times New Roman" panose="02020603050405020304" pitchFamily="18" charset="0"/>
            </a:endParaRPr>
          </a:p>
        </p:txBody>
      </p:sp>
      <p:sp>
        <p:nvSpPr>
          <p:cNvPr id="61" name="직사각형 60">
            <a:extLst>
              <a:ext uri="{FF2B5EF4-FFF2-40B4-BE49-F238E27FC236}">
                <a16:creationId xmlns:a16="http://schemas.microsoft.com/office/drawing/2014/main" id="{8EBBDCB4-E52B-A62C-8825-8805F4DF3A3C}"/>
              </a:ext>
            </a:extLst>
          </p:cNvPr>
          <p:cNvSpPr/>
          <p:nvPr/>
        </p:nvSpPr>
        <p:spPr bwMode="auto">
          <a:xfrm>
            <a:off x="2450727" y="4130127"/>
            <a:ext cx="2565353" cy="337223"/>
          </a:xfrm>
          <a:prstGeom prst="rect">
            <a:avLst/>
          </a:prstGeom>
          <a:solidFill>
            <a:schemeClr val="bg1"/>
          </a:solid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900" dirty="0">
                <a:latin typeface="Times New Roman" panose="02020603050405020304" pitchFamily="18" charset="0"/>
                <a:cs typeface="Times New Roman" panose="02020603050405020304" pitchFamily="18" charset="0"/>
              </a:rPr>
              <a:t>Interoperating scenario – Ⅰ</a:t>
            </a:r>
          </a:p>
          <a:p>
            <a:pPr algn="ctr"/>
            <a:r>
              <a:rPr lang="en-US" altLang="ko-KR" sz="900" dirty="0">
                <a:latin typeface="Times New Roman" panose="02020603050405020304" pitchFamily="18" charset="0"/>
                <a:cs typeface="Times New Roman" panose="02020603050405020304" pitchFamily="18" charset="0"/>
              </a:rPr>
              <a:t>(NPCA triggered by shared AP BSS)</a:t>
            </a:r>
            <a:endParaRPr lang="ko-KR" altLang="en-US" sz="900" dirty="0">
              <a:latin typeface="Times New Roman" panose="02020603050405020304" pitchFamily="18" charset="0"/>
              <a:cs typeface="Times New Roman" panose="02020603050405020304" pitchFamily="18" charset="0"/>
            </a:endParaRPr>
          </a:p>
        </p:txBody>
      </p:sp>
      <p:sp>
        <p:nvSpPr>
          <p:cNvPr id="64" name="직사각형 63">
            <a:extLst>
              <a:ext uri="{FF2B5EF4-FFF2-40B4-BE49-F238E27FC236}">
                <a16:creationId xmlns:a16="http://schemas.microsoft.com/office/drawing/2014/main" id="{13EFBAE6-CC02-D744-E371-AF76E8AFD356}"/>
              </a:ext>
            </a:extLst>
          </p:cNvPr>
          <p:cNvSpPr/>
          <p:nvPr/>
        </p:nvSpPr>
        <p:spPr bwMode="auto">
          <a:xfrm>
            <a:off x="9134760" y="4546895"/>
            <a:ext cx="1008932" cy="226992"/>
          </a:xfrm>
          <a:prstGeom prst="rect">
            <a:avLst/>
          </a:prstGeom>
          <a:noFill/>
          <a:ln w="12700" cap="flat" cmpd="sng" algn="ctr">
            <a:solidFill>
              <a:schemeClr val="bg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r>
              <a:rPr lang="en-US" altLang="ko-KR" sz="750" dirty="0"/>
              <a:t>Allocated time</a:t>
            </a:r>
            <a:endParaRPr lang="ko-KR" altLang="en-US" sz="750" dirty="0"/>
          </a:p>
        </p:txBody>
      </p:sp>
      <p:sp>
        <p:nvSpPr>
          <p:cNvPr id="65" name="직사각형 64">
            <a:extLst>
              <a:ext uri="{FF2B5EF4-FFF2-40B4-BE49-F238E27FC236}">
                <a16:creationId xmlns:a16="http://schemas.microsoft.com/office/drawing/2014/main" id="{44EA8FED-0055-A942-0F19-FADC4ADAC8D5}"/>
              </a:ext>
            </a:extLst>
          </p:cNvPr>
          <p:cNvSpPr/>
          <p:nvPr/>
        </p:nvSpPr>
        <p:spPr bwMode="auto">
          <a:xfrm>
            <a:off x="8189368" y="4114800"/>
            <a:ext cx="2565353" cy="337223"/>
          </a:xfrm>
          <a:prstGeom prst="rect">
            <a:avLst/>
          </a:prstGeom>
          <a:solidFill>
            <a:schemeClr val="bg1"/>
          </a:solid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900" dirty="0">
                <a:latin typeface="Times New Roman" panose="02020603050405020304" pitchFamily="18" charset="0"/>
                <a:cs typeface="Times New Roman" panose="02020603050405020304" pitchFamily="18" charset="0"/>
              </a:rPr>
              <a:t>Interoperating scenario – Ⅱ</a:t>
            </a:r>
          </a:p>
          <a:p>
            <a:pPr algn="ctr"/>
            <a:r>
              <a:rPr lang="en-US" altLang="ko-KR" sz="900" dirty="0">
                <a:latin typeface="Times New Roman" panose="02020603050405020304" pitchFamily="18" charset="0"/>
                <a:cs typeface="Times New Roman" panose="02020603050405020304" pitchFamily="18" charset="0"/>
              </a:rPr>
              <a:t>(NPCA triggered by OBSS)</a:t>
            </a:r>
            <a:endParaRPr lang="ko-KR" altLang="en-US" sz="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4163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EFCC78-D44F-7E69-E261-CA5AEA31163F}"/>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D8993AB-8974-4818-FDFF-60DF9D60B397}"/>
              </a:ext>
            </a:extLst>
          </p:cNvPr>
          <p:cNvSpPr>
            <a:spLocks noGrp="1"/>
          </p:cNvSpPr>
          <p:nvPr>
            <p:ph type="title"/>
          </p:nvPr>
        </p:nvSpPr>
        <p:spPr/>
        <p:txBody>
          <a:bodyPr/>
          <a:lstStyle/>
          <a:p>
            <a:r>
              <a:rPr lang="en-US" altLang="ko-KR" dirty="0"/>
              <a:t>Allowing interoperation between C-TDMA and NPCA</a:t>
            </a:r>
            <a:endParaRPr lang="ko-KR" altLang="en-US" dirty="0"/>
          </a:p>
        </p:txBody>
      </p:sp>
      <p:sp>
        <p:nvSpPr>
          <p:cNvPr id="3" name="내용 개체 틀 2">
            <a:extLst>
              <a:ext uri="{FF2B5EF4-FFF2-40B4-BE49-F238E27FC236}">
                <a16:creationId xmlns:a16="http://schemas.microsoft.com/office/drawing/2014/main" id="{876AB825-9AD0-2841-E92B-71006E84BDE1}"/>
              </a:ext>
            </a:extLst>
          </p:cNvPr>
          <p:cNvSpPr>
            <a:spLocks noGrp="1"/>
          </p:cNvSpPr>
          <p:nvPr>
            <p:ph idx="1"/>
          </p:nvPr>
        </p:nvSpPr>
        <p:spPr/>
        <p:txBody>
          <a:bodyPr/>
          <a:lstStyle/>
          <a:p>
            <a:pPr>
              <a:buFont typeface="Arial" panose="020B0604020202020204" pitchFamily="34" charset="0"/>
              <a:buChar char="•"/>
            </a:pPr>
            <a:r>
              <a:rPr lang="en-US" altLang="ko-KR" sz="1800" dirty="0"/>
              <a:t>To enable the interoperation of C-TDMA and NPCA, we can a consider conditional approach</a:t>
            </a:r>
          </a:p>
          <a:p>
            <a:pPr>
              <a:buFont typeface="Arial" panose="020B0604020202020204" pitchFamily="34" charset="0"/>
              <a:buChar char="•"/>
            </a:pPr>
            <a:r>
              <a:rPr lang="en-US" altLang="ko-KR" sz="1800" dirty="0"/>
              <a:t>Proposal 1 : If the sharing AP requests TXOP return from the shared AP, NPCA operation may not be performed; If not, NPCA can be carried out </a:t>
            </a:r>
          </a:p>
          <a:p>
            <a:pPr lvl="1">
              <a:buFont typeface="Arial" panose="020B0604020202020204" pitchFamily="34" charset="0"/>
              <a:buChar char="•"/>
            </a:pPr>
            <a:r>
              <a:rPr lang="en-US" altLang="ko-KR" sz="1400" b="1" dirty="0"/>
              <a:t>Requests for TXOP return </a:t>
            </a:r>
            <a:r>
              <a:rPr lang="en-US" altLang="ko-KR" sz="1400" dirty="0"/>
              <a:t>: Regardless of whether the NPCA operation is triggered by the sharing AP’s BSS, it means that the NPCA operation will not be performed during C-TDMA </a:t>
            </a:r>
          </a:p>
          <a:p>
            <a:pPr lvl="2">
              <a:buFont typeface="Arial" panose="020B0604020202020204" pitchFamily="34" charset="0"/>
              <a:buChar char="•"/>
            </a:pPr>
            <a:r>
              <a:rPr lang="en-US" altLang="ko-KR" sz="1200" dirty="0"/>
              <a:t>It can be prevented until the end of allocation duration indicated in the MU-RTS TXS sent to the corresponding shared AP</a:t>
            </a:r>
          </a:p>
          <a:p>
            <a:pPr lvl="2">
              <a:buFont typeface="Arial" panose="020B0604020202020204" pitchFamily="34" charset="0"/>
              <a:buChar char="•"/>
            </a:pPr>
            <a:r>
              <a:rPr lang="en-US" altLang="ko-KR" sz="1200" dirty="0"/>
              <a:t>By through this, if the sharing AP intends to allocate TXOP to multiple shared AP(s), it can prevent the issue of not receiving the TXOP return frame from the shared AP due to NPCA operation</a:t>
            </a:r>
          </a:p>
          <a:p>
            <a:pPr lvl="1">
              <a:buFont typeface="Arial" panose="020B0604020202020204" pitchFamily="34" charset="0"/>
              <a:buChar char="•"/>
            </a:pPr>
            <a:r>
              <a:rPr lang="en-US" altLang="ko-KR" sz="1400" b="1" dirty="0"/>
              <a:t>No requests for TXOP return </a:t>
            </a:r>
            <a:r>
              <a:rPr lang="en-US" altLang="ko-KR" sz="1400" dirty="0"/>
              <a:t>: NPCA can be performed during C-TDMA but only triggered by the shared AP’s BSS</a:t>
            </a:r>
            <a:endParaRPr lang="en-US" altLang="ko-KR" sz="1200" dirty="0"/>
          </a:p>
          <a:p>
            <a:pPr lvl="2">
              <a:buFont typeface="Arial" panose="020B0604020202020204" pitchFamily="34" charset="0"/>
              <a:buChar char="•"/>
            </a:pPr>
            <a:r>
              <a:rPr lang="en-US" altLang="ko-KR" sz="1200" dirty="0"/>
              <a:t>If the NPCA operation is triggered by the OBSS and performed during C-TDMA, it may cause interference with the TXOP return frame</a:t>
            </a:r>
          </a:p>
          <a:p>
            <a:pPr lvl="2">
              <a:buFont typeface="Arial" panose="020B0604020202020204" pitchFamily="34" charset="0"/>
              <a:buChar char="•"/>
            </a:pPr>
            <a:r>
              <a:rPr lang="en-US" altLang="ko-KR" sz="1200" dirty="0"/>
              <a:t>Therefore, NPCA may only be performed when triggered by the shared AP’s BSS frame exchanges</a:t>
            </a:r>
          </a:p>
          <a:p>
            <a:pPr marL="457188" lvl="1" indent="0">
              <a:buNone/>
            </a:pPr>
            <a:br>
              <a:rPr lang="en-US" altLang="ko-KR" sz="1400" dirty="0"/>
            </a:br>
            <a:endParaRPr lang="en-US" altLang="ko-KR" sz="1400" dirty="0"/>
          </a:p>
          <a:p>
            <a:pPr marL="0" indent="0">
              <a:buNone/>
            </a:pPr>
            <a:endParaRPr lang="ko-KR" altLang="en-US" dirty="0"/>
          </a:p>
        </p:txBody>
      </p:sp>
      <p:sp>
        <p:nvSpPr>
          <p:cNvPr id="4" name="날짜 개체 틀 3">
            <a:extLst>
              <a:ext uri="{FF2B5EF4-FFF2-40B4-BE49-F238E27FC236}">
                <a16:creationId xmlns:a16="http://schemas.microsoft.com/office/drawing/2014/main" id="{BDB21FA4-4718-0DC7-68BA-3873C956B876}"/>
              </a:ext>
            </a:extLst>
          </p:cNvPr>
          <p:cNvSpPr>
            <a:spLocks noGrp="1"/>
          </p:cNvSpPr>
          <p:nvPr>
            <p:ph type="dt" sz="half" idx="2"/>
          </p:nvPr>
        </p:nvSpPr>
        <p:spPr>
          <a:xfrm>
            <a:off x="929220" y="332603"/>
            <a:ext cx="1515479" cy="276999"/>
          </a:xfrm>
        </p:spPr>
        <p:txBody>
          <a:bodyPr/>
          <a:lstStyle/>
          <a:p>
            <a:pPr>
              <a:defRPr/>
            </a:pPr>
            <a:r>
              <a:rPr lang="en-US" altLang="ko-KR" dirty="0"/>
              <a:t>December 2024</a:t>
            </a:r>
          </a:p>
        </p:txBody>
      </p:sp>
      <p:sp>
        <p:nvSpPr>
          <p:cNvPr id="5" name="바닥글 개체 틀 4">
            <a:extLst>
              <a:ext uri="{FF2B5EF4-FFF2-40B4-BE49-F238E27FC236}">
                <a16:creationId xmlns:a16="http://schemas.microsoft.com/office/drawing/2014/main" id="{E5F3ABC9-ADAE-13E3-78FB-4F52BF324CCD}"/>
              </a:ext>
            </a:extLst>
          </p:cNvPr>
          <p:cNvSpPr>
            <a:spLocks noGrp="1"/>
          </p:cNvSpPr>
          <p:nvPr>
            <p:ph type="ftr" sz="quarter" idx="3"/>
          </p:nvPr>
        </p:nvSpPr>
        <p:spPr/>
        <p:txBody>
          <a:bodyPr/>
          <a:lstStyle/>
          <a:p>
            <a:pPr>
              <a:defRPr/>
            </a:pPr>
            <a:r>
              <a:rPr lang="en-US" altLang="ko-KR"/>
              <a:t>Si-Chan Noh, Newracom</a:t>
            </a:r>
            <a:endParaRPr lang="en-US" altLang="ko-KR" dirty="0"/>
          </a:p>
        </p:txBody>
      </p:sp>
      <p:sp>
        <p:nvSpPr>
          <p:cNvPr id="6" name="슬라이드 번호 개체 틀 5">
            <a:extLst>
              <a:ext uri="{FF2B5EF4-FFF2-40B4-BE49-F238E27FC236}">
                <a16:creationId xmlns:a16="http://schemas.microsoft.com/office/drawing/2014/main" id="{A07D02A9-EF2C-AD4E-158C-1CC96ECFF784}"/>
              </a:ext>
            </a:extLst>
          </p:cNvPr>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6</a:t>
            </a:fld>
            <a:endParaRPr lang="en-US" altLang="ko-KR"/>
          </a:p>
        </p:txBody>
      </p:sp>
      <p:sp>
        <p:nvSpPr>
          <p:cNvPr id="7" name="직사각형 6">
            <a:extLst>
              <a:ext uri="{FF2B5EF4-FFF2-40B4-BE49-F238E27FC236}">
                <a16:creationId xmlns:a16="http://schemas.microsoft.com/office/drawing/2014/main" id="{9BF44CE9-F951-01E6-2BAD-7F356B5AC009}"/>
              </a:ext>
            </a:extLst>
          </p:cNvPr>
          <p:cNvSpPr/>
          <p:nvPr/>
        </p:nvSpPr>
        <p:spPr bwMode="auto">
          <a:xfrm>
            <a:off x="262362" y="5320917"/>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endParaRPr lang="en-US" altLang="ko-KR" sz="750" dirty="0">
              <a:latin typeface="Times New Roman" panose="02020603050405020304" pitchFamily="18" charset="0"/>
              <a:cs typeface="Times New Roman" panose="02020603050405020304" pitchFamily="18" charset="0"/>
            </a:endParaRPr>
          </a:p>
          <a:p>
            <a:pPr algn="ctr"/>
            <a:r>
              <a:rPr lang="en-US" altLang="ko-KR" sz="750" dirty="0">
                <a:latin typeface="Times New Roman" panose="02020603050405020304" pitchFamily="18" charset="0"/>
                <a:cs typeface="Times New Roman" panose="02020603050405020304" pitchFamily="18" charset="0"/>
              </a:rPr>
              <a:t>Sharing AP</a:t>
            </a:r>
            <a:endParaRPr lang="ko-KR" altLang="en-US" sz="750" dirty="0">
              <a:latin typeface="Times New Roman" panose="02020603050405020304" pitchFamily="18" charset="0"/>
              <a:cs typeface="Times New Roman" panose="02020603050405020304" pitchFamily="18" charset="0"/>
            </a:endParaRPr>
          </a:p>
        </p:txBody>
      </p:sp>
      <p:sp>
        <p:nvSpPr>
          <p:cNvPr id="8" name="직사각형 7">
            <a:extLst>
              <a:ext uri="{FF2B5EF4-FFF2-40B4-BE49-F238E27FC236}">
                <a16:creationId xmlns:a16="http://schemas.microsoft.com/office/drawing/2014/main" id="{CB835D1A-8A11-5BC6-A831-D81A849EEEE4}"/>
              </a:ext>
            </a:extLst>
          </p:cNvPr>
          <p:cNvSpPr/>
          <p:nvPr/>
        </p:nvSpPr>
        <p:spPr bwMode="auto">
          <a:xfrm>
            <a:off x="262362" y="6082917"/>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Shared AP</a:t>
            </a:r>
            <a:endParaRPr lang="ko-KR" altLang="en-US" sz="750" dirty="0">
              <a:latin typeface="Times New Roman" panose="02020603050405020304" pitchFamily="18" charset="0"/>
              <a:cs typeface="Times New Roman" panose="02020603050405020304" pitchFamily="18" charset="0"/>
            </a:endParaRPr>
          </a:p>
        </p:txBody>
      </p:sp>
      <p:cxnSp>
        <p:nvCxnSpPr>
          <p:cNvPr id="9" name="직선 연결선 8">
            <a:extLst>
              <a:ext uri="{FF2B5EF4-FFF2-40B4-BE49-F238E27FC236}">
                <a16:creationId xmlns:a16="http://schemas.microsoft.com/office/drawing/2014/main" id="{336E3D6B-8C1A-A528-B30A-EBC7BFE3A76A}"/>
              </a:ext>
            </a:extLst>
          </p:cNvPr>
          <p:cNvCxnSpPr>
            <a:cxnSpLocks/>
          </p:cNvCxnSpPr>
          <p:nvPr/>
        </p:nvCxnSpPr>
        <p:spPr>
          <a:xfrm>
            <a:off x="2034717" y="4908313"/>
            <a:ext cx="3892" cy="1452685"/>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0" name="직선 연결선 9">
            <a:extLst>
              <a:ext uri="{FF2B5EF4-FFF2-40B4-BE49-F238E27FC236}">
                <a16:creationId xmlns:a16="http://schemas.microsoft.com/office/drawing/2014/main" id="{AFE5C8B4-5CAA-928A-580E-11AB34A4D7E4}"/>
              </a:ext>
            </a:extLst>
          </p:cNvPr>
          <p:cNvCxnSpPr>
            <a:cxnSpLocks/>
          </p:cNvCxnSpPr>
          <p:nvPr/>
        </p:nvCxnSpPr>
        <p:spPr bwMode="auto">
          <a:xfrm flipV="1">
            <a:off x="1322764" y="5596177"/>
            <a:ext cx="4493345" cy="64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직선 연결선 10">
            <a:extLst>
              <a:ext uri="{FF2B5EF4-FFF2-40B4-BE49-F238E27FC236}">
                <a16:creationId xmlns:a16="http://schemas.microsoft.com/office/drawing/2014/main" id="{26889610-D77B-4AA1-FBF5-013B8F44742B}"/>
              </a:ext>
            </a:extLst>
          </p:cNvPr>
          <p:cNvCxnSpPr>
            <a:cxnSpLocks/>
          </p:cNvCxnSpPr>
          <p:nvPr/>
        </p:nvCxnSpPr>
        <p:spPr bwMode="auto">
          <a:xfrm>
            <a:off x="1325868" y="6271322"/>
            <a:ext cx="4490241" cy="1276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직사각형 11">
            <a:extLst>
              <a:ext uri="{FF2B5EF4-FFF2-40B4-BE49-F238E27FC236}">
                <a16:creationId xmlns:a16="http://schemas.microsoft.com/office/drawing/2014/main" id="{9D43BEA1-6FE8-543E-9354-ABA041763B64}"/>
              </a:ext>
            </a:extLst>
          </p:cNvPr>
          <p:cNvSpPr/>
          <p:nvPr/>
        </p:nvSpPr>
        <p:spPr bwMode="auto">
          <a:xfrm>
            <a:off x="2173213" y="5934255"/>
            <a:ext cx="322282"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CTS</a:t>
            </a:r>
            <a:endParaRPr lang="ko-KR" altLang="en-US" sz="750" dirty="0">
              <a:latin typeface="Times New Roman" panose="02020603050405020304" pitchFamily="18" charset="0"/>
              <a:cs typeface="Times New Roman" panose="02020603050405020304" pitchFamily="18" charset="0"/>
            </a:endParaRPr>
          </a:p>
        </p:txBody>
      </p:sp>
      <p:cxnSp>
        <p:nvCxnSpPr>
          <p:cNvPr id="13" name="직선 연결선 12">
            <a:extLst>
              <a:ext uri="{FF2B5EF4-FFF2-40B4-BE49-F238E27FC236}">
                <a16:creationId xmlns:a16="http://schemas.microsoft.com/office/drawing/2014/main" id="{05076D51-2B44-3535-8051-55433E7AA511}"/>
              </a:ext>
            </a:extLst>
          </p:cNvPr>
          <p:cNvCxnSpPr>
            <a:cxnSpLocks/>
          </p:cNvCxnSpPr>
          <p:nvPr/>
        </p:nvCxnSpPr>
        <p:spPr>
          <a:xfrm>
            <a:off x="5595682" y="4884334"/>
            <a:ext cx="15767" cy="1475735"/>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14" name="직선 연결선 13">
            <a:extLst>
              <a:ext uri="{FF2B5EF4-FFF2-40B4-BE49-F238E27FC236}">
                <a16:creationId xmlns:a16="http://schemas.microsoft.com/office/drawing/2014/main" id="{7445D4E3-6CED-2F4A-A78B-0B4BB9AA1AAA}"/>
              </a:ext>
            </a:extLst>
          </p:cNvPr>
          <p:cNvCxnSpPr>
            <a:cxnSpLocks/>
          </p:cNvCxnSpPr>
          <p:nvPr/>
        </p:nvCxnSpPr>
        <p:spPr bwMode="auto">
          <a:xfrm>
            <a:off x="2013433" y="4875213"/>
            <a:ext cx="3590386" cy="0"/>
          </a:xfrm>
          <a:prstGeom prst="line">
            <a:avLst/>
          </a:prstGeom>
          <a:solidFill>
            <a:schemeClr val="accent1"/>
          </a:solidFill>
          <a:ln w="6350" cap="flat" cmpd="sng" algn="ctr">
            <a:solidFill>
              <a:schemeClr val="tx2"/>
            </a:solidFill>
            <a:prstDash val="sysDot"/>
            <a:round/>
            <a:headEnd type="arrow" w="sm" len="sm"/>
            <a:tailEnd type="arrow" w="sm" len="sm"/>
          </a:ln>
          <a:effectLst/>
        </p:spPr>
      </p:cxnSp>
      <p:sp>
        <p:nvSpPr>
          <p:cNvPr id="15" name="직사각형 14">
            <a:extLst>
              <a:ext uri="{FF2B5EF4-FFF2-40B4-BE49-F238E27FC236}">
                <a16:creationId xmlns:a16="http://schemas.microsoft.com/office/drawing/2014/main" id="{8DF41021-DA07-B7A2-7870-F8921642D3B5}"/>
              </a:ext>
            </a:extLst>
          </p:cNvPr>
          <p:cNvSpPr/>
          <p:nvPr/>
        </p:nvSpPr>
        <p:spPr bwMode="auto">
          <a:xfrm>
            <a:off x="3418533" y="4708158"/>
            <a:ext cx="1008932" cy="226992"/>
          </a:xfrm>
          <a:prstGeom prst="rect">
            <a:avLst/>
          </a:prstGeom>
          <a:noFill/>
          <a:ln w="12700" cap="flat" cmpd="sng" algn="ctr">
            <a:solidFill>
              <a:schemeClr val="bg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r>
              <a:rPr lang="en-US" altLang="ko-KR" sz="750" dirty="0"/>
              <a:t>Allocated time</a:t>
            </a:r>
            <a:endParaRPr lang="ko-KR" altLang="en-US" sz="750" dirty="0"/>
          </a:p>
        </p:txBody>
      </p:sp>
      <p:sp>
        <p:nvSpPr>
          <p:cNvPr id="16" name="직사각형 15">
            <a:extLst>
              <a:ext uri="{FF2B5EF4-FFF2-40B4-BE49-F238E27FC236}">
                <a16:creationId xmlns:a16="http://schemas.microsoft.com/office/drawing/2014/main" id="{F3FEE076-C0C5-ED84-95A1-16BB82A1F667}"/>
              </a:ext>
            </a:extLst>
          </p:cNvPr>
          <p:cNvSpPr/>
          <p:nvPr/>
        </p:nvSpPr>
        <p:spPr>
          <a:xfrm>
            <a:off x="3020105" y="5445074"/>
            <a:ext cx="2549084" cy="142408"/>
          </a:xfrm>
          <a:prstGeom prst="rect">
            <a:avLst/>
          </a:prstGeom>
          <a:solidFill>
            <a:schemeClr val="bg1">
              <a:lumMod val="85000"/>
              <a:alpha val="61000"/>
            </a:schemeClr>
          </a:solidFill>
          <a:ln w="6350">
            <a:solidFill>
              <a:schemeClr val="tx1">
                <a:alpha val="76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Times New Roman" panose="02020603050405020304" pitchFamily="18" charset="0"/>
                <a:cs typeface="Times New Roman" panose="02020603050405020304" pitchFamily="18" charset="0"/>
              </a:rPr>
              <a:t>OBSS TXOP (i.e., shared AP’s BSS)</a:t>
            </a:r>
            <a:endParaRPr lang="ko-KR" altLang="en-US" sz="900" dirty="0">
              <a:solidFill>
                <a:schemeClr val="tx1"/>
              </a:solidFill>
              <a:latin typeface="Times New Roman" panose="02020603050405020304" pitchFamily="18" charset="0"/>
              <a:cs typeface="Times New Roman" panose="02020603050405020304" pitchFamily="18" charset="0"/>
            </a:endParaRPr>
          </a:p>
        </p:txBody>
      </p:sp>
      <p:sp>
        <p:nvSpPr>
          <p:cNvPr id="18" name="직사각형 17">
            <a:extLst>
              <a:ext uri="{FF2B5EF4-FFF2-40B4-BE49-F238E27FC236}">
                <a16:creationId xmlns:a16="http://schemas.microsoft.com/office/drawing/2014/main" id="{B6EDF2C5-B40F-1D1E-7A61-A4449EF8D3C9}"/>
              </a:ext>
            </a:extLst>
          </p:cNvPr>
          <p:cNvSpPr/>
          <p:nvPr/>
        </p:nvSpPr>
        <p:spPr bwMode="auto">
          <a:xfrm>
            <a:off x="5164535" y="5951187"/>
            <a:ext cx="407352" cy="338277"/>
          </a:xfrm>
          <a:prstGeom prst="rect">
            <a:avLst/>
          </a:prstGeom>
          <a:no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lgn="ctr"/>
            <a:r>
              <a:rPr lang="en-US" altLang="ko-KR" sz="750" dirty="0"/>
              <a:t>TXOP </a:t>
            </a:r>
          </a:p>
          <a:p>
            <a:pPr algn="ctr"/>
            <a:r>
              <a:rPr lang="en-US" altLang="ko-KR" sz="750" dirty="0"/>
              <a:t>return</a:t>
            </a:r>
            <a:endParaRPr lang="ko-KR" altLang="en-US" sz="750" dirty="0"/>
          </a:p>
        </p:txBody>
      </p:sp>
      <p:cxnSp>
        <p:nvCxnSpPr>
          <p:cNvPr id="19" name="직선 화살표 연결선 18">
            <a:extLst>
              <a:ext uri="{FF2B5EF4-FFF2-40B4-BE49-F238E27FC236}">
                <a16:creationId xmlns:a16="http://schemas.microsoft.com/office/drawing/2014/main" id="{C3FF6C27-2786-0D0B-9973-DD1E5F71FA1A}"/>
              </a:ext>
            </a:extLst>
          </p:cNvPr>
          <p:cNvCxnSpPr>
            <a:cxnSpLocks/>
          </p:cNvCxnSpPr>
          <p:nvPr/>
        </p:nvCxnSpPr>
        <p:spPr>
          <a:xfrm flipH="1" flipV="1">
            <a:off x="5360741" y="5614144"/>
            <a:ext cx="1882" cy="338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직사각형 19">
            <a:extLst>
              <a:ext uri="{FF2B5EF4-FFF2-40B4-BE49-F238E27FC236}">
                <a16:creationId xmlns:a16="http://schemas.microsoft.com/office/drawing/2014/main" id="{7CC91C49-F53E-A601-1A57-6344F4FF0EF1}"/>
              </a:ext>
            </a:extLst>
          </p:cNvPr>
          <p:cNvSpPr/>
          <p:nvPr/>
        </p:nvSpPr>
        <p:spPr bwMode="auto">
          <a:xfrm>
            <a:off x="1320602" y="5265664"/>
            <a:ext cx="715845"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MU RTS TXS </a:t>
            </a:r>
            <a:r>
              <a:rPr lang="en-US" altLang="ko-KR" sz="750" b="1" u="sng" dirty="0">
                <a:latin typeface="Times New Roman" panose="02020603050405020304" pitchFamily="18" charset="0"/>
                <a:cs typeface="Times New Roman" panose="02020603050405020304" pitchFamily="18" charset="0"/>
              </a:rPr>
              <a:t>with </a:t>
            </a:r>
            <a:br>
              <a:rPr lang="en-US" altLang="ko-KR" sz="750" b="1" u="sng" dirty="0">
                <a:latin typeface="Times New Roman" panose="02020603050405020304" pitchFamily="18" charset="0"/>
                <a:cs typeface="Times New Roman" panose="02020603050405020304" pitchFamily="18" charset="0"/>
              </a:rPr>
            </a:br>
            <a:r>
              <a:rPr lang="en-US" altLang="ko-KR" sz="750" b="1" u="sng" dirty="0">
                <a:latin typeface="Times New Roman" panose="02020603050405020304" pitchFamily="18" charset="0"/>
                <a:cs typeface="Times New Roman" panose="02020603050405020304" pitchFamily="18" charset="0"/>
              </a:rPr>
              <a:t>TXOP return</a:t>
            </a:r>
            <a:endParaRPr lang="ko-KR" altLang="en-US" sz="750" b="1" u="sng" dirty="0">
              <a:latin typeface="Times New Roman" panose="02020603050405020304" pitchFamily="18" charset="0"/>
              <a:cs typeface="Times New Roman" panose="02020603050405020304" pitchFamily="18" charset="0"/>
            </a:endParaRPr>
          </a:p>
        </p:txBody>
      </p:sp>
      <p:sp>
        <p:nvSpPr>
          <p:cNvPr id="21" name="사각형: 둥근 모서리 20">
            <a:extLst>
              <a:ext uri="{FF2B5EF4-FFF2-40B4-BE49-F238E27FC236}">
                <a16:creationId xmlns:a16="http://schemas.microsoft.com/office/drawing/2014/main" id="{3F293878-A5EE-5D0A-4AB0-58D1E8039F85}"/>
              </a:ext>
            </a:extLst>
          </p:cNvPr>
          <p:cNvSpPr/>
          <p:nvPr/>
        </p:nvSpPr>
        <p:spPr>
          <a:xfrm>
            <a:off x="3004930" y="5091699"/>
            <a:ext cx="2593938" cy="343031"/>
          </a:xfrm>
          <a:prstGeom prst="round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latin typeface="Times New Roman" panose="02020603050405020304" pitchFamily="18" charset="0"/>
                <a:cs typeface="Times New Roman" panose="02020603050405020304" pitchFamily="18" charset="0"/>
              </a:rPr>
              <a:t>NPCA operation during OBSS TXOP</a:t>
            </a:r>
            <a:endParaRPr lang="ko-KR" altLang="en-US" sz="800" dirty="0">
              <a:solidFill>
                <a:schemeClr val="tx1"/>
              </a:solidFill>
              <a:latin typeface="Times New Roman" panose="02020603050405020304" pitchFamily="18" charset="0"/>
              <a:cs typeface="Times New Roman" panose="02020603050405020304" pitchFamily="18" charset="0"/>
            </a:endParaRPr>
          </a:p>
        </p:txBody>
      </p:sp>
      <p:sp>
        <p:nvSpPr>
          <p:cNvPr id="32" name="직사각형 31">
            <a:extLst>
              <a:ext uri="{FF2B5EF4-FFF2-40B4-BE49-F238E27FC236}">
                <a16:creationId xmlns:a16="http://schemas.microsoft.com/office/drawing/2014/main" id="{2BEBA341-23DB-603E-0633-A9D233444AD5}"/>
              </a:ext>
            </a:extLst>
          </p:cNvPr>
          <p:cNvSpPr/>
          <p:nvPr/>
        </p:nvSpPr>
        <p:spPr bwMode="auto">
          <a:xfrm>
            <a:off x="5977362" y="5326875"/>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endParaRPr lang="en-US" altLang="ko-KR" sz="750" dirty="0">
              <a:latin typeface="Times New Roman" panose="02020603050405020304" pitchFamily="18" charset="0"/>
              <a:cs typeface="Times New Roman" panose="02020603050405020304" pitchFamily="18" charset="0"/>
            </a:endParaRPr>
          </a:p>
          <a:p>
            <a:pPr algn="ctr"/>
            <a:r>
              <a:rPr lang="en-US" altLang="ko-KR" sz="750" dirty="0">
                <a:latin typeface="Times New Roman" panose="02020603050405020304" pitchFamily="18" charset="0"/>
                <a:cs typeface="Times New Roman" panose="02020603050405020304" pitchFamily="18" charset="0"/>
              </a:rPr>
              <a:t>Sharing AP</a:t>
            </a:r>
            <a:endParaRPr lang="ko-KR" altLang="en-US" sz="750" dirty="0">
              <a:latin typeface="Times New Roman" panose="02020603050405020304" pitchFamily="18" charset="0"/>
              <a:cs typeface="Times New Roman" panose="02020603050405020304" pitchFamily="18" charset="0"/>
            </a:endParaRPr>
          </a:p>
        </p:txBody>
      </p:sp>
      <p:sp>
        <p:nvSpPr>
          <p:cNvPr id="33" name="직사각형 32">
            <a:extLst>
              <a:ext uri="{FF2B5EF4-FFF2-40B4-BE49-F238E27FC236}">
                <a16:creationId xmlns:a16="http://schemas.microsoft.com/office/drawing/2014/main" id="{939E10A5-D60F-B9D8-CFA1-4C915E73F816}"/>
              </a:ext>
            </a:extLst>
          </p:cNvPr>
          <p:cNvSpPr/>
          <p:nvPr/>
        </p:nvSpPr>
        <p:spPr bwMode="auto">
          <a:xfrm>
            <a:off x="5977362" y="6081851"/>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Shared AP</a:t>
            </a:r>
            <a:endParaRPr lang="ko-KR" altLang="en-US" sz="750" dirty="0">
              <a:latin typeface="Times New Roman" panose="02020603050405020304" pitchFamily="18" charset="0"/>
              <a:cs typeface="Times New Roman" panose="02020603050405020304" pitchFamily="18" charset="0"/>
            </a:endParaRPr>
          </a:p>
        </p:txBody>
      </p:sp>
      <p:cxnSp>
        <p:nvCxnSpPr>
          <p:cNvPr id="34" name="직선 연결선 33">
            <a:extLst>
              <a:ext uri="{FF2B5EF4-FFF2-40B4-BE49-F238E27FC236}">
                <a16:creationId xmlns:a16="http://schemas.microsoft.com/office/drawing/2014/main" id="{D72410C1-C82A-9220-19BB-7D6152FD394F}"/>
              </a:ext>
            </a:extLst>
          </p:cNvPr>
          <p:cNvCxnSpPr>
            <a:cxnSpLocks/>
          </p:cNvCxnSpPr>
          <p:nvPr/>
        </p:nvCxnSpPr>
        <p:spPr>
          <a:xfrm>
            <a:off x="7773358" y="4890435"/>
            <a:ext cx="3892" cy="1341531"/>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5" name="직선 연결선 34">
            <a:extLst>
              <a:ext uri="{FF2B5EF4-FFF2-40B4-BE49-F238E27FC236}">
                <a16:creationId xmlns:a16="http://schemas.microsoft.com/office/drawing/2014/main" id="{90F4BD43-A115-DAF5-B401-E840650059C4}"/>
              </a:ext>
            </a:extLst>
          </p:cNvPr>
          <p:cNvCxnSpPr>
            <a:cxnSpLocks/>
          </p:cNvCxnSpPr>
          <p:nvPr/>
        </p:nvCxnSpPr>
        <p:spPr bwMode="auto">
          <a:xfrm flipV="1">
            <a:off x="7061405" y="5596177"/>
            <a:ext cx="4493345" cy="64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직선 연결선 35">
            <a:extLst>
              <a:ext uri="{FF2B5EF4-FFF2-40B4-BE49-F238E27FC236}">
                <a16:creationId xmlns:a16="http://schemas.microsoft.com/office/drawing/2014/main" id="{885DE52A-900B-B21C-BB0B-83723D2E0CEE}"/>
              </a:ext>
            </a:extLst>
          </p:cNvPr>
          <p:cNvCxnSpPr>
            <a:cxnSpLocks/>
          </p:cNvCxnSpPr>
          <p:nvPr/>
        </p:nvCxnSpPr>
        <p:spPr bwMode="auto">
          <a:xfrm>
            <a:off x="7064509" y="6271322"/>
            <a:ext cx="4490241" cy="1276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7" name="직사각형 36">
            <a:extLst>
              <a:ext uri="{FF2B5EF4-FFF2-40B4-BE49-F238E27FC236}">
                <a16:creationId xmlns:a16="http://schemas.microsoft.com/office/drawing/2014/main" id="{638B1264-B9E3-C4DE-272D-873F0E560332}"/>
              </a:ext>
            </a:extLst>
          </p:cNvPr>
          <p:cNvSpPr/>
          <p:nvPr/>
        </p:nvSpPr>
        <p:spPr bwMode="auto">
          <a:xfrm>
            <a:off x="7911854" y="5934255"/>
            <a:ext cx="322282"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CTS</a:t>
            </a:r>
            <a:endParaRPr lang="ko-KR" altLang="en-US" sz="750" dirty="0">
              <a:latin typeface="Times New Roman" panose="02020603050405020304" pitchFamily="18" charset="0"/>
              <a:cs typeface="Times New Roman" panose="02020603050405020304" pitchFamily="18" charset="0"/>
            </a:endParaRPr>
          </a:p>
        </p:txBody>
      </p:sp>
      <p:cxnSp>
        <p:nvCxnSpPr>
          <p:cNvPr id="38" name="직선 연결선 37">
            <a:extLst>
              <a:ext uri="{FF2B5EF4-FFF2-40B4-BE49-F238E27FC236}">
                <a16:creationId xmlns:a16="http://schemas.microsoft.com/office/drawing/2014/main" id="{F2F05365-2B4E-5B8C-A18F-D4E6B56028E8}"/>
              </a:ext>
            </a:extLst>
          </p:cNvPr>
          <p:cNvCxnSpPr>
            <a:cxnSpLocks/>
          </p:cNvCxnSpPr>
          <p:nvPr/>
        </p:nvCxnSpPr>
        <p:spPr>
          <a:xfrm>
            <a:off x="11334323" y="4917656"/>
            <a:ext cx="15767" cy="1333875"/>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9" name="직선 연결선 38">
            <a:extLst>
              <a:ext uri="{FF2B5EF4-FFF2-40B4-BE49-F238E27FC236}">
                <a16:creationId xmlns:a16="http://schemas.microsoft.com/office/drawing/2014/main" id="{16FB2423-6717-E4DF-B51A-D9DE2C2C4723}"/>
              </a:ext>
            </a:extLst>
          </p:cNvPr>
          <p:cNvCxnSpPr>
            <a:cxnSpLocks/>
          </p:cNvCxnSpPr>
          <p:nvPr/>
        </p:nvCxnSpPr>
        <p:spPr bwMode="auto">
          <a:xfrm>
            <a:off x="7772400" y="4875213"/>
            <a:ext cx="3590386" cy="0"/>
          </a:xfrm>
          <a:prstGeom prst="line">
            <a:avLst/>
          </a:prstGeom>
          <a:solidFill>
            <a:schemeClr val="accent1"/>
          </a:solidFill>
          <a:ln w="6350" cap="flat" cmpd="sng" algn="ctr">
            <a:solidFill>
              <a:schemeClr val="tx2"/>
            </a:solidFill>
            <a:prstDash val="sysDot"/>
            <a:round/>
            <a:headEnd type="arrow" w="sm" len="sm"/>
            <a:tailEnd type="arrow" w="sm" len="sm"/>
          </a:ln>
          <a:effectLst/>
        </p:spPr>
      </p:cxnSp>
      <p:sp>
        <p:nvSpPr>
          <p:cNvPr id="41" name="직사각형 40">
            <a:extLst>
              <a:ext uri="{FF2B5EF4-FFF2-40B4-BE49-F238E27FC236}">
                <a16:creationId xmlns:a16="http://schemas.microsoft.com/office/drawing/2014/main" id="{C5088CBC-95BA-6DA3-5AE1-87C40F3F46AB}"/>
              </a:ext>
            </a:extLst>
          </p:cNvPr>
          <p:cNvSpPr/>
          <p:nvPr/>
        </p:nvSpPr>
        <p:spPr bwMode="auto">
          <a:xfrm>
            <a:off x="8427120" y="5965374"/>
            <a:ext cx="2891436" cy="355259"/>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lgn="ctr"/>
            <a:r>
              <a:rPr lang="en-US" altLang="ko-KR" sz="750" dirty="0"/>
              <a:t>Shared AP’s BSS frame exchanges</a:t>
            </a:r>
            <a:endParaRPr lang="ko-KR" altLang="en-US" sz="750" dirty="0"/>
          </a:p>
        </p:txBody>
      </p:sp>
      <p:sp>
        <p:nvSpPr>
          <p:cNvPr id="44" name="직사각형 43">
            <a:extLst>
              <a:ext uri="{FF2B5EF4-FFF2-40B4-BE49-F238E27FC236}">
                <a16:creationId xmlns:a16="http://schemas.microsoft.com/office/drawing/2014/main" id="{07E666CF-8D5E-3B45-400D-3F8FEBB9D7A2}"/>
              </a:ext>
            </a:extLst>
          </p:cNvPr>
          <p:cNvSpPr/>
          <p:nvPr/>
        </p:nvSpPr>
        <p:spPr bwMode="auto">
          <a:xfrm>
            <a:off x="7048709" y="5266373"/>
            <a:ext cx="726379"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MU RTS TXS </a:t>
            </a:r>
            <a:r>
              <a:rPr lang="en-US" altLang="ko-KR" sz="750" b="1" u="sng" dirty="0">
                <a:latin typeface="Times New Roman" panose="02020603050405020304" pitchFamily="18" charset="0"/>
                <a:cs typeface="Times New Roman" panose="02020603050405020304" pitchFamily="18" charset="0"/>
              </a:rPr>
              <a:t>without TXOP return</a:t>
            </a:r>
            <a:endParaRPr lang="ko-KR" altLang="en-US" sz="750" b="1" u="sng" dirty="0">
              <a:latin typeface="Times New Roman" panose="02020603050405020304" pitchFamily="18" charset="0"/>
              <a:cs typeface="Times New Roman" panose="02020603050405020304" pitchFamily="18" charset="0"/>
            </a:endParaRPr>
          </a:p>
        </p:txBody>
      </p:sp>
      <p:sp>
        <p:nvSpPr>
          <p:cNvPr id="45" name="사각형: 둥근 모서리 44">
            <a:extLst>
              <a:ext uri="{FF2B5EF4-FFF2-40B4-BE49-F238E27FC236}">
                <a16:creationId xmlns:a16="http://schemas.microsoft.com/office/drawing/2014/main" id="{60953345-D7BA-D3DA-324A-AD66C8AE56B7}"/>
              </a:ext>
            </a:extLst>
          </p:cNvPr>
          <p:cNvSpPr/>
          <p:nvPr/>
        </p:nvSpPr>
        <p:spPr>
          <a:xfrm>
            <a:off x="8743571" y="5091699"/>
            <a:ext cx="2593938" cy="343031"/>
          </a:xfrm>
          <a:prstGeom prst="round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latin typeface="Times New Roman" panose="02020603050405020304" pitchFamily="18" charset="0"/>
                <a:cs typeface="Times New Roman" panose="02020603050405020304" pitchFamily="18" charset="0"/>
              </a:rPr>
              <a:t>NPCA operation during OBSS TXOP</a:t>
            </a:r>
            <a:endParaRPr lang="ko-KR" altLang="en-US" sz="800" dirty="0">
              <a:solidFill>
                <a:schemeClr val="tx1"/>
              </a:solidFill>
              <a:latin typeface="Times New Roman" panose="02020603050405020304" pitchFamily="18" charset="0"/>
              <a:cs typeface="Times New Roman" panose="02020603050405020304" pitchFamily="18" charset="0"/>
            </a:endParaRPr>
          </a:p>
        </p:txBody>
      </p:sp>
      <p:cxnSp>
        <p:nvCxnSpPr>
          <p:cNvPr id="49" name="연결선: 구부러짐 48">
            <a:extLst>
              <a:ext uri="{FF2B5EF4-FFF2-40B4-BE49-F238E27FC236}">
                <a16:creationId xmlns:a16="http://schemas.microsoft.com/office/drawing/2014/main" id="{C214B543-A385-129B-7832-C2CA72B94A32}"/>
              </a:ext>
            </a:extLst>
          </p:cNvPr>
          <p:cNvCxnSpPr>
            <a:cxnSpLocks/>
          </p:cNvCxnSpPr>
          <p:nvPr/>
        </p:nvCxnSpPr>
        <p:spPr bwMode="auto">
          <a:xfrm flipV="1">
            <a:off x="8669940" y="5339874"/>
            <a:ext cx="130421" cy="217922"/>
          </a:xfrm>
          <a:prstGeom prst="curvedConnector3">
            <a:avLst/>
          </a:prstGeom>
          <a:solidFill>
            <a:schemeClr val="accent1"/>
          </a:solidFill>
          <a:ln w="12700" cap="flat" cmpd="sng" algn="ctr">
            <a:solidFill>
              <a:schemeClr val="tx1"/>
            </a:solidFill>
            <a:prstDash val="solid"/>
            <a:round/>
            <a:headEnd type="none" w="sm" len="sm"/>
            <a:tailEnd type="triangle"/>
          </a:ln>
          <a:effectLst/>
        </p:spPr>
      </p:cxnSp>
      <p:cxnSp>
        <p:nvCxnSpPr>
          <p:cNvPr id="50" name="연결선: 구부러짐 49">
            <a:extLst>
              <a:ext uri="{FF2B5EF4-FFF2-40B4-BE49-F238E27FC236}">
                <a16:creationId xmlns:a16="http://schemas.microsoft.com/office/drawing/2014/main" id="{8009952B-0B90-A67E-FE6D-E40F3ED3493D}"/>
              </a:ext>
            </a:extLst>
          </p:cNvPr>
          <p:cNvCxnSpPr>
            <a:cxnSpLocks/>
          </p:cNvCxnSpPr>
          <p:nvPr/>
        </p:nvCxnSpPr>
        <p:spPr bwMode="auto">
          <a:xfrm rot="16200000" flipH="1">
            <a:off x="11107226" y="5409251"/>
            <a:ext cx="205926" cy="107455"/>
          </a:xfrm>
          <a:prstGeom prst="curvedConnector3">
            <a:avLst/>
          </a:prstGeom>
          <a:solidFill>
            <a:schemeClr val="accent1"/>
          </a:solidFill>
          <a:ln w="12700" cap="flat" cmpd="sng" algn="ctr">
            <a:solidFill>
              <a:schemeClr val="tx1"/>
            </a:solidFill>
            <a:prstDash val="solid"/>
            <a:round/>
            <a:headEnd type="none" w="sm" len="sm"/>
            <a:tailEnd type="triangle"/>
          </a:ln>
          <a:effectLst/>
        </p:spPr>
      </p:cxnSp>
      <p:sp>
        <p:nvSpPr>
          <p:cNvPr id="51" name="직사각형 50">
            <a:extLst>
              <a:ext uri="{FF2B5EF4-FFF2-40B4-BE49-F238E27FC236}">
                <a16:creationId xmlns:a16="http://schemas.microsoft.com/office/drawing/2014/main" id="{AF21F67C-D2CB-5C26-1073-07DDD1446987}"/>
              </a:ext>
            </a:extLst>
          </p:cNvPr>
          <p:cNvSpPr/>
          <p:nvPr/>
        </p:nvSpPr>
        <p:spPr bwMode="auto">
          <a:xfrm>
            <a:off x="8249080" y="5080145"/>
            <a:ext cx="597355" cy="337223"/>
          </a:xfrm>
          <a:prstGeom prst="rect">
            <a:avLst/>
          </a:prstGeom>
          <a:no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500" dirty="0">
                <a:latin typeface="Times New Roman" panose="02020603050405020304" pitchFamily="18" charset="0"/>
                <a:cs typeface="Times New Roman" panose="02020603050405020304" pitchFamily="18" charset="0"/>
              </a:rPr>
              <a:t>Channel</a:t>
            </a:r>
          </a:p>
          <a:p>
            <a:pPr algn="ctr"/>
            <a:r>
              <a:rPr lang="en-US" altLang="ko-KR" sz="500" dirty="0">
                <a:latin typeface="Times New Roman" panose="02020603050405020304" pitchFamily="18" charset="0"/>
                <a:cs typeface="Times New Roman" panose="02020603050405020304" pitchFamily="18" charset="0"/>
              </a:rPr>
              <a:t>Switching</a:t>
            </a:r>
          </a:p>
          <a:p>
            <a:pPr algn="ctr"/>
            <a:r>
              <a:rPr lang="en-US" altLang="ko-KR" sz="500" dirty="0">
                <a:latin typeface="Times New Roman" panose="02020603050405020304" pitchFamily="18" charset="0"/>
                <a:cs typeface="Times New Roman" panose="02020603050405020304" pitchFamily="18" charset="0"/>
              </a:rPr>
              <a:t>to NPCA primary channel</a:t>
            </a:r>
            <a:endParaRPr lang="ko-KR" altLang="en-US" sz="500" dirty="0">
              <a:latin typeface="Times New Roman" panose="02020603050405020304" pitchFamily="18" charset="0"/>
              <a:cs typeface="Times New Roman" panose="02020603050405020304" pitchFamily="18" charset="0"/>
            </a:endParaRPr>
          </a:p>
        </p:txBody>
      </p:sp>
      <p:sp>
        <p:nvSpPr>
          <p:cNvPr id="52" name="직사각형 51">
            <a:extLst>
              <a:ext uri="{FF2B5EF4-FFF2-40B4-BE49-F238E27FC236}">
                <a16:creationId xmlns:a16="http://schemas.microsoft.com/office/drawing/2014/main" id="{03930317-5045-C842-3D09-3F984C381C7F}"/>
              </a:ext>
            </a:extLst>
          </p:cNvPr>
          <p:cNvSpPr/>
          <p:nvPr/>
        </p:nvSpPr>
        <p:spPr bwMode="auto">
          <a:xfrm>
            <a:off x="11018034" y="5107387"/>
            <a:ext cx="597355" cy="337223"/>
          </a:xfrm>
          <a:prstGeom prst="rect">
            <a:avLst/>
          </a:prstGeom>
          <a:no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500" dirty="0">
                <a:latin typeface="Times New Roman" panose="02020603050405020304" pitchFamily="18" charset="0"/>
                <a:cs typeface="Times New Roman" panose="02020603050405020304" pitchFamily="18" charset="0"/>
              </a:rPr>
              <a:t>Switching back</a:t>
            </a:r>
          </a:p>
          <a:p>
            <a:pPr algn="ctr"/>
            <a:r>
              <a:rPr lang="en-US" altLang="ko-KR" sz="500" dirty="0">
                <a:latin typeface="Times New Roman" panose="02020603050405020304" pitchFamily="18" charset="0"/>
                <a:cs typeface="Times New Roman" panose="02020603050405020304" pitchFamily="18" charset="0"/>
              </a:rPr>
              <a:t>to BSS primary channel</a:t>
            </a:r>
            <a:endParaRPr lang="ko-KR" altLang="en-US" sz="500" dirty="0">
              <a:latin typeface="Times New Roman" panose="02020603050405020304" pitchFamily="18" charset="0"/>
              <a:cs typeface="Times New Roman" panose="02020603050405020304" pitchFamily="18" charset="0"/>
            </a:endParaRPr>
          </a:p>
        </p:txBody>
      </p:sp>
      <p:sp>
        <p:nvSpPr>
          <p:cNvPr id="53" name="직사각형 52">
            <a:extLst>
              <a:ext uri="{FF2B5EF4-FFF2-40B4-BE49-F238E27FC236}">
                <a16:creationId xmlns:a16="http://schemas.microsoft.com/office/drawing/2014/main" id="{76F09183-6961-8CC4-8F88-2D6C312BE9B6}"/>
              </a:ext>
            </a:extLst>
          </p:cNvPr>
          <p:cNvSpPr/>
          <p:nvPr/>
        </p:nvSpPr>
        <p:spPr bwMode="auto">
          <a:xfrm>
            <a:off x="9168522" y="4686212"/>
            <a:ext cx="1008932" cy="226992"/>
          </a:xfrm>
          <a:prstGeom prst="rect">
            <a:avLst/>
          </a:prstGeom>
          <a:noFill/>
          <a:ln w="12700" cap="flat" cmpd="sng" algn="ctr">
            <a:solidFill>
              <a:schemeClr val="bg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r>
              <a:rPr lang="en-US" altLang="ko-KR" sz="750" dirty="0"/>
              <a:t>Allocated time</a:t>
            </a:r>
            <a:endParaRPr lang="ko-KR" altLang="en-US" sz="750" dirty="0"/>
          </a:p>
        </p:txBody>
      </p:sp>
      <p:sp>
        <p:nvSpPr>
          <p:cNvPr id="54" name="직사각형 53">
            <a:extLst>
              <a:ext uri="{FF2B5EF4-FFF2-40B4-BE49-F238E27FC236}">
                <a16:creationId xmlns:a16="http://schemas.microsoft.com/office/drawing/2014/main" id="{227B4B07-54C6-4952-FE4E-D42A41592229}"/>
              </a:ext>
            </a:extLst>
          </p:cNvPr>
          <p:cNvSpPr/>
          <p:nvPr/>
        </p:nvSpPr>
        <p:spPr bwMode="auto">
          <a:xfrm>
            <a:off x="2476108" y="4534120"/>
            <a:ext cx="2565353" cy="189471"/>
          </a:xfrm>
          <a:prstGeom prst="rect">
            <a:avLst/>
          </a:prstGeom>
          <a:solidFill>
            <a:schemeClr val="bg1"/>
          </a:solid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900" b="1" dirty="0">
                <a:latin typeface="Times New Roman" panose="02020603050405020304" pitchFamily="18" charset="0"/>
                <a:cs typeface="Times New Roman" panose="02020603050405020304" pitchFamily="18" charset="0"/>
              </a:rPr>
              <a:t>(Requests for TXOP return)</a:t>
            </a:r>
            <a:endParaRPr lang="ko-KR" altLang="en-US" sz="900" b="1" dirty="0">
              <a:latin typeface="Times New Roman" panose="02020603050405020304" pitchFamily="18" charset="0"/>
              <a:cs typeface="Times New Roman" panose="02020603050405020304" pitchFamily="18" charset="0"/>
            </a:endParaRPr>
          </a:p>
        </p:txBody>
      </p:sp>
      <p:sp>
        <p:nvSpPr>
          <p:cNvPr id="55" name="직사각형 54">
            <a:extLst>
              <a:ext uri="{FF2B5EF4-FFF2-40B4-BE49-F238E27FC236}">
                <a16:creationId xmlns:a16="http://schemas.microsoft.com/office/drawing/2014/main" id="{24FB25F7-DCD2-BA20-B26E-3EC7B0BEA95E}"/>
              </a:ext>
            </a:extLst>
          </p:cNvPr>
          <p:cNvSpPr/>
          <p:nvPr/>
        </p:nvSpPr>
        <p:spPr bwMode="auto">
          <a:xfrm>
            <a:off x="8254456" y="4495800"/>
            <a:ext cx="2565353" cy="202294"/>
          </a:xfrm>
          <a:prstGeom prst="rect">
            <a:avLst/>
          </a:prstGeom>
          <a:solidFill>
            <a:schemeClr val="bg1"/>
          </a:solid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900" b="1" dirty="0">
                <a:latin typeface="Times New Roman" panose="02020603050405020304" pitchFamily="18" charset="0"/>
                <a:cs typeface="Times New Roman" panose="02020603050405020304" pitchFamily="18" charset="0"/>
              </a:rPr>
              <a:t>(No requests for TXOP return)</a:t>
            </a:r>
            <a:endParaRPr lang="ko-KR" altLang="en-US" sz="900" b="1" dirty="0">
              <a:latin typeface="Times New Roman" panose="02020603050405020304" pitchFamily="18" charset="0"/>
              <a:cs typeface="Times New Roman" panose="02020603050405020304" pitchFamily="18" charset="0"/>
            </a:endParaRPr>
          </a:p>
        </p:txBody>
      </p:sp>
      <p:sp>
        <p:nvSpPr>
          <p:cNvPr id="56" name="직사각형 55">
            <a:extLst>
              <a:ext uri="{FF2B5EF4-FFF2-40B4-BE49-F238E27FC236}">
                <a16:creationId xmlns:a16="http://schemas.microsoft.com/office/drawing/2014/main" id="{41F789D3-61EE-879E-6524-1AA8A3A75437}"/>
              </a:ext>
            </a:extLst>
          </p:cNvPr>
          <p:cNvSpPr/>
          <p:nvPr/>
        </p:nvSpPr>
        <p:spPr bwMode="auto">
          <a:xfrm>
            <a:off x="2727426" y="6023411"/>
            <a:ext cx="2280944" cy="32296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lgn="ctr"/>
            <a:r>
              <a:rPr lang="en-US" altLang="ko-KR" sz="750" dirty="0"/>
              <a:t>Shared AP’s BSS frame exchanges</a:t>
            </a:r>
            <a:endParaRPr lang="ko-KR" altLang="en-US" sz="750" dirty="0"/>
          </a:p>
        </p:txBody>
      </p:sp>
      <p:sp>
        <p:nvSpPr>
          <p:cNvPr id="62" name="직사각형 61">
            <a:extLst>
              <a:ext uri="{FF2B5EF4-FFF2-40B4-BE49-F238E27FC236}">
                <a16:creationId xmlns:a16="http://schemas.microsoft.com/office/drawing/2014/main" id="{4EE32591-18C1-FEF4-FD7E-8EBD5B191A61}"/>
              </a:ext>
            </a:extLst>
          </p:cNvPr>
          <p:cNvSpPr/>
          <p:nvPr/>
        </p:nvSpPr>
        <p:spPr bwMode="auto">
          <a:xfrm>
            <a:off x="5985458" y="6748126"/>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OBSS STA</a:t>
            </a:r>
            <a:endParaRPr lang="ko-KR" altLang="en-US" sz="750" dirty="0">
              <a:latin typeface="Times New Roman" panose="02020603050405020304" pitchFamily="18" charset="0"/>
              <a:cs typeface="Times New Roman" panose="02020603050405020304" pitchFamily="18" charset="0"/>
            </a:endParaRPr>
          </a:p>
        </p:txBody>
      </p:sp>
      <p:sp>
        <p:nvSpPr>
          <p:cNvPr id="63" name="직사각형 62">
            <a:extLst>
              <a:ext uri="{FF2B5EF4-FFF2-40B4-BE49-F238E27FC236}">
                <a16:creationId xmlns:a16="http://schemas.microsoft.com/office/drawing/2014/main" id="{4C00D813-40A8-5697-A6E3-0593D26D8A78}"/>
              </a:ext>
            </a:extLst>
          </p:cNvPr>
          <p:cNvSpPr/>
          <p:nvPr/>
        </p:nvSpPr>
        <p:spPr>
          <a:xfrm>
            <a:off x="8772917" y="5451302"/>
            <a:ext cx="2549084" cy="142408"/>
          </a:xfrm>
          <a:prstGeom prst="rect">
            <a:avLst/>
          </a:prstGeom>
          <a:solidFill>
            <a:schemeClr val="bg1">
              <a:lumMod val="85000"/>
              <a:alpha val="61000"/>
            </a:schemeClr>
          </a:solidFill>
          <a:ln w="6350">
            <a:solidFill>
              <a:schemeClr val="tx1">
                <a:alpha val="76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Times New Roman" panose="02020603050405020304" pitchFamily="18" charset="0"/>
                <a:cs typeface="Times New Roman" panose="02020603050405020304" pitchFamily="18" charset="0"/>
              </a:rPr>
              <a:t>OBSS TXOP (i.e., shared AP’s BSS)</a:t>
            </a:r>
            <a:endParaRPr lang="ko-KR" altLang="en-US" sz="900" dirty="0">
              <a:solidFill>
                <a:schemeClr val="tx1"/>
              </a:solidFill>
              <a:latin typeface="Times New Roman" panose="02020603050405020304" pitchFamily="18" charset="0"/>
              <a:cs typeface="Times New Roman" panose="02020603050405020304" pitchFamily="18" charset="0"/>
            </a:endParaRPr>
          </a:p>
        </p:txBody>
      </p:sp>
      <p:grpSp>
        <p:nvGrpSpPr>
          <p:cNvPr id="64" name="그룹 63">
            <a:extLst>
              <a:ext uri="{FF2B5EF4-FFF2-40B4-BE49-F238E27FC236}">
                <a16:creationId xmlns:a16="http://schemas.microsoft.com/office/drawing/2014/main" id="{20DEE73E-40B6-8AD2-7F5B-EDB341DDCD71}"/>
              </a:ext>
            </a:extLst>
          </p:cNvPr>
          <p:cNvGrpSpPr/>
          <p:nvPr/>
        </p:nvGrpSpPr>
        <p:grpSpPr>
          <a:xfrm>
            <a:off x="2895600" y="5036072"/>
            <a:ext cx="411656" cy="381296"/>
            <a:chOff x="643825" y="2260600"/>
            <a:chExt cx="246584" cy="246584"/>
          </a:xfrm>
        </p:grpSpPr>
        <p:sp>
          <p:nvSpPr>
            <p:cNvPr id="65" name="직사각형 64">
              <a:extLst>
                <a:ext uri="{FF2B5EF4-FFF2-40B4-BE49-F238E27FC236}">
                  <a16:creationId xmlns:a16="http://schemas.microsoft.com/office/drawing/2014/main" id="{66164171-B535-336A-8C05-F95F2CAD2F7F}"/>
                </a:ext>
              </a:extLst>
            </p:cNvPr>
            <p:cNvSpPr/>
            <p:nvPr/>
          </p:nvSpPr>
          <p:spPr>
            <a:xfrm rot="19184544">
              <a:off x="754381" y="2260600"/>
              <a:ext cx="45719" cy="246584"/>
            </a:xfrm>
            <a:prstGeom prst="rect">
              <a:avLst/>
            </a:prstGeom>
            <a:solidFill>
              <a:srgbClr val="C00000">
                <a:alpha val="55000"/>
              </a:srgbClr>
            </a:solidFill>
            <a:ln w="6350">
              <a:solidFill>
                <a:srgbClr val="FF7979">
                  <a:alpha val="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6" name="직사각형 65">
              <a:extLst>
                <a:ext uri="{FF2B5EF4-FFF2-40B4-BE49-F238E27FC236}">
                  <a16:creationId xmlns:a16="http://schemas.microsoft.com/office/drawing/2014/main" id="{585FD60D-EA47-6FD6-3F6D-BAD3ED55123C}"/>
                </a:ext>
              </a:extLst>
            </p:cNvPr>
            <p:cNvSpPr/>
            <p:nvPr/>
          </p:nvSpPr>
          <p:spPr>
            <a:xfrm rot="2897189">
              <a:off x="744257" y="2260600"/>
              <a:ext cx="45719" cy="246584"/>
            </a:xfrm>
            <a:prstGeom prst="rect">
              <a:avLst/>
            </a:prstGeom>
            <a:solidFill>
              <a:srgbClr val="C00000">
                <a:alpha val="55000"/>
              </a:srgbClr>
            </a:solidFill>
            <a:ln w="6350">
              <a:solidFill>
                <a:srgbClr val="FF7979">
                  <a:alpha val="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17" name="직사각형 16">
            <a:extLst>
              <a:ext uri="{FF2B5EF4-FFF2-40B4-BE49-F238E27FC236}">
                <a16:creationId xmlns:a16="http://schemas.microsoft.com/office/drawing/2014/main" id="{673F432B-B9F4-2337-8C0B-CAF2C351667D}"/>
              </a:ext>
            </a:extLst>
          </p:cNvPr>
          <p:cNvSpPr/>
          <p:nvPr/>
        </p:nvSpPr>
        <p:spPr bwMode="auto">
          <a:xfrm>
            <a:off x="9343637" y="6412501"/>
            <a:ext cx="2565353" cy="66088"/>
          </a:xfrm>
          <a:prstGeom prst="rect">
            <a:avLst/>
          </a:prstGeom>
          <a:no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ko-KR" altLang="en-US" sz="900" dirty="0"/>
              <a:t>* </a:t>
            </a:r>
            <a:r>
              <a:rPr lang="en-US" altLang="ko-KR" sz="800" dirty="0"/>
              <a:t>Assumption : shared AP uses almost the entire TXOP</a:t>
            </a:r>
            <a:br>
              <a:rPr lang="en-US" altLang="ko-KR" sz="800" dirty="0"/>
            </a:br>
            <a:endParaRPr lang="ko-KR" altLang="en-US" sz="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1333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3000F-94DE-1E91-F41A-9BA2939BED63}"/>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6C110DCD-9C16-CE59-8437-D688AFEF66FA}"/>
              </a:ext>
            </a:extLst>
          </p:cNvPr>
          <p:cNvSpPr>
            <a:spLocks noGrp="1"/>
          </p:cNvSpPr>
          <p:nvPr>
            <p:ph type="title"/>
          </p:nvPr>
        </p:nvSpPr>
        <p:spPr/>
        <p:txBody>
          <a:bodyPr/>
          <a:lstStyle/>
          <a:p>
            <a:r>
              <a:rPr lang="en-US" altLang="ko-KR" dirty="0"/>
              <a:t>Preventing interoperation between C-TDMA and NPCA</a:t>
            </a:r>
            <a:endParaRPr lang="ko-KR" altLang="en-US" dirty="0"/>
          </a:p>
        </p:txBody>
      </p:sp>
      <p:sp>
        <p:nvSpPr>
          <p:cNvPr id="3" name="내용 개체 틀 2">
            <a:extLst>
              <a:ext uri="{FF2B5EF4-FFF2-40B4-BE49-F238E27FC236}">
                <a16:creationId xmlns:a16="http://schemas.microsoft.com/office/drawing/2014/main" id="{999015A3-CB32-6710-DE0A-F173CE69F0E8}"/>
              </a:ext>
            </a:extLst>
          </p:cNvPr>
          <p:cNvSpPr>
            <a:spLocks noGrp="1"/>
          </p:cNvSpPr>
          <p:nvPr>
            <p:ph idx="1"/>
          </p:nvPr>
        </p:nvSpPr>
        <p:spPr/>
        <p:txBody>
          <a:bodyPr/>
          <a:lstStyle/>
          <a:p>
            <a:pPr>
              <a:buFont typeface="Arial" panose="020B0604020202020204" pitchFamily="34" charset="0"/>
              <a:buChar char="•"/>
            </a:pPr>
            <a:r>
              <a:rPr lang="en-US" altLang="ko-KR" sz="1800" dirty="0"/>
              <a:t>Proposal 2 : Preventing the interoperation of C-TDMA and NPCA without any conditions</a:t>
            </a:r>
          </a:p>
          <a:p>
            <a:pPr lvl="1">
              <a:buFont typeface="Arial" panose="020B0604020202020204" pitchFamily="34" charset="0"/>
              <a:buChar char="•"/>
            </a:pPr>
            <a:r>
              <a:rPr lang="en-US" altLang="ko-KR" sz="1400" dirty="0"/>
              <a:t>It can prevent the following ambiguity :</a:t>
            </a:r>
          </a:p>
          <a:p>
            <a:pPr lvl="1">
              <a:buFont typeface="Arial" panose="020B0604020202020204" pitchFamily="34" charset="0"/>
              <a:buChar char="•"/>
            </a:pPr>
            <a:r>
              <a:rPr lang="en-US" altLang="ko-KR" sz="1400" dirty="0"/>
              <a:t>Ambiguity </a:t>
            </a:r>
          </a:p>
          <a:p>
            <a:pPr lvl="2">
              <a:buFont typeface="Arial" panose="020B0604020202020204" pitchFamily="34" charset="0"/>
              <a:buChar char="•"/>
            </a:pPr>
            <a:r>
              <a:rPr lang="en-US" altLang="ko-KR" sz="1400" dirty="0"/>
              <a:t>We can consider the scenario when the sharing AP does not request TXOP return to the shared AP</a:t>
            </a:r>
          </a:p>
          <a:p>
            <a:pPr lvl="2">
              <a:buFont typeface="Arial" panose="020B0604020202020204" pitchFamily="34" charset="0"/>
              <a:buChar char="•"/>
            </a:pPr>
            <a:r>
              <a:rPr lang="en-US" altLang="ko-KR" sz="1400" dirty="0"/>
              <a:t>The frame exchange of the shared AP ends earlier than expected</a:t>
            </a:r>
          </a:p>
          <a:p>
            <a:pPr lvl="3">
              <a:buFont typeface="Arial" panose="020B0604020202020204" pitchFamily="34" charset="0"/>
              <a:buChar char="•"/>
            </a:pPr>
            <a:r>
              <a:rPr lang="en-US" altLang="ko-KR" sz="1400" dirty="0"/>
              <a:t>We cannot ensure that the shared AP uses almost the entire allocated TXOP</a:t>
            </a:r>
          </a:p>
          <a:p>
            <a:pPr lvl="2">
              <a:buFont typeface="Arial" panose="020B0604020202020204" pitchFamily="34" charset="0"/>
              <a:buChar char="•"/>
            </a:pPr>
            <a:r>
              <a:rPr lang="en-US" altLang="ko-KR" sz="1400" dirty="0"/>
              <a:t>In this case, if the sharing AP is on the NPCA primary channel, it cannot sense the situation on the BSS primary channel</a:t>
            </a:r>
          </a:p>
          <a:p>
            <a:pPr lvl="3">
              <a:buFont typeface="Arial" panose="020B0604020202020204" pitchFamily="34" charset="0"/>
              <a:buChar char="•"/>
            </a:pPr>
            <a:r>
              <a:rPr lang="en-US" altLang="ko-KR" sz="1400" dirty="0"/>
              <a:t>It may not cause significant issues in terms of NPCA, but it might cause major issues in C-TDMA because the sharing AP is original TXOP holder</a:t>
            </a:r>
          </a:p>
          <a:p>
            <a:pPr marL="0" indent="0">
              <a:buNone/>
            </a:pPr>
            <a:endParaRPr lang="ko-KR" altLang="en-US" dirty="0"/>
          </a:p>
        </p:txBody>
      </p:sp>
      <p:sp>
        <p:nvSpPr>
          <p:cNvPr id="4" name="날짜 개체 틀 3">
            <a:extLst>
              <a:ext uri="{FF2B5EF4-FFF2-40B4-BE49-F238E27FC236}">
                <a16:creationId xmlns:a16="http://schemas.microsoft.com/office/drawing/2014/main" id="{D2E9BF71-2A40-808C-39EE-EB6251760BDD}"/>
              </a:ext>
            </a:extLst>
          </p:cNvPr>
          <p:cNvSpPr>
            <a:spLocks noGrp="1"/>
          </p:cNvSpPr>
          <p:nvPr>
            <p:ph type="dt" sz="half" idx="2"/>
          </p:nvPr>
        </p:nvSpPr>
        <p:spPr>
          <a:xfrm>
            <a:off x="929220" y="332603"/>
            <a:ext cx="1515479" cy="276999"/>
          </a:xfrm>
        </p:spPr>
        <p:txBody>
          <a:bodyPr/>
          <a:lstStyle/>
          <a:p>
            <a:pPr>
              <a:defRPr/>
            </a:pPr>
            <a:r>
              <a:rPr lang="en-US" altLang="ko-KR" dirty="0"/>
              <a:t>December 2024</a:t>
            </a:r>
          </a:p>
        </p:txBody>
      </p:sp>
      <p:sp>
        <p:nvSpPr>
          <p:cNvPr id="5" name="바닥글 개체 틀 4">
            <a:extLst>
              <a:ext uri="{FF2B5EF4-FFF2-40B4-BE49-F238E27FC236}">
                <a16:creationId xmlns:a16="http://schemas.microsoft.com/office/drawing/2014/main" id="{83A8ADB3-D8B8-4DF7-03CE-734CA44A3229}"/>
              </a:ext>
            </a:extLst>
          </p:cNvPr>
          <p:cNvSpPr>
            <a:spLocks noGrp="1"/>
          </p:cNvSpPr>
          <p:nvPr>
            <p:ph type="ftr" sz="quarter" idx="3"/>
          </p:nvPr>
        </p:nvSpPr>
        <p:spPr/>
        <p:txBody>
          <a:bodyPr/>
          <a:lstStyle/>
          <a:p>
            <a:pPr>
              <a:defRPr/>
            </a:pPr>
            <a:r>
              <a:rPr lang="en-US" altLang="ko-KR"/>
              <a:t>Si-Chan Noh, Newracom</a:t>
            </a:r>
            <a:endParaRPr lang="en-US" altLang="ko-KR" dirty="0"/>
          </a:p>
        </p:txBody>
      </p:sp>
      <p:sp>
        <p:nvSpPr>
          <p:cNvPr id="6" name="슬라이드 번호 개체 틀 5">
            <a:extLst>
              <a:ext uri="{FF2B5EF4-FFF2-40B4-BE49-F238E27FC236}">
                <a16:creationId xmlns:a16="http://schemas.microsoft.com/office/drawing/2014/main" id="{E92D30BA-1AF9-B617-F6FE-B4ECC8D8553B}"/>
              </a:ext>
            </a:extLst>
          </p:cNvPr>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7</a:t>
            </a:fld>
            <a:endParaRPr lang="en-US" altLang="ko-KR"/>
          </a:p>
        </p:txBody>
      </p:sp>
      <p:sp>
        <p:nvSpPr>
          <p:cNvPr id="32" name="직사각형 31">
            <a:extLst>
              <a:ext uri="{FF2B5EF4-FFF2-40B4-BE49-F238E27FC236}">
                <a16:creationId xmlns:a16="http://schemas.microsoft.com/office/drawing/2014/main" id="{DE846AE8-C41F-EA60-E486-6ED1987011AE}"/>
              </a:ext>
            </a:extLst>
          </p:cNvPr>
          <p:cNvSpPr/>
          <p:nvPr/>
        </p:nvSpPr>
        <p:spPr bwMode="auto">
          <a:xfrm>
            <a:off x="2066690" y="4822943"/>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endParaRPr lang="en-US" altLang="ko-KR" sz="750" dirty="0">
              <a:latin typeface="Times New Roman" panose="02020603050405020304" pitchFamily="18" charset="0"/>
              <a:cs typeface="Times New Roman" panose="02020603050405020304" pitchFamily="18" charset="0"/>
            </a:endParaRPr>
          </a:p>
          <a:p>
            <a:pPr algn="ctr"/>
            <a:r>
              <a:rPr lang="en-US" altLang="ko-KR" sz="750" dirty="0">
                <a:latin typeface="Times New Roman" panose="02020603050405020304" pitchFamily="18" charset="0"/>
                <a:cs typeface="Times New Roman" panose="02020603050405020304" pitchFamily="18" charset="0"/>
              </a:rPr>
              <a:t>Sharing AP</a:t>
            </a:r>
            <a:endParaRPr lang="ko-KR" altLang="en-US" sz="750" dirty="0">
              <a:latin typeface="Times New Roman" panose="02020603050405020304" pitchFamily="18" charset="0"/>
              <a:cs typeface="Times New Roman" panose="02020603050405020304" pitchFamily="18" charset="0"/>
            </a:endParaRPr>
          </a:p>
        </p:txBody>
      </p:sp>
      <p:sp>
        <p:nvSpPr>
          <p:cNvPr id="33" name="직사각형 32">
            <a:extLst>
              <a:ext uri="{FF2B5EF4-FFF2-40B4-BE49-F238E27FC236}">
                <a16:creationId xmlns:a16="http://schemas.microsoft.com/office/drawing/2014/main" id="{D17A47F4-A3E8-07E8-6BF7-81F3E7FF8448}"/>
              </a:ext>
            </a:extLst>
          </p:cNvPr>
          <p:cNvSpPr/>
          <p:nvPr/>
        </p:nvSpPr>
        <p:spPr bwMode="auto">
          <a:xfrm>
            <a:off x="2066690" y="5577919"/>
            <a:ext cx="1622845" cy="248621"/>
          </a:xfrm>
          <a:prstGeom prst="rect">
            <a:avLst/>
          </a:prstGeom>
          <a:noFill/>
          <a:ln w="12700" cap="flat" cmpd="sng" algn="ctr">
            <a:no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Shared AP</a:t>
            </a:r>
            <a:endParaRPr lang="ko-KR" altLang="en-US" sz="750" dirty="0">
              <a:latin typeface="Times New Roman" panose="02020603050405020304" pitchFamily="18" charset="0"/>
              <a:cs typeface="Times New Roman" panose="02020603050405020304" pitchFamily="18" charset="0"/>
            </a:endParaRPr>
          </a:p>
        </p:txBody>
      </p:sp>
      <p:cxnSp>
        <p:nvCxnSpPr>
          <p:cNvPr id="34" name="직선 연결선 33">
            <a:extLst>
              <a:ext uri="{FF2B5EF4-FFF2-40B4-BE49-F238E27FC236}">
                <a16:creationId xmlns:a16="http://schemas.microsoft.com/office/drawing/2014/main" id="{EC446EFD-107D-F4FB-A043-A41EB31446F0}"/>
              </a:ext>
            </a:extLst>
          </p:cNvPr>
          <p:cNvCxnSpPr>
            <a:cxnSpLocks/>
          </p:cNvCxnSpPr>
          <p:nvPr/>
        </p:nvCxnSpPr>
        <p:spPr>
          <a:xfrm>
            <a:off x="4226284" y="4405944"/>
            <a:ext cx="3892" cy="1475684"/>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35" name="직선 연결선 34">
            <a:extLst>
              <a:ext uri="{FF2B5EF4-FFF2-40B4-BE49-F238E27FC236}">
                <a16:creationId xmlns:a16="http://schemas.microsoft.com/office/drawing/2014/main" id="{C2EA4F0E-3138-32AD-CC56-592492091953}"/>
              </a:ext>
            </a:extLst>
          </p:cNvPr>
          <p:cNvCxnSpPr>
            <a:cxnSpLocks/>
          </p:cNvCxnSpPr>
          <p:nvPr/>
        </p:nvCxnSpPr>
        <p:spPr bwMode="auto">
          <a:xfrm flipV="1">
            <a:off x="3102416" y="5092245"/>
            <a:ext cx="7236578" cy="64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직선 연결선 35">
            <a:extLst>
              <a:ext uri="{FF2B5EF4-FFF2-40B4-BE49-F238E27FC236}">
                <a16:creationId xmlns:a16="http://schemas.microsoft.com/office/drawing/2014/main" id="{FE7A9C72-64FC-8B0F-C238-E7A623731B31}"/>
              </a:ext>
            </a:extLst>
          </p:cNvPr>
          <p:cNvCxnSpPr>
            <a:cxnSpLocks/>
          </p:cNvCxnSpPr>
          <p:nvPr/>
        </p:nvCxnSpPr>
        <p:spPr bwMode="auto">
          <a:xfrm>
            <a:off x="3106468" y="5767390"/>
            <a:ext cx="7231578" cy="1276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7" name="직사각형 36">
            <a:extLst>
              <a:ext uri="{FF2B5EF4-FFF2-40B4-BE49-F238E27FC236}">
                <a16:creationId xmlns:a16="http://schemas.microsoft.com/office/drawing/2014/main" id="{1E373B30-C646-D938-9023-655BB705E4AA}"/>
              </a:ext>
            </a:extLst>
          </p:cNvPr>
          <p:cNvSpPr/>
          <p:nvPr/>
        </p:nvSpPr>
        <p:spPr bwMode="auto">
          <a:xfrm>
            <a:off x="4397816" y="5430323"/>
            <a:ext cx="322282"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CTS</a:t>
            </a:r>
            <a:endParaRPr lang="ko-KR" altLang="en-US" sz="750" dirty="0">
              <a:latin typeface="Times New Roman" panose="02020603050405020304" pitchFamily="18" charset="0"/>
              <a:cs typeface="Times New Roman" panose="02020603050405020304" pitchFamily="18" charset="0"/>
            </a:endParaRPr>
          </a:p>
        </p:txBody>
      </p:sp>
      <p:cxnSp>
        <p:nvCxnSpPr>
          <p:cNvPr id="39" name="직선 연결선 38">
            <a:extLst>
              <a:ext uri="{FF2B5EF4-FFF2-40B4-BE49-F238E27FC236}">
                <a16:creationId xmlns:a16="http://schemas.microsoft.com/office/drawing/2014/main" id="{396834FC-4526-057D-FBF5-EABC8961C494}"/>
              </a:ext>
            </a:extLst>
          </p:cNvPr>
          <p:cNvCxnSpPr>
            <a:cxnSpLocks/>
          </p:cNvCxnSpPr>
          <p:nvPr/>
        </p:nvCxnSpPr>
        <p:spPr bwMode="auto">
          <a:xfrm>
            <a:off x="4191000" y="4371281"/>
            <a:ext cx="3932899" cy="0"/>
          </a:xfrm>
          <a:prstGeom prst="line">
            <a:avLst/>
          </a:prstGeom>
          <a:solidFill>
            <a:schemeClr val="accent1"/>
          </a:solidFill>
          <a:ln w="6350" cap="flat" cmpd="sng" algn="ctr">
            <a:solidFill>
              <a:schemeClr val="tx2"/>
            </a:solidFill>
            <a:prstDash val="sysDot"/>
            <a:round/>
            <a:headEnd type="arrow" w="sm" len="sm"/>
            <a:tailEnd type="arrow" w="sm" len="sm"/>
          </a:ln>
          <a:effectLst/>
        </p:spPr>
      </p:cxnSp>
      <p:sp>
        <p:nvSpPr>
          <p:cNvPr id="41" name="직사각형 40">
            <a:extLst>
              <a:ext uri="{FF2B5EF4-FFF2-40B4-BE49-F238E27FC236}">
                <a16:creationId xmlns:a16="http://schemas.microsoft.com/office/drawing/2014/main" id="{317BF521-9BA4-A7F1-9F4C-FBCC57FF6F84}"/>
              </a:ext>
            </a:extLst>
          </p:cNvPr>
          <p:cNvSpPr/>
          <p:nvPr/>
        </p:nvSpPr>
        <p:spPr bwMode="auto">
          <a:xfrm>
            <a:off x="4931216" y="5461442"/>
            <a:ext cx="2303869" cy="355259"/>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lgn="ctr"/>
            <a:r>
              <a:rPr lang="en-US" altLang="ko-KR" sz="750" dirty="0"/>
              <a:t>Shared AP’s BSS frame exchanges</a:t>
            </a:r>
            <a:endParaRPr lang="ko-KR" altLang="en-US" sz="750" dirty="0"/>
          </a:p>
        </p:txBody>
      </p:sp>
      <p:sp>
        <p:nvSpPr>
          <p:cNvPr id="44" name="직사각형 43">
            <a:extLst>
              <a:ext uri="{FF2B5EF4-FFF2-40B4-BE49-F238E27FC236}">
                <a16:creationId xmlns:a16="http://schemas.microsoft.com/office/drawing/2014/main" id="{AC18999D-4EB8-E893-147F-05894E2F39F9}"/>
              </a:ext>
            </a:extLst>
          </p:cNvPr>
          <p:cNvSpPr/>
          <p:nvPr/>
        </p:nvSpPr>
        <p:spPr bwMode="auto">
          <a:xfrm>
            <a:off x="3366637" y="4751572"/>
            <a:ext cx="852098" cy="337223"/>
          </a:xfrm>
          <a:prstGeom prst="rect">
            <a:avLst/>
          </a:prstGeom>
          <a:solidFill>
            <a:schemeClr val="bg1"/>
          </a:solid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750" dirty="0">
                <a:latin typeface="Times New Roman" panose="02020603050405020304" pitchFamily="18" charset="0"/>
                <a:cs typeface="Times New Roman" panose="02020603050405020304" pitchFamily="18" charset="0"/>
              </a:rPr>
              <a:t>MU RTS TXS </a:t>
            </a:r>
            <a:r>
              <a:rPr lang="en-US" altLang="ko-KR" sz="750" b="1" u="sng" dirty="0">
                <a:latin typeface="Times New Roman" panose="02020603050405020304" pitchFamily="18" charset="0"/>
                <a:cs typeface="Times New Roman" panose="02020603050405020304" pitchFamily="18" charset="0"/>
              </a:rPr>
              <a:t>with/without</a:t>
            </a:r>
          </a:p>
          <a:p>
            <a:pPr algn="ctr"/>
            <a:r>
              <a:rPr lang="en-US" altLang="ko-KR" sz="750" b="1" u="sng" dirty="0">
                <a:latin typeface="Times New Roman" panose="02020603050405020304" pitchFamily="18" charset="0"/>
                <a:cs typeface="Times New Roman" panose="02020603050405020304" pitchFamily="18" charset="0"/>
              </a:rPr>
              <a:t>TXOP return</a:t>
            </a:r>
            <a:endParaRPr lang="ko-KR" altLang="en-US" sz="750" b="1" u="sng" dirty="0">
              <a:latin typeface="Times New Roman" panose="02020603050405020304" pitchFamily="18" charset="0"/>
              <a:cs typeface="Times New Roman" panose="02020603050405020304" pitchFamily="18" charset="0"/>
            </a:endParaRPr>
          </a:p>
        </p:txBody>
      </p:sp>
      <p:sp>
        <p:nvSpPr>
          <p:cNvPr id="45" name="사각형: 둥근 모서리 44">
            <a:extLst>
              <a:ext uri="{FF2B5EF4-FFF2-40B4-BE49-F238E27FC236}">
                <a16:creationId xmlns:a16="http://schemas.microsoft.com/office/drawing/2014/main" id="{949ED795-D0FB-1D4B-1F3E-D931471FE480}"/>
              </a:ext>
            </a:extLst>
          </p:cNvPr>
          <p:cNvSpPr/>
          <p:nvPr/>
        </p:nvSpPr>
        <p:spPr>
          <a:xfrm>
            <a:off x="5088976" y="4587767"/>
            <a:ext cx="2992587" cy="343031"/>
          </a:xfrm>
          <a:prstGeom prst="round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latin typeface="Times New Roman" panose="02020603050405020304" pitchFamily="18" charset="0"/>
                <a:cs typeface="Times New Roman" panose="02020603050405020304" pitchFamily="18" charset="0"/>
              </a:rPr>
              <a:t>NPCA operation during OBSS TXOP</a:t>
            </a:r>
            <a:endParaRPr lang="ko-KR" altLang="en-US" sz="800" dirty="0">
              <a:solidFill>
                <a:schemeClr val="tx1"/>
              </a:solidFill>
              <a:latin typeface="Times New Roman" panose="02020603050405020304" pitchFamily="18" charset="0"/>
              <a:cs typeface="Times New Roman" panose="02020603050405020304" pitchFamily="18" charset="0"/>
            </a:endParaRPr>
          </a:p>
        </p:txBody>
      </p:sp>
      <p:cxnSp>
        <p:nvCxnSpPr>
          <p:cNvPr id="49" name="연결선: 구부러짐 48">
            <a:extLst>
              <a:ext uri="{FF2B5EF4-FFF2-40B4-BE49-F238E27FC236}">
                <a16:creationId xmlns:a16="http://schemas.microsoft.com/office/drawing/2014/main" id="{F4F09299-9424-D61D-821F-7E5CE45DDC0D}"/>
              </a:ext>
            </a:extLst>
          </p:cNvPr>
          <p:cNvCxnSpPr>
            <a:cxnSpLocks/>
          </p:cNvCxnSpPr>
          <p:nvPr/>
        </p:nvCxnSpPr>
        <p:spPr bwMode="auto">
          <a:xfrm flipV="1">
            <a:off x="5116975" y="4826878"/>
            <a:ext cx="130421" cy="217922"/>
          </a:xfrm>
          <a:prstGeom prst="curvedConnector3">
            <a:avLst/>
          </a:prstGeom>
          <a:solidFill>
            <a:schemeClr val="accent1"/>
          </a:solidFill>
          <a:ln w="12700" cap="flat" cmpd="sng" algn="ctr">
            <a:solidFill>
              <a:schemeClr val="tx1"/>
            </a:solidFill>
            <a:prstDash val="solid"/>
            <a:round/>
            <a:headEnd type="none" w="sm" len="sm"/>
            <a:tailEnd type="triangle"/>
          </a:ln>
          <a:effectLst/>
        </p:spPr>
      </p:cxnSp>
      <p:sp>
        <p:nvSpPr>
          <p:cNvPr id="51" name="직사각형 50">
            <a:extLst>
              <a:ext uri="{FF2B5EF4-FFF2-40B4-BE49-F238E27FC236}">
                <a16:creationId xmlns:a16="http://schemas.microsoft.com/office/drawing/2014/main" id="{2717C983-F070-605C-D6A1-FFEBAE445AC9}"/>
              </a:ext>
            </a:extLst>
          </p:cNvPr>
          <p:cNvSpPr/>
          <p:nvPr/>
        </p:nvSpPr>
        <p:spPr bwMode="auto">
          <a:xfrm>
            <a:off x="4519620" y="4666201"/>
            <a:ext cx="597355" cy="337223"/>
          </a:xfrm>
          <a:prstGeom prst="rect">
            <a:avLst/>
          </a:prstGeom>
          <a:no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500" dirty="0">
                <a:latin typeface="Times New Roman" panose="02020603050405020304" pitchFamily="18" charset="0"/>
                <a:cs typeface="Times New Roman" panose="02020603050405020304" pitchFamily="18" charset="0"/>
              </a:rPr>
              <a:t>Channel</a:t>
            </a:r>
          </a:p>
          <a:p>
            <a:pPr algn="ctr"/>
            <a:r>
              <a:rPr lang="en-US" altLang="ko-KR" sz="500" dirty="0">
                <a:latin typeface="Times New Roman" panose="02020603050405020304" pitchFamily="18" charset="0"/>
                <a:cs typeface="Times New Roman" panose="02020603050405020304" pitchFamily="18" charset="0"/>
              </a:rPr>
              <a:t>Switching</a:t>
            </a:r>
          </a:p>
          <a:p>
            <a:pPr algn="ctr"/>
            <a:r>
              <a:rPr lang="en-US" altLang="ko-KR" sz="500" dirty="0">
                <a:latin typeface="Times New Roman" panose="02020603050405020304" pitchFamily="18" charset="0"/>
                <a:cs typeface="Times New Roman" panose="02020603050405020304" pitchFamily="18" charset="0"/>
              </a:rPr>
              <a:t>to NPCA primary channel</a:t>
            </a:r>
            <a:endParaRPr lang="ko-KR" altLang="en-US" sz="500" dirty="0">
              <a:latin typeface="Times New Roman" panose="02020603050405020304" pitchFamily="18" charset="0"/>
              <a:cs typeface="Times New Roman" panose="02020603050405020304" pitchFamily="18" charset="0"/>
            </a:endParaRPr>
          </a:p>
        </p:txBody>
      </p:sp>
      <p:sp>
        <p:nvSpPr>
          <p:cNvPr id="53" name="직사각형 52">
            <a:extLst>
              <a:ext uri="{FF2B5EF4-FFF2-40B4-BE49-F238E27FC236}">
                <a16:creationId xmlns:a16="http://schemas.microsoft.com/office/drawing/2014/main" id="{372E6104-A0B5-05B7-75FF-1D51E25E1E25}"/>
              </a:ext>
            </a:extLst>
          </p:cNvPr>
          <p:cNvSpPr/>
          <p:nvPr/>
        </p:nvSpPr>
        <p:spPr bwMode="auto">
          <a:xfrm>
            <a:off x="5912576" y="4182280"/>
            <a:ext cx="1008932" cy="226992"/>
          </a:xfrm>
          <a:prstGeom prst="rect">
            <a:avLst/>
          </a:prstGeom>
          <a:noFill/>
          <a:ln w="12700" cap="flat" cmpd="sng" algn="ctr">
            <a:solidFill>
              <a:schemeClr val="bg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r>
              <a:rPr lang="en-US" altLang="ko-KR" sz="750" dirty="0"/>
              <a:t>Allocated time</a:t>
            </a:r>
            <a:endParaRPr lang="ko-KR" altLang="en-US" sz="750" dirty="0"/>
          </a:p>
        </p:txBody>
      </p:sp>
      <p:sp>
        <p:nvSpPr>
          <p:cNvPr id="63" name="직사각형 62">
            <a:extLst>
              <a:ext uri="{FF2B5EF4-FFF2-40B4-BE49-F238E27FC236}">
                <a16:creationId xmlns:a16="http://schemas.microsoft.com/office/drawing/2014/main" id="{20458E2F-88BD-1B5F-799B-DC682CCB35BC}"/>
              </a:ext>
            </a:extLst>
          </p:cNvPr>
          <p:cNvSpPr/>
          <p:nvPr/>
        </p:nvSpPr>
        <p:spPr>
          <a:xfrm>
            <a:off x="5073468" y="4947370"/>
            <a:ext cx="2992587" cy="132733"/>
          </a:xfrm>
          <a:prstGeom prst="rect">
            <a:avLst/>
          </a:prstGeom>
          <a:solidFill>
            <a:schemeClr val="bg1">
              <a:lumMod val="85000"/>
              <a:alpha val="61000"/>
            </a:schemeClr>
          </a:solidFill>
          <a:ln w="6350">
            <a:solidFill>
              <a:schemeClr val="tx1">
                <a:alpha val="76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900" dirty="0">
                <a:solidFill>
                  <a:schemeClr val="tx1"/>
                </a:solidFill>
                <a:latin typeface="Times New Roman" panose="02020603050405020304" pitchFamily="18" charset="0"/>
                <a:cs typeface="Times New Roman" panose="02020603050405020304" pitchFamily="18" charset="0"/>
              </a:rPr>
              <a:t>OBSS TXOP</a:t>
            </a:r>
            <a:endParaRPr lang="ko-KR" altLang="en-US" sz="900" dirty="0">
              <a:solidFill>
                <a:schemeClr val="tx1"/>
              </a:solidFill>
              <a:latin typeface="Times New Roman" panose="02020603050405020304" pitchFamily="18" charset="0"/>
              <a:cs typeface="Times New Roman" panose="02020603050405020304" pitchFamily="18" charset="0"/>
            </a:endParaRPr>
          </a:p>
        </p:txBody>
      </p:sp>
      <p:sp>
        <p:nvSpPr>
          <p:cNvPr id="17" name="직사각형 16">
            <a:extLst>
              <a:ext uri="{FF2B5EF4-FFF2-40B4-BE49-F238E27FC236}">
                <a16:creationId xmlns:a16="http://schemas.microsoft.com/office/drawing/2014/main" id="{BE7EA7E5-BFC5-E9B5-5F70-0172B7BD1889}"/>
              </a:ext>
            </a:extLst>
          </p:cNvPr>
          <p:cNvSpPr/>
          <p:nvPr/>
        </p:nvSpPr>
        <p:spPr bwMode="auto">
          <a:xfrm>
            <a:off x="7365641" y="5649829"/>
            <a:ext cx="700414" cy="129681"/>
          </a:xfrm>
          <a:prstGeom prst="rect">
            <a:avLst/>
          </a:prstGeom>
          <a:pattFill prst="wdUpDiag">
            <a:fgClr>
              <a:schemeClr val="accent1"/>
            </a:fgClr>
            <a:bgClr>
              <a:schemeClr val="bg1"/>
            </a:bgClr>
          </a:pattFill>
          <a:ln w="9525" cap="flat" cmpd="sng" algn="ctr">
            <a:solidFill>
              <a:schemeClr val="tx1"/>
            </a:solid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lgn="ctr"/>
            <a:endParaRPr lang="ko-KR" altLang="en-US" sz="750" dirty="0"/>
          </a:p>
        </p:txBody>
      </p:sp>
      <p:cxnSp>
        <p:nvCxnSpPr>
          <p:cNvPr id="22" name="직선 연결선 21">
            <a:extLst>
              <a:ext uri="{FF2B5EF4-FFF2-40B4-BE49-F238E27FC236}">
                <a16:creationId xmlns:a16="http://schemas.microsoft.com/office/drawing/2014/main" id="{495963AF-18C8-D86A-EB1C-622773E2DFE7}"/>
              </a:ext>
            </a:extLst>
          </p:cNvPr>
          <p:cNvCxnSpPr>
            <a:cxnSpLocks/>
          </p:cNvCxnSpPr>
          <p:nvPr/>
        </p:nvCxnSpPr>
        <p:spPr>
          <a:xfrm>
            <a:off x="8076431" y="4405944"/>
            <a:ext cx="3892" cy="1475684"/>
          </a:xfrm>
          <a:prstGeom prst="line">
            <a:avLst/>
          </a:prstGeom>
          <a:ln w="3175">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3" name="연결선: 구부러짐 22">
            <a:extLst>
              <a:ext uri="{FF2B5EF4-FFF2-40B4-BE49-F238E27FC236}">
                <a16:creationId xmlns:a16="http://schemas.microsoft.com/office/drawing/2014/main" id="{5B511B6A-BDB6-79C9-F9AB-558CB26D94E7}"/>
              </a:ext>
            </a:extLst>
          </p:cNvPr>
          <p:cNvCxnSpPr>
            <a:cxnSpLocks/>
          </p:cNvCxnSpPr>
          <p:nvPr/>
        </p:nvCxnSpPr>
        <p:spPr bwMode="auto">
          <a:xfrm flipV="1">
            <a:off x="7521298" y="5837477"/>
            <a:ext cx="130421" cy="217922"/>
          </a:xfrm>
          <a:prstGeom prst="curvedConnector3">
            <a:avLst/>
          </a:prstGeom>
          <a:solidFill>
            <a:schemeClr val="accent1"/>
          </a:solidFill>
          <a:ln w="12700" cap="flat" cmpd="sng" algn="ctr">
            <a:solidFill>
              <a:schemeClr val="tx1"/>
            </a:solidFill>
            <a:prstDash val="solid"/>
            <a:round/>
            <a:headEnd type="none" w="sm" len="sm"/>
            <a:tailEnd type="triangle"/>
          </a:ln>
          <a:effectLst/>
        </p:spPr>
      </p:cxnSp>
      <p:sp>
        <p:nvSpPr>
          <p:cNvPr id="24" name="직사각형 23">
            <a:extLst>
              <a:ext uri="{FF2B5EF4-FFF2-40B4-BE49-F238E27FC236}">
                <a16:creationId xmlns:a16="http://schemas.microsoft.com/office/drawing/2014/main" id="{1A02221F-0B98-A56C-C543-0E0B49FD3EFC}"/>
              </a:ext>
            </a:extLst>
          </p:cNvPr>
          <p:cNvSpPr/>
          <p:nvPr/>
        </p:nvSpPr>
        <p:spPr bwMode="auto">
          <a:xfrm>
            <a:off x="7162800" y="6063577"/>
            <a:ext cx="2988180" cy="337223"/>
          </a:xfrm>
          <a:prstGeom prst="rect">
            <a:avLst/>
          </a:prstGeom>
          <a:noFill/>
          <a:ln w="9525" cap="flat" cmpd="sng" algn="ctr">
            <a:noFill/>
            <a:prstDash val="solid"/>
            <a:round/>
            <a:headEnd type="none" w="sm" len="sm"/>
            <a:tailEnd type="none" w="sm" len="sm"/>
          </a:ln>
          <a:effectLst/>
        </p:spPr>
        <p:txBody>
          <a:bodyPr vert="horz" wrap="square" lIns="68580" tIns="34290" rIns="68580" bIns="34290" numCol="1" rtlCol="0" anchor="ctr" anchorCtr="0" compatLnSpc="1">
            <a:prstTxWarp prst="textNoShape">
              <a:avLst/>
            </a:prstTxWarp>
          </a:bodyPr>
          <a:lstStyle/>
          <a:p>
            <a:pPr algn="ctr"/>
            <a:r>
              <a:rPr lang="en-US" altLang="ko-KR" sz="800" dirty="0"/>
              <a:t>Considering the situation where frame exchange may end earlier than the allocated time, NPCA is not performed</a:t>
            </a:r>
            <a:endParaRPr lang="ko-KR" altLang="en-US" sz="800" dirty="0">
              <a:latin typeface="Times New Roman" panose="02020603050405020304" pitchFamily="18" charset="0"/>
              <a:cs typeface="Times New Roman" panose="02020603050405020304" pitchFamily="18" charset="0"/>
            </a:endParaRPr>
          </a:p>
        </p:txBody>
      </p:sp>
      <p:grpSp>
        <p:nvGrpSpPr>
          <p:cNvPr id="25" name="그룹 24">
            <a:extLst>
              <a:ext uri="{FF2B5EF4-FFF2-40B4-BE49-F238E27FC236}">
                <a16:creationId xmlns:a16="http://schemas.microsoft.com/office/drawing/2014/main" id="{DFF6A986-A3A0-5117-FD3A-524629D54513}"/>
              </a:ext>
            </a:extLst>
          </p:cNvPr>
          <p:cNvGrpSpPr/>
          <p:nvPr/>
        </p:nvGrpSpPr>
        <p:grpSpPr>
          <a:xfrm>
            <a:off x="4621120" y="4621187"/>
            <a:ext cx="411656" cy="381296"/>
            <a:chOff x="643825" y="2260600"/>
            <a:chExt cx="246584" cy="246584"/>
          </a:xfrm>
        </p:grpSpPr>
        <p:sp>
          <p:nvSpPr>
            <p:cNvPr id="26" name="직사각형 25">
              <a:extLst>
                <a:ext uri="{FF2B5EF4-FFF2-40B4-BE49-F238E27FC236}">
                  <a16:creationId xmlns:a16="http://schemas.microsoft.com/office/drawing/2014/main" id="{F3A9CC5F-7717-7515-2074-DDA2A36610A0}"/>
                </a:ext>
              </a:extLst>
            </p:cNvPr>
            <p:cNvSpPr/>
            <p:nvPr/>
          </p:nvSpPr>
          <p:spPr>
            <a:xfrm rot="19184544">
              <a:off x="754381" y="2260600"/>
              <a:ext cx="45719" cy="246584"/>
            </a:xfrm>
            <a:prstGeom prst="rect">
              <a:avLst/>
            </a:prstGeom>
            <a:solidFill>
              <a:srgbClr val="C00000">
                <a:alpha val="55000"/>
              </a:srgbClr>
            </a:solidFill>
            <a:ln w="6350">
              <a:solidFill>
                <a:srgbClr val="FF7979">
                  <a:alpha val="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7" name="직사각형 26">
              <a:extLst>
                <a:ext uri="{FF2B5EF4-FFF2-40B4-BE49-F238E27FC236}">
                  <a16:creationId xmlns:a16="http://schemas.microsoft.com/office/drawing/2014/main" id="{8E1741A2-7669-D2AF-EED9-8D288BAFA83C}"/>
                </a:ext>
              </a:extLst>
            </p:cNvPr>
            <p:cNvSpPr/>
            <p:nvPr/>
          </p:nvSpPr>
          <p:spPr>
            <a:xfrm rot="2897189">
              <a:off x="744257" y="2260600"/>
              <a:ext cx="45719" cy="246584"/>
            </a:xfrm>
            <a:prstGeom prst="rect">
              <a:avLst/>
            </a:prstGeom>
            <a:solidFill>
              <a:srgbClr val="C00000">
                <a:alpha val="55000"/>
              </a:srgbClr>
            </a:solidFill>
            <a:ln w="6350">
              <a:solidFill>
                <a:srgbClr val="FF7979">
                  <a:alpha val="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Tree>
    <p:extLst>
      <p:ext uri="{BB962C8B-B14F-4D97-AF65-F5344CB8AC3E}">
        <p14:creationId xmlns:p14="http://schemas.microsoft.com/office/powerpoint/2010/main" val="237484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December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In this presentation, we define interoperating scenarios of C-TDMA with NPCA and discuss some approaches to allow/prevent interoperating</a:t>
            </a:r>
          </a:p>
          <a:p>
            <a:pPr lvl="1"/>
            <a:r>
              <a:rPr lang="en-US" altLang="ko-KR" sz="1600" dirty="0"/>
              <a:t>Allowing interoperation based on requesting TXOP return</a:t>
            </a:r>
          </a:p>
          <a:p>
            <a:pPr lvl="1"/>
            <a:r>
              <a:rPr lang="en-US" altLang="ko-KR" sz="1600" dirty="0"/>
              <a:t>Preventing interoperation without any conditions</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Summary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8</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886723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December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a:t>
            </a:r>
            <a:r>
              <a:rPr lang="en-US" altLang="ko-KR" sz="2000" dirty="0">
                <a:ea typeface="굴림" panose="020B0600000101010101" pitchFamily="50" charset="-127"/>
              </a:rPr>
              <a:t>1] 11-24/0209r6, “Specification Framework for TGbn,”</a:t>
            </a:r>
            <a:endParaRPr lang="en-US" altLang="ko-KR" sz="2200" dirty="0">
              <a:ea typeface="굴림" panose="020B0600000101010101" pitchFamily="50" charset="-127"/>
            </a:endParaRPr>
          </a:p>
          <a:p>
            <a:endParaRPr lang="en-US" altLang="ko-KR" sz="2200" dirty="0">
              <a:ea typeface="굴림" panose="020B0600000101010101" pitchFamily="50" charset="-127"/>
            </a:endParaRP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Reference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9</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4293128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472063</TotalTime>
  <Words>1617</Words>
  <Application>Microsoft Office PowerPoint</Application>
  <PresentationFormat>와이드스크린</PresentationFormat>
  <Paragraphs>261</Paragraphs>
  <Slides>11</Slides>
  <Notes>9</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11</vt:i4>
      </vt:variant>
    </vt:vector>
  </HeadingPairs>
  <TitlesOfParts>
    <vt:vector size="15" baseType="lpstr">
      <vt:lpstr>굴림</vt:lpstr>
      <vt:lpstr>Arial</vt:lpstr>
      <vt:lpstr>Times New Roman</vt:lpstr>
      <vt:lpstr>802-11-Submission</vt:lpstr>
      <vt:lpstr>PowerPoint 프레젠테이션</vt:lpstr>
      <vt:lpstr>Introduction</vt:lpstr>
      <vt:lpstr>Interoperating scenario – Ⅰ</vt:lpstr>
      <vt:lpstr>PowerPoint 프레젠테이션</vt:lpstr>
      <vt:lpstr>Problem definition</vt:lpstr>
      <vt:lpstr>Allowing interoperation between C-TDMA and NPCA</vt:lpstr>
      <vt:lpstr>Preventing interoperation between C-TDMA and NPCA</vt:lpstr>
      <vt:lpstr>Summary </vt:lpstr>
      <vt:lpstr>Reference </vt:lpstr>
      <vt:lpstr>SP1</vt:lpstr>
      <vt:lpstr>SP2</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ieee802.11bn</dc:title>
  <dc:creator>Sichan Noh;Joonsoo Lee</dc:creator>
  <cp:lastModifiedBy>Si-Chan Noh</cp:lastModifiedBy>
  <cp:revision>6284</cp:revision>
  <cp:lastPrinted>2024-07-25T22:15:22Z</cp:lastPrinted>
  <dcterms:created xsi:type="dcterms:W3CDTF">2007-05-21T21:00:37Z</dcterms:created>
  <dcterms:modified xsi:type="dcterms:W3CDTF">2024-12-09T02:13:16Z</dcterms:modified>
</cp:coreProperties>
</file>