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6"/>
  </p:sldMasterIdLst>
  <p:notesMasterIdLst>
    <p:notesMasterId r:id="rId25"/>
  </p:notesMasterIdLst>
  <p:handoutMasterIdLst>
    <p:handoutMasterId r:id="rId26"/>
  </p:handoutMasterIdLst>
  <p:sldIdLst>
    <p:sldId id="287" r:id="rId7"/>
    <p:sldId id="335" r:id="rId8"/>
    <p:sldId id="362" r:id="rId9"/>
    <p:sldId id="386" r:id="rId10"/>
    <p:sldId id="387" r:id="rId11"/>
    <p:sldId id="383" r:id="rId12"/>
    <p:sldId id="388" r:id="rId13"/>
    <p:sldId id="384" r:id="rId14"/>
    <p:sldId id="385" r:id="rId15"/>
    <p:sldId id="391" r:id="rId16"/>
    <p:sldId id="346" r:id="rId17"/>
    <p:sldId id="389" r:id="rId18"/>
    <p:sldId id="390" r:id="rId19"/>
    <p:sldId id="392" r:id="rId20"/>
    <p:sldId id="393" r:id="rId21"/>
    <p:sldId id="394" r:id="rId22"/>
    <p:sldId id="395" r:id="rId23"/>
    <p:sldId id="3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Zhijie (NSB - CN/Shanghai)" initials="YZ(-C" lastIdx="2" clrIdx="0">
    <p:extLst>
      <p:ext uri="{19B8F6BF-5375-455C-9EA6-DF929625EA0E}">
        <p15:presenceInfo xmlns:p15="http://schemas.microsoft.com/office/powerpoint/2012/main" userId="S::zhijie.yang@nokia-sbell.com::8bf6a52e-15e5-4913-b1e1-b02a570c3884" providerId="AD"/>
      </p:ext>
    </p:extLst>
  </p:cmAuthor>
  <p:cmAuthor id="2" name="Galati Giordano, Lorenzo (Nokia - DE/Stuttgart)" initials="GGL(-D" lastIdx="9" clrIdx="1">
    <p:extLst>
      <p:ext uri="{19B8F6BF-5375-455C-9EA6-DF929625EA0E}">
        <p15:presenceInfo xmlns:p15="http://schemas.microsoft.com/office/powerpoint/2012/main" userId="S::lorenzo.galati_giordano@nokia-bell-labs.com::d670983f-5ed8-4511-999e-9a574b4ae3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8EC85-6A27-D44A-BC25-D838A2F319A1}" v="9" dt="2021-03-23T06:12:36.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5090" autoAdjust="0"/>
  </p:normalViewPr>
  <p:slideViewPr>
    <p:cSldViewPr snapToGrid="0">
      <p:cViewPr varScale="1">
        <p:scale>
          <a:sx n="92" d="100"/>
          <a:sy n="92" d="100"/>
        </p:scale>
        <p:origin x="465"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lin, Mika (Nokia - FI/Espoo)" userId="67c41d2c-4987-4500-b415-d9e92aed693c" providerId="ADAL" clId="{2638EC85-6A27-D44A-BC25-D838A2F319A1}"/>
    <pc:docChg chg="undo custSel addSld delSld modSld modMainMaster">
      <pc:chgData name="Kasslin, Mika (Nokia - FI/Espoo)" userId="67c41d2c-4987-4500-b415-d9e92aed693c" providerId="ADAL" clId="{2638EC85-6A27-D44A-BC25-D838A2F319A1}" dt="2021-03-23T06:14:09.169" v="4558" actId="20577"/>
      <pc:docMkLst>
        <pc:docMk/>
      </pc:docMkLst>
      <pc:sldChg chg="del">
        <pc:chgData name="Kasslin, Mika (Nokia - FI/Espoo)" userId="67c41d2c-4987-4500-b415-d9e92aed693c" providerId="ADAL" clId="{2638EC85-6A27-D44A-BC25-D838A2F319A1}" dt="2021-03-22T11:06:25.115" v="1176" actId="2696"/>
        <pc:sldMkLst>
          <pc:docMk/>
          <pc:sldMk cId="31946241" sldId="282"/>
        </pc:sldMkLst>
      </pc:sldChg>
      <pc:sldChg chg="modSp mod">
        <pc:chgData name="Kasslin, Mika (Nokia - FI/Espoo)" userId="67c41d2c-4987-4500-b415-d9e92aed693c" providerId="ADAL" clId="{2638EC85-6A27-D44A-BC25-D838A2F319A1}" dt="2021-03-22T14:51:17.246" v="4520" actId="20577"/>
        <pc:sldMkLst>
          <pc:docMk/>
          <pc:sldMk cId="1226111485" sldId="287"/>
        </pc:sldMkLst>
        <pc:spChg chg="mod">
          <ac:chgData name="Kasslin, Mika (Nokia - FI/Espoo)" userId="67c41d2c-4987-4500-b415-d9e92aed693c" providerId="ADAL" clId="{2638EC85-6A27-D44A-BC25-D838A2F319A1}" dt="2021-03-22T14:51:17.246" v="4520" actId="20577"/>
          <ac:spMkLst>
            <pc:docMk/>
            <pc:sldMk cId="1226111485" sldId="287"/>
            <ac:spMk id="7" creationId="{00000000-0000-0000-0000-000000000000}"/>
          </ac:spMkLst>
        </pc:spChg>
        <pc:spChg chg="mod">
          <ac:chgData name="Kasslin, Mika (Nokia - FI/Espoo)" userId="67c41d2c-4987-4500-b415-d9e92aed693c" providerId="ADAL" clId="{2638EC85-6A27-D44A-BC25-D838A2F319A1}" dt="2021-03-22T09:57:15.349" v="5" actId="20577"/>
          <ac:spMkLst>
            <pc:docMk/>
            <pc:sldMk cId="1226111485" sldId="287"/>
            <ac:spMk id="8" creationId="{00000000-0000-0000-0000-000000000000}"/>
          </ac:spMkLst>
        </pc:spChg>
      </pc:sldChg>
      <pc:sldChg chg="modSp mod">
        <pc:chgData name="Kasslin, Mika (Nokia - FI/Espoo)" userId="67c41d2c-4987-4500-b415-d9e92aed693c" providerId="ADAL" clId="{2638EC85-6A27-D44A-BC25-D838A2F319A1}" dt="2021-03-22T14:43:01.493" v="4083" actId="20577"/>
        <pc:sldMkLst>
          <pc:docMk/>
          <pc:sldMk cId="3271880493" sldId="323"/>
        </pc:sldMkLst>
        <pc:spChg chg="mod">
          <ac:chgData name="Kasslin, Mika (Nokia - FI/Espoo)" userId="67c41d2c-4987-4500-b415-d9e92aed693c" providerId="ADAL" clId="{2638EC85-6A27-D44A-BC25-D838A2F319A1}" dt="2021-03-22T14:43:01.493" v="4083" actId="20577"/>
          <ac:spMkLst>
            <pc:docMk/>
            <pc:sldMk cId="3271880493" sldId="323"/>
            <ac:spMk id="3" creationId="{F0AD7E99-457E-4542-84F8-EE86FBBA9AAE}"/>
          </ac:spMkLst>
        </pc:spChg>
      </pc:sldChg>
      <pc:sldChg chg="modSp mod delCm">
        <pc:chgData name="Kasslin, Mika (Nokia - FI/Espoo)" userId="67c41d2c-4987-4500-b415-d9e92aed693c" providerId="ADAL" clId="{2638EC85-6A27-D44A-BC25-D838A2F319A1}" dt="2021-03-23T06:13:25.421" v="4552" actId="13926"/>
        <pc:sldMkLst>
          <pc:docMk/>
          <pc:sldMk cId="307241452" sldId="325"/>
        </pc:sldMkLst>
        <pc:spChg chg="mod">
          <ac:chgData name="Kasslin, Mika (Nokia - FI/Espoo)" userId="67c41d2c-4987-4500-b415-d9e92aed693c" providerId="ADAL" clId="{2638EC85-6A27-D44A-BC25-D838A2F319A1}" dt="2021-03-22T14:11:14.519" v="2491" actId="20577"/>
          <ac:spMkLst>
            <pc:docMk/>
            <pc:sldMk cId="307241452" sldId="325"/>
            <ac:spMk id="2" creationId="{16F21271-59CF-4C9C-AFC4-6EE38A87B808}"/>
          </ac:spMkLst>
        </pc:spChg>
        <pc:spChg chg="mod">
          <ac:chgData name="Kasslin, Mika (Nokia - FI/Espoo)" userId="67c41d2c-4987-4500-b415-d9e92aed693c" providerId="ADAL" clId="{2638EC85-6A27-D44A-BC25-D838A2F319A1}" dt="2021-03-23T06:13:25.421" v="4552" actId="13926"/>
          <ac:spMkLst>
            <pc:docMk/>
            <pc:sldMk cId="307241452" sldId="325"/>
            <ac:spMk id="3" creationId="{7CEC814B-A58D-4C87-9917-50E3D003FFB5}"/>
          </ac:spMkLst>
        </pc:spChg>
      </pc:sldChg>
      <pc:sldChg chg="del">
        <pc:chgData name="Kasslin, Mika (Nokia - FI/Espoo)" userId="67c41d2c-4987-4500-b415-d9e92aed693c" providerId="ADAL" clId="{2638EC85-6A27-D44A-BC25-D838A2F319A1}" dt="2021-03-22T14:12:33.540" v="2493" actId="2696"/>
        <pc:sldMkLst>
          <pc:docMk/>
          <pc:sldMk cId="4050240343" sldId="326"/>
        </pc:sldMkLst>
      </pc:sldChg>
      <pc:sldChg chg="modSp mod delCm">
        <pc:chgData name="Kasslin, Mika (Nokia - FI/Espoo)" userId="67c41d2c-4987-4500-b415-d9e92aed693c" providerId="ADAL" clId="{2638EC85-6A27-D44A-BC25-D838A2F319A1}" dt="2021-03-23T06:14:09.169" v="4558" actId="20577"/>
        <pc:sldMkLst>
          <pc:docMk/>
          <pc:sldMk cId="1704975782" sldId="328"/>
        </pc:sldMkLst>
        <pc:spChg chg="mod">
          <ac:chgData name="Kasslin, Mika (Nokia - FI/Espoo)" userId="67c41d2c-4987-4500-b415-d9e92aed693c" providerId="ADAL" clId="{2638EC85-6A27-D44A-BC25-D838A2F319A1}" dt="2021-03-23T06:14:09.169" v="4558" actId="20577"/>
          <ac:spMkLst>
            <pc:docMk/>
            <pc:sldMk cId="1704975782" sldId="328"/>
            <ac:spMk id="3" creationId="{ECEA9D24-A78C-4EE3-B985-D637FB4B049E}"/>
          </ac:spMkLst>
        </pc:spChg>
      </pc:sldChg>
      <pc:sldChg chg="modSp mod delCm">
        <pc:chgData name="Kasslin, Mika (Nokia - FI/Espoo)" userId="67c41d2c-4987-4500-b415-d9e92aed693c" providerId="ADAL" clId="{2638EC85-6A27-D44A-BC25-D838A2F319A1}" dt="2021-03-23T06:12:01.248" v="4528" actId="13926"/>
        <pc:sldMkLst>
          <pc:docMk/>
          <pc:sldMk cId="946981746" sldId="329"/>
        </pc:sldMkLst>
        <pc:spChg chg="mod">
          <ac:chgData name="Kasslin, Mika (Nokia - FI/Espoo)" userId="67c41d2c-4987-4500-b415-d9e92aed693c" providerId="ADAL" clId="{2638EC85-6A27-D44A-BC25-D838A2F319A1}" dt="2021-03-22T14:45:59.694" v="4288" actId="20577"/>
          <ac:spMkLst>
            <pc:docMk/>
            <pc:sldMk cId="946981746" sldId="329"/>
            <ac:spMk id="2" creationId="{C8C99E19-E149-4F77-AAB2-6AF97FC5D4C0}"/>
          </ac:spMkLst>
        </pc:spChg>
        <pc:spChg chg="mod">
          <ac:chgData name="Kasslin, Mika (Nokia - FI/Espoo)" userId="67c41d2c-4987-4500-b415-d9e92aed693c" providerId="ADAL" clId="{2638EC85-6A27-D44A-BC25-D838A2F319A1}" dt="2021-03-23T06:12:01.248" v="4528" actId="13926"/>
          <ac:spMkLst>
            <pc:docMk/>
            <pc:sldMk cId="946981746" sldId="329"/>
            <ac:spMk id="3" creationId="{8AC043C6-3D3A-4A97-97BC-1BADDB37B11F}"/>
          </ac:spMkLst>
        </pc:spChg>
      </pc:sldChg>
      <pc:sldChg chg="del">
        <pc:chgData name="Kasslin, Mika (Nokia - FI/Espoo)" userId="67c41d2c-4987-4500-b415-d9e92aed693c" providerId="ADAL" clId="{2638EC85-6A27-D44A-BC25-D838A2F319A1}" dt="2021-03-22T14:45:56.598" v="4287" actId="2696"/>
        <pc:sldMkLst>
          <pc:docMk/>
          <pc:sldMk cId="859352276" sldId="330"/>
        </pc:sldMkLst>
      </pc:sldChg>
      <pc:sldChg chg="del">
        <pc:chgData name="Kasslin, Mika (Nokia - FI/Espoo)" userId="67c41d2c-4987-4500-b415-d9e92aed693c" providerId="ADAL" clId="{2638EC85-6A27-D44A-BC25-D838A2F319A1}" dt="2021-03-22T14:12:10.374" v="2492" actId="2696"/>
        <pc:sldMkLst>
          <pc:docMk/>
          <pc:sldMk cId="1270419353" sldId="333"/>
        </pc:sldMkLst>
      </pc:sldChg>
      <pc:sldChg chg="del">
        <pc:chgData name="Kasslin, Mika (Nokia - FI/Espoo)" userId="67c41d2c-4987-4500-b415-d9e92aed693c" providerId="ADAL" clId="{2638EC85-6A27-D44A-BC25-D838A2F319A1}" dt="2021-03-22T14:35:07.061" v="3362" actId="2696"/>
        <pc:sldMkLst>
          <pc:docMk/>
          <pc:sldMk cId="1466351738" sldId="334"/>
        </pc:sldMkLst>
      </pc:sldChg>
      <pc:sldChg chg="modSp new mod delCm">
        <pc:chgData name="Kasslin, Mika (Nokia - FI/Espoo)" userId="67c41d2c-4987-4500-b415-d9e92aed693c" providerId="ADAL" clId="{2638EC85-6A27-D44A-BC25-D838A2F319A1}" dt="2021-03-23T06:11:47.753" v="4526" actId="20577"/>
        <pc:sldMkLst>
          <pc:docMk/>
          <pc:sldMk cId="1668250981" sldId="335"/>
        </pc:sldMkLst>
        <pc:spChg chg="mod">
          <ac:chgData name="Kasslin, Mika (Nokia - FI/Espoo)" userId="67c41d2c-4987-4500-b415-d9e92aed693c" providerId="ADAL" clId="{2638EC85-6A27-D44A-BC25-D838A2F319A1}" dt="2021-03-22T10:07:26.981" v="13" actId="20577"/>
          <ac:spMkLst>
            <pc:docMk/>
            <pc:sldMk cId="1668250981" sldId="335"/>
            <ac:spMk id="2" creationId="{6E040630-7F34-6C4A-AC52-4D5FF0C815E0}"/>
          </ac:spMkLst>
        </pc:spChg>
        <pc:spChg chg="mod">
          <ac:chgData name="Kasslin, Mika (Nokia - FI/Espoo)" userId="67c41d2c-4987-4500-b415-d9e92aed693c" providerId="ADAL" clId="{2638EC85-6A27-D44A-BC25-D838A2F319A1}" dt="2021-03-23T06:11:47.753" v="4526" actId="20577"/>
          <ac:spMkLst>
            <pc:docMk/>
            <pc:sldMk cId="1668250981" sldId="335"/>
            <ac:spMk id="3" creationId="{9AB3F7AA-37B4-0942-A4BA-9B890C6110A6}"/>
          </ac:spMkLst>
        </pc:spChg>
      </pc:sldChg>
      <pc:sldChg chg="modSp new mod">
        <pc:chgData name="Kasslin, Mika (Nokia - FI/Espoo)" userId="67c41d2c-4987-4500-b415-d9e92aed693c" providerId="ADAL" clId="{2638EC85-6A27-D44A-BC25-D838A2F319A1}" dt="2021-03-23T06:12:36.442" v="4546" actId="20577"/>
        <pc:sldMkLst>
          <pc:docMk/>
          <pc:sldMk cId="173697168" sldId="336"/>
        </pc:sldMkLst>
        <pc:spChg chg="mod">
          <ac:chgData name="Kasslin, Mika (Nokia - FI/Espoo)" userId="67c41d2c-4987-4500-b415-d9e92aed693c" providerId="ADAL" clId="{2638EC85-6A27-D44A-BC25-D838A2F319A1}" dt="2021-03-23T06:12:11.706" v="4539" actId="20577"/>
          <ac:spMkLst>
            <pc:docMk/>
            <pc:sldMk cId="173697168" sldId="336"/>
            <ac:spMk id="2" creationId="{408F7E1E-B272-8E4E-BA11-7CA25A76C277}"/>
          </ac:spMkLst>
        </pc:spChg>
        <pc:spChg chg="mod">
          <ac:chgData name="Kasslin, Mika (Nokia - FI/Espoo)" userId="67c41d2c-4987-4500-b415-d9e92aed693c" providerId="ADAL" clId="{2638EC85-6A27-D44A-BC25-D838A2F319A1}" dt="2021-03-23T06:12:36.442" v="4546" actId="20577"/>
          <ac:spMkLst>
            <pc:docMk/>
            <pc:sldMk cId="173697168" sldId="336"/>
            <ac:spMk id="3" creationId="{6307100D-C9E8-0944-88F5-027AB8AA8E96}"/>
          </ac:spMkLst>
        </pc:spChg>
      </pc:sldChg>
      <pc:sldMasterChg chg="modSp mod">
        <pc:chgData name="Kasslin, Mika (Nokia - FI/Espoo)" userId="67c41d2c-4987-4500-b415-d9e92aed693c" providerId="ADAL" clId="{2638EC85-6A27-D44A-BC25-D838A2F319A1}" dt="2021-03-22T14:36:45.568" v="3372" actId="20577"/>
        <pc:sldMasterMkLst>
          <pc:docMk/>
          <pc:sldMasterMk cId="539040119" sldId="2147483695"/>
        </pc:sldMasterMkLst>
        <pc:spChg chg="mod">
          <ac:chgData name="Kasslin, Mika (Nokia - FI/Espoo)" userId="67c41d2c-4987-4500-b415-d9e92aed693c" providerId="ADAL" clId="{2638EC85-6A27-D44A-BC25-D838A2F319A1}" dt="2021-03-22T14:36:45.568" v="3372" actId="20577"/>
          <ac:spMkLst>
            <pc:docMk/>
            <pc:sldMasterMk cId="539040119" sldId="2147483695"/>
            <ac:spMk id="11" creationId="{A2C1934C-D9E1-4B95-BD7A-3A16B08E8C44}"/>
          </ac:spMkLst>
        </pc:spChg>
      </pc:sldMasterChg>
    </pc:docChg>
  </pc:docChgLst>
  <pc:docChgLst>
    <pc:chgData name="Galati Giordano, Lorenzo (Nokia - DE/Stuttgart)" userId="d670983f-5ed8-4511-999e-9a574b4ae3ee" providerId="ADAL" clId="{9DBECB6D-E04A-47CF-8E95-C13E1479C5B7}"/>
    <pc:docChg chg="undo custSel modSld">
      <pc:chgData name="Galati Giordano, Lorenzo (Nokia - DE/Stuttgart)" userId="d670983f-5ed8-4511-999e-9a574b4ae3ee" providerId="ADAL" clId="{9DBECB6D-E04A-47CF-8E95-C13E1479C5B7}" dt="2021-03-22T21:29:17.237" v="305" actId="20577"/>
      <pc:docMkLst>
        <pc:docMk/>
      </pc:docMkLst>
      <pc:sldChg chg="modSp addCm modCm">
        <pc:chgData name="Galati Giordano, Lorenzo (Nokia - DE/Stuttgart)" userId="d670983f-5ed8-4511-999e-9a574b4ae3ee" providerId="ADAL" clId="{9DBECB6D-E04A-47CF-8E95-C13E1479C5B7}" dt="2021-03-22T21:21:37.924" v="256" actId="14100"/>
        <pc:sldMkLst>
          <pc:docMk/>
          <pc:sldMk cId="307241452" sldId="325"/>
        </pc:sldMkLst>
        <pc:spChg chg="mod">
          <ac:chgData name="Galati Giordano, Lorenzo (Nokia - DE/Stuttgart)" userId="d670983f-5ed8-4511-999e-9a574b4ae3ee" providerId="ADAL" clId="{9DBECB6D-E04A-47CF-8E95-C13E1479C5B7}" dt="2021-03-22T21:21:37.924" v="256" actId="14100"/>
          <ac:spMkLst>
            <pc:docMk/>
            <pc:sldMk cId="307241452" sldId="325"/>
            <ac:spMk id="3" creationId="{7CEC814B-A58D-4C87-9917-50E3D003FFB5}"/>
          </ac:spMkLst>
        </pc:spChg>
      </pc:sldChg>
      <pc:sldChg chg="modSp addCm modCm">
        <pc:chgData name="Galati Giordano, Lorenzo (Nokia - DE/Stuttgart)" userId="d670983f-5ed8-4511-999e-9a574b4ae3ee" providerId="ADAL" clId="{9DBECB6D-E04A-47CF-8E95-C13E1479C5B7}" dt="2021-03-22T21:29:17.237" v="305" actId="20577"/>
        <pc:sldMkLst>
          <pc:docMk/>
          <pc:sldMk cId="1704975782" sldId="328"/>
        </pc:sldMkLst>
        <pc:spChg chg="mod">
          <ac:chgData name="Galati Giordano, Lorenzo (Nokia - DE/Stuttgart)" userId="d670983f-5ed8-4511-999e-9a574b4ae3ee" providerId="ADAL" clId="{9DBECB6D-E04A-47CF-8E95-C13E1479C5B7}" dt="2021-03-22T21:29:17.237" v="305" actId="20577"/>
          <ac:spMkLst>
            <pc:docMk/>
            <pc:sldMk cId="1704975782" sldId="328"/>
            <ac:spMk id="3" creationId="{ECEA9D24-A78C-4EE3-B985-D637FB4B049E}"/>
          </ac:spMkLst>
        </pc:spChg>
      </pc:sldChg>
      <pc:sldChg chg="modSp addCm modCm">
        <pc:chgData name="Galati Giordano, Lorenzo (Nokia - DE/Stuttgart)" userId="d670983f-5ed8-4511-999e-9a574b4ae3ee" providerId="ADAL" clId="{9DBECB6D-E04A-47CF-8E95-C13E1479C5B7}" dt="2021-03-22T21:26:48.982" v="285"/>
        <pc:sldMkLst>
          <pc:docMk/>
          <pc:sldMk cId="946981746" sldId="329"/>
        </pc:sldMkLst>
        <pc:spChg chg="mod">
          <ac:chgData name="Galati Giordano, Lorenzo (Nokia - DE/Stuttgart)" userId="d670983f-5ed8-4511-999e-9a574b4ae3ee" providerId="ADAL" clId="{9DBECB6D-E04A-47CF-8E95-C13E1479C5B7}" dt="2021-03-22T21:26:32.027" v="283" actId="13926"/>
          <ac:spMkLst>
            <pc:docMk/>
            <pc:sldMk cId="946981746" sldId="329"/>
            <ac:spMk id="3" creationId="{8AC043C6-3D3A-4A97-97BC-1BADDB37B11F}"/>
          </ac:spMkLst>
        </pc:spChg>
      </pc:sldChg>
      <pc:sldChg chg="modSp addCm delCm modCm">
        <pc:chgData name="Galati Giordano, Lorenzo (Nokia - DE/Stuttgart)" userId="d670983f-5ed8-4511-999e-9a574b4ae3ee" providerId="ADAL" clId="{9DBECB6D-E04A-47CF-8E95-C13E1479C5B7}" dt="2021-03-22T21:12:05.689" v="99"/>
        <pc:sldMkLst>
          <pc:docMk/>
          <pc:sldMk cId="1668250981" sldId="335"/>
        </pc:sldMkLst>
        <pc:spChg chg="mod">
          <ac:chgData name="Galati Giordano, Lorenzo (Nokia - DE/Stuttgart)" userId="d670983f-5ed8-4511-999e-9a574b4ae3ee" providerId="ADAL" clId="{9DBECB6D-E04A-47CF-8E95-C13E1479C5B7}" dt="2021-03-22T21:09:40.368" v="58" actId="20577"/>
          <ac:spMkLst>
            <pc:docMk/>
            <pc:sldMk cId="1668250981" sldId="335"/>
            <ac:spMk id="3" creationId="{9AB3F7AA-37B4-0942-A4BA-9B890C6110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B73F1-7873-443C-8040-A0F19D3BBBD5}" type="datetimeFigureOut">
              <a:rPr lang="en-US" smtClean="0"/>
              <a:t>3/13/2025</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618D7-EC89-435D-A74D-1DE850F851F4}" type="slidenum">
              <a:rPr lang="en-US" smtClean="0"/>
              <a:t>‹#›</a:t>
            </a:fld>
            <a:endParaRPr lang="en-US"/>
          </a:p>
        </p:txBody>
      </p:sp>
    </p:spTree>
    <p:extLst>
      <p:ext uri="{BB962C8B-B14F-4D97-AF65-F5344CB8AC3E}">
        <p14:creationId xmlns:p14="http://schemas.microsoft.com/office/powerpoint/2010/main" val="278234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62240-A291-45F9-A4E0-572AF6DA2E6A}"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5FBDD-38CD-4C88-8D6A-46542FF4F3A2}" type="slidenum">
              <a:rPr lang="en-US" smtClean="0"/>
              <a:t>‹#›</a:t>
            </a:fld>
            <a:endParaRPr lang="en-US"/>
          </a:p>
        </p:txBody>
      </p:sp>
    </p:spTree>
    <p:extLst>
      <p:ext uri="{BB962C8B-B14F-4D97-AF65-F5344CB8AC3E}">
        <p14:creationId xmlns:p14="http://schemas.microsoft.com/office/powerpoint/2010/main" val="216069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065FBDD-38CD-4C88-8D6A-46542FF4F3A2}" type="slidenum">
              <a:rPr lang="en-US" smtClean="0"/>
              <a:t>1</a:t>
            </a:fld>
            <a:endParaRPr lang="en-US"/>
          </a:p>
        </p:txBody>
      </p:sp>
    </p:spTree>
    <p:extLst>
      <p:ext uri="{BB962C8B-B14F-4D97-AF65-F5344CB8AC3E}">
        <p14:creationId xmlns:p14="http://schemas.microsoft.com/office/powerpoint/2010/main" val="132354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C305-1C15-BDD1-3FC1-3D4BDDC1E9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EB533E2-48AE-DA68-480F-66D110CD27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2D0547B-660A-948F-2C6F-BC88638F3BC4}"/>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478B470E-4488-5EBF-FE15-B7ED1AA947FB}"/>
              </a:ext>
            </a:extLst>
          </p:cNvPr>
          <p:cNvSpPr>
            <a:spLocks noGrp="1"/>
          </p:cNvSpPr>
          <p:nvPr>
            <p:ph type="sldNum" sz="quarter" idx="10"/>
          </p:nvPr>
        </p:nvSpPr>
        <p:spPr/>
        <p:txBody>
          <a:bodyPr/>
          <a:lstStyle/>
          <a:p>
            <a:fld id="{2065FBDD-38CD-4C88-8D6A-46542FF4F3A2}" type="slidenum">
              <a:rPr lang="en-US" smtClean="0"/>
              <a:t>10</a:t>
            </a:fld>
            <a:endParaRPr lang="en-US"/>
          </a:p>
        </p:txBody>
      </p:sp>
    </p:spTree>
    <p:extLst>
      <p:ext uri="{BB962C8B-B14F-4D97-AF65-F5344CB8AC3E}">
        <p14:creationId xmlns:p14="http://schemas.microsoft.com/office/powerpoint/2010/main" val="145427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2</a:t>
            </a:fld>
            <a:endParaRPr lang="en-US"/>
          </a:p>
        </p:txBody>
      </p:sp>
    </p:spTree>
    <p:extLst>
      <p:ext uri="{BB962C8B-B14F-4D97-AF65-F5344CB8AC3E}">
        <p14:creationId xmlns:p14="http://schemas.microsoft.com/office/powerpoint/2010/main" val="4478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2B71-0ABF-3692-8773-5A32187D8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83E28C-AA53-B4DD-C21F-78BE2ABA0F3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329261-C993-B2CA-21F6-1124CA01F2C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5621437E-50AD-D82C-895B-C573DD9081A2}"/>
              </a:ext>
            </a:extLst>
          </p:cNvPr>
          <p:cNvSpPr>
            <a:spLocks noGrp="1"/>
          </p:cNvSpPr>
          <p:nvPr>
            <p:ph type="sldNum" sz="quarter" idx="10"/>
          </p:nvPr>
        </p:nvSpPr>
        <p:spPr/>
        <p:txBody>
          <a:bodyPr/>
          <a:lstStyle/>
          <a:p>
            <a:fld id="{2065FBDD-38CD-4C88-8D6A-46542FF4F3A2}" type="slidenum">
              <a:rPr lang="en-US" smtClean="0"/>
              <a:t>3</a:t>
            </a:fld>
            <a:endParaRPr lang="en-US"/>
          </a:p>
        </p:txBody>
      </p:sp>
    </p:spTree>
    <p:extLst>
      <p:ext uri="{BB962C8B-B14F-4D97-AF65-F5344CB8AC3E}">
        <p14:creationId xmlns:p14="http://schemas.microsoft.com/office/powerpoint/2010/main" val="154765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5BD6-E671-E5F8-0A5C-AC90995800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06F1C5B-BC62-EDF3-2229-5ED8B99A05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2A96FED-B283-2AEB-91F2-506C7C0229F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49D6B5AC-12B0-9F9B-3E27-7D8616D1972D}"/>
              </a:ext>
            </a:extLst>
          </p:cNvPr>
          <p:cNvSpPr>
            <a:spLocks noGrp="1"/>
          </p:cNvSpPr>
          <p:nvPr>
            <p:ph type="sldNum" sz="quarter" idx="10"/>
          </p:nvPr>
        </p:nvSpPr>
        <p:spPr/>
        <p:txBody>
          <a:bodyPr/>
          <a:lstStyle/>
          <a:p>
            <a:fld id="{2065FBDD-38CD-4C88-8D6A-46542FF4F3A2}" type="slidenum">
              <a:rPr lang="en-US" smtClean="0"/>
              <a:t>4</a:t>
            </a:fld>
            <a:endParaRPr lang="en-US"/>
          </a:p>
        </p:txBody>
      </p:sp>
    </p:spTree>
    <p:extLst>
      <p:ext uri="{BB962C8B-B14F-4D97-AF65-F5344CB8AC3E}">
        <p14:creationId xmlns:p14="http://schemas.microsoft.com/office/powerpoint/2010/main" val="61982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5C963-735A-3E80-5395-682318D83DB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2465634-34F7-2B0A-EF43-67C0131FBF1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BA306C4-5A71-6117-561C-57570BE3A99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F0186E1D-47A5-68DD-ABB0-E880297E2483}"/>
              </a:ext>
            </a:extLst>
          </p:cNvPr>
          <p:cNvSpPr>
            <a:spLocks noGrp="1"/>
          </p:cNvSpPr>
          <p:nvPr>
            <p:ph type="sldNum" sz="quarter" idx="10"/>
          </p:nvPr>
        </p:nvSpPr>
        <p:spPr/>
        <p:txBody>
          <a:bodyPr/>
          <a:lstStyle/>
          <a:p>
            <a:fld id="{2065FBDD-38CD-4C88-8D6A-46542FF4F3A2}" type="slidenum">
              <a:rPr lang="en-US" smtClean="0"/>
              <a:t>5</a:t>
            </a:fld>
            <a:endParaRPr lang="en-US"/>
          </a:p>
        </p:txBody>
      </p:sp>
    </p:spTree>
    <p:extLst>
      <p:ext uri="{BB962C8B-B14F-4D97-AF65-F5344CB8AC3E}">
        <p14:creationId xmlns:p14="http://schemas.microsoft.com/office/powerpoint/2010/main" val="372484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145E-6B21-E1C9-1DC0-E8887A9344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971A741-34F7-28D9-F09D-7410EFB040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96E3291-37B8-9179-BABB-DE3208C4AE8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3364F4F-D219-B4D0-315A-A3ED09FCD646}"/>
              </a:ext>
            </a:extLst>
          </p:cNvPr>
          <p:cNvSpPr>
            <a:spLocks noGrp="1"/>
          </p:cNvSpPr>
          <p:nvPr>
            <p:ph type="sldNum" sz="quarter" idx="10"/>
          </p:nvPr>
        </p:nvSpPr>
        <p:spPr/>
        <p:txBody>
          <a:bodyPr/>
          <a:lstStyle/>
          <a:p>
            <a:fld id="{2065FBDD-38CD-4C88-8D6A-46542FF4F3A2}" type="slidenum">
              <a:rPr lang="en-US" smtClean="0"/>
              <a:t>6</a:t>
            </a:fld>
            <a:endParaRPr lang="en-US"/>
          </a:p>
        </p:txBody>
      </p:sp>
    </p:spTree>
    <p:extLst>
      <p:ext uri="{BB962C8B-B14F-4D97-AF65-F5344CB8AC3E}">
        <p14:creationId xmlns:p14="http://schemas.microsoft.com/office/powerpoint/2010/main" val="421971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1895-D16A-3672-806E-F4D122B0ED6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1819BCE-FE1C-0321-F7D1-EB2A28E45A9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1C74D1F-6D79-B848-6849-FABD72FA7F8C}"/>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63ACEFFC-6CDE-DF15-58A3-EDEFFAE00968}"/>
              </a:ext>
            </a:extLst>
          </p:cNvPr>
          <p:cNvSpPr>
            <a:spLocks noGrp="1"/>
          </p:cNvSpPr>
          <p:nvPr>
            <p:ph type="sldNum" sz="quarter" idx="10"/>
          </p:nvPr>
        </p:nvSpPr>
        <p:spPr/>
        <p:txBody>
          <a:bodyPr/>
          <a:lstStyle/>
          <a:p>
            <a:fld id="{2065FBDD-38CD-4C88-8D6A-46542FF4F3A2}" type="slidenum">
              <a:rPr lang="en-US" smtClean="0"/>
              <a:t>7</a:t>
            </a:fld>
            <a:endParaRPr lang="en-US"/>
          </a:p>
        </p:txBody>
      </p:sp>
    </p:spTree>
    <p:extLst>
      <p:ext uri="{BB962C8B-B14F-4D97-AF65-F5344CB8AC3E}">
        <p14:creationId xmlns:p14="http://schemas.microsoft.com/office/powerpoint/2010/main" val="19219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823F-C5B4-99BE-12CF-2685E9479BA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D4F1D86-F840-C1E5-A8BA-EDD137259CB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FDB7C02-1C3B-4EF1-8A44-863D4B204039}"/>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1C2766AF-6B6B-C5F1-44EA-4FAE201564D1}"/>
              </a:ext>
            </a:extLst>
          </p:cNvPr>
          <p:cNvSpPr>
            <a:spLocks noGrp="1"/>
          </p:cNvSpPr>
          <p:nvPr>
            <p:ph type="sldNum" sz="quarter" idx="10"/>
          </p:nvPr>
        </p:nvSpPr>
        <p:spPr/>
        <p:txBody>
          <a:bodyPr/>
          <a:lstStyle/>
          <a:p>
            <a:fld id="{2065FBDD-38CD-4C88-8D6A-46542FF4F3A2}" type="slidenum">
              <a:rPr lang="en-US" smtClean="0"/>
              <a:t>8</a:t>
            </a:fld>
            <a:endParaRPr lang="en-US"/>
          </a:p>
        </p:txBody>
      </p:sp>
    </p:spTree>
    <p:extLst>
      <p:ext uri="{BB962C8B-B14F-4D97-AF65-F5344CB8AC3E}">
        <p14:creationId xmlns:p14="http://schemas.microsoft.com/office/powerpoint/2010/main" val="67613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C38E6-D959-1774-9059-3BE5A92AC83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4B9FDE-7CD0-10FA-E064-380FF8C7AE0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7C5629B-9917-C18C-9987-C8470B29D9D9}"/>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490F2F3-0F0C-BB6A-5F16-E1C047C5242F}"/>
              </a:ext>
            </a:extLst>
          </p:cNvPr>
          <p:cNvSpPr>
            <a:spLocks noGrp="1"/>
          </p:cNvSpPr>
          <p:nvPr>
            <p:ph type="sldNum" sz="quarter" idx="10"/>
          </p:nvPr>
        </p:nvSpPr>
        <p:spPr/>
        <p:txBody>
          <a:bodyPr/>
          <a:lstStyle/>
          <a:p>
            <a:fld id="{2065FBDD-38CD-4C88-8D6A-46542FF4F3A2}" type="slidenum">
              <a:rPr lang="en-US" smtClean="0"/>
              <a:t>9</a:t>
            </a:fld>
            <a:endParaRPr lang="en-US"/>
          </a:p>
        </p:txBody>
      </p:sp>
    </p:spTree>
    <p:extLst>
      <p:ext uri="{BB962C8B-B14F-4D97-AF65-F5344CB8AC3E}">
        <p14:creationId xmlns:p14="http://schemas.microsoft.com/office/powerpoint/2010/main" val="49567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7" name="Rectangle 5">
            <a:extLst>
              <a:ext uri="{FF2B5EF4-FFF2-40B4-BE49-F238E27FC236}">
                <a16:creationId xmlns:a16="http://schemas.microsoft.com/office/drawing/2014/main" id="{E1C64368-854D-423B-97FE-C1F9057ABEEF}"/>
              </a:ext>
            </a:extLst>
          </p:cNvPr>
          <p:cNvSpPr>
            <a:spLocks noGrp="1" noChangeArrowheads="1"/>
          </p:cNvSpPr>
          <p:nvPr>
            <p:ph type="ftr" sz="quarter" idx="11"/>
          </p:nvPr>
        </p:nvSpPr>
        <p:spPr>
          <a:xfrm>
            <a:off x="11277536" y="6475413"/>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1378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
        <p:nvSpPr>
          <p:cNvPr id="7" name="Rectangle 5">
            <a:extLst>
              <a:ext uri="{FF2B5EF4-FFF2-40B4-BE49-F238E27FC236}">
                <a16:creationId xmlns:a16="http://schemas.microsoft.com/office/drawing/2014/main" id="{6693DD52-9E3C-4CC6-A851-C36412513D2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9176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
        <p:nvSpPr>
          <p:cNvPr id="7" name="Rectangle 5">
            <a:extLst>
              <a:ext uri="{FF2B5EF4-FFF2-40B4-BE49-F238E27FC236}">
                <a16:creationId xmlns:a16="http://schemas.microsoft.com/office/drawing/2014/main" id="{9C217227-89F8-4966-92E8-2143456E9A4B}"/>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582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
        <p:nvSpPr>
          <p:cNvPr id="7" name="Rectangle 5">
            <a:extLst>
              <a:ext uri="{FF2B5EF4-FFF2-40B4-BE49-F238E27FC236}">
                <a16:creationId xmlns:a16="http://schemas.microsoft.com/office/drawing/2014/main" id="{3D118173-C57E-46C0-86C7-1CB2A316667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21331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7" name="Rectangle 5">
            <a:extLst>
              <a:ext uri="{FF2B5EF4-FFF2-40B4-BE49-F238E27FC236}">
                <a16:creationId xmlns:a16="http://schemas.microsoft.com/office/drawing/2014/main" id="{BA71A064-56DD-49D7-8F4A-22B8971C138F}"/>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85013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
        <p:nvSpPr>
          <p:cNvPr id="8" name="Rectangle 5">
            <a:extLst>
              <a:ext uri="{FF2B5EF4-FFF2-40B4-BE49-F238E27FC236}">
                <a16:creationId xmlns:a16="http://schemas.microsoft.com/office/drawing/2014/main" id="{07C9B283-3C2D-4930-9837-12D0B1DD26C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86288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
        <p:nvSpPr>
          <p:cNvPr id="10" name="Rectangle 5">
            <a:extLst>
              <a:ext uri="{FF2B5EF4-FFF2-40B4-BE49-F238E27FC236}">
                <a16:creationId xmlns:a16="http://schemas.microsoft.com/office/drawing/2014/main" id="{B035A0E9-1259-435A-BE48-75B6022EE89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265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
        <p:nvSpPr>
          <p:cNvPr id="6" name="Rectangle 5">
            <a:extLst>
              <a:ext uri="{FF2B5EF4-FFF2-40B4-BE49-F238E27FC236}">
                <a16:creationId xmlns:a16="http://schemas.microsoft.com/office/drawing/2014/main" id="{9EEA74DC-082D-44B5-9607-119709ED6A39}"/>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057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
        <p:nvSpPr>
          <p:cNvPr id="5" name="Rectangle 5">
            <a:extLst>
              <a:ext uri="{FF2B5EF4-FFF2-40B4-BE49-F238E27FC236}">
                <a16:creationId xmlns:a16="http://schemas.microsoft.com/office/drawing/2014/main" id="{D5483A17-BCB3-4A3C-8CAE-E2A30964D72D}"/>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689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
        <p:nvSpPr>
          <p:cNvPr id="8" name="Rectangle 5">
            <a:extLst>
              <a:ext uri="{FF2B5EF4-FFF2-40B4-BE49-F238E27FC236}">
                <a16:creationId xmlns:a16="http://schemas.microsoft.com/office/drawing/2014/main" id="{B90CAFB4-EB9F-401B-A1F8-18FCE0B89735}"/>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43751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
        <p:nvSpPr>
          <p:cNvPr id="8" name="Rectangle 5">
            <a:extLst>
              <a:ext uri="{FF2B5EF4-FFF2-40B4-BE49-F238E27FC236}">
                <a16:creationId xmlns:a16="http://schemas.microsoft.com/office/drawing/2014/main" id="{2D49D1F4-56A5-440D-A440-15DEF2D47501}"/>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5411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85801"/>
            <a:ext cx="10363200" cy="91439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914400" y="1752607"/>
            <a:ext cx="10363200" cy="457199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1391836" y="6475413"/>
            <a:ext cx="64"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746051" y="6475413"/>
            <a:ext cx="801502"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7939180" y="332601"/>
            <a:ext cx="3321487"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a:t>
            </a:r>
            <a:r>
              <a:rPr lang="en-US" altLang="en-US" sz="1800" b="1" kern="1200" dirty="0">
                <a:solidFill>
                  <a:schemeClr val="tx1"/>
                </a:solidFill>
                <a:latin typeface="Times New Roman" pitchFamily="18" charset="0"/>
                <a:ea typeface="+mn-ea"/>
                <a:cs typeface="Arial" charset="0"/>
              </a:rPr>
              <a:t>4</a:t>
            </a:r>
            <a:r>
              <a:rPr lang="en-GB" altLang="en-US" sz="1800" b="1" kern="1200" dirty="0">
                <a:solidFill>
                  <a:schemeClr val="tx1"/>
                </a:solidFill>
                <a:latin typeface="Times New Roman" pitchFamily="18" charset="0"/>
                <a:ea typeface="+mn-ea"/>
                <a:cs typeface="Arial" charset="0"/>
              </a:rPr>
              <a:t>/2051r2</a:t>
            </a:r>
            <a:endParaRPr lang="en-US" sz="1800" b="1" dirty="0">
              <a:cs typeface="+mn-cs"/>
            </a:endParaRP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033" name="Rectangle 9"/>
          <p:cNvSpPr>
            <a:spLocks noChangeArrowheads="1"/>
          </p:cNvSpPr>
          <p:nvPr/>
        </p:nvSpPr>
        <p:spPr bwMode="auto">
          <a:xfrm>
            <a:off x="914400" y="6475414"/>
            <a:ext cx="1077218" cy="276999"/>
          </a:xfrm>
          <a:prstGeom prst="rect">
            <a:avLst/>
          </a:prstGeom>
          <a:noFill/>
          <a:ln w="9525">
            <a:noFill/>
            <a:miter lim="800000"/>
            <a:headEnd/>
            <a:tailEnd/>
          </a:ln>
          <a:effectLst/>
        </p:spPr>
        <p:txBody>
          <a:bodyPr wrap="none" lIns="0" tIns="0" rIns="0" bIns="0">
            <a:spAutoFit/>
          </a:bodyPr>
          <a:lstStyle/>
          <a:p>
            <a:pPr eaLnBrk="0" hangingPunct="0">
              <a:defRPr/>
            </a:pPr>
            <a:r>
              <a:rPr lang="en-US" sz="1800" dirty="0">
                <a:cs typeface="+mn-cs"/>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1" name="Rectangle 7">
            <a:extLst>
              <a:ext uri="{FF2B5EF4-FFF2-40B4-BE49-F238E27FC236}">
                <a16:creationId xmlns:a16="http://schemas.microsoft.com/office/drawing/2014/main" id="{A2C1934C-D9E1-4B95-BD7A-3A16B08E8C44}"/>
              </a:ext>
            </a:extLst>
          </p:cNvPr>
          <p:cNvSpPr>
            <a:spLocks noChangeArrowheads="1"/>
          </p:cNvSpPr>
          <p:nvPr userDrawn="1"/>
        </p:nvSpPr>
        <p:spPr bwMode="auto">
          <a:xfrm>
            <a:off x="484795" y="332601"/>
            <a:ext cx="1391407" cy="276999"/>
          </a:xfrm>
          <a:prstGeom prst="rect">
            <a:avLst/>
          </a:prstGeom>
          <a:noFill/>
          <a:ln w="9525">
            <a:noFill/>
            <a:miter lim="800000"/>
            <a:headEnd/>
            <a:tailEnd/>
          </a:ln>
          <a:effectLst/>
        </p:spPr>
        <p:txBody>
          <a:bodyPr wrap="none" lIns="0" tIns="0" rIns="0" bIns="0" anchor="b">
            <a:spAutoFit/>
          </a:bodyPr>
          <a:lstStyle/>
          <a:p>
            <a:pPr marL="457200" lvl="4" algn="l" eaLnBrk="0" hangingPunct="0">
              <a:defRPr/>
            </a:pPr>
            <a:r>
              <a:rPr lang="en-US" sz="1800" b="1" dirty="0">
                <a:cs typeface="+mn-cs"/>
              </a:rPr>
              <a:t>Aug 2024</a:t>
            </a:r>
          </a:p>
        </p:txBody>
      </p:sp>
    </p:spTree>
    <p:extLst>
      <p:ext uri="{BB962C8B-B14F-4D97-AF65-F5344CB8AC3E}">
        <p14:creationId xmlns:p14="http://schemas.microsoft.com/office/powerpoint/2010/main" val="5390401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ctrTitle"/>
          </p:nvPr>
        </p:nvSpPr>
        <p:spPr>
          <a:xfrm>
            <a:off x="929217" y="514928"/>
            <a:ext cx="10363200" cy="1470025"/>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Negotiable AMPDU operations for the STA power save </a:t>
            </a:r>
          </a:p>
        </p:txBody>
      </p:sp>
      <p:sp>
        <p:nvSpPr>
          <p:cNvPr id="8" name="Rectangle 2"/>
          <p:cNvSpPr>
            <a:spLocks noGrp="1" noChangeArrowheads="1"/>
          </p:cNvSpPr>
          <p:nvPr>
            <p:ph type="subTitle" idx="1"/>
          </p:nvPr>
        </p:nvSpPr>
        <p:spPr>
          <a:xfrm>
            <a:off x="1878542" y="185220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a:t>
            </a:r>
            <a:r>
              <a:rPr lang="en-US" altLang="zh-CN" sz="2000" b="0" dirty="0"/>
              <a:t>4</a:t>
            </a:r>
            <a:r>
              <a:rPr lang="en-GB" sz="2000" b="0" dirty="0"/>
              <a:t>-9-</a:t>
            </a:r>
            <a:r>
              <a:rPr lang="en-US" altLang="zh-CN" sz="2000" b="0" dirty="0"/>
              <a:t>4</a:t>
            </a:r>
            <a:endParaRPr lang="en-GB" sz="2000" b="0" dirty="0"/>
          </a:p>
        </p:txBody>
      </p:sp>
      <p:sp>
        <p:nvSpPr>
          <p:cNvPr id="6" name="灯片编号占位符 5"/>
          <p:cNvSpPr>
            <a:spLocks noGrp="1"/>
          </p:cNvSpPr>
          <p:nvPr>
            <p:ph type="sldNum" sz="quarter" idx="12"/>
          </p:nvPr>
        </p:nvSpPr>
        <p:spPr>
          <a:xfrm>
            <a:off x="4303006" y="6492875"/>
            <a:ext cx="2743200" cy="365125"/>
          </a:xfrm>
        </p:spPr>
        <p:txBody>
          <a:bodyPr/>
          <a:lstStyle/>
          <a:p>
            <a:r>
              <a:rPr lang="en-GB" dirty="0"/>
              <a:t>Slide </a:t>
            </a:r>
            <a:fld id="{DE40C9FC-4879-4F20-9ECA-A574A90476B7}" type="slidenum">
              <a:rPr lang="en-GB" smtClean="0"/>
              <a:pPr/>
              <a:t>1</a:t>
            </a:fld>
            <a:endParaRPr lang="en-GB" dirty="0"/>
          </a:p>
        </p:txBody>
      </p:sp>
      <p:sp>
        <p:nvSpPr>
          <p:cNvPr id="10" name="Rectangle 4"/>
          <p:cNvSpPr>
            <a:spLocks noChangeArrowheads="1"/>
          </p:cNvSpPr>
          <p:nvPr/>
        </p:nvSpPr>
        <p:spPr bwMode="auto">
          <a:xfrm>
            <a:off x="1065869" y="278822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8"/>
          <p:cNvGraphicFramePr>
            <a:graphicFrameLocks noChangeAspect="1"/>
          </p:cNvGraphicFramePr>
          <p:nvPr>
            <p:extLst>
              <p:ext uri="{D42A27DB-BD31-4B8C-83A1-F6EECF244321}">
                <p14:modId xmlns:p14="http://schemas.microsoft.com/office/powerpoint/2010/main" val="2316798013"/>
              </p:ext>
            </p:extLst>
          </p:nvPr>
        </p:nvGraphicFramePr>
        <p:xfrm>
          <a:off x="1065213" y="3317875"/>
          <a:ext cx="11044237" cy="2755900"/>
        </p:xfrm>
        <a:graphic>
          <a:graphicData uri="http://schemas.openxmlformats.org/presentationml/2006/ole">
            <mc:AlternateContent xmlns:mc="http://schemas.openxmlformats.org/markup-compatibility/2006">
              <mc:Choice xmlns:v="urn:schemas-microsoft-com:vml" Requires="v">
                <p:oleObj name="Document" r:id="rId3" imgW="9608220" imgH="2393051" progId="Word.Document.8">
                  <p:embed/>
                </p:oleObj>
              </mc:Choice>
              <mc:Fallback>
                <p:oleObj name="Document" r:id="rId3" imgW="9608220" imgH="2393051" progId="Word.Document.8">
                  <p:embed/>
                  <p:pic>
                    <p:nvPicPr>
                      <p:cNvPr id="9" name="Object 8"/>
                      <p:cNvPicPr>
                        <a:picLocks noChangeAspect="1" noChangeArrowheads="1"/>
                      </p:cNvPicPr>
                      <p:nvPr/>
                    </p:nvPicPr>
                    <p:blipFill>
                      <a:blip r:embed="rId4"/>
                      <a:srcRect/>
                      <a:stretch>
                        <a:fillRect/>
                      </a:stretch>
                    </p:blipFill>
                    <p:spPr bwMode="auto">
                      <a:xfrm>
                        <a:off x="1065213" y="3317875"/>
                        <a:ext cx="11044237" cy="2755900"/>
                      </a:xfrm>
                      <a:prstGeom prst="rect">
                        <a:avLst/>
                      </a:prstGeom>
                      <a:noFill/>
                    </p:spPr>
                  </p:pic>
                </p:oleObj>
              </mc:Fallback>
            </mc:AlternateContent>
          </a:graphicData>
        </a:graphic>
      </p:graphicFrame>
    </p:spTree>
    <p:extLst>
      <p:ext uri="{BB962C8B-B14F-4D97-AF65-F5344CB8AC3E}">
        <p14:creationId xmlns:p14="http://schemas.microsoft.com/office/powerpoint/2010/main" val="122611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8F3E-2BC1-2DB1-0619-A611D474D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85EAF-5C5A-1A0A-2066-35B76B301C2F}"/>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0B4ABCC3-F085-620A-1186-05BBF9DFE037}"/>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10</a:t>
            </a:fld>
            <a:endParaRPr lang="en-US" dirty="0"/>
          </a:p>
        </p:txBody>
      </p:sp>
      <p:sp>
        <p:nvSpPr>
          <p:cNvPr id="21" name="内容占位符 5">
            <a:extLst>
              <a:ext uri="{FF2B5EF4-FFF2-40B4-BE49-F238E27FC236}">
                <a16:creationId xmlns:a16="http://schemas.microsoft.com/office/drawing/2014/main" id="{FA7E6EBE-C904-2F8A-B61F-58BA221D1655}"/>
              </a:ext>
            </a:extLst>
          </p:cNvPr>
          <p:cNvSpPr>
            <a:spLocks noGrp="1"/>
          </p:cNvSpPr>
          <p:nvPr>
            <p:ph idx="1"/>
          </p:nvPr>
        </p:nvSpPr>
        <p:spPr>
          <a:xfrm>
            <a:off x="76374" y="1584693"/>
            <a:ext cx="10565296" cy="914399"/>
          </a:xfrm>
        </p:spPr>
        <p:txBody>
          <a:bodyPr/>
          <a:lstStyle/>
          <a:p>
            <a:r>
              <a:rPr lang="en-US" altLang="zh-CN" sz="1800" dirty="0"/>
              <a:t>The characters of the Buffered Video Streaming traffic model, </a:t>
            </a:r>
          </a:p>
          <a:p>
            <a:pPr lvl="1"/>
            <a:r>
              <a:rPr lang="en-US" altLang="zh-CN" sz="1400" dirty="0"/>
              <a:t>Random size of packet size and random arrival time at the MAC layer</a:t>
            </a:r>
          </a:p>
          <a:p>
            <a:pPr lvl="1"/>
            <a:r>
              <a:rPr lang="en-US" altLang="zh-CN" sz="1400" dirty="0"/>
              <a:t>The below figure shows the MSDU (TCP segment) size and real time throughput for the BV7 (target video bit rate of 25Mbps) simulation</a:t>
            </a:r>
          </a:p>
          <a:p>
            <a:pPr lvl="1"/>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7" name="Picture 6">
            <a:extLst>
              <a:ext uri="{FF2B5EF4-FFF2-40B4-BE49-F238E27FC236}">
                <a16:creationId xmlns:a16="http://schemas.microsoft.com/office/drawing/2014/main" id="{D96E7B2D-833B-F0AC-3E2D-E203A59C5D75}"/>
              </a:ext>
            </a:extLst>
          </p:cNvPr>
          <p:cNvPicPr>
            <a:picLocks noChangeAspect="1"/>
          </p:cNvPicPr>
          <p:nvPr/>
        </p:nvPicPr>
        <p:blipFill>
          <a:blip r:embed="rId3"/>
          <a:stretch>
            <a:fillRect/>
          </a:stretch>
        </p:blipFill>
        <p:spPr>
          <a:xfrm>
            <a:off x="4129036" y="2458235"/>
            <a:ext cx="7986590" cy="4017178"/>
          </a:xfrm>
          <a:prstGeom prst="rect">
            <a:avLst/>
          </a:prstGeom>
        </p:spPr>
      </p:pic>
      <p:sp>
        <p:nvSpPr>
          <p:cNvPr id="8" name="内容占位符 5">
            <a:extLst>
              <a:ext uri="{FF2B5EF4-FFF2-40B4-BE49-F238E27FC236}">
                <a16:creationId xmlns:a16="http://schemas.microsoft.com/office/drawing/2014/main" id="{ABEE0CC3-B9EE-287E-04A2-6FECC4961492}"/>
              </a:ext>
            </a:extLst>
          </p:cNvPr>
          <p:cNvSpPr txBox="1">
            <a:spLocks/>
          </p:cNvSpPr>
          <p:nvPr/>
        </p:nvSpPr>
        <p:spPr bwMode="auto">
          <a:xfrm>
            <a:off x="76374" y="2678014"/>
            <a:ext cx="3985417" cy="91439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This shows a BV7 streaming lasting 25 seconds</a:t>
            </a:r>
          </a:p>
          <a:p>
            <a:pPr lvl="1"/>
            <a:r>
              <a:rPr lang="en-US" altLang="zh-CN" sz="1400" kern="0" dirty="0"/>
              <a:t>The blue dot shows the TCP segment size at each time</a:t>
            </a:r>
          </a:p>
          <a:p>
            <a:pPr lvl="2"/>
            <a:r>
              <a:rPr lang="en-US" altLang="zh-CN" sz="1200" kern="0" dirty="0"/>
              <a:t>As the video packet size follows Weibull distribution, the TCP segment may have different size at different time</a:t>
            </a:r>
          </a:p>
          <a:p>
            <a:pPr lvl="2"/>
            <a:r>
              <a:rPr lang="en-US" altLang="zh-CN" sz="1200" kern="0" dirty="0"/>
              <a:t>And the arrival time of each TCP segment is also non-constant </a:t>
            </a:r>
          </a:p>
          <a:p>
            <a:pPr lvl="1"/>
            <a:r>
              <a:rPr lang="en-US" altLang="zh-CN" sz="1400" kern="0" dirty="0"/>
              <a:t>The yellow line shows the real time TCP throughput</a:t>
            </a:r>
          </a:p>
          <a:p>
            <a:pPr lvl="2"/>
            <a:r>
              <a:rPr lang="en-US" altLang="zh-CN" sz="1200" kern="0" dirty="0"/>
              <a:t>The real time TCP throughput varies as the size/arrival time of TCP segment varies</a:t>
            </a:r>
          </a:p>
          <a:p>
            <a:pPr lvl="2"/>
            <a:r>
              <a:rPr lang="en-US" altLang="zh-CN" sz="1200" kern="0" dirty="0"/>
              <a:t>The yellow line shows an average TCP throughput of 23.8Mbps, which is close to the BV7 target video bit rate of 25Mbps</a:t>
            </a:r>
          </a:p>
          <a:p>
            <a:pPr lvl="1"/>
            <a:endParaRPr lang="en-US" altLang="zh-CN" sz="1800" kern="0" dirty="0"/>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spTree>
    <p:extLst>
      <p:ext uri="{BB962C8B-B14F-4D97-AF65-F5344CB8AC3E}">
        <p14:creationId xmlns:p14="http://schemas.microsoft.com/office/powerpoint/2010/main" val="366020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sp>
        <p:nvSpPr>
          <p:cNvPr id="6" name="内容占位符 5"/>
          <p:cNvSpPr>
            <a:spLocks noGrp="1"/>
          </p:cNvSpPr>
          <p:nvPr>
            <p:ph idx="1"/>
          </p:nvPr>
        </p:nvSpPr>
        <p:spPr>
          <a:xfrm>
            <a:off x="914400" y="1752607"/>
            <a:ext cx="10552670" cy="2190949"/>
          </a:xfrm>
        </p:spPr>
        <p:txBody>
          <a:bodyPr/>
          <a:lstStyle/>
          <a:p>
            <a:r>
              <a:rPr lang="en-US" altLang="zh-CN" dirty="0"/>
              <a:t>Total power consumption calculation</a:t>
            </a:r>
          </a:p>
          <a:p>
            <a:pPr lvl="1"/>
            <a:r>
              <a:rPr lang="en-US" altLang="zh-CN" sz="1800" dirty="0"/>
              <a:t>For the 60fps video streaming, we generate video packet every ~16ms (1/60). Typically, the STA will not enter sleep mode with such a short frame interval</a:t>
            </a:r>
          </a:p>
          <a:p>
            <a:pPr lvl="1"/>
            <a:r>
              <a:rPr lang="en-US" altLang="zh-CN" sz="1800" dirty="0"/>
              <a:t>So during the active time of STA, we divide the STA working mode into 4 states: </a:t>
            </a:r>
          </a:p>
          <a:p>
            <a:pPr lvl="2"/>
            <a:r>
              <a:rPr lang="en-US" altLang="zh-CN" sz="1400" dirty="0"/>
              <a:t>Listen Mode: STA is neither Tx or Rx, and there is not any signal on working channel</a:t>
            </a:r>
          </a:p>
          <a:p>
            <a:pPr lvl="2"/>
            <a:r>
              <a:rPr lang="en-US" altLang="zh-CN" sz="1400" dirty="0" err="1"/>
              <a:t>PacketDetect</a:t>
            </a:r>
            <a:r>
              <a:rPr lang="en-US" altLang="zh-CN" sz="1400" dirty="0"/>
              <a:t> Mode: STA is receiving the preamble of a Rx PPDU. In our simulation, it lasts the duration of pre-HE portion</a:t>
            </a:r>
          </a:p>
          <a:p>
            <a:pPr lvl="2"/>
            <a:r>
              <a:rPr lang="en-US" altLang="zh-CN" sz="1400" dirty="0"/>
              <a:t>Rx Mode: STA is receiving the rest of the Rx PPDU. In our simulation, it begins from the HE portion of the Rx PPDU</a:t>
            </a:r>
          </a:p>
          <a:p>
            <a:pPr lvl="2"/>
            <a:r>
              <a:rPr lang="en-US" altLang="zh-CN" sz="1400" dirty="0"/>
              <a:t>Tx Mode: STA is transmitting</a:t>
            </a:r>
          </a:p>
          <a:p>
            <a:pPr lvl="1"/>
            <a:endParaRPr lang="en-US" altLang="zh-CN" dirty="0"/>
          </a:p>
          <a:p>
            <a:pPr lvl="1"/>
            <a:endParaRPr lang="en-US" altLang="zh-CN" dirty="0"/>
          </a:p>
          <a:p>
            <a:pPr marL="457200" lvl="1" indent="0">
              <a:buNone/>
            </a:pPr>
            <a:endParaRPr lang="en-US" altLang="zh-CN" dirty="0"/>
          </a:p>
          <a:p>
            <a:pPr lvl="1"/>
            <a:r>
              <a:rPr lang="en-US" altLang="zh-CN" sz="1800" dirty="0"/>
              <a:t>We will accumulate the time duration for each STA active state during a certain time, and the total power consumption will be the sum of the power consumption of  each active state</a:t>
            </a:r>
          </a:p>
          <a:p>
            <a:pPr lvl="2"/>
            <a:r>
              <a:rPr lang="en-US" altLang="zh-CN" sz="1400" dirty="0" err="1"/>
              <a:t>P_total</a:t>
            </a:r>
            <a:r>
              <a:rPr lang="en-US" altLang="zh-CN" sz="1400" dirty="0"/>
              <a:t> = (</a:t>
            </a:r>
            <a:r>
              <a:rPr lang="en-US" altLang="zh-CN" sz="1400" dirty="0" err="1"/>
              <a:t>Duration_PD_Mode</a:t>
            </a:r>
            <a:r>
              <a:rPr lang="en-US" altLang="zh-CN" sz="1400" dirty="0"/>
              <a:t> x </a:t>
            </a:r>
            <a:r>
              <a:rPr lang="en-US" altLang="zh-CN" sz="1400" dirty="0" err="1"/>
              <a:t>Power_PD_mode</a:t>
            </a:r>
            <a:r>
              <a:rPr lang="en-US" altLang="zh-CN" sz="1400" dirty="0"/>
              <a:t>) + (</a:t>
            </a:r>
            <a:r>
              <a:rPr lang="en-US" altLang="zh-CN" sz="1400" dirty="0" err="1"/>
              <a:t>Duration_Listen_Mode</a:t>
            </a:r>
            <a:r>
              <a:rPr lang="en-US" altLang="zh-CN" sz="1400" dirty="0"/>
              <a:t> x </a:t>
            </a:r>
            <a:r>
              <a:rPr lang="en-US" altLang="zh-CN" sz="1400" dirty="0" err="1"/>
              <a:t>Power_Listen_mode</a:t>
            </a:r>
            <a:r>
              <a:rPr lang="en-US" altLang="zh-CN" sz="1400" dirty="0"/>
              <a:t>) </a:t>
            </a:r>
          </a:p>
          <a:p>
            <a:pPr marL="857250" lvl="2" indent="0">
              <a:buNone/>
            </a:pPr>
            <a:r>
              <a:rPr lang="en-US" altLang="zh-CN" sz="1400" dirty="0"/>
              <a:t>                   (</a:t>
            </a:r>
            <a:r>
              <a:rPr lang="en-US" altLang="zh-CN" sz="1400" dirty="0" err="1"/>
              <a:t>Duration_Rx_Mode</a:t>
            </a:r>
            <a:r>
              <a:rPr lang="en-US" altLang="zh-CN" sz="1400" dirty="0"/>
              <a:t> x </a:t>
            </a:r>
            <a:r>
              <a:rPr lang="en-US" altLang="zh-CN" sz="1400" dirty="0" err="1"/>
              <a:t>Power_Rx_mode</a:t>
            </a:r>
            <a:r>
              <a:rPr lang="en-US" altLang="zh-CN" sz="1400" dirty="0"/>
              <a:t>) + (</a:t>
            </a:r>
            <a:r>
              <a:rPr lang="en-US" altLang="zh-CN" sz="1400" dirty="0" err="1"/>
              <a:t>Duration_Tx_Mode</a:t>
            </a:r>
            <a:r>
              <a:rPr lang="en-US" altLang="zh-CN" sz="1400" dirty="0"/>
              <a:t> x </a:t>
            </a:r>
            <a:r>
              <a:rPr lang="en-US" altLang="zh-CN" sz="1400" dirty="0" err="1"/>
              <a:t>Power_Tx_mode</a:t>
            </a:r>
            <a:r>
              <a:rPr lang="en-US" altLang="zh-CN" sz="1400" dirty="0"/>
              <a:t>) ;</a:t>
            </a:r>
          </a:p>
          <a:p>
            <a:pPr marL="0" indent="0">
              <a:buNone/>
            </a:pPr>
            <a:endParaRPr lang="en-US" dirty="0"/>
          </a:p>
        </p:txBody>
      </p:sp>
      <p:pic>
        <p:nvPicPr>
          <p:cNvPr id="1026" name="Picture 2">
            <a:extLst>
              <a:ext uri="{FF2B5EF4-FFF2-40B4-BE49-F238E27FC236}">
                <a16:creationId xmlns:a16="http://schemas.microsoft.com/office/drawing/2014/main" id="{27B31B6E-E6A3-58F7-F8B6-2D750E76E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383" y="3943556"/>
            <a:ext cx="5992262" cy="13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2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D42C9-BFA1-1CE9-3790-1B30888DB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FAD70-0359-E4A2-1461-307E148B99AC}"/>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67BCF98E-D6EF-ED32-8C1F-49DDF12821F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
        <p:nvSpPr>
          <p:cNvPr id="6" name="内容占位符 5">
            <a:extLst>
              <a:ext uri="{FF2B5EF4-FFF2-40B4-BE49-F238E27FC236}">
                <a16:creationId xmlns:a16="http://schemas.microsoft.com/office/drawing/2014/main" id="{A6052F59-CB21-D59B-E4BC-411CC550E59F}"/>
              </a:ext>
            </a:extLst>
          </p:cNvPr>
          <p:cNvSpPr>
            <a:spLocks noGrp="1"/>
          </p:cNvSpPr>
          <p:nvPr>
            <p:ph idx="1"/>
          </p:nvPr>
        </p:nvSpPr>
        <p:spPr>
          <a:xfrm>
            <a:off x="914400" y="1752607"/>
            <a:ext cx="10552670" cy="2190949"/>
          </a:xfrm>
        </p:spPr>
        <p:txBody>
          <a:bodyPr/>
          <a:lstStyle/>
          <a:p>
            <a:r>
              <a:rPr lang="en-US" altLang="zh-CN" dirty="0"/>
              <a:t>Total power consumption calculation</a:t>
            </a:r>
          </a:p>
          <a:p>
            <a:pPr lvl="1"/>
            <a:r>
              <a:rPr lang="en-US" altLang="zh-CN" dirty="0"/>
              <a:t>As our target is to compare the total power consumption difference between method with Explicit BAR</a:t>
            </a:r>
            <a:r>
              <a:rPr lang="zh-CN" altLang="en-US" dirty="0"/>
              <a:t> </a:t>
            </a:r>
            <a:r>
              <a:rPr lang="en-US" altLang="zh-CN" dirty="0"/>
              <a:t>and</a:t>
            </a:r>
            <a:r>
              <a:rPr lang="zh-CN" altLang="en-US" dirty="0"/>
              <a:t> </a:t>
            </a:r>
            <a:r>
              <a:rPr lang="en-US" altLang="zh-CN" dirty="0"/>
              <a:t>method with Implicit</a:t>
            </a:r>
            <a:r>
              <a:rPr lang="zh-CN" altLang="en-US" dirty="0"/>
              <a:t> </a:t>
            </a:r>
            <a:r>
              <a:rPr lang="en-US" altLang="zh-CN" dirty="0"/>
              <a:t>BAR,</a:t>
            </a:r>
            <a:r>
              <a:rPr lang="zh-CN" altLang="en-US" dirty="0"/>
              <a:t> </a:t>
            </a:r>
            <a:r>
              <a:rPr lang="en-US" altLang="zh-CN" dirty="0"/>
              <a:t>the absolute power consumption of each active state is not important.  So in our simulation, we</a:t>
            </a:r>
          </a:p>
          <a:p>
            <a:pPr lvl="2"/>
            <a:r>
              <a:rPr lang="en-US" altLang="zh-CN" sz="1600" dirty="0"/>
              <a:t>Set the </a:t>
            </a:r>
            <a:r>
              <a:rPr lang="en-US" altLang="zh-CN" sz="1600" dirty="0" err="1"/>
              <a:t>Power_RX_mode</a:t>
            </a:r>
            <a:r>
              <a:rPr lang="en-US" altLang="zh-CN" sz="1600" dirty="0"/>
              <a:t> to 1</a:t>
            </a:r>
          </a:p>
          <a:p>
            <a:pPr lvl="2"/>
            <a:r>
              <a:rPr lang="en-US" altLang="zh-CN" sz="1600" dirty="0"/>
              <a:t>Set the </a:t>
            </a:r>
            <a:r>
              <a:rPr lang="en-US" altLang="zh-CN" sz="1600" dirty="0" err="1"/>
              <a:t>Power_PD_mode</a:t>
            </a:r>
            <a:r>
              <a:rPr lang="en-US" altLang="zh-CN" sz="1600" dirty="0"/>
              <a:t> to (0.9*</a:t>
            </a:r>
            <a:r>
              <a:rPr lang="en-US" altLang="zh-CN" sz="1600" dirty="0" err="1"/>
              <a:t>Power_Rx_mode</a:t>
            </a:r>
            <a:r>
              <a:rPr lang="en-US" altLang="zh-CN" sz="1600" dirty="0"/>
              <a:t>)</a:t>
            </a:r>
          </a:p>
          <a:p>
            <a:pPr lvl="2"/>
            <a:r>
              <a:rPr lang="en-US" altLang="zh-CN" sz="1600" dirty="0"/>
              <a:t>Set the </a:t>
            </a:r>
            <a:r>
              <a:rPr lang="en-US" altLang="zh-CN" sz="1600" dirty="0" err="1"/>
              <a:t>Power_Listen_mode</a:t>
            </a:r>
            <a:r>
              <a:rPr lang="en-US" altLang="zh-CN" sz="1600" dirty="0"/>
              <a:t> to (0.6*</a:t>
            </a:r>
            <a:r>
              <a:rPr lang="en-US" altLang="zh-CN" sz="1600" dirty="0" err="1"/>
              <a:t>Power_RX_mode</a:t>
            </a:r>
            <a:r>
              <a:rPr lang="en-US" altLang="zh-CN" sz="1600" dirty="0"/>
              <a:t>)  </a:t>
            </a:r>
          </a:p>
          <a:p>
            <a:pPr lvl="3"/>
            <a:r>
              <a:rPr lang="en-US" altLang="zh-CN" sz="1400" dirty="0"/>
              <a:t>Assuming there is DPS mode that introduces lower power consumption in the Listen mode</a:t>
            </a:r>
          </a:p>
          <a:p>
            <a:pPr lvl="2"/>
            <a:r>
              <a:rPr lang="en-US" altLang="zh-CN" sz="1600" dirty="0"/>
              <a:t>For the </a:t>
            </a:r>
            <a:r>
              <a:rPr lang="en-US" altLang="zh-CN" sz="1600" dirty="0" err="1"/>
              <a:t>Power_TX_mode</a:t>
            </a:r>
            <a:r>
              <a:rPr lang="en-US" altLang="zh-CN" sz="1600" dirty="0"/>
              <a:t>, we set different levels of Tx power consumption to see the different results caused by different Tx power consumption</a:t>
            </a:r>
          </a:p>
          <a:p>
            <a:pPr lvl="3"/>
            <a:r>
              <a:rPr lang="en-US" altLang="zh-CN" sz="1400" dirty="0"/>
              <a:t>In our simulation, we set </a:t>
            </a:r>
            <a:r>
              <a:rPr lang="en-US" altLang="zh-CN" sz="1400" dirty="0" err="1"/>
              <a:t>Power_TX_mode</a:t>
            </a:r>
            <a:r>
              <a:rPr lang="en-US" altLang="zh-CN" sz="1400" dirty="0"/>
              <a:t> to be [1.2, 1.5, 2, 2.5, 3, 4, 5] times of </a:t>
            </a:r>
            <a:r>
              <a:rPr lang="en-US" altLang="zh-CN" sz="1400" dirty="0" err="1"/>
              <a:t>Power_RX_mode</a:t>
            </a:r>
            <a:endParaRPr lang="en-US" altLang="zh-CN" sz="1400" dirty="0"/>
          </a:p>
          <a:p>
            <a:pPr lvl="1"/>
            <a:r>
              <a:rPr lang="en-US" dirty="0"/>
              <a:t>The retransmission is also considered in the simulation. We use 4 different MPDU level PER: 0/0.05/0.1/0.15. The retransmission time and power consumption is also accumulated in the total time/power consumption calculation</a:t>
            </a:r>
          </a:p>
        </p:txBody>
      </p:sp>
    </p:spTree>
    <p:extLst>
      <p:ext uri="{BB962C8B-B14F-4D97-AF65-F5344CB8AC3E}">
        <p14:creationId xmlns:p14="http://schemas.microsoft.com/office/powerpoint/2010/main" val="85698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CA029-DF04-974E-E106-52C54487D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AD349-A48F-53C3-0868-AB19FDB79B50}"/>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C3A60C36-82C5-93CB-2AD4-5024675627B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
        <p:nvSpPr>
          <p:cNvPr id="6" name="内容占位符 5">
            <a:extLst>
              <a:ext uri="{FF2B5EF4-FFF2-40B4-BE49-F238E27FC236}">
                <a16:creationId xmlns:a16="http://schemas.microsoft.com/office/drawing/2014/main" id="{4E4B8B54-8D7E-5411-F606-2F0AC9CEB29B}"/>
              </a:ext>
            </a:extLst>
          </p:cNvPr>
          <p:cNvSpPr>
            <a:spLocks noGrp="1"/>
          </p:cNvSpPr>
          <p:nvPr>
            <p:ph idx="1"/>
          </p:nvPr>
        </p:nvSpPr>
        <p:spPr>
          <a:xfrm>
            <a:off x="914399" y="1752607"/>
            <a:ext cx="6950765" cy="2190949"/>
          </a:xfrm>
        </p:spPr>
        <p:txBody>
          <a:bodyPr/>
          <a:lstStyle/>
          <a:p>
            <a:r>
              <a:rPr lang="en-US" altLang="zh-CN" dirty="0"/>
              <a:t>Simulation Result 1 for BV1</a:t>
            </a:r>
          </a:p>
          <a:p>
            <a:pPr lvl="1"/>
            <a:r>
              <a:rPr lang="en-US" altLang="zh-CN" sz="1600" dirty="0"/>
              <a:t>Traffic Model: BV1 with target video bit rate of 2Mbps	</a:t>
            </a:r>
          </a:p>
          <a:p>
            <a:pPr lvl="1"/>
            <a:r>
              <a:rPr lang="en-US" sz="1600" dirty="0"/>
              <a:t>Use HE MCS9/BW80/1x1 constant rate</a:t>
            </a:r>
          </a:p>
          <a:p>
            <a:pPr lvl="1"/>
            <a:r>
              <a:rPr lang="en-US" sz="1600" dirty="0"/>
              <a:t>For Explicit BAR, Originator uses BAR to solicit BA response</a:t>
            </a:r>
          </a:p>
          <a:p>
            <a:pPr lvl="1"/>
            <a:r>
              <a:rPr lang="en-US" sz="1600" dirty="0"/>
              <a:t>Record the total power consumption during 24 seconds for both Explicit BAR</a:t>
            </a:r>
            <a:r>
              <a:rPr lang="zh-CN" altLang="en-US" sz="1600" dirty="0"/>
              <a:t> </a:t>
            </a:r>
            <a:r>
              <a:rPr lang="en-US" altLang="zh-CN" sz="1600" dirty="0"/>
              <a:t>and</a:t>
            </a:r>
            <a:r>
              <a:rPr lang="zh-CN" altLang="en-US" sz="1600" dirty="0"/>
              <a:t> </a:t>
            </a:r>
            <a:r>
              <a:rPr lang="en-US" altLang="zh-CN" sz="1600" dirty="0"/>
              <a:t>Implicit</a:t>
            </a:r>
            <a:r>
              <a:rPr lang="zh-CN" altLang="en-US" sz="1600" dirty="0"/>
              <a:t> </a:t>
            </a:r>
            <a:r>
              <a:rPr lang="en-US" altLang="zh-CN" sz="1600" dirty="0"/>
              <a:t>BAR</a:t>
            </a:r>
            <a:endParaRPr lang="en-US" sz="1600" dirty="0"/>
          </a:p>
          <a:p>
            <a:pPr lvl="1"/>
            <a:endParaRPr lang="en-US" dirty="0"/>
          </a:p>
          <a:p>
            <a:pPr lvl="1"/>
            <a:r>
              <a:rPr lang="en-US" sz="1800" dirty="0"/>
              <a:t>In the left figure, </a:t>
            </a:r>
          </a:p>
          <a:p>
            <a:pPr lvl="2"/>
            <a:r>
              <a:rPr lang="en-US" sz="1600" dirty="0"/>
              <a:t>X Axis is the different level of Tx power consumption</a:t>
            </a:r>
          </a:p>
          <a:p>
            <a:pPr lvl="2"/>
            <a:r>
              <a:rPr lang="en-US" sz="1600" dirty="0"/>
              <a:t>Y Axis shows the gain of the total power consumption with Explicit BAR over that with Implicit BAR (in percentage) </a:t>
            </a:r>
          </a:p>
          <a:p>
            <a:pPr lvl="2"/>
            <a:endParaRPr lang="en-US" sz="1600" dirty="0"/>
          </a:p>
          <a:p>
            <a:pPr lvl="1"/>
            <a:r>
              <a:rPr lang="en-US" sz="1600" dirty="0"/>
              <a:t>For the BV1 of 2Mbps, as the traffic throughput is too low compared to the MCS9/BW80/1x1(480Mbps), the gain is more obvious when the Tx power is &gt; 4x of Rx power, in which the gain can be &gt; 2%</a:t>
            </a:r>
          </a:p>
        </p:txBody>
      </p:sp>
      <p:pic>
        <p:nvPicPr>
          <p:cNvPr id="5" name="Picture 4">
            <a:extLst>
              <a:ext uri="{FF2B5EF4-FFF2-40B4-BE49-F238E27FC236}">
                <a16:creationId xmlns:a16="http://schemas.microsoft.com/office/drawing/2014/main" id="{56044578-8F55-D31D-5D8B-A61DCFE5ED23}"/>
              </a:ext>
            </a:extLst>
          </p:cNvPr>
          <p:cNvPicPr>
            <a:picLocks noChangeAspect="1"/>
          </p:cNvPicPr>
          <p:nvPr/>
        </p:nvPicPr>
        <p:blipFill>
          <a:blip r:embed="rId2"/>
          <a:stretch>
            <a:fillRect/>
          </a:stretch>
        </p:blipFill>
        <p:spPr>
          <a:xfrm>
            <a:off x="7756776" y="2643498"/>
            <a:ext cx="4435224" cy="3581710"/>
          </a:xfrm>
          <a:prstGeom prst="rect">
            <a:avLst/>
          </a:prstGeom>
        </p:spPr>
      </p:pic>
    </p:spTree>
    <p:extLst>
      <p:ext uri="{BB962C8B-B14F-4D97-AF65-F5344CB8AC3E}">
        <p14:creationId xmlns:p14="http://schemas.microsoft.com/office/powerpoint/2010/main" val="323843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4AAD0-C0F5-8D9C-E54E-008F9DA7F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CDAF3-6E67-AF10-5BCA-683DBAE86893}"/>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51378413-3B40-9944-5890-7E8DC24571A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
        <p:nvSpPr>
          <p:cNvPr id="6" name="内容占位符 5">
            <a:extLst>
              <a:ext uri="{FF2B5EF4-FFF2-40B4-BE49-F238E27FC236}">
                <a16:creationId xmlns:a16="http://schemas.microsoft.com/office/drawing/2014/main" id="{7FE8FD5D-99C5-94B2-BA68-33BF41287FB1}"/>
              </a:ext>
            </a:extLst>
          </p:cNvPr>
          <p:cNvSpPr>
            <a:spLocks noGrp="1"/>
          </p:cNvSpPr>
          <p:nvPr>
            <p:ph idx="1"/>
          </p:nvPr>
        </p:nvSpPr>
        <p:spPr>
          <a:xfrm>
            <a:off x="854765" y="1719477"/>
            <a:ext cx="6891130" cy="2190949"/>
          </a:xfrm>
        </p:spPr>
        <p:txBody>
          <a:bodyPr/>
          <a:lstStyle/>
          <a:p>
            <a:r>
              <a:rPr lang="en-US" altLang="zh-CN" dirty="0"/>
              <a:t>Simulation Result 2 for BV6</a:t>
            </a:r>
          </a:p>
          <a:p>
            <a:pPr lvl="1"/>
            <a:r>
              <a:rPr lang="en-US" altLang="zh-CN" sz="1600" dirty="0"/>
              <a:t>Traffic Model: BV6 with target video bit rate of 2Mbps	</a:t>
            </a:r>
          </a:p>
          <a:p>
            <a:pPr lvl="1"/>
            <a:r>
              <a:rPr lang="en-US" altLang="zh-CN" sz="1600" dirty="0"/>
              <a:t>Use HE MCS9/BW80/1x1 constant rate</a:t>
            </a:r>
          </a:p>
          <a:p>
            <a:pPr lvl="1"/>
            <a:r>
              <a:rPr lang="en-US" altLang="zh-CN" sz="1600" dirty="0"/>
              <a:t>For Explicit BAR, Originator uses BAR to solicit BA response</a:t>
            </a:r>
          </a:p>
          <a:p>
            <a:pPr lvl="1"/>
            <a:r>
              <a:rPr lang="en-US" altLang="zh-CN" sz="1600" dirty="0"/>
              <a:t>Record the total power consumption during 24 seconds for both Explicit BAR and Implicit BAR</a:t>
            </a:r>
          </a:p>
          <a:p>
            <a:pPr marL="857250" lvl="2" indent="0">
              <a:buNone/>
            </a:pPr>
            <a:endParaRPr lang="en-US" dirty="0"/>
          </a:p>
          <a:p>
            <a:pPr lvl="1"/>
            <a:r>
              <a:rPr lang="en-US" sz="1600" dirty="0"/>
              <a:t>For the BV6 of 15.6Mbps (actual average throughput is 15.9Mbps),  the total power consumption gains of Explicit BAR over Implicit BAR are more obvious. When the Tx Power is &gt; 4x larger than Rx Power, the total power consumption gain can be &gt; 10%</a:t>
            </a:r>
          </a:p>
        </p:txBody>
      </p:sp>
      <p:pic>
        <p:nvPicPr>
          <p:cNvPr id="7" name="Picture 6">
            <a:extLst>
              <a:ext uri="{FF2B5EF4-FFF2-40B4-BE49-F238E27FC236}">
                <a16:creationId xmlns:a16="http://schemas.microsoft.com/office/drawing/2014/main" id="{BE03DFF6-E335-DA5D-BFD5-16C44D8C29AB}"/>
              </a:ext>
            </a:extLst>
          </p:cNvPr>
          <p:cNvPicPr>
            <a:picLocks noChangeAspect="1"/>
          </p:cNvPicPr>
          <p:nvPr/>
        </p:nvPicPr>
        <p:blipFill>
          <a:blip r:embed="rId2"/>
          <a:stretch>
            <a:fillRect/>
          </a:stretch>
        </p:blipFill>
        <p:spPr>
          <a:xfrm>
            <a:off x="7745895" y="2484463"/>
            <a:ext cx="4359018" cy="3558848"/>
          </a:xfrm>
          <a:prstGeom prst="rect">
            <a:avLst/>
          </a:prstGeom>
        </p:spPr>
      </p:pic>
    </p:spTree>
    <p:extLst>
      <p:ext uri="{BB962C8B-B14F-4D97-AF65-F5344CB8AC3E}">
        <p14:creationId xmlns:p14="http://schemas.microsoft.com/office/powerpoint/2010/main" val="1954852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2CA2D-21DB-257C-F78D-6F95AD9D7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FE9EF-1FF7-8B1C-DBFB-C67FAC25DA34}"/>
              </a:ext>
            </a:extLst>
          </p:cNvPr>
          <p:cNvSpPr>
            <a:spLocks noGrp="1"/>
          </p:cNvSpPr>
          <p:nvPr>
            <p:ph type="title"/>
          </p:nvPr>
        </p:nvSpPr>
        <p:spPr/>
        <p:txBody>
          <a:bodyPr/>
          <a:lstStyle/>
          <a:p>
            <a:r>
              <a:rPr lang="en-US" altLang="zh-CN" dirty="0"/>
              <a:t>Simulation</a:t>
            </a:r>
            <a:endParaRPr lang="en-US" dirty="0"/>
          </a:p>
        </p:txBody>
      </p:sp>
      <p:sp>
        <p:nvSpPr>
          <p:cNvPr id="4" name="Slide Number Placeholder 3">
            <a:extLst>
              <a:ext uri="{FF2B5EF4-FFF2-40B4-BE49-F238E27FC236}">
                <a16:creationId xmlns:a16="http://schemas.microsoft.com/office/drawing/2014/main" id="{9BA18C9B-2AE8-01B1-DB14-0F61478A080E}"/>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
        <p:nvSpPr>
          <p:cNvPr id="6" name="内容占位符 5">
            <a:extLst>
              <a:ext uri="{FF2B5EF4-FFF2-40B4-BE49-F238E27FC236}">
                <a16:creationId xmlns:a16="http://schemas.microsoft.com/office/drawing/2014/main" id="{0355C265-7F4B-12CB-7C69-EABB891A3D8B}"/>
              </a:ext>
            </a:extLst>
          </p:cNvPr>
          <p:cNvSpPr>
            <a:spLocks noGrp="1"/>
          </p:cNvSpPr>
          <p:nvPr>
            <p:ph idx="1"/>
          </p:nvPr>
        </p:nvSpPr>
        <p:spPr>
          <a:xfrm>
            <a:off x="854765" y="1719477"/>
            <a:ext cx="6891130" cy="2190949"/>
          </a:xfrm>
        </p:spPr>
        <p:txBody>
          <a:bodyPr/>
          <a:lstStyle/>
          <a:p>
            <a:r>
              <a:rPr lang="en-US" altLang="zh-CN" dirty="0"/>
              <a:t>Simulation Result 3 for BV7</a:t>
            </a:r>
          </a:p>
          <a:p>
            <a:pPr lvl="1"/>
            <a:r>
              <a:rPr lang="en-US" altLang="zh-CN" sz="1600" dirty="0"/>
              <a:t>Traffic Model: BV7 with target video bit rate of 25Mbps	</a:t>
            </a:r>
          </a:p>
          <a:p>
            <a:pPr lvl="1"/>
            <a:r>
              <a:rPr lang="en-US" altLang="zh-CN" sz="1600" dirty="0"/>
              <a:t>Use HE MCS9/BW80/1x1 constant rate</a:t>
            </a:r>
          </a:p>
          <a:p>
            <a:pPr lvl="1"/>
            <a:r>
              <a:rPr lang="en-US" altLang="zh-CN" sz="1600" dirty="0"/>
              <a:t>For Explicit BAR, Originator uses BAR to solicit BA response</a:t>
            </a:r>
          </a:p>
          <a:p>
            <a:pPr lvl="1"/>
            <a:r>
              <a:rPr lang="en-US" altLang="zh-CN" sz="1600" dirty="0"/>
              <a:t>Record the total power consumption during 24 seconds for both Explicit BAR and Implicit BAR</a:t>
            </a:r>
          </a:p>
          <a:p>
            <a:pPr marL="857250" lvl="2" indent="0">
              <a:buNone/>
            </a:pPr>
            <a:endParaRPr lang="en-US" dirty="0"/>
          </a:p>
          <a:p>
            <a:pPr lvl="1"/>
            <a:r>
              <a:rPr lang="en-US" sz="1600" dirty="0"/>
              <a:t>For the BV7 of 25Mbps (actual average throughput is 23.8Mbps), when the Tx Power is &gt; 3.5x larger than Rx Power, the total power consumption gain can be &gt; 10%</a:t>
            </a:r>
          </a:p>
        </p:txBody>
      </p:sp>
      <p:pic>
        <p:nvPicPr>
          <p:cNvPr id="5" name="Picture 4">
            <a:extLst>
              <a:ext uri="{FF2B5EF4-FFF2-40B4-BE49-F238E27FC236}">
                <a16:creationId xmlns:a16="http://schemas.microsoft.com/office/drawing/2014/main" id="{F6D037EF-82D1-2288-4EE6-6E56C2CDAFBC}"/>
              </a:ext>
            </a:extLst>
          </p:cNvPr>
          <p:cNvPicPr>
            <a:picLocks noChangeAspect="1"/>
          </p:cNvPicPr>
          <p:nvPr/>
        </p:nvPicPr>
        <p:blipFill>
          <a:blip r:embed="rId2"/>
          <a:stretch>
            <a:fillRect/>
          </a:stretch>
        </p:blipFill>
        <p:spPr>
          <a:xfrm>
            <a:off x="7798719" y="2416549"/>
            <a:ext cx="4267570" cy="3482642"/>
          </a:xfrm>
          <a:prstGeom prst="rect">
            <a:avLst/>
          </a:prstGeom>
        </p:spPr>
      </p:pic>
    </p:spTree>
    <p:extLst>
      <p:ext uri="{BB962C8B-B14F-4D97-AF65-F5344CB8AC3E}">
        <p14:creationId xmlns:p14="http://schemas.microsoft.com/office/powerpoint/2010/main" val="216853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AE94-FD41-A650-F035-69755F217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C62AE-D8CF-47D8-4AA0-1726ABEDBFFA}"/>
              </a:ext>
            </a:extLst>
          </p:cNvPr>
          <p:cNvSpPr>
            <a:spLocks noGrp="1"/>
          </p:cNvSpPr>
          <p:nvPr>
            <p:ph type="title"/>
          </p:nvPr>
        </p:nvSpPr>
        <p:spPr/>
        <p:txBody>
          <a:bodyPr/>
          <a:lstStyle/>
          <a:p>
            <a:r>
              <a:rPr lang="en-US" altLang="zh-CN" dirty="0"/>
              <a:t>Summary</a:t>
            </a:r>
            <a:endParaRPr lang="en-US" dirty="0"/>
          </a:p>
        </p:txBody>
      </p:sp>
      <p:sp>
        <p:nvSpPr>
          <p:cNvPr id="4" name="Slide Number Placeholder 3">
            <a:extLst>
              <a:ext uri="{FF2B5EF4-FFF2-40B4-BE49-F238E27FC236}">
                <a16:creationId xmlns:a16="http://schemas.microsoft.com/office/drawing/2014/main" id="{789BEE91-7E8B-0E54-21C1-A1540166E43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
        <p:nvSpPr>
          <p:cNvPr id="6" name="内容占位符 5">
            <a:extLst>
              <a:ext uri="{FF2B5EF4-FFF2-40B4-BE49-F238E27FC236}">
                <a16:creationId xmlns:a16="http://schemas.microsoft.com/office/drawing/2014/main" id="{9ACD69D1-987D-88E1-690F-4B39934CC3C1}"/>
              </a:ext>
            </a:extLst>
          </p:cNvPr>
          <p:cNvSpPr>
            <a:spLocks noGrp="1"/>
          </p:cNvSpPr>
          <p:nvPr>
            <p:ph idx="1"/>
          </p:nvPr>
        </p:nvSpPr>
        <p:spPr>
          <a:xfrm>
            <a:off x="854764" y="1719477"/>
            <a:ext cx="10595113" cy="2190949"/>
          </a:xfrm>
        </p:spPr>
        <p:txBody>
          <a:bodyPr/>
          <a:lstStyle/>
          <a:p>
            <a:r>
              <a:rPr lang="en-US" altLang="zh-CN" dirty="0"/>
              <a:t>In this contribution, we provide a proposal to enable STA (as Recipient) to recommend Originator to use a different Ack Policy from that already used in the Originator’s Tx AMPDU.</a:t>
            </a:r>
          </a:p>
          <a:p>
            <a:endParaRPr lang="en-US" altLang="zh-CN" dirty="0"/>
          </a:p>
          <a:p>
            <a:r>
              <a:rPr lang="en-US" altLang="zh-CN" dirty="0"/>
              <a:t>For some certain use cases, by using the Explicit BAR, it can decrease the number of the BA frames transmitted by STA (as Recipient) </a:t>
            </a:r>
          </a:p>
          <a:p>
            <a:endParaRPr lang="en-US" sz="1600" dirty="0"/>
          </a:p>
          <a:p>
            <a:r>
              <a:rPr lang="en-US" dirty="0"/>
              <a:t>We also provide a simulation with online video use case to show the total power consumption gain of the method with Explicit BAR over that with Implicit BAR</a:t>
            </a:r>
          </a:p>
        </p:txBody>
      </p:sp>
    </p:spTree>
    <p:extLst>
      <p:ext uri="{BB962C8B-B14F-4D97-AF65-F5344CB8AC3E}">
        <p14:creationId xmlns:p14="http://schemas.microsoft.com/office/powerpoint/2010/main" val="288972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DEF6-ECB7-D389-2680-7C196F5FF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2EAF5-39DD-C581-EA19-AB122E3BA918}"/>
              </a:ext>
            </a:extLst>
          </p:cNvPr>
          <p:cNvSpPr>
            <a:spLocks noGrp="1"/>
          </p:cNvSpPr>
          <p:nvPr>
            <p:ph type="title"/>
          </p:nvPr>
        </p:nvSpPr>
        <p:spPr/>
        <p:txBody>
          <a:bodyPr/>
          <a:lstStyle/>
          <a:p>
            <a:r>
              <a:rPr lang="en-US" altLang="zh-CN" dirty="0"/>
              <a:t>SP</a:t>
            </a:r>
            <a:endParaRPr lang="en-US" dirty="0"/>
          </a:p>
        </p:txBody>
      </p:sp>
      <p:sp>
        <p:nvSpPr>
          <p:cNvPr id="4" name="Slide Number Placeholder 3">
            <a:extLst>
              <a:ext uri="{FF2B5EF4-FFF2-40B4-BE49-F238E27FC236}">
                <a16:creationId xmlns:a16="http://schemas.microsoft.com/office/drawing/2014/main" id="{E227BE2B-C6B0-74B9-AD2E-00E914F5E8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
        <p:nvSpPr>
          <p:cNvPr id="6" name="内容占位符 5">
            <a:extLst>
              <a:ext uri="{FF2B5EF4-FFF2-40B4-BE49-F238E27FC236}">
                <a16:creationId xmlns:a16="http://schemas.microsoft.com/office/drawing/2014/main" id="{1CC97D67-0F2A-9DEF-4776-8DFDBFACBED4}"/>
              </a:ext>
            </a:extLst>
          </p:cNvPr>
          <p:cNvSpPr>
            <a:spLocks noGrp="1"/>
          </p:cNvSpPr>
          <p:nvPr>
            <p:ph idx="1"/>
          </p:nvPr>
        </p:nvSpPr>
        <p:spPr>
          <a:xfrm>
            <a:off x="854764" y="1719477"/>
            <a:ext cx="10595113" cy="2190949"/>
          </a:xfrm>
        </p:spPr>
        <p:txBody>
          <a:bodyPr/>
          <a:lstStyle/>
          <a:p>
            <a:r>
              <a:rPr lang="en-US" altLang="zh-CN" dirty="0"/>
              <a:t>Do you support that an UHR STA as a Recipient of a RX BA agreement can recommend its peer Originator to use a specific Ack Policy in the Originator’s transmitted AMPDUs?</a:t>
            </a:r>
          </a:p>
          <a:p>
            <a:pPr lvl="1"/>
            <a:r>
              <a:rPr lang="en-US" altLang="zh-CN" dirty="0"/>
              <a:t>The recommended Ack Policy can be Implicit BAR or Block Ack (Explicit BAR)</a:t>
            </a:r>
          </a:p>
          <a:p>
            <a:pPr lvl="1"/>
            <a:r>
              <a:rPr lang="en-US" altLang="zh-CN" dirty="0"/>
              <a:t>The Originator can accept or deny the recommendation </a:t>
            </a:r>
          </a:p>
          <a:p>
            <a:pPr lvl="1"/>
            <a:r>
              <a:rPr lang="en-US" altLang="zh-CN" dirty="0"/>
              <a:t>The exact signaling method is TBD</a:t>
            </a:r>
          </a:p>
        </p:txBody>
      </p:sp>
    </p:spTree>
    <p:extLst>
      <p:ext uri="{BB962C8B-B14F-4D97-AF65-F5344CB8AC3E}">
        <p14:creationId xmlns:p14="http://schemas.microsoft.com/office/powerpoint/2010/main" val="244253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AB3F7AA-37B4-0942-A4BA-9B890C6110A6}"/>
              </a:ext>
            </a:extLst>
          </p:cNvPr>
          <p:cNvSpPr>
            <a:spLocks noGrp="1"/>
          </p:cNvSpPr>
          <p:nvPr>
            <p:ph idx="1"/>
          </p:nvPr>
        </p:nvSpPr>
        <p:spPr>
          <a:xfrm>
            <a:off x="914400" y="2016929"/>
            <a:ext cx="10363200" cy="4039922"/>
          </a:xfrm>
        </p:spPr>
        <p:txBody>
          <a:bodyPr/>
          <a:lstStyle/>
          <a:p>
            <a:pPr marL="0" indent="0">
              <a:buNone/>
            </a:pPr>
            <a:r>
              <a:rPr lang="en-US" altLang="zh-CN" sz="1800" b="0" dirty="0"/>
              <a:t>[1] 11-24-0209-06-00bn-specification-framework-for-tgbn</a:t>
            </a:r>
          </a:p>
          <a:p>
            <a:pPr marL="0" indent="0">
              <a:buNone/>
            </a:pPr>
            <a:r>
              <a:rPr lang="en-US" altLang="zh-CN" sz="1800" b="0" dirty="0"/>
              <a:t>[2] 11-15-0590-02-00ax-traffic-model-updates-to-evaluation-methodology</a:t>
            </a:r>
          </a:p>
          <a:p>
            <a:pPr marL="0" indent="0">
              <a:buNone/>
            </a:pPr>
            <a:r>
              <a:rPr lang="en-US" altLang="zh-CN" sz="1800" b="0" dirty="0"/>
              <a:t>[3] Demystifying 802.11n Power Consumption</a:t>
            </a:r>
          </a:p>
          <a:p>
            <a:pPr marL="0" indent="0">
              <a:buNone/>
            </a:pPr>
            <a:r>
              <a:rPr lang="en-US" altLang="zh-CN" sz="1800" b="0" dirty="0"/>
              <a:t>[4] Power-Throughput Tradeoffs of 802.11n/ac in Smartphones</a:t>
            </a:r>
          </a:p>
          <a:p>
            <a:pPr marL="0" indent="0">
              <a:buNone/>
            </a:pPr>
            <a:r>
              <a:rPr lang="en-US" altLang="zh-CN" sz="1800" b="0" dirty="0"/>
              <a:t>[5] 11-14-0980-16-00ax-simulation-scenarios</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81246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6" name="内容占位符 5"/>
          <p:cNvSpPr>
            <a:spLocks noGrp="1"/>
          </p:cNvSpPr>
          <p:nvPr>
            <p:ph idx="1"/>
          </p:nvPr>
        </p:nvSpPr>
        <p:spPr>
          <a:xfrm>
            <a:off x="914400" y="1752608"/>
            <a:ext cx="10363200" cy="4211588"/>
          </a:xfrm>
        </p:spPr>
        <p:txBody>
          <a:bodyPr/>
          <a:lstStyle/>
          <a:p>
            <a:pPr lvl="0"/>
            <a:r>
              <a:rPr lang="en-US" altLang="zh-CN" dirty="0"/>
              <a:t>Power save is one important topic that is being discussed in 11bn, and lots of power saving mechanisms have been discussed in the group </a:t>
            </a:r>
          </a:p>
          <a:p>
            <a:pPr lvl="0"/>
            <a:endParaRPr lang="en-US" altLang="zh-CN" dirty="0"/>
          </a:p>
          <a:p>
            <a:pPr lvl="0"/>
            <a:r>
              <a:rPr lang="en-US" altLang="zh-CN" dirty="0"/>
              <a:t>For STA power save, the DPS (dynamic power save) has already passed the motion recently in SFD[1],</a:t>
            </a:r>
          </a:p>
          <a:p>
            <a:pPr lvl="1"/>
            <a:r>
              <a:rPr lang="en-US" altLang="zh-CN" dirty="0"/>
              <a:t>The LCM (low capability mode) introduced in the DPS can lower the power consumption of the STA listen mode</a:t>
            </a:r>
          </a:p>
          <a:p>
            <a:pPr lvl="1"/>
            <a:endParaRPr lang="en-US" dirty="0"/>
          </a:p>
          <a:p>
            <a:r>
              <a:rPr lang="en-US" altLang="zh-CN" dirty="0"/>
              <a:t>For many real use cases of STA, the practical traffic is much more “</a:t>
            </a:r>
            <a:r>
              <a:rPr lang="en-US" altLang="zh-CN" dirty="0" err="1"/>
              <a:t>uni</a:t>
            </a:r>
            <a:r>
              <a:rPr lang="en-US" altLang="zh-CN" dirty="0"/>
              <a:t>-directional”, in which there are much more DL traffics than UL traffic. For those uses cases, in this contribution, we try propose to enhance the existing AMPDU operations to further lower the STA power consumption </a:t>
            </a:r>
            <a:endParaRPr lang="en-US" dirty="0"/>
          </a:p>
        </p:txBody>
      </p:sp>
    </p:spTree>
    <p:extLst>
      <p:ext uri="{BB962C8B-B14F-4D97-AF65-F5344CB8AC3E}">
        <p14:creationId xmlns:p14="http://schemas.microsoft.com/office/powerpoint/2010/main" val="166825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FD2B-76DB-53C5-9533-3CE879C67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0944B-A261-34E9-27E8-E4B6E8BF770E}"/>
              </a:ext>
            </a:extLst>
          </p:cNvPr>
          <p:cNvSpPr>
            <a:spLocks noGrp="1"/>
          </p:cNvSpPr>
          <p:nvPr>
            <p:ph type="title"/>
          </p:nvPr>
        </p:nvSpPr>
        <p:spPr>
          <a:xfrm>
            <a:off x="914400" y="883512"/>
            <a:ext cx="10565296" cy="914399"/>
          </a:xfrm>
        </p:spPr>
        <p:txBody>
          <a:bodyPr/>
          <a:lstStyle/>
          <a:p>
            <a:r>
              <a:rPr lang="en-US" dirty="0"/>
              <a:t>Recap: Unidirectional practical use cases</a:t>
            </a:r>
          </a:p>
        </p:txBody>
      </p:sp>
      <p:sp>
        <p:nvSpPr>
          <p:cNvPr id="4" name="Slide Number Placeholder 3">
            <a:extLst>
              <a:ext uri="{FF2B5EF4-FFF2-40B4-BE49-F238E27FC236}">
                <a16:creationId xmlns:a16="http://schemas.microsoft.com/office/drawing/2014/main" id="{E5866023-2B9A-B422-1D59-804D199BBF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21" name="内容占位符 5">
            <a:extLst>
              <a:ext uri="{FF2B5EF4-FFF2-40B4-BE49-F238E27FC236}">
                <a16:creationId xmlns:a16="http://schemas.microsoft.com/office/drawing/2014/main" id="{94E69B53-374B-05F9-6FD4-B2248FD43DB6}"/>
              </a:ext>
            </a:extLst>
          </p:cNvPr>
          <p:cNvSpPr>
            <a:spLocks noGrp="1"/>
          </p:cNvSpPr>
          <p:nvPr>
            <p:ph idx="1"/>
          </p:nvPr>
        </p:nvSpPr>
        <p:spPr>
          <a:xfrm>
            <a:off x="976184" y="1918257"/>
            <a:ext cx="10239632" cy="1882738"/>
          </a:xfrm>
        </p:spPr>
        <p:txBody>
          <a:bodyPr/>
          <a:lstStyle/>
          <a:p>
            <a:r>
              <a:rPr lang="en-US" altLang="zh-CN" sz="1800" dirty="0"/>
              <a:t>For STA, e.g. a cell phone, many common practical use cases have many more DL traffic than UL traffic. For example, the web browsing, the online video etc.</a:t>
            </a:r>
          </a:p>
          <a:p>
            <a:endParaRPr lang="en-US" altLang="zh-CN" sz="1800" dirty="0"/>
          </a:p>
          <a:p>
            <a:r>
              <a:rPr lang="en-US" altLang="zh-CN" sz="1800" dirty="0"/>
              <a:t>In the 11ax traffic model for evaluation [2], some traffic models have been proposed for performance evaluation. Among those traffic models, for STA, two traffic modes are almost purely </a:t>
            </a:r>
            <a:r>
              <a:rPr lang="en-US" altLang="zh-CN" sz="1800" dirty="0" err="1"/>
              <a:t>uni</a:t>
            </a:r>
            <a:r>
              <a:rPr lang="en-US" altLang="zh-CN" sz="1800" dirty="0"/>
              <a:t>-directional,</a:t>
            </a:r>
          </a:p>
          <a:p>
            <a:pPr lvl="1"/>
            <a:r>
              <a:rPr lang="en-US" altLang="zh-CN" sz="1400" dirty="0"/>
              <a:t>Wireless Display (lightly compressed video) Traffic Model</a:t>
            </a:r>
          </a:p>
          <a:p>
            <a:pPr lvl="1"/>
            <a:r>
              <a:rPr lang="en-US" altLang="zh-CN" sz="1400" dirty="0"/>
              <a:t>Buffered Video Steaming (e.g., YouTube, Netflix) Traffic Model</a:t>
            </a:r>
          </a:p>
          <a:p>
            <a:endParaRPr lang="en-US" altLang="zh-CN" sz="1400" dirty="0"/>
          </a:p>
          <a:p>
            <a:r>
              <a:rPr lang="en-US" altLang="zh-CN" sz="1800" dirty="0"/>
              <a:t>The buffered video streaming traffic model in [2], </a:t>
            </a:r>
          </a:p>
          <a:p>
            <a:endParaRPr lang="en-US" altLang="zh-CN" sz="1800" dirty="0"/>
          </a:p>
          <a:p>
            <a:endParaRPr lang="en-US" altLang="zh-CN" sz="1800" dirty="0"/>
          </a:p>
          <a:p>
            <a:endParaRPr lang="en-US" altLang="zh-CN" sz="1800" dirty="0"/>
          </a:p>
          <a:p>
            <a:endParaRPr lang="en-US" altLang="zh-CN" sz="1800" dirty="0"/>
          </a:p>
          <a:p>
            <a:pPr lvl="2"/>
            <a:endParaRPr lang="en-US" sz="1400" dirty="0"/>
          </a:p>
        </p:txBody>
      </p:sp>
      <p:pic>
        <p:nvPicPr>
          <p:cNvPr id="27" name="Picture 26">
            <a:extLst>
              <a:ext uri="{FF2B5EF4-FFF2-40B4-BE49-F238E27FC236}">
                <a16:creationId xmlns:a16="http://schemas.microsoft.com/office/drawing/2014/main" id="{D9555E90-E381-45C9-7915-2F9D2A384B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3009" y="4858180"/>
            <a:ext cx="4206750" cy="1577457"/>
          </a:xfrm>
          <a:prstGeom prst="rect">
            <a:avLst/>
          </a:prstGeom>
          <a:noFill/>
          <a:ln>
            <a:noFill/>
          </a:ln>
        </p:spPr>
      </p:pic>
    </p:spTree>
    <p:extLst>
      <p:ext uri="{BB962C8B-B14F-4D97-AF65-F5344CB8AC3E}">
        <p14:creationId xmlns:p14="http://schemas.microsoft.com/office/powerpoint/2010/main" val="408870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A4994-1E3E-FAEE-5320-D7C206D4A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B4533-B67F-2567-6282-C944591ACA6A}"/>
              </a:ext>
            </a:extLst>
          </p:cNvPr>
          <p:cNvSpPr>
            <a:spLocks noGrp="1"/>
          </p:cNvSpPr>
          <p:nvPr>
            <p:ph type="title"/>
          </p:nvPr>
        </p:nvSpPr>
        <p:spPr>
          <a:xfrm>
            <a:off x="914400" y="883512"/>
            <a:ext cx="10565296" cy="914399"/>
          </a:xfrm>
        </p:spPr>
        <p:txBody>
          <a:bodyPr/>
          <a:lstStyle/>
          <a:p>
            <a:r>
              <a:rPr lang="en-US" dirty="0"/>
              <a:t>Recap: Common AMPDU operations</a:t>
            </a:r>
          </a:p>
        </p:txBody>
      </p:sp>
      <p:sp>
        <p:nvSpPr>
          <p:cNvPr id="4" name="Slide Number Placeholder 3">
            <a:extLst>
              <a:ext uri="{FF2B5EF4-FFF2-40B4-BE49-F238E27FC236}">
                <a16:creationId xmlns:a16="http://schemas.microsoft.com/office/drawing/2014/main" id="{1A22D8ED-90C6-0DA4-99F2-162295297C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sp>
        <p:nvSpPr>
          <p:cNvPr id="21" name="内容占位符 5">
            <a:extLst>
              <a:ext uri="{FF2B5EF4-FFF2-40B4-BE49-F238E27FC236}">
                <a16:creationId xmlns:a16="http://schemas.microsoft.com/office/drawing/2014/main" id="{02847F0F-14EA-BAB5-ADFB-49B329D2E139}"/>
              </a:ext>
            </a:extLst>
          </p:cNvPr>
          <p:cNvSpPr>
            <a:spLocks noGrp="1"/>
          </p:cNvSpPr>
          <p:nvPr>
            <p:ph idx="1"/>
          </p:nvPr>
        </p:nvSpPr>
        <p:spPr>
          <a:xfrm>
            <a:off x="976184" y="1918257"/>
            <a:ext cx="10239632" cy="1882738"/>
          </a:xfrm>
        </p:spPr>
        <p:txBody>
          <a:bodyPr/>
          <a:lstStyle/>
          <a:p>
            <a:r>
              <a:rPr lang="en-US" altLang="zh-CN" sz="1800" dirty="0"/>
              <a:t>For the AMPDU operations, the 802.11 standard now only keeps the HT-immediate block ack procedure. And in practical, for the SU case, almost all the implementations of Originator only use the Ack Policy of Implicit BAR, which requires the Recipient responses a </a:t>
            </a:r>
            <a:r>
              <a:rPr lang="en-US" altLang="zh-CN" sz="1800" dirty="0" err="1"/>
              <a:t>BlockAck</a:t>
            </a:r>
            <a:r>
              <a:rPr lang="en-US" altLang="zh-CN" sz="1800" dirty="0"/>
              <a:t> immediately.</a:t>
            </a:r>
          </a:p>
          <a:p>
            <a:endParaRPr lang="en-US" altLang="zh-CN" sz="1800" dirty="0"/>
          </a:p>
          <a:p>
            <a:endParaRPr lang="en-US" altLang="zh-CN" sz="1800" dirty="0"/>
          </a:p>
          <a:p>
            <a:endParaRPr lang="en-US" altLang="zh-CN" sz="1800" dirty="0"/>
          </a:p>
          <a:p>
            <a:pPr marL="0" indent="0">
              <a:buNone/>
            </a:pPr>
            <a:endParaRPr lang="en-US" altLang="zh-CN" sz="1800" dirty="0"/>
          </a:p>
          <a:p>
            <a:r>
              <a:rPr lang="en-US" altLang="zh-CN" sz="1800" dirty="0"/>
              <a:t>The Ack Policy of  Block ACK (Explicit BAR) is seldom used in the SU case. And the current standard also does not define procedures to explicitly enable the use of the Explicit BAR  </a:t>
            </a:r>
          </a:p>
          <a:p>
            <a:endParaRPr lang="en-US" altLang="zh-CN" sz="1800" dirty="0"/>
          </a:p>
          <a:p>
            <a:endParaRPr lang="en-US" altLang="zh-CN" sz="1800" dirty="0"/>
          </a:p>
          <a:p>
            <a:endParaRPr lang="en-US" altLang="zh-CN" sz="1800" dirty="0"/>
          </a:p>
          <a:p>
            <a:endParaRPr lang="en-US" altLang="zh-CN" sz="1800" dirty="0"/>
          </a:p>
          <a:p>
            <a:pPr lvl="2"/>
            <a:endParaRPr lang="en-US" sz="1400" dirty="0"/>
          </a:p>
        </p:txBody>
      </p:sp>
      <p:pic>
        <p:nvPicPr>
          <p:cNvPr id="1026" name="Picture 2">
            <a:extLst>
              <a:ext uri="{FF2B5EF4-FFF2-40B4-BE49-F238E27FC236}">
                <a16:creationId xmlns:a16="http://schemas.microsoft.com/office/drawing/2014/main" id="{7B101FDA-120D-11C3-BE5C-72BB78396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063" y="2698962"/>
            <a:ext cx="6872289" cy="1460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40D206-8ACD-698A-8DC7-45774B034F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063" y="4641892"/>
            <a:ext cx="7230116" cy="178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08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F60C-0AF8-5F9B-8891-07BEFBBEC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FF600-24CC-AC8C-B1D2-F6D07C6873D7}"/>
              </a:ext>
            </a:extLst>
          </p:cNvPr>
          <p:cNvSpPr>
            <a:spLocks noGrp="1"/>
          </p:cNvSpPr>
          <p:nvPr>
            <p:ph type="title"/>
          </p:nvPr>
        </p:nvSpPr>
        <p:spPr>
          <a:xfrm>
            <a:off x="914400" y="883512"/>
            <a:ext cx="10565296" cy="914399"/>
          </a:xfrm>
        </p:spPr>
        <p:txBody>
          <a:bodyPr/>
          <a:lstStyle/>
          <a:p>
            <a:r>
              <a:rPr lang="en-US" dirty="0"/>
              <a:t>Recap: Common AMPDU operations</a:t>
            </a:r>
          </a:p>
        </p:txBody>
      </p:sp>
      <p:sp>
        <p:nvSpPr>
          <p:cNvPr id="4" name="Slide Number Placeholder 3">
            <a:extLst>
              <a:ext uri="{FF2B5EF4-FFF2-40B4-BE49-F238E27FC236}">
                <a16:creationId xmlns:a16="http://schemas.microsoft.com/office/drawing/2014/main" id="{DD15FFDF-FC84-797B-3C87-24D9DDE5B645}"/>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sp>
        <p:nvSpPr>
          <p:cNvPr id="21" name="内容占位符 5">
            <a:extLst>
              <a:ext uri="{FF2B5EF4-FFF2-40B4-BE49-F238E27FC236}">
                <a16:creationId xmlns:a16="http://schemas.microsoft.com/office/drawing/2014/main" id="{A260A0D8-53C8-B4D0-D23E-A935253CD3E4}"/>
              </a:ext>
            </a:extLst>
          </p:cNvPr>
          <p:cNvSpPr>
            <a:spLocks noGrp="1"/>
          </p:cNvSpPr>
          <p:nvPr>
            <p:ph idx="1"/>
          </p:nvPr>
        </p:nvSpPr>
        <p:spPr>
          <a:xfrm>
            <a:off x="976184" y="1918257"/>
            <a:ext cx="10239632" cy="1882738"/>
          </a:xfrm>
        </p:spPr>
        <p:txBody>
          <a:bodyPr/>
          <a:lstStyle/>
          <a:p>
            <a:r>
              <a:rPr lang="en-US" altLang="zh-CN" sz="1800" dirty="0"/>
              <a:t>For the Wi-Fi product, its Transmission power consumption can be quite different (larger) from the Reception power consumption,</a:t>
            </a:r>
          </a:p>
          <a:p>
            <a:pPr lvl="1"/>
            <a:r>
              <a:rPr lang="en-US" altLang="zh-CN" sz="1600" dirty="0"/>
              <a:t>The difference varies hugely per implementation. For same cases, the Tx power consumption (&gt;1000mW) can be 10x larger than that of Rx power consumption (&lt; 100mW)</a:t>
            </a:r>
          </a:p>
          <a:p>
            <a:endParaRPr lang="en-US" altLang="zh-CN" sz="1800" dirty="0"/>
          </a:p>
          <a:p>
            <a:r>
              <a:rPr lang="en-US" altLang="zh-CN" sz="1800" dirty="0"/>
              <a:t>Here are some public research about the Wi-Fi (Tx/Rx/Idle) power consumption, </a:t>
            </a:r>
          </a:p>
          <a:p>
            <a:pPr lvl="1"/>
            <a:r>
              <a:rPr lang="en-US" altLang="zh-CN" sz="1400" dirty="0"/>
              <a:t>The reference [3] about earlier 11n devices shows that Tx power consumption can be ~1.5x larger than that of Rx for some MCS/BW</a:t>
            </a:r>
          </a:p>
          <a:p>
            <a:pPr lvl="1"/>
            <a:r>
              <a:rPr lang="en-US" altLang="zh-CN" sz="1400" dirty="0"/>
              <a:t>The reference [4] about 11n/11ac devices shows that Tx power consumption can be 4x~5x larger than that of Rx for some MCS/BW</a:t>
            </a:r>
          </a:p>
          <a:p>
            <a:pPr lvl="1"/>
            <a:r>
              <a:rPr lang="en-US" altLang="zh-CN" sz="1400" dirty="0"/>
              <a:t>The reference [5] (11ax simulation scenarios) lists a power table that require the Tx power consumption can be 1.4x~2.8x larger than that of Rx for different BWs</a:t>
            </a:r>
          </a:p>
          <a:p>
            <a:pPr lvl="1"/>
            <a:r>
              <a:rPr lang="en-US" altLang="zh-CN" sz="1400" dirty="0"/>
              <a:t>Although the BA usually uses lower MCS and 1ss, its Tx power consumption can also be very large</a:t>
            </a:r>
          </a:p>
          <a:p>
            <a:pPr lvl="2"/>
            <a:r>
              <a:rPr lang="en-US" altLang="zh-CN" sz="1200" dirty="0"/>
              <a:t>Especially for some cases when the STA is far away from the AP, the STA will increase its Tx power to improve the successful transmission of the BA response</a:t>
            </a:r>
          </a:p>
          <a:p>
            <a:pPr lvl="1"/>
            <a:endParaRPr lang="en-US" altLang="zh-CN" sz="1400" dirty="0"/>
          </a:p>
          <a:p>
            <a:endParaRPr lang="en-US" altLang="zh-CN" sz="1800" dirty="0"/>
          </a:p>
          <a:p>
            <a:endParaRPr lang="en-US" altLang="zh-CN" sz="1800" dirty="0"/>
          </a:p>
          <a:p>
            <a:endParaRPr lang="en-US" altLang="zh-CN" sz="1800" dirty="0"/>
          </a:p>
          <a:p>
            <a:endParaRPr lang="en-US" altLang="zh-CN" sz="1800" dirty="0"/>
          </a:p>
          <a:p>
            <a:endParaRPr lang="en-US" altLang="zh-CN" sz="1800" dirty="0"/>
          </a:p>
          <a:p>
            <a:endParaRPr lang="en-US" altLang="zh-CN" sz="1800" dirty="0"/>
          </a:p>
          <a:p>
            <a:pPr lvl="2"/>
            <a:endParaRPr lang="en-US" sz="1400" dirty="0"/>
          </a:p>
        </p:txBody>
      </p:sp>
    </p:spTree>
    <p:extLst>
      <p:ext uri="{BB962C8B-B14F-4D97-AF65-F5344CB8AC3E}">
        <p14:creationId xmlns:p14="http://schemas.microsoft.com/office/powerpoint/2010/main" val="195342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7D71-D427-0A62-1A5F-335D6F61D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128B1-44FB-2CAF-B05D-AE6D9E7E8E69}"/>
              </a:ext>
            </a:extLst>
          </p:cNvPr>
          <p:cNvSpPr>
            <a:spLocks noGrp="1"/>
          </p:cNvSpPr>
          <p:nvPr>
            <p:ph type="title"/>
          </p:nvPr>
        </p:nvSpPr>
        <p:spPr>
          <a:xfrm>
            <a:off x="914400" y="883512"/>
            <a:ext cx="10565296" cy="914399"/>
          </a:xfrm>
        </p:spPr>
        <p:txBody>
          <a:bodyPr/>
          <a:lstStyle/>
          <a:p>
            <a:r>
              <a:rPr lang="en-US" dirty="0"/>
              <a:t>Proposal: Negotiable AMPDU Ack Policy operation</a:t>
            </a:r>
          </a:p>
        </p:txBody>
      </p:sp>
      <p:sp>
        <p:nvSpPr>
          <p:cNvPr id="4" name="Slide Number Placeholder 3">
            <a:extLst>
              <a:ext uri="{FF2B5EF4-FFF2-40B4-BE49-F238E27FC236}">
                <a16:creationId xmlns:a16="http://schemas.microsoft.com/office/drawing/2014/main" id="{B96A20A6-8B5F-3F07-FB5F-F84B92B3A64F}"/>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6</a:t>
            </a:fld>
            <a:endParaRPr lang="en-US" dirty="0"/>
          </a:p>
        </p:txBody>
      </p:sp>
      <p:sp>
        <p:nvSpPr>
          <p:cNvPr id="21" name="内容占位符 5">
            <a:extLst>
              <a:ext uri="{FF2B5EF4-FFF2-40B4-BE49-F238E27FC236}">
                <a16:creationId xmlns:a16="http://schemas.microsoft.com/office/drawing/2014/main" id="{2BFD8EEB-8B34-A701-28EC-4BE4EBB3D6D4}"/>
              </a:ext>
            </a:extLst>
          </p:cNvPr>
          <p:cNvSpPr>
            <a:spLocks noGrp="1"/>
          </p:cNvSpPr>
          <p:nvPr>
            <p:ph idx="1"/>
          </p:nvPr>
        </p:nvSpPr>
        <p:spPr>
          <a:xfrm>
            <a:off x="976183" y="1918256"/>
            <a:ext cx="10387556" cy="2170039"/>
          </a:xfrm>
        </p:spPr>
        <p:txBody>
          <a:bodyPr/>
          <a:lstStyle/>
          <a:p>
            <a:r>
              <a:rPr lang="en-US" altLang="zh-CN" sz="1800" dirty="0"/>
              <a:t>For the DL traffic use case, to lower the total power consumption, we may try to reduce the number of the BA transmission of STA</a:t>
            </a:r>
          </a:p>
          <a:p>
            <a:pPr lvl="1"/>
            <a:endParaRPr lang="en-US" altLang="zh-CN" sz="1800" dirty="0"/>
          </a:p>
          <a:p>
            <a:r>
              <a:rPr lang="en-US" altLang="zh-CN" sz="1800" dirty="0"/>
              <a:t>The STA(as Recipient) can recommend the Originator to use different Tx AMPDU Ack Policy for the corresponding BA agreement</a:t>
            </a:r>
          </a:p>
          <a:p>
            <a:pPr lvl="1"/>
            <a:r>
              <a:rPr lang="en-US" altLang="zh-CN" sz="1400" dirty="0"/>
              <a:t>The conditions that Recipient may recommend to use Explicit BAR may include,</a:t>
            </a:r>
          </a:p>
          <a:p>
            <a:pPr lvl="2"/>
            <a:r>
              <a:rPr lang="en-US" altLang="zh-CN" sz="1200" dirty="0"/>
              <a:t>The reception MPDU PER is not bad </a:t>
            </a:r>
          </a:p>
          <a:p>
            <a:pPr lvl="2"/>
            <a:r>
              <a:rPr lang="en-US" altLang="zh-CN" sz="1200" dirty="0"/>
              <a:t>The corresponding traffic is not very latency sensitive</a:t>
            </a:r>
          </a:p>
          <a:p>
            <a:pPr lvl="2"/>
            <a:r>
              <a:rPr lang="en-US" altLang="zh-CN" sz="1200" dirty="0"/>
              <a:t>The corresponding traffic does not have very low throughput </a:t>
            </a:r>
            <a:endParaRPr lang="en-US" altLang="zh-CN" sz="1400" dirty="0"/>
          </a:p>
          <a:p>
            <a:pPr lvl="1"/>
            <a:endParaRPr lang="en-US" altLang="zh-CN" sz="1400" dirty="0"/>
          </a:p>
          <a:p>
            <a:r>
              <a:rPr lang="en-US" altLang="zh-CN" sz="1800" dirty="0"/>
              <a:t>The AP(as Originator) can accept or deny the recommendation </a:t>
            </a:r>
          </a:p>
          <a:p>
            <a:pPr lvl="1"/>
            <a:r>
              <a:rPr lang="en-US" altLang="zh-CN" sz="1400" dirty="0"/>
              <a:t>Because the Explicit BAR without immediate BA response will require the Originator to have stronger buffer capabilities, as the transmitted MPDUs cannot be released until they are acknowledged (or dropped due to lifetime expiration)</a:t>
            </a:r>
          </a:p>
          <a:p>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Tree>
    <p:extLst>
      <p:ext uri="{BB962C8B-B14F-4D97-AF65-F5344CB8AC3E}">
        <p14:creationId xmlns:p14="http://schemas.microsoft.com/office/powerpoint/2010/main" val="210426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110F-EF46-3F61-A5CC-F6C153B26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DD89F-CA55-5425-5BE6-332C3A2D3093}"/>
              </a:ext>
            </a:extLst>
          </p:cNvPr>
          <p:cNvSpPr>
            <a:spLocks noGrp="1"/>
          </p:cNvSpPr>
          <p:nvPr>
            <p:ph type="title"/>
          </p:nvPr>
        </p:nvSpPr>
        <p:spPr>
          <a:xfrm>
            <a:off x="914400" y="883512"/>
            <a:ext cx="10565296" cy="914399"/>
          </a:xfrm>
        </p:spPr>
        <p:txBody>
          <a:bodyPr/>
          <a:lstStyle/>
          <a:p>
            <a:r>
              <a:rPr lang="en-US" dirty="0"/>
              <a:t>Proposal: Negotiable AMPDU Ack Policy operation</a:t>
            </a:r>
          </a:p>
        </p:txBody>
      </p:sp>
      <p:sp>
        <p:nvSpPr>
          <p:cNvPr id="4" name="Slide Number Placeholder 3">
            <a:extLst>
              <a:ext uri="{FF2B5EF4-FFF2-40B4-BE49-F238E27FC236}">
                <a16:creationId xmlns:a16="http://schemas.microsoft.com/office/drawing/2014/main" id="{F19D3CFD-5B72-711E-F34B-4BE73888DA9C}"/>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7</a:t>
            </a:fld>
            <a:endParaRPr lang="en-US" dirty="0"/>
          </a:p>
        </p:txBody>
      </p:sp>
      <p:sp>
        <p:nvSpPr>
          <p:cNvPr id="21" name="内容占位符 5">
            <a:extLst>
              <a:ext uri="{FF2B5EF4-FFF2-40B4-BE49-F238E27FC236}">
                <a16:creationId xmlns:a16="http://schemas.microsoft.com/office/drawing/2014/main" id="{9C60239C-B2D5-87D4-4851-B4292212FB06}"/>
              </a:ext>
            </a:extLst>
          </p:cNvPr>
          <p:cNvSpPr>
            <a:spLocks noGrp="1"/>
          </p:cNvSpPr>
          <p:nvPr>
            <p:ph idx="1"/>
          </p:nvPr>
        </p:nvSpPr>
        <p:spPr>
          <a:xfrm>
            <a:off x="976183" y="1918256"/>
            <a:ext cx="10387556" cy="2170039"/>
          </a:xfrm>
        </p:spPr>
        <p:txBody>
          <a:bodyPr/>
          <a:lstStyle/>
          <a:p>
            <a:r>
              <a:rPr lang="en-US" altLang="zh-CN" sz="1800" dirty="0"/>
              <a:t>When AP (as Originator) accepts the recommendation of using Explicit BAR Ack Policy, the Originator can try to use Explicit BAR for (some of ) the AMPDUs it transmits</a:t>
            </a:r>
          </a:p>
          <a:p>
            <a:endParaRPr lang="en-US" altLang="zh-CN" sz="1800" dirty="0"/>
          </a:p>
          <a:p>
            <a:r>
              <a:rPr lang="en-US" altLang="zh-CN" sz="1800" dirty="0"/>
              <a:t>To solicit the BA response, the Originator’s behavior can vary based on actual implementations. For example, the Originator may </a:t>
            </a:r>
          </a:p>
          <a:p>
            <a:pPr lvl="1"/>
            <a:r>
              <a:rPr lang="en-US" altLang="zh-CN" sz="1600" dirty="0"/>
              <a:t>(periodically) transmit AMPDU with Implicit BAR to solicit immediate BA response. Or, </a:t>
            </a:r>
          </a:p>
          <a:p>
            <a:pPr lvl="1"/>
            <a:r>
              <a:rPr lang="en-US" altLang="zh-CN" sz="1600" dirty="0"/>
              <a:t>(periodically)  transmit BAR to solicit immediate BA response</a:t>
            </a:r>
          </a:p>
          <a:p>
            <a:endParaRPr lang="en-US" altLang="zh-CN" sz="800" dirty="0"/>
          </a:p>
          <a:p>
            <a:r>
              <a:rPr lang="en-US" altLang="zh-CN" sz="1800" dirty="0"/>
              <a:t>The Originator’s behavior may base on the corresponding traffic characters, e.g. the period/delay bound </a:t>
            </a:r>
          </a:p>
          <a:p>
            <a:pPr lvl="1"/>
            <a:endParaRPr lang="en-US" altLang="zh-CN" sz="1200" dirty="0"/>
          </a:p>
          <a:p>
            <a:endParaRPr lang="en-US" altLang="zh-CN" sz="2000" dirty="0"/>
          </a:p>
          <a:p>
            <a:pPr lvl="2"/>
            <a:endParaRPr lang="en-US" sz="1400" dirty="0"/>
          </a:p>
        </p:txBody>
      </p:sp>
      <p:pic>
        <p:nvPicPr>
          <p:cNvPr id="2050" name="Picture 2">
            <a:extLst>
              <a:ext uri="{FF2B5EF4-FFF2-40B4-BE49-F238E27FC236}">
                <a16:creationId xmlns:a16="http://schemas.microsoft.com/office/drawing/2014/main" id="{968E335C-19A0-4CDB-60ED-F45C884E4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835" y="4937471"/>
            <a:ext cx="1048702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32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0DB03-E95F-74D8-E94B-0C00AB46A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A4BA7-69A3-FE1A-A897-C690D7DAFE19}"/>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C0F69B98-1709-BE5A-E3A8-BF9E48BBD6DC}"/>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8</a:t>
            </a:fld>
            <a:endParaRPr lang="en-US" dirty="0"/>
          </a:p>
        </p:txBody>
      </p:sp>
      <p:sp>
        <p:nvSpPr>
          <p:cNvPr id="21" name="内容占位符 5">
            <a:extLst>
              <a:ext uri="{FF2B5EF4-FFF2-40B4-BE49-F238E27FC236}">
                <a16:creationId xmlns:a16="http://schemas.microsoft.com/office/drawing/2014/main" id="{F03D0ABC-F573-7A9B-8983-6D042896218A}"/>
              </a:ext>
            </a:extLst>
          </p:cNvPr>
          <p:cNvSpPr>
            <a:spLocks noGrp="1"/>
          </p:cNvSpPr>
          <p:nvPr>
            <p:ph idx="1"/>
          </p:nvPr>
        </p:nvSpPr>
        <p:spPr>
          <a:xfrm>
            <a:off x="976183" y="1918256"/>
            <a:ext cx="10718860" cy="3581395"/>
          </a:xfrm>
        </p:spPr>
        <p:txBody>
          <a:bodyPr/>
          <a:lstStyle/>
          <a:p>
            <a:r>
              <a:rPr lang="en-US" altLang="zh-CN" sz="1800" dirty="0"/>
              <a:t>Here we use the Buffered Video Streaming (e.g., YouTube, Netflix) Traffic Model in [2] to simulate the power consumption benefit of using Explicit BAR over Implicit BAR</a:t>
            </a:r>
          </a:p>
          <a:p>
            <a:endParaRPr lang="en-US" altLang="zh-CN" sz="1800" dirty="0"/>
          </a:p>
          <a:p>
            <a:r>
              <a:rPr lang="en-US" altLang="zh-CN" sz="1800" dirty="0"/>
              <a:t>In [2], based on the specification of the video streaming bit rate(e.g. 480p/30fps, 1080p/60fps), there are different parameters to simulate those different video bit rate</a:t>
            </a:r>
          </a:p>
          <a:p>
            <a:pPr lvl="1"/>
            <a:r>
              <a:rPr lang="en-US" altLang="zh-CN" sz="1400" dirty="0"/>
              <a:t>The BV1 may correspond to 480p/30fps</a:t>
            </a:r>
          </a:p>
          <a:p>
            <a:pPr lvl="1"/>
            <a:r>
              <a:rPr lang="en-US" altLang="zh-CN" sz="1400" dirty="0"/>
              <a:t>The BV6 may correspond to 1080p/60fps</a:t>
            </a:r>
          </a:p>
          <a:p>
            <a:pPr lvl="1"/>
            <a:endParaRPr lang="en-US" altLang="zh-CN" sz="1400" dirty="0"/>
          </a:p>
          <a:p>
            <a:r>
              <a:rPr lang="en-US" altLang="zh-CN" sz="1800" dirty="0"/>
              <a:t>As the online video today has much higher quality, we use</a:t>
            </a:r>
          </a:p>
          <a:p>
            <a:pPr marL="0" indent="0">
              <a:buNone/>
            </a:pPr>
            <a:r>
              <a:rPr lang="en-US" altLang="zh-CN" sz="1800" dirty="0"/>
              <a:t>      another higher video bit rate corresponding to 2K/60fps</a:t>
            </a:r>
          </a:p>
          <a:p>
            <a:pPr lvl="1"/>
            <a:r>
              <a:rPr lang="en-US" altLang="zh-CN" sz="1400" dirty="0"/>
              <a:t>The BV7 that has video bit rate of 25Mbps, lambda of 86875 </a:t>
            </a:r>
            <a:r>
              <a:rPr lang="en-US" altLang="zh-CN" sz="1000" dirty="0"/>
              <a:t> </a:t>
            </a:r>
          </a:p>
          <a:p>
            <a:pPr lvl="1"/>
            <a:endParaRPr lang="en-US" altLang="zh-CN" sz="1800" dirty="0"/>
          </a:p>
          <a:p>
            <a:endParaRPr lang="en-US" altLang="zh-CN" sz="1800" dirty="0"/>
          </a:p>
          <a:p>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6" name="Picture 5">
            <a:extLst>
              <a:ext uri="{FF2B5EF4-FFF2-40B4-BE49-F238E27FC236}">
                <a16:creationId xmlns:a16="http://schemas.microsoft.com/office/drawing/2014/main" id="{EE0AA6D8-667F-4DF8-D43F-A307895C25FE}"/>
              </a:ext>
            </a:extLst>
          </p:cNvPr>
          <p:cNvPicPr>
            <a:picLocks noChangeAspect="1"/>
          </p:cNvPicPr>
          <p:nvPr/>
        </p:nvPicPr>
        <p:blipFill>
          <a:blip r:embed="rId3"/>
          <a:stretch>
            <a:fillRect/>
          </a:stretch>
        </p:blipFill>
        <p:spPr>
          <a:xfrm>
            <a:off x="7570718" y="3258067"/>
            <a:ext cx="3908978" cy="3171140"/>
          </a:xfrm>
          <a:prstGeom prst="rect">
            <a:avLst/>
          </a:prstGeom>
        </p:spPr>
      </p:pic>
    </p:spTree>
    <p:extLst>
      <p:ext uri="{BB962C8B-B14F-4D97-AF65-F5344CB8AC3E}">
        <p14:creationId xmlns:p14="http://schemas.microsoft.com/office/powerpoint/2010/main" val="128003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53B4B-42F2-1B56-DCAE-BC87610AE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F42E1-7E52-BAD3-BAD5-0B6C2052BFED}"/>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AE5BD4CA-59EA-EFE8-B863-0469A7112583}"/>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9</a:t>
            </a:fld>
            <a:endParaRPr lang="en-US" dirty="0"/>
          </a:p>
        </p:txBody>
      </p:sp>
      <p:sp>
        <p:nvSpPr>
          <p:cNvPr id="21" name="内容占位符 5">
            <a:extLst>
              <a:ext uri="{FF2B5EF4-FFF2-40B4-BE49-F238E27FC236}">
                <a16:creationId xmlns:a16="http://schemas.microsoft.com/office/drawing/2014/main" id="{3CF46AC1-BE3E-6474-89CA-95F58941EBB7}"/>
              </a:ext>
            </a:extLst>
          </p:cNvPr>
          <p:cNvSpPr>
            <a:spLocks noGrp="1"/>
          </p:cNvSpPr>
          <p:nvPr>
            <p:ph idx="1"/>
          </p:nvPr>
        </p:nvSpPr>
        <p:spPr>
          <a:xfrm>
            <a:off x="976183" y="1918256"/>
            <a:ext cx="10565296" cy="4336769"/>
          </a:xfrm>
        </p:spPr>
        <p:txBody>
          <a:bodyPr/>
          <a:lstStyle/>
          <a:p>
            <a:r>
              <a:rPr lang="en-US" altLang="zh-CN" sz="1800" dirty="0"/>
              <a:t>The characters of the Buffered Video Streaming traffic model, </a:t>
            </a:r>
          </a:p>
          <a:p>
            <a:pPr lvl="1"/>
            <a:r>
              <a:rPr lang="en-US" altLang="zh-CN" sz="1400" dirty="0"/>
              <a:t>Step 1: The video packet size is generated at constant interval, but with random packet size. </a:t>
            </a:r>
            <a:r>
              <a:rPr lang="en-US" altLang="zh-CN" sz="1200" dirty="0"/>
              <a:t>At application layer, generate video frame size (bytes) according to Weibull distribution with the following PDF.</a:t>
            </a:r>
          </a:p>
          <a:p>
            <a:pPr lvl="3"/>
            <a:endParaRPr lang="en-US" altLang="zh-CN" sz="1000" dirty="0"/>
          </a:p>
          <a:p>
            <a:pPr lvl="2"/>
            <a:endParaRPr lang="en-US" altLang="zh-CN" sz="1600" dirty="0"/>
          </a:p>
          <a:p>
            <a:pPr lvl="1"/>
            <a:r>
              <a:rPr lang="en-US" altLang="zh-CN" sz="1400" dirty="0"/>
              <a:t>Step 2: AT TCP layer, set TCP segment as 1500 bytes and fragment video packet into TCP segments.</a:t>
            </a:r>
          </a:p>
          <a:p>
            <a:pPr lvl="1"/>
            <a:endParaRPr lang="en-US" altLang="zh-CN" sz="1400" dirty="0"/>
          </a:p>
          <a:p>
            <a:pPr lvl="1"/>
            <a:r>
              <a:rPr lang="en-US" altLang="zh-CN" sz="1400" dirty="0"/>
              <a:t>Step 3: Add network latency to TCP/IP packets when these segments arrive at AP for transmission. The network latency is generated according to Gamma distribution whose PDF is shown below</a:t>
            </a:r>
          </a:p>
          <a:p>
            <a:pPr lvl="1"/>
            <a:endParaRPr lang="en-US" altLang="zh-CN" sz="1400" dirty="0"/>
          </a:p>
          <a:p>
            <a:pPr marL="0" indent="0">
              <a:buNone/>
            </a:pPr>
            <a:endParaRPr lang="en-US" altLang="zh-CN" sz="1800" dirty="0"/>
          </a:p>
          <a:p>
            <a:pPr marL="857250" lvl="2" indent="0">
              <a:buNone/>
            </a:pPr>
            <a:r>
              <a:rPr lang="en-US" altLang="zh-CN" sz="1200" dirty="0"/>
              <a:t>Where </a:t>
            </a:r>
          </a:p>
          <a:p>
            <a:pPr marL="857250" lvl="2" indent="0">
              <a:buNone/>
            </a:pPr>
            <a:r>
              <a:rPr lang="en-US" altLang="zh-CN" sz="1200" dirty="0"/>
              <a:t>–	k=0.2463</a:t>
            </a:r>
          </a:p>
          <a:p>
            <a:pPr marL="857250" lvl="2" indent="0">
              <a:buNone/>
            </a:pPr>
            <a:r>
              <a:rPr lang="en-US" altLang="zh-CN" sz="1200" dirty="0"/>
              <a:t>–	theta=60.227</a:t>
            </a:r>
            <a:endParaRPr lang="en-US" altLang="zh-CN" sz="1800" dirty="0"/>
          </a:p>
          <a:p>
            <a:r>
              <a:rPr lang="en-US" altLang="zh-CN" sz="1800" dirty="0"/>
              <a:t>So in the view of MAC, the MSDUs are arriving with different/random </a:t>
            </a:r>
          </a:p>
          <a:p>
            <a:pPr marL="0" indent="0">
              <a:buNone/>
            </a:pPr>
            <a:r>
              <a:rPr lang="en-US" altLang="zh-CN" sz="1800" dirty="0"/>
              <a:t>      sizes and different/random frame interval</a:t>
            </a:r>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3" name="Picture 2" descr="&#10;f(x;\lambda,k) =&#10;\begin{cases}&#10;\frac{k}{\lambda}\left(\frac{x}{\lambda}\right)^{k-1}e^{-(x/\lambda)^{k}} &amp; x\geq0 ,\\&#10;0 &amp; x&lt;0,&#10;\end{cases}">
            <a:extLst>
              <a:ext uri="{FF2B5EF4-FFF2-40B4-BE49-F238E27FC236}">
                <a16:creationId xmlns:a16="http://schemas.microsoft.com/office/drawing/2014/main" id="{7E705064-BD35-4AF8-C6A8-B8B1B12A12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3555" y="2778014"/>
            <a:ext cx="2546985" cy="465455"/>
          </a:xfrm>
          <a:prstGeom prst="rect">
            <a:avLst/>
          </a:prstGeom>
          <a:noFill/>
          <a:ln>
            <a:noFill/>
          </a:ln>
        </p:spPr>
      </p:pic>
      <p:pic>
        <p:nvPicPr>
          <p:cNvPr id="5" name="Picture 4" descr="f(x;k,\theta) =  \frac{x^{k-1}e^{-\frac{x}{\theta}}}{\theta^k\Gamma(k)} \quad \text{ for } x &gt; 0 \text{ and } k, \theta &gt; 0.">
            <a:extLst>
              <a:ext uri="{FF2B5EF4-FFF2-40B4-BE49-F238E27FC236}">
                <a16:creationId xmlns:a16="http://schemas.microsoft.com/office/drawing/2014/main" id="{03997F93-EF31-A9A8-C584-2EE85A2457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3555" y="4379041"/>
            <a:ext cx="2950845" cy="370205"/>
          </a:xfrm>
          <a:prstGeom prst="rect">
            <a:avLst/>
          </a:prstGeom>
          <a:noFill/>
          <a:ln>
            <a:noFill/>
          </a:ln>
        </p:spPr>
      </p:pic>
      <p:pic>
        <p:nvPicPr>
          <p:cNvPr id="10" name="Picture 9">
            <a:extLst>
              <a:ext uri="{FF2B5EF4-FFF2-40B4-BE49-F238E27FC236}">
                <a16:creationId xmlns:a16="http://schemas.microsoft.com/office/drawing/2014/main" id="{5F300952-A87C-B52F-1786-D486F4BD7686}"/>
              </a:ext>
            </a:extLst>
          </p:cNvPr>
          <p:cNvPicPr>
            <a:picLocks noChangeAspect="1"/>
          </p:cNvPicPr>
          <p:nvPr/>
        </p:nvPicPr>
        <p:blipFill>
          <a:blip r:embed="rId5"/>
          <a:stretch>
            <a:fillRect/>
          </a:stretch>
        </p:blipFill>
        <p:spPr>
          <a:xfrm>
            <a:off x="8590634" y="4086640"/>
            <a:ext cx="2950845" cy="2038213"/>
          </a:xfrm>
          <a:prstGeom prst="rect">
            <a:avLst/>
          </a:prstGeom>
        </p:spPr>
      </p:pic>
    </p:spTree>
    <p:extLst>
      <p:ext uri="{BB962C8B-B14F-4D97-AF65-F5344CB8AC3E}">
        <p14:creationId xmlns:p14="http://schemas.microsoft.com/office/powerpoint/2010/main" val="3048800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4c87397-5fc1-491e-85e7-d6110dbe9cbd" ContentTypeId="0x010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1c5aaf6-e6ce-465b-b873-5148d2a4c105">5PIBPR3ISOLQ-362744628-1770</_dlc_DocId>
    <HideFromDelve xmlns="71c5aaf6-e6ce-465b-b873-5148d2a4c105">false</HideFromDelve>
    <_dlc_DocIdUrl xmlns="71c5aaf6-e6ce-465b-b873-5148d2a4c105">
      <Url>https://nokia.sharepoint.com/sites/menorca/_layouts/15/DocIdRedir.aspx?ID=5PIBPR3ISOLQ-362744628-1770</Url>
      <Description>5PIBPR3ISOLQ-362744628-1770</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67BC94C346AF0B4FB46C347AD4C1744E" ma:contentTypeVersion="11" ma:contentTypeDescription="Create a new document." ma:contentTypeScope="" ma:versionID="d3f9616aba83445be3fc589d3b3abb49">
  <xsd:schema xmlns:xsd="http://www.w3.org/2001/XMLSchema" xmlns:xs="http://www.w3.org/2001/XMLSchema" xmlns:p="http://schemas.microsoft.com/office/2006/metadata/properties" xmlns:ns2="71c5aaf6-e6ce-465b-b873-5148d2a4c105" xmlns:ns3="66485f1d-aa39-44dc-9c7d-ec1e296eeb56" xmlns:ns4="9b2c2079-970b-4903-b87d-51c00d6cde94" targetNamespace="http://schemas.microsoft.com/office/2006/metadata/properties" ma:root="true" ma:fieldsID="cf34f875ab7825190667440cca2a6af3" ns2:_="" ns3:_="" ns4:_="">
    <xsd:import namespace="71c5aaf6-e6ce-465b-b873-5148d2a4c105"/>
    <xsd:import namespace="66485f1d-aa39-44dc-9c7d-ec1e296eeb56"/>
    <xsd:import namespace="9b2c2079-970b-4903-b87d-51c00d6cde94"/>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485f1d-aa39-44dc-9c7d-ec1e296eeb5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2c2079-970b-4903-b87d-51c00d6cde9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86F36E-D797-4AF3-B071-2851993C7802}">
  <ds:schemaRefs>
    <ds:schemaRef ds:uri="Microsoft.SharePoint.Taxonomy.ContentTypeSync"/>
  </ds:schemaRefs>
</ds:datastoreItem>
</file>

<file path=customXml/itemProps2.xml><?xml version="1.0" encoding="utf-8"?>
<ds:datastoreItem xmlns:ds="http://schemas.openxmlformats.org/officeDocument/2006/customXml" ds:itemID="{0BD1BC0E-6009-422B-996A-765D4D7A53FF}">
  <ds:schemaRefs>
    <ds:schemaRef ds:uri="http://schemas.microsoft.com/sharepoint/events"/>
  </ds:schemaRefs>
</ds:datastoreItem>
</file>

<file path=customXml/itemProps3.xml><?xml version="1.0" encoding="utf-8"?>
<ds:datastoreItem xmlns:ds="http://schemas.openxmlformats.org/officeDocument/2006/customXml" ds:itemID="{A474FD79-F03E-4D38-AFA4-71204D7F2ED6}">
  <ds:schemaRefs>
    <ds:schemaRef ds:uri="http://schemas.microsoft.com/sharepoint/v3/contenttype/forms"/>
  </ds:schemaRefs>
</ds:datastoreItem>
</file>

<file path=customXml/itemProps4.xml><?xml version="1.0" encoding="utf-8"?>
<ds:datastoreItem xmlns:ds="http://schemas.openxmlformats.org/officeDocument/2006/customXml" ds:itemID="{D6BA9EAD-5E93-4988-B4D5-D9C514118B20}">
  <ds:schemaRefs>
    <ds:schemaRef ds:uri="71c5aaf6-e6ce-465b-b873-5148d2a4c105"/>
    <ds:schemaRef ds:uri="http://schemas.microsoft.com/office/2006/documentManagement/types"/>
    <ds:schemaRef ds:uri="9b2c2079-970b-4903-b87d-51c00d6cde9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66485f1d-aa39-44dc-9c7d-ec1e296eeb56"/>
    <ds:schemaRef ds:uri="http://www.w3.org/XML/1998/namespace"/>
    <ds:schemaRef ds:uri="http://purl.org/dc/dcmitype/"/>
  </ds:schemaRefs>
</ds:datastoreItem>
</file>

<file path=customXml/itemProps5.xml><?xml version="1.0" encoding="utf-8"?>
<ds:datastoreItem xmlns:ds="http://schemas.openxmlformats.org/officeDocument/2006/customXml" ds:itemID="{F1077E62-5C67-47EE-BE0B-1C7798C48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6485f1d-aa39-44dc-9c7d-ec1e296eeb56"/>
    <ds:schemaRef ds:uri="9b2c2079-970b-4903-b87d-51c00d6c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33155</TotalTime>
  <Words>2193</Words>
  <Application>Microsoft Office PowerPoint</Application>
  <PresentationFormat>Widescreen</PresentationFormat>
  <Paragraphs>221</Paragraphs>
  <Slides>18</Slides>
  <Notes>10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Calibri</vt:lpstr>
      <vt:lpstr>Times New Roman</vt:lpstr>
      <vt:lpstr>802-11-Submission</vt:lpstr>
      <vt:lpstr>Document</vt:lpstr>
      <vt:lpstr>Negotiable AMPDU operations for the STA power save </vt:lpstr>
      <vt:lpstr>Introduction</vt:lpstr>
      <vt:lpstr>Recap: Unidirectional practical use cases</vt:lpstr>
      <vt:lpstr>Recap: Common AMPDU operations</vt:lpstr>
      <vt:lpstr>Recap: Common AMPDU operations</vt:lpstr>
      <vt:lpstr>Proposal: Negotiable AMPDU Ack Policy operation</vt:lpstr>
      <vt:lpstr>Proposal: Negotiable AMPDU Ack Policy operation</vt:lpstr>
      <vt:lpstr>Simulation</vt:lpstr>
      <vt:lpstr>Simulation</vt:lpstr>
      <vt:lpstr>Simulation</vt:lpstr>
      <vt:lpstr>Simulation</vt:lpstr>
      <vt:lpstr>Simulation</vt:lpstr>
      <vt:lpstr>Simulation</vt:lpstr>
      <vt:lpstr>Simulation</vt:lpstr>
      <vt:lpstr>Simulation</vt:lpstr>
      <vt:lpstr>Summary</vt:lpstr>
      <vt:lpstr>SP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indication-for-coex-event</dc:title>
  <dc:creator>Xiangxin.Gu@unisoc.com</dc:creator>
  <cp:lastModifiedBy>Yanchao Xu</cp:lastModifiedBy>
  <cp:revision>617</cp:revision>
  <dcterms:created xsi:type="dcterms:W3CDTF">2020-11-25T01:30:38Z</dcterms:created>
  <dcterms:modified xsi:type="dcterms:W3CDTF">2025-03-13T06:46:03Z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0x01010067BC94C346AF0B4FB46C347AD4C1744E</vt:lpwstr>
  </property>
  <property fmtid="{D5CDD505-2E9C-101B-9397-08002B2CF9AE}" pid="3" name="_dlc_DocIdItemGuid">
    <vt:lpwstr>10be83f3-be18-47b6-8306-cd5de8e8c2d6</vt:lpwstr>
  </property>
</Properties>
</file>