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6"/>
  </p:sldMasterIdLst>
  <p:notesMasterIdLst>
    <p:notesMasterId r:id="rId26"/>
  </p:notesMasterIdLst>
  <p:handoutMasterIdLst>
    <p:handoutMasterId r:id="rId27"/>
  </p:handoutMasterIdLst>
  <p:sldIdLst>
    <p:sldId id="287" r:id="rId7"/>
    <p:sldId id="335" r:id="rId8"/>
    <p:sldId id="386" r:id="rId9"/>
    <p:sldId id="396" r:id="rId10"/>
    <p:sldId id="397" r:id="rId11"/>
    <p:sldId id="398" r:id="rId12"/>
    <p:sldId id="399" r:id="rId13"/>
    <p:sldId id="385" r:id="rId14"/>
    <p:sldId id="391" r:id="rId15"/>
    <p:sldId id="400" r:id="rId16"/>
    <p:sldId id="401" r:id="rId17"/>
    <p:sldId id="402" r:id="rId18"/>
    <p:sldId id="383" r:id="rId19"/>
    <p:sldId id="405" r:id="rId20"/>
    <p:sldId id="394" r:id="rId21"/>
    <p:sldId id="395" r:id="rId22"/>
    <p:sldId id="356" r:id="rId23"/>
    <p:sldId id="403" r:id="rId24"/>
    <p:sldId id="40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Zhijie (NSB - CN/Shanghai)" initials="YZ(-C" lastIdx="2" clrIdx="0">
    <p:extLst>
      <p:ext uri="{19B8F6BF-5375-455C-9EA6-DF929625EA0E}">
        <p15:presenceInfo xmlns:p15="http://schemas.microsoft.com/office/powerpoint/2012/main" userId="S::zhijie.yang@nokia-sbell.com::8bf6a52e-15e5-4913-b1e1-b02a570c3884" providerId="AD"/>
      </p:ext>
    </p:extLst>
  </p:cmAuthor>
  <p:cmAuthor id="2" name="Galati Giordano, Lorenzo (Nokia - DE/Stuttgart)" initials="GGL(-D" lastIdx="9" clrIdx="1">
    <p:extLst>
      <p:ext uri="{19B8F6BF-5375-455C-9EA6-DF929625EA0E}">
        <p15:presenceInfo xmlns:p15="http://schemas.microsoft.com/office/powerpoint/2012/main" userId="S::lorenzo.galati_giordano@nokia-bell-labs.com::d670983f-5ed8-4511-999e-9a574b4ae3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8EC85-6A27-D44A-BC25-D838A2F319A1}" v="9" dt="2021-03-23T06:12:36.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5090" autoAdjust="0"/>
  </p:normalViewPr>
  <p:slideViewPr>
    <p:cSldViewPr snapToGrid="0">
      <p:cViewPr varScale="1">
        <p:scale>
          <a:sx n="92" d="100"/>
          <a:sy n="92" d="100"/>
        </p:scale>
        <p:origin x="465"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slin, Mika (Nokia - FI/Espoo)" userId="67c41d2c-4987-4500-b415-d9e92aed693c" providerId="ADAL" clId="{2638EC85-6A27-D44A-BC25-D838A2F319A1}"/>
    <pc:docChg chg="undo custSel addSld delSld modSld modMainMaster">
      <pc:chgData name="Kasslin, Mika (Nokia - FI/Espoo)" userId="67c41d2c-4987-4500-b415-d9e92aed693c" providerId="ADAL" clId="{2638EC85-6A27-D44A-BC25-D838A2F319A1}" dt="2021-03-23T06:14:09.169" v="4558" actId="20577"/>
      <pc:docMkLst>
        <pc:docMk/>
      </pc:docMkLst>
      <pc:sldChg chg="del">
        <pc:chgData name="Kasslin, Mika (Nokia - FI/Espoo)" userId="67c41d2c-4987-4500-b415-d9e92aed693c" providerId="ADAL" clId="{2638EC85-6A27-D44A-BC25-D838A2F319A1}" dt="2021-03-22T11:06:25.115" v="1176" actId="2696"/>
        <pc:sldMkLst>
          <pc:docMk/>
          <pc:sldMk cId="31946241" sldId="282"/>
        </pc:sldMkLst>
      </pc:sldChg>
      <pc:sldChg chg="modSp mod">
        <pc:chgData name="Kasslin, Mika (Nokia - FI/Espoo)" userId="67c41d2c-4987-4500-b415-d9e92aed693c" providerId="ADAL" clId="{2638EC85-6A27-D44A-BC25-D838A2F319A1}" dt="2021-03-22T14:51:17.246" v="4520" actId="20577"/>
        <pc:sldMkLst>
          <pc:docMk/>
          <pc:sldMk cId="1226111485" sldId="287"/>
        </pc:sldMkLst>
        <pc:spChg chg="mod">
          <ac:chgData name="Kasslin, Mika (Nokia - FI/Espoo)" userId="67c41d2c-4987-4500-b415-d9e92aed693c" providerId="ADAL" clId="{2638EC85-6A27-D44A-BC25-D838A2F319A1}" dt="2021-03-22T14:51:17.246" v="4520" actId="20577"/>
          <ac:spMkLst>
            <pc:docMk/>
            <pc:sldMk cId="1226111485" sldId="287"/>
            <ac:spMk id="7" creationId="{00000000-0000-0000-0000-000000000000}"/>
          </ac:spMkLst>
        </pc:spChg>
        <pc:spChg chg="mod">
          <ac:chgData name="Kasslin, Mika (Nokia - FI/Espoo)" userId="67c41d2c-4987-4500-b415-d9e92aed693c" providerId="ADAL" clId="{2638EC85-6A27-D44A-BC25-D838A2F319A1}" dt="2021-03-22T09:57:15.349" v="5" actId="20577"/>
          <ac:spMkLst>
            <pc:docMk/>
            <pc:sldMk cId="1226111485" sldId="287"/>
            <ac:spMk id="8" creationId="{00000000-0000-0000-0000-000000000000}"/>
          </ac:spMkLst>
        </pc:spChg>
      </pc:sldChg>
      <pc:sldChg chg="modSp mod">
        <pc:chgData name="Kasslin, Mika (Nokia - FI/Espoo)" userId="67c41d2c-4987-4500-b415-d9e92aed693c" providerId="ADAL" clId="{2638EC85-6A27-D44A-BC25-D838A2F319A1}" dt="2021-03-22T14:43:01.493" v="4083" actId="20577"/>
        <pc:sldMkLst>
          <pc:docMk/>
          <pc:sldMk cId="3271880493" sldId="323"/>
        </pc:sldMkLst>
        <pc:spChg chg="mod">
          <ac:chgData name="Kasslin, Mika (Nokia - FI/Espoo)" userId="67c41d2c-4987-4500-b415-d9e92aed693c" providerId="ADAL" clId="{2638EC85-6A27-D44A-BC25-D838A2F319A1}" dt="2021-03-22T14:43:01.493" v="4083" actId="20577"/>
          <ac:spMkLst>
            <pc:docMk/>
            <pc:sldMk cId="3271880493" sldId="323"/>
            <ac:spMk id="3" creationId="{F0AD7E99-457E-4542-84F8-EE86FBBA9AAE}"/>
          </ac:spMkLst>
        </pc:spChg>
      </pc:sldChg>
      <pc:sldChg chg="modSp mod delCm">
        <pc:chgData name="Kasslin, Mika (Nokia - FI/Espoo)" userId="67c41d2c-4987-4500-b415-d9e92aed693c" providerId="ADAL" clId="{2638EC85-6A27-D44A-BC25-D838A2F319A1}" dt="2021-03-23T06:13:25.421" v="4552" actId="13926"/>
        <pc:sldMkLst>
          <pc:docMk/>
          <pc:sldMk cId="307241452" sldId="325"/>
        </pc:sldMkLst>
        <pc:spChg chg="mod">
          <ac:chgData name="Kasslin, Mika (Nokia - FI/Espoo)" userId="67c41d2c-4987-4500-b415-d9e92aed693c" providerId="ADAL" clId="{2638EC85-6A27-D44A-BC25-D838A2F319A1}" dt="2021-03-22T14:11:14.519" v="2491" actId="20577"/>
          <ac:spMkLst>
            <pc:docMk/>
            <pc:sldMk cId="307241452" sldId="325"/>
            <ac:spMk id="2" creationId="{16F21271-59CF-4C9C-AFC4-6EE38A87B808}"/>
          </ac:spMkLst>
        </pc:spChg>
        <pc:spChg chg="mod">
          <ac:chgData name="Kasslin, Mika (Nokia - FI/Espoo)" userId="67c41d2c-4987-4500-b415-d9e92aed693c" providerId="ADAL" clId="{2638EC85-6A27-D44A-BC25-D838A2F319A1}" dt="2021-03-23T06:13:25.421" v="4552" actId="13926"/>
          <ac:spMkLst>
            <pc:docMk/>
            <pc:sldMk cId="307241452" sldId="325"/>
            <ac:spMk id="3" creationId="{7CEC814B-A58D-4C87-9917-50E3D003FFB5}"/>
          </ac:spMkLst>
        </pc:spChg>
      </pc:sldChg>
      <pc:sldChg chg="del">
        <pc:chgData name="Kasslin, Mika (Nokia - FI/Espoo)" userId="67c41d2c-4987-4500-b415-d9e92aed693c" providerId="ADAL" clId="{2638EC85-6A27-D44A-BC25-D838A2F319A1}" dt="2021-03-22T14:12:33.540" v="2493" actId="2696"/>
        <pc:sldMkLst>
          <pc:docMk/>
          <pc:sldMk cId="4050240343" sldId="326"/>
        </pc:sldMkLst>
      </pc:sldChg>
      <pc:sldChg chg="modSp mod delCm">
        <pc:chgData name="Kasslin, Mika (Nokia - FI/Espoo)" userId="67c41d2c-4987-4500-b415-d9e92aed693c" providerId="ADAL" clId="{2638EC85-6A27-D44A-BC25-D838A2F319A1}" dt="2021-03-23T06:14:09.169" v="4558" actId="20577"/>
        <pc:sldMkLst>
          <pc:docMk/>
          <pc:sldMk cId="1704975782" sldId="328"/>
        </pc:sldMkLst>
        <pc:spChg chg="mod">
          <ac:chgData name="Kasslin, Mika (Nokia - FI/Espoo)" userId="67c41d2c-4987-4500-b415-d9e92aed693c" providerId="ADAL" clId="{2638EC85-6A27-D44A-BC25-D838A2F319A1}" dt="2021-03-23T06:14:09.169" v="4558" actId="20577"/>
          <ac:spMkLst>
            <pc:docMk/>
            <pc:sldMk cId="1704975782" sldId="328"/>
            <ac:spMk id="3" creationId="{ECEA9D24-A78C-4EE3-B985-D637FB4B049E}"/>
          </ac:spMkLst>
        </pc:spChg>
      </pc:sldChg>
      <pc:sldChg chg="modSp mod delCm">
        <pc:chgData name="Kasslin, Mika (Nokia - FI/Espoo)" userId="67c41d2c-4987-4500-b415-d9e92aed693c" providerId="ADAL" clId="{2638EC85-6A27-D44A-BC25-D838A2F319A1}" dt="2021-03-23T06:12:01.248" v="4528" actId="13926"/>
        <pc:sldMkLst>
          <pc:docMk/>
          <pc:sldMk cId="946981746" sldId="329"/>
        </pc:sldMkLst>
        <pc:spChg chg="mod">
          <ac:chgData name="Kasslin, Mika (Nokia - FI/Espoo)" userId="67c41d2c-4987-4500-b415-d9e92aed693c" providerId="ADAL" clId="{2638EC85-6A27-D44A-BC25-D838A2F319A1}" dt="2021-03-22T14:45:59.694" v="4288" actId="20577"/>
          <ac:spMkLst>
            <pc:docMk/>
            <pc:sldMk cId="946981746" sldId="329"/>
            <ac:spMk id="2" creationId="{C8C99E19-E149-4F77-AAB2-6AF97FC5D4C0}"/>
          </ac:spMkLst>
        </pc:spChg>
        <pc:spChg chg="mod">
          <ac:chgData name="Kasslin, Mika (Nokia - FI/Espoo)" userId="67c41d2c-4987-4500-b415-d9e92aed693c" providerId="ADAL" clId="{2638EC85-6A27-D44A-BC25-D838A2F319A1}" dt="2021-03-23T06:12:01.248" v="4528" actId="13926"/>
          <ac:spMkLst>
            <pc:docMk/>
            <pc:sldMk cId="946981746" sldId="329"/>
            <ac:spMk id="3" creationId="{8AC043C6-3D3A-4A97-97BC-1BADDB37B11F}"/>
          </ac:spMkLst>
        </pc:spChg>
      </pc:sldChg>
      <pc:sldChg chg="del">
        <pc:chgData name="Kasslin, Mika (Nokia - FI/Espoo)" userId="67c41d2c-4987-4500-b415-d9e92aed693c" providerId="ADAL" clId="{2638EC85-6A27-D44A-BC25-D838A2F319A1}" dt="2021-03-22T14:45:56.598" v="4287" actId="2696"/>
        <pc:sldMkLst>
          <pc:docMk/>
          <pc:sldMk cId="859352276" sldId="330"/>
        </pc:sldMkLst>
      </pc:sldChg>
      <pc:sldChg chg="del">
        <pc:chgData name="Kasslin, Mika (Nokia - FI/Espoo)" userId="67c41d2c-4987-4500-b415-d9e92aed693c" providerId="ADAL" clId="{2638EC85-6A27-D44A-BC25-D838A2F319A1}" dt="2021-03-22T14:12:10.374" v="2492" actId="2696"/>
        <pc:sldMkLst>
          <pc:docMk/>
          <pc:sldMk cId="1270419353" sldId="333"/>
        </pc:sldMkLst>
      </pc:sldChg>
      <pc:sldChg chg="del">
        <pc:chgData name="Kasslin, Mika (Nokia - FI/Espoo)" userId="67c41d2c-4987-4500-b415-d9e92aed693c" providerId="ADAL" clId="{2638EC85-6A27-D44A-BC25-D838A2F319A1}" dt="2021-03-22T14:35:07.061" v="3362" actId="2696"/>
        <pc:sldMkLst>
          <pc:docMk/>
          <pc:sldMk cId="1466351738" sldId="334"/>
        </pc:sldMkLst>
      </pc:sldChg>
      <pc:sldChg chg="modSp new mod delCm">
        <pc:chgData name="Kasslin, Mika (Nokia - FI/Espoo)" userId="67c41d2c-4987-4500-b415-d9e92aed693c" providerId="ADAL" clId="{2638EC85-6A27-D44A-BC25-D838A2F319A1}" dt="2021-03-23T06:11:47.753" v="4526" actId="20577"/>
        <pc:sldMkLst>
          <pc:docMk/>
          <pc:sldMk cId="1668250981" sldId="335"/>
        </pc:sldMkLst>
        <pc:spChg chg="mod">
          <ac:chgData name="Kasslin, Mika (Nokia - FI/Espoo)" userId="67c41d2c-4987-4500-b415-d9e92aed693c" providerId="ADAL" clId="{2638EC85-6A27-D44A-BC25-D838A2F319A1}" dt="2021-03-22T10:07:26.981" v="13" actId="20577"/>
          <ac:spMkLst>
            <pc:docMk/>
            <pc:sldMk cId="1668250981" sldId="335"/>
            <ac:spMk id="2" creationId="{6E040630-7F34-6C4A-AC52-4D5FF0C815E0}"/>
          </ac:spMkLst>
        </pc:spChg>
        <pc:spChg chg="mod">
          <ac:chgData name="Kasslin, Mika (Nokia - FI/Espoo)" userId="67c41d2c-4987-4500-b415-d9e92aed693c" providerId="ADAL" clId="{2638EC85-6A27-D44A-BC25-D838A2F319A1}" dt="2021-03-23T06:11:47.753" v="4526" actId="20577"/>
          <ac:spMkLst>
            <pc:docMk/>
            <pc:sldMk cId="1668250981" sldId="335"/>
            <ac:spMk id="3" creationId="{9AB3F7AA-37B4-0942-A4BA-9B890C6110A6}"/>
          </ac:spMkLst>
        </pc:spChg>
      </pc:sldChg>
      <pc:sldChg chg="modSp new mod">
        <pc:chgData name="Kasslin, Mika (Nokia - FI/Espoo)" userId="67c41d2c-4987-4500-b415-d9e92aed693c" providerId="ADAL" clId="{2638EC85-6A27-D44A-BC25-D838A2F319A1}" dt="2021-03-23T06:12:36.442" v="4546" actId="20577"/>
        <pc:sldMkLst>
          <pc:docMk/>
          <pc:sldMk cId="173697168" sldId="336"/>
        </pc:sldMkLst>
        <pc:spChg chg="mod">
          <ac:chgData name="Kasslin, Mika (Nokia - FI/Espoo)" userId="67c41d2c-4987-4500-b415-d9e92aed693c" providerId="ADAL" clId="{2638EC85-6A27-D44A-BC25-D838A2F319A1}" dt="2021-03-23T06:12:11.706" v="4539" actId="20577"/>
          <ac:spMkLst>
            <pc:docMk/>
            <pc:sldMk cId="173697168" sldId="336"/>
            <ac:spMk id="2" creationId="{408F7E1E-B272-8E4E-BA11-7CA25A76C277}"/>
          </ac:spMkLst>
        </pc:spChg>
        <pc:spChg chg="mod">
          <ac:chgData name="Kasslin, Mika (Nokia - FI/Espoo)" userId="67c41d2c-4987-4500-b415-d9e92aed693c" providerId="ADAL" clId="{2638EC85-6A27-D44A-BC25-D838A2F319A1}" dt="2021-03-23T06:12:36.442" v="4546" actId="20577"/>
          <ac:spMkLst>
            <pc:docMk/>
            <pc:sldMk cId="173697168" sldId="336"/>
            <ac:spMk id="3" creationId="{6307100D-C9E8-0944-88F5-027AB8AA8E96}"/>
          </ac:spMkLst>
        </pc:spChg>
      </pc:sldChg>
      <pc:sldMasterChg chg="modSp mod">
        <pc:chgData name="Kasslin, Mika (Nokia - FI/Espoo)" userId="67c41d2c-4987-4500-b415-d9e92aed693c" providerId="ADAL" clId="{2638EC85-6A27-D44A-BC25-D838A2F319A1}" dt="2021-03-22T14:36:45.568" v="3372" actId="20577"/>
        <pc:sldMasterMkLst>
          <pc:docMk/>
          <pc:sldMasterMk cId="539040119" sldId="2147483695"/>
        </pc:sldMasterMkLst>
        <pc:spChg chg="mod">
          <ac:chgData name="Kasslin, Mika (Nokia - FI/Espoo)" userId="67c41d2c-4987-4500-b415-d9e92aed693c" providerId="ADAL" clId="{2638EC85-6A27-D44A-BC25-D838A2F319A1}" dt="2021-03-22T14:36:45.568" v="3372" actId="20577"/>
          <ac:spMkLst>
            <pc:docMk/>
            <pc:sldMasterMk cId="539040119" sldId="2147483695"/>
            <ac:spMk id="11" creationId="{A2C1934C-D9E1-4B95-BD7A-3A16B08E8C44}"/>
          </ac:spMkLst>
        </pc:spChg>
      </pc:sldMasterChg>
    </pc:docChg>
  </pc:docChgLst>
  <pc:docChgLst>
    <pc:chgData name="Galati Giordano, Lorenzo (Nokia - DE/Stuttgart)" userId="d670983f-5ed8-4511-999e-9a574b4ae3ee" providerId="ADAL" clId="{9DBECB6D-E04A-47CF-8E95-C13E1479C5B7}"/>
    <pc:docChg chg="undo custSel modSld">
      <pc:chgData name="Galati Giordano, Lorenzo (Nokia - DE/Stuttgart)" userId="d670983f-5ed8-4511-999e-9a574b4ae3ee" providerId="ADAL" clId="{9DBECB6D-E04A-47CF-8E95-C13E1479C5B7}" dt="2021-03-22T21:29:17.237" v="305" actId="20577"/>
      <pc:docMkLst>
        <pc:docMk/>
      </pc:docMkLst>
      <pc:sldChg chg="modSp addCm modCm">
        <pc:chgData name="Galati Giordano, Lorenzo (Nokia - DE/Stuttgart)" userId="d670983f-5ed8-4511-999e-9a574b4ae3ee" providerId="ADAL" clId="{9DBECB6D-E04A-47CF-8E95-C13E1479C5B7}" dt="2021-03-22T21:21:37.924" v="256" actId="14100"/>
        <pc:sldMkLst>
          <pc:docMk/>
          <pc:sldMk cId="307241452" sldId="325"/>
        </pc:sldMkLst>
        <pc:spChg chg="mod">
          <ac:chgData name="Galati Giordano, Lorenzo (Nokia - DE/Stuttgart)" userId="d670983f-5ed8-4511-999e-9a574b4ae3ee" providerId="ADAL" clId="{9DBECB6D-E04A-47CF-8E95-C13E1479C5B7}" dt="2021-03-22T21:21:37.924" v="256" actId="14100"/>
          <ac:spMkLst>
            <pc:docMk/>
            <pc:sldMk cId="307241452" sldId="325"/>
            <ac:spMk id="3" creationId="{7CEC814B-A58D-4C87-9917-50E3D003FFB5}"/>
          </ac:spMkLst>
        </pc:spChg>
      </pc:sldChg>
      <pc:sldChg chg="modSp addCm modCm">
        <pc:chgData name="Galati Giordano, Lorenzo (Nokia - DE/Stuttgart)" userId="d670983f-5ed8-4511-999e-9a574b4ae3ee" providerId="ADAL" clId="{9DBECB6D-E04A-47CF-8E95-C13E1479C5B7}" dt="2021-03-22T21:29:17.237" v="305" actId="20577"/>
        <pc:sldMkLst>
          <pc:docMk/>
          <pc:sldMk cId="1704975782" sldId="328"/>
        </pc:sldMkLst>
        <pc:spChg chg="mod">
          <ac:chgData name="Galati Giordano, Lorenzo (Nokia - DE/Stuttgart)" userId="d670983f-5ed8-4511-999e-9a574b4ae3ee" providerId="ADAL" clId="{9DBECB6D-E04A-47CF-8E95-C13E1479C5B7}" dt="2021-03-22T21:29:17.237" v="305" actId="20577"/>
          <ac:spMkLst>
            <pc:docMk/>
            <pc:sldMk cId="1704975782" sldId="328"/>
            <ac:spMk id="3" creationId="{ECEA9D24-A78C-4EE3-B985-D637FB4B049E}"/>
          </ac:spMkLst>
        </pc:spChg>
      </pc:sldChg>
      <pc:sldChg chg="modSp addCm modCm">
        <pc:chgData name="Galati Giordano, Lorenzo (Nokia - DE/Stuttgart)" userId="d670983f-5ed8-4511-999e-9a574b4ae3ee" providerId="ADAL" clId="{9DBECB6D-E04A-47CF-8E95-C13E1479C5B7}" dt="2021-03-22T21:26:48.982" v="285"/>
        <pc:sldMkLst>
          <pc:docMk/>
          <pc:sldMk cId="946981746" sldId="329"/>
        </pc:sldMkLst>
        <pc:spChg chg="mod">
          <ac:chgData name="Galati Giordano, Lorenzo (Nokia - DE/Stuttgart)" userId="d670983f-5ed8-4511-999e-9a574b4ae3ee" providerId="ADAL" clId="{9DBECB6D-E04A-47CF-8E95-C13E1479C5B7}" dt="2021-03-22T21:26:32.027" v="283" actId="13926"/>
          <ac:spMkLst>
            <pc:docMk/>
            <pc:sldMk cId="946981746" sldId="329"/>
            <ac:spMk id="3" creationId="{8AC043C6-3D3A-4A97-97BC-1BADDB37B11F}"/>
          </ac:spMkLst>
        </pc:spChg>
      </pc:sldChg>
      <pc:sldChg chg="modSp addCm delCm modCm">
        <pc:chgData name="Galati Giordano, Lorenzo (Nokia - DE/Stuttgart)" userId="d670983f-5ed8-4511-999e-9a574b4ae3ee" providerId="ADAL" clId="{9DBECB6D-E04A-47CF-8E95-C13E1479C5B7}" dt="2021-03-22T21:12:05.689" v="99"/>
        <pc:sldMkLst>
          <pc:docMk/>
          <pc:sldMk cId="1668250981" sldId="335"/>
        </pc:sldMkLst>
        <pc:spChg chg="mod">
          <ac:chgData name="Galati Giordano, Lorenzo (Nokia - DE/Stuttgart)" userId="d670983f-5ed8-4511-999e-9a574b4ae3ee" providerId="ADAL" clId="{9DBECB6D-E04A-47CF-8E95-C13E1479C5B7}" dt="2021-03-22T21:09:40.368" v="58" actId="20577"/>
          <ac:spMkLst>
            <pc:docMk/>
            <pc:sldMk cId="1668250981" sldId="335"/>
            <ac:spMk id="3" creationId="{9AB3F7AA-37B4-0942-A4BA-9B890C6110A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8B73F1-7873-443C-8040-A0F19D3BBBD5}" type="datetimeFigureOut">
              <a:rPr lang="en-US" smtClean="0"/>
              <a:t>3/13/2025</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E618D7-EC89-435D-A74D-1DE850F851F4}" type="slidenum">
              <a:rPr lang="en-US" smtClean="0"/>
              <a:t>‹#›</a:t>
            </a:fld>
            <a:endParaRPr lang="en-US"/>
          </a:p>
        </p:txBody>
      </p:sp>
    </p:spTree>
    <p:extLst>
      <p:ext uri="{BB962C8B-B14F-4D97-AF65-F5344CB8AC3E}">
        <p14:creationId xmlns:p14="http://schemas.microsoft.com/office/powerpoint/2010/main" val="2782348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62240-A291-45F9-A4E0-572AF6DA2E6A}"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5FBDD-38CD-4C88-8D6A-46542FF4F3A2}" type="slidenum">
              <a:rPr lang="en-US" smtClean="0"/>
              <a:t>‹#›</a:t>
            </a:fld>
            <a:endParaRPr lang="en-US"/>
          </a:p>
        </p:txBody>
      </p:sp>
    </p:spTree>
    <p:extLst>
      <p:ext uri="{BB962C8B-B14F-4D97-AF65-F5344CB8AC3E}">
        <p14:creationId xmlns:p14="http://schemas.microsoft.com/office/powerpoint/2010/main" val="216069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2065FBDD-38CD-4C88-8D6A-46542FF4F3A2}" type="slidenum">
              <a:rPr lang="en-US" smtClean="0"/>
              <a:t>1</a:t>
            </a:fld>
            <a:endParaRPr lang="en-US"/>
          </a:p>
        </p:txBody>
      </p:sp>
    </p:spTree>
    <p:extLst>
      <p:ext uri="{BB962C8B-B14F-4D97-AF65-F5344CB8AC3E}">
        <p14:creationId xmlns:p14="http://schemas.microsoft.com/office/powerpoint/2010/main" val="1323549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DFCBB-DEDD-B980-1B85-D05546D6B17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4CFC5AB-8826-49E7-8A7E-375F1CBD109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B80F2DF-5169-5E10-8052-59692BA17DF2}"/>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8FC5D782-F001-5CFA-9ADA-41CE9C7D02CD}"/>
              </a:ext>
            </a:extLst>
          </p:cNvPr>
          <p:cNvSpPr>
            <a:spLocks noGrp="1"/>
          </p:cNvSpPr>
          <p:nvPr>
            <p:ph type="sldNum" sz="quarter" idx="10"/>
          </p:nvPr>
        </p:nvSpPr>
        <p:spPr/>
        <p:txBody>
          <a:bodyPr/>
          <a:lstStyle/>
          <a:p>
            <a:fld id="{2065FBDD-38CD-4C88-8D6A-46542FF4F3A2}" type="slidenum">
              <a:rPr lang="en-US" smtClean="0"/>
              <a:t>10</a:t>
            </a:fld>
            <a:endParaRPr lang="en-US"/>
          </a:p>
        </p:txBody>
      </p:sp>
    </p:spTree>
    <p:extLst>
      <p:ext uri="{BB962C8B-B14F-4D97-AF65-F5344CB8AC3E}">
        <p14:creationId xmlns:p14="http://schemas.microsoft.com/office/powerpoint/2010/main" val="2631862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F97A1-2B4A-DE01-BEEB-D68E990FCED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85F131E-C671-7E8C-91C1-E0910D9B9FF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68DC0A0-7E90-A76B-6D8E-990E5C52DA3A}"/>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5EAAE37E-1C08-DECC-A6D9-D8174F9E0A05}"/>
              </a:ext>
            </a:extLst>
          </p:cNvPr>
          <p:cNvSpPr>
            <a:spLocks noGrp="1"/>
          </p:cNvSpPr>
          <p:nvPr>
            <p:ph type="sldNum" sz="quarter" idx="10"/>
          </p:nvPr>
        </p:nvSpPr>
        <p:spPr/>
        <p:txBody>
          <a:bodyPr/>
          <a:lstStyle/>
          <a:p>
            <a:fld id="{2065FBDD-38CD-4C88-8D6A-46542FF4F3A2}" type="slidenum">
              <a:rPr lang="en-US" smtClean="0"/>
              <a:t>11</a:t>
            </a:fld>
            <a:endParaRPr lang="en-US"/>
          </a:p>
        </p:txBody>
      </p:sp>
    </p:spTree>
    <p:extLst>
      <p:ext uri="{BB962C8B-B14F-4D97-AF65-F5344CB8AC3E}">
        <p14:creationId xmlns:p14="http://schemas.microsoft.com/office/powerpoint/2010/main" val="107184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7CB45-16F2-D59A-7364-2C94AE63C2C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8B5CEDC-A01E-706D-E6E5-14ED539A397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FF54BE0-AA91-528C-4342-C9C00094F408}"/>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399CEBC4-A8B4-91D8-F525-F2D81E73DE47}"/>
              </a:ext>
            </a:extLst>
          </p:cNvPr>
          <p:cNvSpPr>
            <a:spLocks noGrp="1"/>
          </p:cNvSpPr>
          <p:nvPr>
            <p:ph type="sldNum" sz="quarter" idx="10"/>
          </p:nvPr>
        </p:nvSpPr>
        <p:spPr/>
        <p:txBody>
          <a:bodyPr/>
          <a:lstStyle/>
          <a:p>
            <a:fld id="{2065FBDD-38CD-4C88-8D6A-46542FF4F3A2}" type="slidenum">
              <a:rPr lang="en-US" smtClean="0"/>
              <a:t>12</a:t>
            </a:fld>
            <a:endParaRPr lang="en-US"/>
          </a:p>
        </p:txBody>
      </p:sp>
    </p:spTree>
    <p:extLst>
      <p:ext uri="{BB962C8B-B14F-4D97-AF65-F5344CB8AC3E}">
        <p14:creationId xmlns:p14="http://schemas.microsoft.com/office/powerpoint/2010/main" val="3777665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E145E-6B21-E1C9-1DC0-E8887A93442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971A741-34F7-28D9-F09D-7410EFB040A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96E3291-37B8-9179-BABB-DE3208C4AE88}"/>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D3364F4F-D219-B4D0-315A-A3ED09FCD646}"/>
              </a:ext>
            </a:extLst>
          </p:cNvPr>
          <p:cNvSpPr>
            <a:spLocks noGrp="1"/>
          </p:cNvSpPr>
          <p:nvPr>
            <p:ph type="sldNum" sz="quarter" idx="10"/>
          </p:nvPr>
        </p:nvSpPr>
        <p:spPr/>
        <p:txBody>
          <a:bodyPr/>
          <a:lstStyle/>
          <a:p>
            <a:fld id="{2065FBDD-38CD-4C88-8D6A-46542FF4F3A2}" type="slidenum">
              <a:rPr lang="en-US" smtClean="0"/>
              <a:t>13</a:t>
            </a:fld>
            <a:endParaRPr lang="en-US"/>
          </a:p>
        </p:txBody>
      </p:sp>
    </p:spTree>
    <p:extLst>
      <p:ext uri="{BB962C8B-B14F-4D97-AF65-F5344CB8AC3E}">
        <p14:creationId xmlns:p14="http://schemas.microsoft.com/office/powerpoint/2010/main" val="4219712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AC4A2-5CEB-CB59-9254-52ECAF9F7D3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F6A18A1-59BE-63C7-D11A-3B927657E4B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FE82252-A80C-D9F2-1A6A-A0FB1F76B45C}"/>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D5CF891A-52D5-B4E8-9211-1102FB70F4B2}"/>
              </a:ext>
            </a:extLst>
          </p:cNvPr>
          <p:cNvSpPr>
            <a:spLocks noGrp="1"/>
          </p:cNvSpPr>
          <p:nvPr>
            <p:ph type="sldNum" sz="quarter" idx="10"/>
          </p:nvPr>
        </p:nvSpPr>
        <p:spPr/>
        <p:txBody>
          <a:bodyPr/>
          <a:lstStyle/>
          <a:p>
            <a:fld id="{2065FBDD-38CD-4C88-8D6A-46542FF4F3A2}" type="slidenum">
              <a:rPr lang="en-US" smtClean="0"/>
              <a:t>14</a:t>
            </a:fld>
            <a:endParaRPr lang="en-US"/>
          </a:p>
        </p:txBody>
      </p:sp>
    </p:spTree>
    <p:extLst>
      <p:ext uri="{BB962C8B-B14F-4D97-AF65-F5344CB8AC3E}">
        <p14:creationId xmlns:p14="http://schemas.microsoft.com/office/powerpoint/2010/main" val="159195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a:p>
        </p:txBody>
      </p:sp>
      <p:sp>
        <p:nvSpPr>
          <p:cNvPr id="4" name="灯片编号占位符 3"/>
          <p:cNvSpPr>
            <a:spLocks noGrp="1"/>
          </p:cNvSpPr>
          <p:nvPr>
            <p:ph type="sldNum" sz="quarter" idx="10"/>
          </p:nvPr>
        </p:nvSpPr>
        <p:spPr/>
        <p:txBody>
          <a:bodyPr/>
          <a:lstStyle/>
          <a:p>
            <a:fld id="{2065FBDD-38CD-4C88-8D6A-46542FF4F3A2}" type="slidenum">
              <a:rPr lang="en-US" smtClean="0"/>
              <a:t>2</a:t>
            </a:fld>
            <a:endParaRPr lang="en-US"/>
          </a:p>
        </p:txBody>
      </p:sp>
    </p:spTree>
    <p:extLst>
      <p:ext uri="{BB962C8B-B14F-4D97-AF65-F5344CB8AC3E}">
        <p14:creationId xmlns:p14="http://schemas.microsoft.com/office/powerpoint/2010/main" val="44783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65BD6-E671-E5F8-0A5C-AC909958002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06F1C5B-BC62-EDF3-2229-5ED8B99A056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2A96FED-B283-2AEB-91F2-506C7C0229F6}"/>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49D6B5AC-12B0-9F9B-3E27-7D8616D1972D}"/>
              </a:ext>
            </a:extLst>
          </p:cNvPr>
          <p:cNvSpPr>
            <a:spLocks noGrp="1"/>
          </p:cNvSpPr>
          <p:nvPr>
            <p:ph type="sldNum" sz="quarter" idx="10"/>
          </p:nvPr>
        </p:nvSpPr>
        <p:spPr/>
        <p:txBody>
          <a:bodyPr/>
          <a:lstStyle/>
          <a:p>
            <a:fld id="{2065FBDD-38CD-4C88-8D6A-46542FF4F3A2}" type="slidenum">
              <a:rPr lang="en-US" smtClean="0"/>
              <a:t>3</a:t>
            </a:fld>
            <a:endParaRPr lang="en-US"/>
          </a:p>
        </p:txBody>
      </p:sp>
    </p:spTree>
    <p:extLst>
      <p:ext uri="{BB962C8B-B14F-4D97-AF65-F5344CB8AC3E}">
        <p14:creationId xmlns:p14="http://schemas.microsoft.com/office/powerpoint/2010/main" val="61982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AFEB4-741B-5705-D643-5830C7CC9F6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43EB23B-FC86-5963-7F7D-60CCC38F19B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5B74A6E-E2EE-5FEB-E60B-072AF1EAEB80}"/>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107B0869-419A-362B-06B1-6247D8C1010F}"/>
              </a:ext>
            </a:extLst>
          </p:cNvPr>
          <p:cNvSpPr>
            <a:spLocks noGrp="1"/>
          </p:cNvSpPr>
          <p:nvPr>
            <p:ph type="sldNum" sz="quarter" idx="10"/>
          </p:nvPr>
        </p:nvSpPr>
        <p:spPr/>
        <p:txBody>
          <a:bodyPr/>
          <a:lstStyle/>
          <a:p>
            <a:fld id="{2065FBDD-38CD-4C88-8D6A-46542FF4F3A2}" type="slidenum">
              <a:rPr lang="en-US" smtClean="0"/>
              <a:t>4</a:t>
            </a:fld>
            <a:endParaRPr lang="en-US"/>
          </a:p>
        </p:txBody>
      </p:sp>
    </p:spTree>
    <p:extLst>
      <p:ext uri="{BB962C8B-B14F-4D97-AF65-F5344CB8AC3E}">
        <p14:creationId xmlns:p14="http://schemas.microsoft.com/office/powerpoint/2010/main" val="388769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1A711-6905-097C-F0F8-FD959F741E6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B53E9BF-5BEC-2364-BF1B-0C69E891B3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70BB2B3-5FA7-C90E-EA12-F45EE3BB3126}"/>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D82C3B43-C667-AA81-5BED-F8B32F84CC55}"/>
              </a:ext>
            </a:extLst>
          </p:cNvPr>
          <p:cNvSpPr>
            <a:spLocks noGrp="1"/>
          </p:cNvSpPr>
          <p:nvPr>
            <p:ph type="sldNum" sz="quarter" idx="10"/>
          </p:nvPr>
        </p:nvSpPr>
        <p:spPr/>
        <p:txBody>
          <a:bodyPr/>
          <a:lstStyle/>
          <a:p>
            <a:fld id="{2065FBDD-38CD-4C88-8D6A-46542FF4F3A2}" type="slidenum">
              <a:rPr lang="en-US" smtClean="0"/>
              <a:t>5</a:t>
            </a:fld>
            <a:endParaRPr lang="en-US"/>
          </a:p>
        </p:txBody>
      </p:sp>
    </p:spTree>
    <p:extLst>
      <p:ext uri="{BB962C8B-B14F-4D97-AF65-F5344CB8AC3E}">
        <p14:creationId xmlns:p14="http://schemas.microsoft.com/office/powerpoint/2010/main" val="18543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6C24D-23DA-ACE5-BB54-F136503EC1F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C8AA6CB-1B1D-32DE-467F-6EB170F55F4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BD7E9C-D508-AD50-F065-6CE29A644A25}"/>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CCCA2E00-A045-DAE1-0109-6AB68BC188BF}"/>
              </a:ext>
            </a:extLst>
          </p:cNvPr>
          <p:cNvSpPr>
            <a:spLocks noGrp="1"/>
          </p:cNvSpPr>
          <p:nvPr>
            <p:ph type="sldNum" sz="quarter" idx="10"/>
          </p:nvPr>
        </p:nvSpPr>
        <p:spPr/>
        <p:txBody>
          <a:bodyPr/>
          <a:lstStyle/>
          <a:p>
            <a:fld id="{2065FBDD-38CD-4C88-8D6A-46542FF4F3A2}" type="slidenum">
              <a:rPr lang="en-US" smtClean="0"/>
              <a:t>6</a:t>
            </a:fld>
            <a:endParaRPr lang="en-US"/>
          </a:p>
        </p:txBody>
      </p:sp>
    </p:spTree>
    <p:extLst>
      <p:ext uri="{BB962C8B-B14F-4D97-AF65-F5344CB8AC3E}">
        <p14:creationId xmlns:p14="http://schemas.microsoft.com/office/powerpoint/2010/main" val="2691681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15172-ABB7-2963-FA42-AE7EDAEEB72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FD1DB51-5600-5030-1BBA-185A98C387E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88BAF99-10B2-36DA-4F87-941A167AE391}"/>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CB9B8E12-4A63-35CD-905D-1D3C0E836CBF}"/>
              </a:ext>
            </a:extLst>
          </p:cNvPr>
          <p:cNvSpPr>
            <a:spLocks noGrp="1"/>
          </p:cNvSpPr>
          <p:nvPr>
            <p:ph type="sldNum" sz="quarter" idx="10"/>
          </p:nvPr>
        </p:nvSpPr>
        <p:spPr/>
        <p:txBody>
          <a:bodyPr/>
          <a:lstStyle/>
          <a:p>
            <a:fld id="{2065FBDD-38CD-4C88-8D6A-46542FF4F3A2}" type="slidenum">
              <a:rPr lang="en-US" smtClean="0"/>
              <a:t>7</a:t>
            </a:fld>
            <a:endParaRPr lang="en-US"/>
          </a:p>
        </p:txBody>
      </p:sp>
    </p:spTree>
    <p:extLst>
      <p:ext uri="{BB962C8B-B14F-4D97-AF65-F5344CB8AC3E}">
        <p14:creationId xmlns:p14="http://schemas.microsoft.com/office/powerpoint/2010/main" val="4000595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C38E6-D959-1774-9059-3BE5A92AC83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14B9FDE-7CD0-10FA-E064-380FF8C7AE0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7C5629B-9917-C18C-9987-C8470B29D9D9}"/>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8490F2F3-0F0C-BB6A-5F16-E1C047C5242F}"/>
              </a:ext>
            </a:extLst>
          </p:cNvPr>
          <p:cNvSpPr>
            <a:spLocks noGrp="1"/>
          </p:cNvSpPr>
          <p:nvPr>
            <p:ph type="sldNum" sz="quarter" idx="10"/>
          </p:nvPr>
        </p:nvSpPr>
        <p:spPr/>
        <p:txBody>
          <a:bodyPr/>
          <a:lstStyle/>
          <a:p>
            <a:fld id="{2065FBDD-38CD-4C88-8D6A-46542FF4F3A2}" type="slidenum">
              <a:rPr lang="en-US" smtClean="0"/>
              <a:t>8</a:t>
            </a:fld>
            <a:endParaRPr lang="en-US"/>
          </a:p>
        </p:txBody>
      </p:sp>
    </p:spTree>
    <p:extLst>
      <p:ext uri="{BB962C8B-B14F-4D97-AF65-F5344CB8AC3E}">
        <p14:creationId xmlns:p14="http://schemas.microsoft.com/office/powerpoint/2010/main" val="49567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C305-1C15-BDD1-3FC1-3D4BDDC1E93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EB533E2-48AE-DA68-480F-66D110CD27F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2D0547B-660A-948F-2C6F-BC88638F3BC4}"/>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478B470E-4488-5EBF-FE15-B7ED1AA947FB}"/>
              </a:ext>
            </a:extLst>
          </p:cNvPr>
          <p:cNvSpPr>
            <a:spLocks noGrp="1"/>
          </p:cNvSpPr>
          <p:nvPr>
            <p:ph type="sldNum" sz="quarter" idx="10"/>
          </p:nvPr>
        </p:nvSpPr>
        <p:spPr/>
        <p:txBody>
          <a:bodyPr/>
          <a:lstStyle/>
          <a:p>
            <a:fld id="{2065FBDD-38CD-4C88-8D6A-46542FF4F3A2}" type="slidenum">
              <a:rPr lang="en-US" smtClean="0"/>
              <a:t>9</a:t>
            </a:fld>
            <a:endParaRPr lang="en-US"/>
          </a:p>
        </p:txBody>
      </p:sp>
    </p:spTree>
    <p:extLst>
      <p:ext uri="{BB962C8B-B14F-4D97-AF65-F5344CB8AC3E}">
        <p14:creationId xmlns:p14="http://schemas.microsoft.com/office/powerpoint/2010/main" val="145427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0743412-9668-4686-B109-E3B2457EFEE3}" type="slidenum">
              <a:rPr lang="en-US"/>
              <a:pPr>
                <a:defRPr/>
              </a:pPr>
              <a:t>‹#›</a:t>
            </a:fld>
            <a:endParaRPr lang="en-US" dirty="0"/>
          </a:p>
        </p:txBody>
      </p:sp>
      <p:sp>
        <p:nvSpPr>
          <p:cNvPr id="7" name="Rectangle 5">
            <a:extLst>
              <a:ext uri="{FF2B5EF4-FFF2-40B4-BE49-F238E27FC236}">
                <a16:creationId xmlns:a16="http://schemas.microsoft.com/office/drawing/2014/main" id="{E1C64368-854D-423B-97FE-C1F9057ABEEF}"/>
              </a:ext>
            </a:extLst>
          </p:cNvPr>
          <p:cNvSpPr>
            <a:spLocks noGrp="1" noChangeArrowheads="1"/>
          </p:cNvSpPr>
          <p:nvPr>
            <p:ph type="ftr" sz="quarter" idx="11"/>
          </p:nvPr>
        </p:nvSpPr>
        <p:spPr>
          <a:xfrm>
            <a:off x="11277536" y="6475413"/>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13786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
        <p:nvSpPr>
          <p:cNvPr id="7" name="Rectangle 5">
            <a:extLst>
              <a:ext uri="{FF2B5EF4-FFF2-40B4-BE49-F238E27FC236}">
                <a16:creationId xmlns:a16="http://schemas.microsoft.com/office/drawing/2014/main" id="{6693DD52-9E3C-4CC6-A851-C36412513D2E}"/>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91767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
        <p:nvSpPr>
          <p:cNvPr id="7" name="Rectangle 5">
            <a:extLst>
              <a:ext uri="{FF2B5EF4-FFF2-40B4-BE49-F238E27FC236}">
                <a16:creationId xmlns:a16="http://schemas.microsoft.com/office/drawing/2014/main" id="{9C217227-89F8-4966-92E8-2143456E9A4B}"/>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85824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
        <p:nvSpPr>
          <p:cNvPr id="7" name="Rectangle 5">
            <a:extLst>
              <a:ext uri="{FF2B5EF4-FFF2-40B4-BE49-F238E27FC236}">
                <a16:creationId xmlns:a16="http://schemas.microsoft.com/office/drawing/2014/main" id="{3D118173-C57E-46C0-86C7-1CB2A3166676}"/>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21331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
        <p:nvSpPr>
          <p:cNvPr id="7" name="Rectangle 5">
            <a:extLst>
              <a:ext uri="{FF2B5EF4-FFF2-40B4-BE49-F238E27FC236}">
                <a16:creationId xmlns:a16="http://schemas.microsoft.com/office/drawing/2014/main" id="{BA71A064-56DD-49D7-8F4A-22B8971C138F}"/>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85013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
        <p:nvSpPr>
          <p:cNvPr id="8" name="Rectangle 5">
            <a:extLst>
              <a:ext uri="{FF2B5EF4-FFF2-40B4-BE49-F238E27FC236}">
                <a16:creationId xmlns:a16="http://schemas.microsoft.com/office/drawing/2014/main" id="{07C9B283-3C2D-4930-9837-12D0B1DD26C6}"/>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86288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
        <p:nvSpPr>
          <p:cNvPr id="10" name="Rectangle 5">
            <a:extLst>
              <a:ext uri="{FF2B5EF4-FFF2-40B4-BE49-F238E27FC236}">
                <a16:creationId xmlns:a16="http://schemas.microsoft.com/office/drawing/2014/main" id="{B035A0E9-1259-435A-BE48-75B6022EE89E}"/>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26502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
        <p:nvSpPr>
          <p:cNvPr id="6" name="Rectangle 5">
            <a:extLst>
              <a:ext uri="{FF2B5EF4-FFF2-40B4-BE49-F238E27FC236}">
                <a16:creationId xmlns:a16="http://schemas.microsoft.com/office/drawing/2014/main" id="{9EEA74DC-082D-44B5-9607-119709ED6A39}"/>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80574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
        <p:nvSpPr>
          <p:cNvPr id="5" name="Rectangle 5">
            <a:extLst>
              <a:ext uri="{FF2B5EF4-FFF2-40B4-BE49-F238E27FC236}">
                <a16:creationId xmlns:a16="http://schemas.microsoft.com/office/drawing/2014/main" id="{D5483A17-BCB3-4A3C-8CAE-E2A30964D72D}"/>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176898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
        <p:nvSpPr>
          <p:cNvPr id="8" name="Rectangle 5">
            <a:extLst>
              <a:ext uri="{FF2B5EF4-FFF2-40B4-BE49-F238E27FC236}">
                <a16:creationId xmlns:a16="http://schemas.microsoft.com/office/drawing/2014/main" id="{B90CAFB4-EB9F-401B-A1F8-18FCE0B89735}"/>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43751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85799"/>
            <a:ext cx="7315200"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
        <p:nvSpPr>
          <p:cNvPr id="8" name="Rectangle 5">
            <a:extLst>
              <a:ext uri="{FF2B5EF4-FFF2-40B4-BE49-F238E27FC236}">
                <a16:creationId xmlns:a16="http://schemas.microsoft.com/office/drawing/2014/main" id="{2D49D1F4-56A5-440D-A440-15DEF2D47501}"/>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175411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14400" y="685801"/>
            <a:ext cx="10363200" cy="914399"/>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914400" y="1752607"/>
            <a:ext cx="10363200" cy="457199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11391836" y="6475413"/>
            <a:ext cx="64"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746051" y="6475413"/>
            <a:ext cx="801502"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7939181" y="332601"/>
            <a:ext cx="3321486"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a:t>
            </a:r>
            <a:r>
              <a:rPr lang="en-GB" altLang="en-US" sz="1800" b="1" kern="1200" dirty="0">
                <a:solidFill>
                  <a:schemeClr val="tx1"/>
                </a:solidFill>
                <a:latin typeface="Times New Roman" pitchFamily="18" charset="0"/>
                <a:ea typeface="+mn-ea"/>
                <a:cs typeface="Arial" charset="0"/>
              </a:rPr>
              <a:t>.: IEEE 802.11-2</a:t>
            </a:r>
            <a:r>
              <a:rPr lang="en-US" altLang="en-US" sz="1800" b="1" kern="1200" dirty="0">
                <a:solidFill>
                  <a:schemeClr val="tx1"/>
                </a:solidFill>
                <a:latin typeface="Times New Roman" pitchFamily="18" charset="0"/>
                <a:ea typeface="+mn-ea"/>
                <a:cs typeface="Arial" charset="0"/>
              </a:rPr>
              <a:t>4</a:t>
            </a:r>
            <a:r>
              <a:rPr lang="en-GB" altLang="en-US" sz="1800" b="1" kern="1200" dirty="0">
                <a:solidFill>
                  <a:schemeClr val="tx1"/>
                </a:solidFill>
                <a:latin typeface="Times New Roman" pitchFamily="18" charset="0"/>
                <a:ea typeface="+mn-ea"/>
                <a:cs typeface="Arial" charset="0"/>
              </a:rPr>
              <a:t>/2050r1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800" dirty="0">
              <a:cs typeface="+mn-cs"/>
            </a:endParaRPr>
          </a:p>
        </p:txBody>
      </p:sp>
      <p:sp>
        <p:nvSpPr>
          <p:cNvPr id="1033" name="Rectangle 9"/>
          <p:cNvSpPr>
            <a:spLocks noChangeArrowheads="1"/>
          </p:cNvSpPr>
          <p:nvPr/>
        </p:nvSpPr>
        <p:spPr bwMode="auto">
          <a:xfrm>
            <a:off x="914400" y="6475414"/>
            <a:ext cx="1077218" cy="276999"/>
          </a:xfrm>
          <a:prstGeom prst="rect">
            <a:avLst/>
          </a:prstGeom>
          <a:noFill/>
          <a:ln w="9525">
            <a:noFill/>
            <a:miter lim="800000"/>
            <a:headEnd/>
            <a:tailEnd/>
          </a:ln>
          <a:effectLst/>
        </p:spPr>
        <p:txBody>
          <a:bodyPr wrap="none" lIns="0" tIns="0" rIns="0" bIns="0">
            <a:spAutoFit/>
          </a:bodyPr>
          <a:lstStyle/>
          <a:p>
            <a:pPr eaLnBrk="0" hangingPunct="0">
              <a:defRPr/>
            </a:pPr>
            <a:r>
              <a:rPr lang="en-US" sz="1800" dirty="0">
                <a:cs typeface="+mn-cs"/>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800" dirty="0">
              <a:cs typeface="+mn-cs"/>
            </a:endParaRPr>
          </a:p>
        </p:txBody>
      </p:sp>
      <p:sp>
        <p:nvSpPr>
          <p:cNvPr id="11" name="Rectangle 7">
            <a:extLst>
              <a:ext uri="{FF2B5EF4-FFF2-40B4-BE49-F238E27FC236}">
                <a16:creationId xmlns:a16="http://schemas.microsoft.com/office/drawing/2014/main" id="{A2C1934C-D9E1-4B95-BD7A-3A16B08E8C44}"/>
              </a:ext>
            </a:extLst>
          </p:cNvPr>
          <p:cNvSpPr>
            <a:spLocks noChangeArrowheads="1"/>
          </p:cNvSpPr>
          <p:nvPr userDrawn="1"/>
        </p:nvSpPr>
        <p:spPr bwMode="auto">
          <a:xfrm>
            <a:off x="484795" y="332601"/>
            <a:ext cx="1391407" cy="276999"/>
          </a:xfrm>
          <a:prstGeom prst="rect">
            <a:avLst/>
          </a:prstGeom>
          <a:noFill/>
          <a:ln w="9525">
            <a:noFill/>
            <a:miter lim="800000"/>
            <a:headEnd/>
            <a:tailEnd/>
          </a:ln>
          <a:effectLst/>
        </p:spPr>
        <p:txBody>
          <a:bodyPr wrap="none" lIns="0" tIns="0" rIns="0" bIns="0" anchor="b">
            <a:spAutoFit/>
          </a:bodyPr>
          <a:lstStyle/>
          <a:p>
            <a:pPr marL="457200" lvl="4" algn="l" eaLnBrk="0" hangingPunct="0">
              <a:defRPr/>
            </a:pPr>
            <a:r>
              <a:rPr lang="en-US" sz="1800" b="1" dirty="0">
                <a:cs typeface="+mn-cs"/>
              </a:rPr>
              <a:t>Aug 2024</a:t>
            </a:r>
          </a:p>
        </p:txBody>
      </p:sp>
    </p:spTree>
    <p:extLst>
      <p:ext uri="{BB962C8B-B14F-4D97-AF65-F5344CB8AC3E}">
        <p14:creationId xmlns:p14="http://schemas.microsoft.com/office/powerpoint/2010/main" val="5390401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ctrTitle"/>
          </p:nvPr>
        </p:nvSpPr>
        <p:spPr>
          <a:xfrm>
            <a:off x="929217" y="514928"/>
            <a:ext cx="10363200" cy="1470025"/>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UHR </a:t>
            </a:r>
            <a:r>
              <a:rPr lang="en-US" dirty="0" err="1"/>
              <a:t>TxOP</a:t>
            </a:r>
            <a:r>
              <a:rPr lang="en-US" dirty="0"/>
              <a:t> Power Save for the STA low power</a:t>
            </a:r>
            <a:endParaRPr lang="en-GB" dirty="0"/>
          </a:p>
        </p:txBody>
      </p:sp>
      <p:sp>
        <p:nvSpPr>
          <p:cNvPr id="8" name="Rectangle 2"/>
          <p:cNvSpPr>
            <a:spLocks noGrp="1" noChangeArrowheads="1"/>
          </p:cNvSpPr>
          <p:nvPr>
            <p:ph type="subTitle" idx="1"/>
          </p:nvPr>
        </p:nvSpPr>
        <p:spPr>
          <a:xfrm>
            <a:off x="1878542" y="1852208"/>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a:t>
            </a:r>
            <a:r>
              <a:rPr lang="en-US" altLang="zh-CN" sz="2000" b="0" dirty="0"/>
              <a:t>4</a:t>
            </a:r>
            <a:r>
              <a:rPr lang="en-GB" sz="2000" b="0" dirty="0"/>
              <a:t>-9-</a:t>
            </a:r>
            <a:r>
              <a:rPr lang="en-US" altLang="zh-CN" sz="2000" b="0" dirty="0"/>
              <a:t>4</a:t>
            </a:r>
            <a:endParaRPr lang="en-GB" sz="2000" b="0" dirty="0"/>
          </a:p>
        </p:txBody>
      </p:sp>
      <p:sp>
        <p:nvSpPr>
          <p:cNvPr id="6" name="灯片编号占位符 5"/>
          <p:cNvSpPr>
            <a:spLocks noGrp="1"/>
          </p:cNvSpPr>
          <p:nvPr>
            <p:ph type="sldNum" sz="quarter" idx="12"/>
          </p:nvPr>
        </p:nvSpPr>
        <p:spPr>
          <a:xfrm>
            <a:off x="4303006" y="6492875"/>
            <a:ext cx="2743200" cy="365125"/>
          </a:xfrm>
        </p:spPr>
        <p:txBody>
          <a:bodyPr/>
          <a:lstStyle/>
          <a:p>
            <a:r>
              <a:rPr lang="en-GB" dirty="0"/>
              <a:t>Slide </a:t>
            </a:r>
            <a:fld id="{DE40C9FC-4879-4F20-9ECA-A574A90476B7}" type="slidenum">
              <a:rPr lang="en-GB" smtClean="0"/>
              <a:pPr/>
              <a:t>1</a:t>
            </a:fld>
            <a:endParaRPr lang="en-GB" dirty="0"/>
          </a:p>
        </p:txBody>
      </p:sp>
      <p:sp>
        <p:nvSpPr>
          <p:cNvPr id="10" name="Rectangle 4"/>
          <p:cNvSpPr>
            <a:spLocks noChangeArrowheads="1"/>
          </p:cNvSpPr>
          <p:nvPr/>
        </p:nvSpPr>
        <p:spPr bwMode="auto">
          <a:xfrm>
            <a:off x="1065869" y="278822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8"/>
          <p:cNvGraphicFramePr>
            <a:graphicFrameLocks noChangeAspect="1"/>
          </p:cNvGraphicFramePr>
          <p:nvPr>
            <p:extLst>
              <p:ext uri="{D42A27DB-BD31-4B8C-83A1-F6EECF244321}">
                <p14:modId xmlns:p14="http://schemas.microsoft.com/office/powerpoint/2010/main" val="2316798013"/>
              </p:ext>
            </p:extLst>
          </p:nvPr>
        </p:nvGraphicFramePr>
        <p:xfrm>
          <a:off x="1065213" y="3317875"/>
          <a:ext cx="11044237" cy="2755900"/>
        </p:xfrm>
        <a:graphic>
          <a:graphicData uri="http://schemas.openxmlformats.org/presentationml/2006/ole">
            <mc:AlternateContent xmlns:mc="http://schemas.openxmlformats.org/markup-compatibility/2006">
              <mc:Choice xmlns:v="urn:schemas-microsoft-com:vml" Requires="v">
                <p:oleObj name="Document" r:id="rId3" imgW="9608220" imgH="2393051" progId="Word.Document.8">
                  <p:embed/>
                </p:oleObj>
              </mc:Choice>
              <mc:Fallback>
                <p:oleObj name="Document" r:id="rId3" imgW="9608220" imgH="2393051" progId="Word.Document.8">
                  <p:embed/>
                  <p:pic>
                    <p:nvPicPr>
                      <p:cNvPr id="9" name="Object 8"/>
                      <p:cNvPicPr>
                        <a:picLocks noChangeAspect="1" noChangeArrowheads="1"/>
                      </p:cNvPicPr>
                      <p:nvPr/>
                    </p:nvPicPr>
                    <p:blipFill>
                      <a:blip r:embed="rId4"/>
                      <a:srcRect/>
                      <a:stretch>
                        <a:fillRect/>
                      </a:stretch>
                    </p:blipFill>
                    <p:spPr bwMode="auto">
                      <a:xfrm>
                        <a:off x="1065213" y="3317875"/>
                        <a:ext cx="11044237" cy="2755900"/>
                      </a:xfrm>
                      <a:prstGeom prst="rect">
                        <a:avLst/>
                      </a:prstGeom>
                      <a:noFill/>
                    </p:spPr>
                  </p:pic>
                </p:oleObj>
              </mc:Fallback>
            </mc:AlternateContent>
          </a:graphicData>
        </a:graphic>
      </p:graphicFrame>
    </p:spTree>
    <p:extLst>
      <p:ext uri="{BB962C8B-B14F-4D97-AF65-F5344CB8AC3E}">
        <p14:creationId xmlns:p14="http://schemas.microsoft.com/office/powerpoint/2010/main" val="122611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676F7-9447-3765-AF4C-9673F126D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A0992-3B6F-50B9-8F1F-05C409F278B8}"/>
              </a:ext>
            </a:extLst>
          </p:cNvPr>
          <p:cNvSpPr>
            <a:spLocks noGrp="1"/>
          </p:cNvSpPr>
          <p:nvPr>
            <p:ph type="title"/>
          </p:nvPr>
        </p:nvSpPr>
        <p:spPr>
          <a:xfrm>
            <a:off x="914400" y="883512"/>
            <a:ext cx="10565296" cy="914399"/>
          </a:xfrm>
        </p:spPr>
        <p:txBody>
          <a:bodyPr/>
          <a:lstStyle/>
          <a:p>
            <a:r>
              <a:rPr lang="en-US" altLang="zh-CN" dirty="0"/>
              <a:t>Analysis: Practical use cases</a:t>
            </a:r>
            <a:endParaRPr lang="en-US" dirty="0"/>
          </a:p>
        </p:txBody>
      </p:sp>
      <p:sp>
        <p:nvSpPr>
          <p:cNvPr id="4" name="Slide Number Placeholder 3">
            <a:extLst>
              <a:ext uri="{FF2B5EF4-FFF2-40B4-BE49-F238E27FC236}">
                <a16:creationId xmlns:a16="http://schemas.microsoft.com/office/drawing/2014/main" id="{D7F137F8-BD29-26FA-F354-DD8F8960044B}"/>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10</a:t>
            </a:fld>
            <a:endParaRPr lang="en-US" dirty="0"/>
          </a:p>
        </p:txBody>
      </p:sp>
      <p:sp>
        <p:nvSpPr>
          <p:cNvPr id="21" name="内容占位符 5">
            <a:extLst>
              <a:ext uri="{FF2B5EF4-FFF2-40B4-BE49-F238E27FC236}">
                <a16:creationId xmlns:a16="http://schemas.microsoft.com/office/drawing/2014/main" id="{7F5A8BB3-D577-1D74-FAF5-E4CE3B7F1025}"/>
              </a:ext>
            </a:extLst>
          </p:cNvPr>
          <p:cNvSpPr>
            <a:spLocks noGrp="1"/>
          </p:cNvSpPr>
          <p:nvPr>
            <p:ph idx="1"/>
          </p:nvPr>
        </p:nvSpPr>
        <p:spPr>
          <a:xfrm>
            <a:off x="76374" y="1584693"/>
            <a:ext cx="10565296" cy="914399"/>
          </a:xfrm>
        </p:spPr>
        <p:txBody>
          <a:bodyPr/>
          <a:lstStyle/>
          <a:p>
            <a:r>
              <a:rPr lang="en-US" altLang="zh-CN" sz="1800" dirty="0"/>
              <a:t>To record the histogram of all the PPDUs/</a:t>
            </a:r>
            <a:r>
              <a:rPr lang="en-US" altLang="zh-CN" sz="1800" dirty="0" err="1"/>
              <a:t>TxOPs</a:t>
            </a:r>
            <a:r>
              <a:rPr lang="en-US" altLang="zh-CN" sz="1800" dirty="0"/>
              <a:t> lasting time, we use different bucket (with different duration definition) to category the PPDUs/</a:t>
            </a:r>
            <a:r>
              <a:rPr lang="en-US" altLang="zh-CN" sz="1800" dirty="0" err="1"/>
              <a:t>TxOPs</a:t>
            </a:r>
            <a:r>
              <a:rPr lang="en-US" altLang="zh-CN" sz="1800" dirty="0"/>
              <a:t>, based on the their lasting</a:t>
            </a:r>
            <a:r>
              <a:rPr lang="zh-CN" altLang="en-US" sz="1800" dirty="0"/>
              <a:t> </a:t>
            </a:r>
            <a:r>
              <a:rPr lang="en-US" altLang="zh-CN" sz="1800" dirty="0"/>
              <a:t>time</a:t>
            </a:r>
          </a:p>
          <a:p>
            <a:pPr lvl="1"/>
            <a:r>
              <a:rPr lang="en-US" altLang="zh-CN" sz="1400" dirty="0"/>
              <a:t>We use 40 buckets with the time granularity of 50us, and each bucket contains the number of the PPDU/</a:t>
            </a:r>
            <a:r>
              <a:rPr lang="en-US" altLang="zh-CN" sz="1400" dirty="0" err="1"/>
              <a:t>TxOP</a:t>
            </a:r>
            <a:r>
              <a:rPr lang="en-US" altLang="zh-CN" sz="1400" dirty="0"/>
              <a:t> that has lasting time falling in the bucket. For example, </a:t>
            </a:r>
          </a:p>
          <a:p>
            <a:pPr lvl="2"/>
            <a:r>
              <a:rPr lang="en-US" altLang="zh-CN" sz="1200" dirty="0"/>
              <a:t>Bucket 1 contains the number of PPDU/</a:t>
            </a:r>
            <a:r>
              <a:rPr lang="en-US" altLang="zh-CN" sz="1200" dirty="0" err="1"/>
              <a:t>TxOP</a:t>
            </a:r>
            <a:r>
              <a:rPr lang="en-US" altLang="zh-CN" sz="1200" dirty="0"/>
              <a:t> with lasting time &lt;= 50us</a:t>
            </a:r>
          </a:p>
          <a:p>
            <a:pPr lvl="2"/>
            <a:r>
              <a:rPr lang="en-US" altLang="zh-CN" sz="1200" dirty="0"/>
              <a:t>Bucket 2 contains the number of PPDU/</a:t>
            </a:r>
            <a:r>
              <a:rPr lang="en-US" altLang="zh-CN" sz="1200" dirty="0" err="1"/>
              <a:t>TxOP</a:t>
            </a:r>
            <a:r>
              <a:rPr lang="en-US" altLang="zh-CN" sz="1200" dirty="0"/>
              <a:t> with lasting time (50us,</a:t>
            </a:r>
            <a:r>
              <a:rPr lang="zh-CN" altLang="en-US" sz="1200" dirty="0"/>
              <a:t> </a:t>
            </a:r>
            <a:r>
              <a:rPr lang="en-US" altLang="zh-CN" sz="1200" dirty="0"/>
              <a:t>100us]</a:t>
            </a:r>
          </a:p>
          <a:p>
            <a:pPr lvl="2"/>
            <a:r>
              <a:rPr lang="en-US" altLang="zh-CN" sz="1200" dirty="0"/>
              <a:t>Bucket 39 contains the number of PPDU/</a:t>
            </a:r>
            <a:r>
              <a:rPr lang="en-US" altLang="zh-CN" sz="1200" dirty="0" err="1"/>
              <a:t>TxOP</a:t>
            </a:r>
            <a:r>
              <a:rPr lang="en-US" altLang="zh-CN" sz="1200" dirty="0"/>
              <a:t> with lasting time (1900us,</a:t>
            </a:r>
            <a:r>
              <a:rPr lang="zh-CN" altLang="en-US" sz="1200" dirty="0"/>
              <a:t> </a:t>
            </a:r>
            <a:r>
              <a:rPr lang="en-US" altLang="zh-CN" sz="1200" dirty="0"/>
              <a:t>1950us]</a:t>
            </a:r>
          </a:p>
          <a:p>
            <a:pPr lvl="2"/>
            <a:r>
              <a:rPr lang="en-US" altLang="zh-CN" sz="1200" dirty="0"/>
              <a:t>Bucket 40 contains the number of PPDU/</a:t>
            </a:r>
            <a:r>
              <a:rPr lang="en-US" altLang="zh-CN" sz="1200" dirty="0" err="1"/>
              <a:t>TxOP</a:t>
            </a:r>
            <a:r>
              <a:rPr lang="en-US" altLang="zh-CN" sz="1200" dirty="0"/>
              <a:t> with lasting time &gt;1950us</a:t>
            </a:r>
            <a:endParaRPr lang="en-US" altLang="zh-CN" sz="1400" dirty="0"/>
          </a:p>
          <a:p>
            <a:pPr lvl="1"/>
            <a:endParaRPr lang="en-US" altLang="zh-CN" sz="1800" dirty="0"/>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7" name="Picture 6">
            <a:extLst>
              <a:ext uri="{FF2B5EF4-FFF2-40B4-BE49-F238E27FC236}">
                <a16:creationId xmlns:a16="http://schemas.microsoft.com/office/drawing/2014/main" id="{A03D9D50-6C73-BC72-A37D-1BC5FFB7647D}"/>
              </a:ext>
            </a:extLst>
          </p:cNvPr>
          <p:cNvPicPr>
            <a:picLocks noChangeAspect="1"/>
          </p:cNvPicPr>
          <p:nvPr/>
        </p:nvPicPr>
        <p:blipFill>
          <a:blip r:embed="rId3"/>
          <a:stretch>
            <a:fillRect/>
          </a:stretch>
        </p:blipFill>
        <p:spPr>
          <a:xfrm>
            <a:off x="6855621" y="2669680"/>
            <a:ext cx="4839814" cy="3635144"/>
          </a:xfrm>
          <a:prstGeom prst="rect">
            <a:avLst/>
          </a:prstGeom>
        </p:spPr>
      </p:pic>
      <p:sp>
        <p:nvSpPr>
          <p:cNvPr id="10" name="内容占位符 5">
            <a:extLst>
              <a:ext uri="{FF2B5EF4-FFF2-40B4-BE49-F238E27FC236}">
                <a16:creationId xmlns:a16="http://schemas.microsoft.com/office/drawing/2014/main" id="{4EF30480-EA7A-E654-7413-A15D5FD467B5}"/>
              </a:ext>
            </a:extLst>
          </p:cNvPr>
          <p:cNvSpPr txBox="1">
            <a:spLocks/>
          </p:cNvSpPr>
          <p:nvPr/>
        </p:nvSpPr>
        <p:spPr bwMode="auto">
          <a:xfrm>
            <a:off x="53732" y="3572853"/>
            <a:ext cx="6711503" cy="91439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r>
              <a:rPr lang="en-US" altLang="zh-CN" sz="1400" kern="0" dirty="0"/>
              <a:t>Note: for the PPDU duration, we remove the pre-EHT preamble part as the STA </a:t>
            </a:r>
          </a:p>
          <a:p>
            <a:pPr marL="457200" lvl="1" indent="0">
              <a:buFontTx/>
              <a:buNone/>
            </a:pPr>
            <a:r>
              <a:rPr lang="en-US" altLang="zh-CN" sz="1400" kern="0" dirty="0"/>
              <a:t>       needs decode the pre-EHT part to decide if it can enter shallow sleep </a:t>
            </a:r>
          </a:p>
          <a:p>
            <a:pPr lvl="1"/>
            <a:r>
              <a:rPr lang="en-US" altLang="zh-CN" sz="1400" kern="0" dirty="0"/>
              <a:t>Right figure shows the histogram of each bucket for the PER=0  </a:t>
            </a:r>
          </a:p>
          <a:p>
            <a:pPr lvl="2"/>
            <a:r>
              <a:rPr lang="en-US" altLang="zh-CN" sz="1200" kern="0" dirty="0"/>
              <a:t>As there are a lot of BA and AMPDU with single MPDU, most of the PPDUs have duration &lt; 50us (without pre-EHT part)</a:t>
            </a:r>
          </a:p>
          <a:p>
            <a:pPr lvl="2"/>
            <a:r>
              <a:rPr lang="en-US" altLang="zh-CN" sz="1200" kern="0" dirty="0"/>
              <a:t>We show the stats in details in the back up slides </a:t>
            </a:r>
          </a:p>
          <a:p>
            <a:pPr lvl="2"/>
            <a:endParaRPr lang="en-US" altLang="zh-CN" sz="1200" kern="0" dirty="0"/>
          </a:p>
          <a:p>
            <a:pPr lvl="1"/>
            <a:endParaRPr lang="en-US" altLang="zh-CN" sz="1800" kern="0" dirty="0"/>
          </a:p>
          <a:p>
            <a:endParaRPr lang="en-US" altLang="zh-CN" sz="800" kern="0" dirty="0"/>
          </a:p>
          <a:p>
            <a:pPr lvl="1"/>
            <a:endParaRPr lang="en-US" altLang="zh-CN" sz="1400" kern="0" dirty="0"/>
          </a:p>
          <a:p>
            <a:pPr lvl="1"/>
            <a:endParaRPr lang="en-US" altLang="zh-CN" sz="1200" kern="0" dirty="0"/>
          </a:p>
          <a:p>
            <a:endParaRPr lang="en-US" altLang="zh-CN" sz="2000" kern="0" dirty="0"/>
          </a:p>
          <a:p>
            <a:pPr lvl="2"/>
            <a:endParaRPr lang="en-US" sz="1400" kern="0" dirty="0"/>
          </a:p>
        </p:txBody>
      </p:sp>
    </p:spTree>
    <p:extLst>
      <p:ext uri="{BB962C8B-B14F-4D97-AF65-F5344CB8AC3E}">
        <p14:creationId xmlns:p14="http://schemas.microsoft.com/office/powerpoint/2010/main" val="30162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D9898-31B4-0C16-E96F-D30C9F58C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E3C3C2-E55A-1486-D902-EC91001DD668}"/>
              </a:ext>
            </a:extLst>
          </p:cNvPr>
          <p:cNvSpPr>
            <a:spLocks noGrp="1"/>
          </p:cNvSpPr>
          <p:nvPr>
            <p:ph type="title"/>
          </p:nvPr>
        </p:nvSpPr>
        <p:spPr>
          <a:xfrm>
            <a:off x="914400" y="883512"/>
            <a:ext cx="10565296" cy="914399"/>
          </a:xfrm>
        </p:spPr>
        <p:txBody>
          <a:bodyPr/>
          <a:lstStyle/>
          <a:p>
            <a:r>
              <a:rPr lang="en-US" altLang="zh-CN" dirty="0"/>
              <a:t>Analysis: Practical use cases</a:t>
            </a:r>
            <a:endParaRPr lang="en-US" dirty="0"/>
          </a:p>
        </p:txBody>
      </p:sp>
      <p:sp>
        <p:nvSpPr>
          <p:cNvPr id="4" name="Slide Number Placeholder 3">
            <a:extLst>
              <a:ext uri="{FF2B5EF4-FFF2-40B4-BE49-F238E27FC236}">
                <a16:creationId xmlns:a16="http://schemas.microsoft.com/office/drawing/2014/main" id="{046302E1-580C-9E52-5057-D9828C459AD6}"/>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11</a:t>
            </a:fld>
            <a:endParaRPr lang="en-US" dirty="0"/>
          </a:p>
        </p:txBody>
      </p:sp>
      <p:sp>
        <p:nvSpPr>
          <p:cNvPr id="21" name="内容占位符 5">
            <a:extLst>
              <a:ext uri="{FF2B5EF4-FFF2-40B4-BE49-F238E27FC236}">
                <a16:creationId xmlns:a16="http://schemas.microsoft.com/office/drawing/2014/main" id="{6A4E4F3D-A418-10A3-DE0B-BBAB1DA9A7F6}"/>
              </a:ext>
            </a:extLst>
          </p:cNvPr>
          <p:cNvSpPr>
            <a:spLocks noGrp="1"/>
          </p:cNvSpPr>
          <p:nvPr>
            <p:ph idx="1"/>
          </p:nvPr>
        </p:nvSpPr>
        <p:spPr>
          <a:xfrm>
            <a:off x="76374" y="1584694"/>
            <a:ext cx="10565296" cy="1264524"/>
          </a:xfrm>
        </p:spPr>
        <p:txBody>
          <a:bodyPr/>
          <a:lstStyle/>
          <a:p>
            <a:r>
              <a:rPr lang="en-US" altLang="zh-CN" sz="1800" dirty="0"/>
              <a:t>To have a better view of the stats, we use the CCDF (Complementary Cumulative Distribution Function)</a:t>
            </a:r>
            <a:r>
              <a:rPr lang="zh-CN" altLang="en-US" sz="1800" dirty="0"/>
              <a:t> </a:t>
            </a:r>
            <a:r>
              <a:rPr lang="en-US" altLang="zh-CN" sz="1800" dirty="0"/>
              <a:t>plot</a:t>
            </a:r>
            <a:r>
              <a:rPr lang="zh-CN" altLang="en-US" sz="1800" dirty="0"/>
              <a:t> </a:t>
            </a:r>
            <a:r>
              <a:rPr lang="en-US" altLang="zh-CN" sz="1800" dirty="0"/>
              <a:t>to</a:t>
            </a:r>
            <a:r>
              <a:rPr lang="zh-CN" altLang="en-US" sz="1800" dirty="0"/>
              <a:t> </a:t>
            </a:r>
            <a:r>
              <a:rPr lang="en-US" altLang="zh-CN" sz="1800" dirty="0"/>
              <a:t>illustrate</a:t>
            </a:r>
            <a:r>
              <a:rPr lang="zh-CN" altLang="en-US" sz="1800" dirty="0"/>
              <a:t> </a:t>
            </a:r>
            <a:r>
              <a:rPr lang="en-US" altLang="zh-CN" sz="1800" dirty="0"/>
              <a:t>the</a:t>
            </a:r>
            <a:r>
              <a:rPr lang="zh-CN" altLang="en-US" sz="1800" dirty="0"/>
              <a:t> </a:t>
            </a:r>
            <a:r>
              <a:rPr lang="en-US" altLang="zh-CN" sz="1800" dirty="0"/>
              <a:t>simulation results</a:t>
            </a:r>
          </a:p>
          <a:p>
            <a:pPr lvl="1"/>
            <a:r>
              <a:rPr lang="en-US" altLang="zh-CN" sz="1100" dirty="0"/>
              <a:t>The CCDF for a certain value Y shows the probability of  X that F(X)= Probability(X&gt;=Y)</a:t>
            </a:r>
          </a:p>
          <a:p>
            <a:pPr lvl="1"/>
            <a:r>
              <a:rPr lang="en-US" altLang="zh-CN" sz="1100" dirty="0"/>
              <a:t>In this simulation, the CCDF shows the percentage of the PPDU/</a:t>
            </a:r>
            <a:r>
              <a:rPr lang="en-US" altLang="zh-CN" sz="1100" dirty="0" err="1"/>
              <a:t>TxOP</a:t>
            </a:r>
            <a:r>
              <a:rPr lang="en-US" altLang="zh-CN" sz="1100" dirty="0"/>
              <a:t> with a lasting time that is bigger than a certain duration among all the PPDUs/</a:t>
            </a:r>
            <a:r>
              <a:rPr lang="en-US" altLang="zh-CN" sz="1100" dirty="0" err="1"/>
              <a:t>TxOPs</a:t>
            </a:r>
            <a:endParaRPr lang="en-US" altLang="zh-CN" sz="1100" dirty="0"/>
          </a:p>
          <a:p>
            <a:pPr lvl="1"/>
            <a:endParaRPr lang="en-US" altLang="zh-CN" sz="1800" dirty="0"/>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sp>
        <p:nvSpPr>
          <p:cNvPr id="6" name="内容占位符 5">
            <a:extLst>
              <a:ext uri="{FF2B5EF4-FFF2-40B4-BE49-F238E27FC236}">
                <a16:creationId xmlns:a16="http://schemas.microsoft.com/office/drawing/2014/main" id="{F377D475-8350-73DE-5F0A-3F2777E7955D}"/>
              </a:ext>
            </a:extLst>
          </p:cNvPr>
          <p:cNvSpPr txBox="1">
            <a:spLocks/>
          </p:cNvSpPr>
          <p:nvPr/>
        </p:nvSpPr>
        <p:spPr bwMode="auto">
          <a:xfrm>
            <a:off x="97909" y="2557669"/>
            <a:ext cx="6099139" cy="126452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1800" kern="0" dirty="0"/>
              <a:t>Right figure shows the CCDF of PPDU/</a:t>
            </a:r>
            <a:r>
              <a:rPr lang="en-US" altLang="zh-CN" sz="1800" kern="0" dirty="0" err="1"/>
              <a:t>TxOP</a:t>
            </a:r>
            <a:r>
              <a:rPr lang="en-US" altLang="zh-CN" sz="1800" kern="0" dirty="0"/>
              <a:t> duration distribution for the case of MPDU PER=0</a:t>
            </a:r>
          </a:p>
          <a:p>
            <a:pPr lvl="1"/>
            <a:r>
              <a:rPr lang="en-US" altLang="zh-CN" sz="1400" kern="0" dirty="0"/>
              <a:t>For the PPDU duration distribution (in blue line), </a:t>
            </a:r>
          </a:p>
          <a:p>
            <a:pPr lvl="2"/>
            <a:r>
              <a:rPr lang="en-US" altLang="zh-CN" sz="1200" kern="0" dirty="0"/>
              <a:t>Only 3.3% of all the PPDUs have a lasting time larger than 350us</a:t>
            </a:r>
          </a:p>
          <a:p>
            <a:pPr lvl="2"/>
            <a:r>
              <a:rPr lang="en-US" altLang="zh-CN" sz="1200" kern="0" dirty="0"/>
              <a:t>Only 1.2% of all the PPDUs have a lasting time larger than 700us</a:t>
            </a:r>
          </a:p>
          <a:p>
            <a:pPr lvl="1"/>
            <a:r>
              <a:rPr lang="en-US" altLang="zh-CN" sz="1400" kern="0" dirty="0"/>
              <a:t>So, for the Intra-PPDU power save, </a:t>
            </a:r>
          </a:p>
          <a:p>
            <a:pPr lvl="2"/>
            <a:r>
              <a:rPr lang="en-US" altLang="zh-CN" sz="1200" kern="0" dirty="0"/>
              <a:t>If all the transit time is 700us (T</a:t>
            </a:r>
            <a:r>
              <a:rPr lang="en-US" altLang="zh-CN" sz="900" kern="0" dirty="0"/>
              <a:t>RS</a:t>
            </a:r>
            <a:r>
              <a:rPr lang="en-US" altLang="zh-CN" sz="1200" kern="0" dirty="0"/>
              <a:t> 200us + T</a:t>
            </a:r>
            <a:r>
              <a:rPr lang="en-US" altLang="zh-CN" sz="900" kern="0" dirty="0"/>
              <a:t>SL</a:t>
            </a:r>
            <a:r>
              <a:rPr lang="en-US" altLang="zh-CN" sz="1200" kern="0" dirty="0"/>
              <a:t> 500us), only 1.2% of all the PPDUs can make the Observing STA enter the shallow sleep</a:t>
            </a:r>
          </a:p>
          <a:p>
            <a:pPr lvl="2"/>
            <a:endParaRPr lang="en-US" altLang="zh-CN" sz="1200" kern="0" dirty="0"/>
          </a:p>
          <a:p>
            <a:pPr lvl="1"/>
            <a:r>
              <a:rPr lang="en-US" altLang="zh-CN" sz="1400" kern="0" dirty="0"/>
              <a:t>While, for the </a:t>
            </a:r>
            <a:r>
              <a:rPr lang="en-US" altLang="zh-CN" sz="1400" kern="0" dirty="0" err="1"/>
              <a:t>TxOP</a:t>
            </a:r>
            <a:r>
              <a:rPr lang="en-US" altLang="zh-CN" sz="1400" kern="0" dirty="0"/>
              <a:t> duration distribution (in red line),</a:t>
            </a:r>
          </a:p>
          <a:p>
            <a:pPr lvl="2"/>
            <a:r>
              <a:rPr lang="en-US" altLang="zh-CN" sz="1200" kern="0" dirty="0"/>
              <a:t>37% of all the </a:t>
            </a:r>
            <a:r>
              <a:rPr lang="en-US" altLang="zh-CN" sz="1200" kern="0" dirty="0" err="1"/>
              <a:t>TxOPs</a:t>
            </a:r>
            <a:r>
              <a:rPr lang="en-US" altLang="zh-CN" sz="1200" kern="0" dirty="0"/>
              <a:t> have a lasting time larger than 350us</a:t>
            </a:r>
          </a:p>
          <a:p>
            <a:pPr lvl="2"/>
            <a:r>
              <a:rPr lang="en-US" altLang="zh-CN" sz="1200" kern="0" dirty="0"/>
              <a:t>20% of all the </a:t>
            </a:r>
            <a:r>
              <a:rPr lang="en-US" altLang="zh-CN" sz="1200" kern="0" dirty="0" err="1"/>
              <a:t>TxOPs</a:t>
            </a:r>
            <a:r>
              <a:rPr lang="en-US" altLang="zh-CN" sz="1200" kern="0" dirty="0"/>
              <a:t> have a lasting time larger than 700us</a:t>
            </a:r>
          </a:p>
          <a:p>
            <a:pPr lvl="1"/>
            <a:r>
              <a:rPr lang="en-US" altLang="zh-CN" sz="1400" kern="0" dirty="0"/>
              <a:t>So, for the </a:t>
            </a:r>
            <a:r>
              <a:rPr lang="en-US" altLang="zh-CN" sz="1400" kern="0" dirty="0" err="1"/>
              <a:t>TxOP</a:t>
            </a:r>
            <a:r>
              <a:rPr lang="en-US" altLang="zh-CN" sz="1400" kern="0" dirty="0"/>
              <a:t> level power save, </a:t>
            </a:r>
          </a:p>
          <a:p>
            <a:pPr lvl="2"/>
            <a:r>
              <a:rPr lang="en-US" altLang="zh-CN" sz="1200" kern="0" dirty="0"/>
              <a:t>If all the transit time is 700us (T</a:t>
            </a:r>
            <a:r>
              <a:rPr lang="en-US" altLang="zh-CN" sz="900" kern="0" dirty="0"/>
              <a:t>RS</a:t>
            </a:r>
            <a:r>
              <a:rPr lang="en-US" altLang="zh-CN" sz="1200" kern="0" dirty="0"/>
              <a:t> 200us + T</a:t>
            </a:r>
            <a:r>
              <a:rPr lang="en-US" altLang="zh-CN" sz="900" kern="0" dirty="0"/>
              <a:t>SL</a:t>
            </a:r>
            <a:r>
              <a:rPr lang="en-US" altLang="zh-CN" sz="1200" kern="0" dirty="0"/>
              <a:t> 500us), 20% of all the </a:t>
            </a:r>
            <a:r>
              <a:rPr lang="en-US" altLang="zh-CN" sz="1200" kern="0" dirty="0" err="1"/>
              <a:t>TxOPs</a:t>
            </a:r>
            <a:r>
              <a:rPr lang="en-US" altLang="zh-CN" sz="1200" kern="0" dirty="0"/>
              <a:t> can make the Observing STA enter the shallow sleep</a:t>
            </a:r>
          </a:p>
          <a:p>
            <a:pPr lvl="2"/>
            <a:r>
              <a:rPr lang="en-US" altLang="zh-CN" sz="1200" kern="0" dirty="0"/>
              <a:t>If the transit time is reduced to 350us, then 37% of all the </a:t>
            </a:r>
            <a:r>
              <a:rPr lang="en-US" altLang="zh-CN" sz="1200" kern="0" dirty="0" err="1"/>
              <a:t>TxOPs</a:t>
            </a:r>
            <a:r>
              <a:rPr lang="en-US" altLang="zh-CN" sz="1200" kern="0" dirty="0"/>
              <a:t> can make Observing STA enter the shallow sleep</a:t>
            </a:r>
          </a:p>
          <a:p>
            <a:endParaRPr lang="en-US" altLang="zh-CN" sz="800" kern="0" dirty="0"/>
          </a:p>
          <a:p>
            <a:pPr lvl="1"/>
            <a:endParaRPr lang="en-US" altLang="zh-CN" sz="1400" kern="0" dirty="0"/>
          </a:p>
          <a:p>
            <a:pPr lvl="1"/>
            <a:endParaRPr lang="en-US" altLang="zh-CN" sz="1200" kern="0" dirty="0"/>
          </a:p>
          <a:p>
            <a:endParaRPr lang="en-US" altLang="zh-CN" sz="2000" kern="0" dirty="0"/>
          </a:p>
          <a:p>
            <a:pPr lvl="2"/>
            <a:endParaRPr lang="en-US" sz="1400" kern="0" dirty="0"/>
          </a:p>
        </p:txBody>
      </p:sp>
      <p:pic>
        <p:nvPicPr>
          <p:cNvPr id="9" name="Picture 8">
            <a:extLst>
              <a:ext uri="{FF2B5EF4-FFF2-40B4-BE49-F238E27FC236}">
                <a16:creationId xmlns:a16="http://schemas.microsoft.com/office/drawing/2014/main" id="{18EB2B9F-2593-6B9E-0FC9-16F3E2C47667}"/>
              </a:ext>
            </a:extLst>
          </p:cNvPr>
          <p:cNvPicPr>
            <a:picLocks noChangeAspect="1"/>
          </p:cNvPicPr>
          <p:nvPr/>
        </p:nvPicPr>
        <p:blipFill>
          <a:blip r:embed="rId3"/>
          <a:stretch>
            <a:fillRect/>
          </a:stretch>
        </p:blipFill>
        <p:spPr>
          <a:xfrm>
            <a:off x="6694467" y="2650435"/>
            <a:ext cx="4535798" cy="3651640"/>
          </a:xfrm>
          <a:prstGeom prst="rect">
            <a:avLst/>
          </a:prstGeom>
        </p:spPr>
      </p:pic>
    </p:spTree>
    <p:extLst>
      <p:ext uri="{BB962C8B-B14F-4D97-AF65-F5344CB8AC3E}">
        <p14:creationId xmlns:p14="http://schemas.microsoft.com/office/powerpoint/2010/main" val="3710197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18BA8-1BB4-A12A-8152-0696F5CEC9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074CA-BFAB-8934-D1F9-CA453CB5D4B6}"/>
              </a:ext>
            </a:extLst>
          </p:cNvPr>
          <p:cNvSpPr>
            <a:spLocks noGrp="1"/>
          </p:cNvSpPr>
          <p:nvPr>
            <p:ph type="title"/>
          </p:nvPr>
        </p:nvSpPr>
        <p:spPr>
          <a:xfrm>
            <a:off x="914400" y="883512"/>
            <a:ext cx="10565296" cy="914399"/>
          </a:xfrm>
        </p:spPr>
        <p:txBody>
          <a:bodyPr/>
          <a:lstStyle/>
          <a:p>
            <a:r>
              <a:rPr lang="en-US" altLang="zh-CN" dirty="0"/>
              <a:t>Analysis: Practical use cases</a:t>
            </a:r>
            <a:endParaRPr lang="en-US" dirty="0"/>
          </a:p>
        </p:txBody>
      </p:sp>
      <p:sp>
        <p:nvSpPr>
          <p:cNvPr id="4" name="Slide Number Placeholder 3">
            <a:extLst>
              <a:ext uri="{FF2B5EF4-FFF2-40B4-BE49-F238E27FC236}">
                <a16:creationId xmlns:a16="http://schemas.microsoft.com/office/drawing/2014/main" id="{ED84405D-B2CD-AAFB-A946-E9FE95787116}"/>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12</a:t>
            </a:fld>
            <a:endParaRPr lang="en-US" dirty="0"/>
          </a:p>
        </p:txBody>
      </p:sp>
      <p:sp>
        <p:nvSpPr>
          <p:cNvPr id="21" name="内容占位符 5">
            <a:extLst>
              <a:ext uri="{FF2B5EF4-FFF2-40B4-BE49-F238E27FC236}">
                <a16:creationId xmlns:a16="http://schemas.microsoft.com/office/drawing/2014/main" id="{89A193D9-0CD6-30AB-F5CB-32E5A581C77D}"/>
              </a:ext>
            </a:extLst>
          </p:cNvPr>
          <p:cNvSpPr>
            <a:spLocks noGrp="1"/>
          </p:cNvSpPr>
          <p:nvPr>
            <p:ph idx="1"/>
          </p:nvPr>
        </p:nvSpPr>
        <p:spPr>
          <a:xfrm>
            <a:off x="76374" y="1584694"/>
            <a:ext cx="10565296" cy="1264524"/>
          </a:xfrm>
        </p:spPr>
        <p:txBody>
          <a:bodyPr/>
          <a:lstStyle/>
          <a:p>
            <a:r>
              <a:rPr lang="en-US" altLang="zh-CN" sz="1800" dirty="0"/>
              <a:t>The CCDF plots for the other case with different MPDU PER (0.05/0.1/0.15)</a:t>
            </a:r>
          </a:p>
          <a:p>
            <a:pPr lvl="1"/>
            <a:r>
              <a:rPr lang="en-US" altLang="zh-CN" sz="1400" dirty="0"/>
              <a:t>They all show the almost the same result as the case with MPDU PER=0</a:t>
            </a:r>
          </a:p>
          <a:p>
            <a:r>
              <a:rPr lang="en-US" altLang="zh-CN" sz="1800" dirty="0"/>
              <a:t>A short conclusion of the simulation is that the STA Intra-BSS PPDU Power Save is quite less likely to be triggered in some practical use cases</a:t>
            </a:r>
          </a:p>
          <a:p>
            <a:pPr lvl="1"/>
            <a:r>
              <a:rPr lang="en-US" altLang="zh-CN" sz="1400" dirty="0"/>
              <a:t>Assume the STA enters the shallow sleep for the Intra-BSS PPDU Power Save</a:t>
            </a:r>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5" name="Picture 4">
            <a:extLst>
              <a:ext uri="{FF2B5EF4-FFF2-40B4-BE49-F238E27FC236}">
                <a16:creationId xmlns:a16="http://schemas.microsoft.com/office/drawing/2014/main" id="{F6C8BEB8-401D-3A41-A11E-1730A3E47E06}"/>
              </a:ext>
            </a:extLst>
          </p:cNvPr>
          <p:cNvPicPr>
            <a:picLocks noChangeAspect="1"/>
          </p:cNvPicPr>
          <p:nvPr/>
        </p:nvPicPr>
        <p:blipFill>
          <a:blip r:embed="rId3"/>
          <a:stretch>
            <a:fillRect/>
          </a:stretch>
        </p:blipFill>
        <p:spPr>
          <a:xfrm>
            <a:off x="4201278" y="3304613"/>
            <a:ext cx="3789443" cy="3082936"/>
          </a:xfrm>
          <a:prstGeom prst="rect">
            <a:avLst/>
          </a:prstGeom>
        </p:spPr>
      </p:pic>
      <p:pic>
        <p:nvPicPr>
          <p:cNvPr id="8" name="Picture 7">
            <a:extLst>
              <a:ext uri="{FF2B5EF4-FFF2-40B4-BE49-F238E27FC236}">
                <a16:creationId xmlns:a16="http://schemas.microsoft.com/office/drawing/2014/main" id="{853557BF-95A1-0C13-C215-F39BA14575FE}"/>
              </a:ext>
            </a:extLst>
          </p:cNvPr>
          <p:cNvPicPr>
            <a:picLocks noChangeAspect="1"/>
          </p:cNvPicPr>
          <p:nvPr/>
        </p:nvPicPr>
        <p:blipFill>
          <a:blip r:embed="rId4"/>
          <a:stretch>
            <a:fillRect/>
          </a:stretch>
        </p:blipFill>
        <p:spPr>
          <a:xfrm>
            <a:off x="76374" y="3304613"/>
            <a:ext cx="3959862" cy="3082937"/>
          </a:xfrm>
          <a:prstGeom prst="rect">
            <a:avLst/>
          </a:prstGeom>
        </p:spPr>
      </p:pic>
      <p:pic>
        <p:nvPicPr>
          <p:cNvPr id="11" name="Picture 10">
            <a:extLst>
              <a:ext uri="{FF2B5EF4-FFF2-40B4-BE49-F238E27FC236}">
                <a16:creationId xmlns:a16="http://schemas.microsoft.com/office/drawing/2014/main" id="{6D358877-7621-A4C5-19F9-114491D53D15}"/>
              </a:ext>
            </a:extLst>
          </p:cNvPr>
          <p:cNvPicPr>
            <a:picLocks noChangeAspect="1"/>
          </p:cNvPicPr>
          <p:nvPr/>
        </p:nvPicPr>
        <p:blipFill>
          <a:blip r:embed="rId5"/>
          <a:stretch>
            <a:fillRect/>
          </a:stretch>
        </p:blipFill>
        <p:spPr>
          <a:xfrm>
            <a:off x="8262785" y="3304613"/>
            <a:ext cx="3875310" cy="3082936"/>
          </a:xfrm>
          <a:prstGeom prst="rect">
            <a:avLst/>
          </a:prstGeom>
        </p:spPr>
      </p:pic>
    </p:spTree>
    <p:extLst>
      <p:ext uri="{BB962C8B-B14F-4D97-AF65-F5344CB8AC3E}">
        <p14:creationId xmlns:p14="http://schemas.microsoft.com/office/powerpoint/2010/main" val="3786786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E7D71-D427-0A62-1A5F-335D6F61D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128B1-44FB-2CAF-B05D-AE6D9E7E8E69}"/>
              </a:ext>
            </a:extLst>
          </p:cNvPr>
          <p:cNvSpPr>
            <a:spLocks noGrp="1"/>
          </p:cNvSpPr>
          <p:nvPr>
            <p:ph type="title"/>
          </p:nvPr>
        </p:nvSpPr>
        <p:spPr>
          <a:xfrm>
            <a:off x="914400" y="883512"/>
            <a:ext cx="10565296" cy="914399"/>
          </a:xfrm>
        </p:spPr>
        <p:txBody>
          <a:bodyPr/>
          <a:lstStyle/>
          <a:p>
            <a:r>
              <a:rPr lang="en-US" dirty="0"/>
              <a:t>Proposal: Intra-BSS </a:t>
            </a:r>
            <a:r>
              <a:rPr lang="en-US" dirty="0" err="1"/>
              <a:t>TxOP</a:t>
            </a:r>
            <a:r>
              <a:rPr lang="en-US" dirty="0"/>
              <a:t> Power Save for UHR STA</a:t>
            </a:r>
          </a:p>
        </p:txBody>
      </p:sp>
      <p:sp>
        <p:nvSpPr>
          <p:cNvPr id="4" name="Slide Number Placeholder 3">
            <a:extLst>
              <a:ext uri="{FF2B5EF4-FFF2-40B4-BE49-F238E27FC236}">
                <a16:creationId xmlns:a16="http://schemas.microsoft.com/office/drawing/2014/main" id="{B96A20A6-8B5F-3F07-FB5F-F84B92B3A64F}"/>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13</a:t>
            </a:fld>
            <a:endParaRPr lang="en-US" dirty="0"/>
          </a:p>
        </p:txBody>
      </p:sp>
      <p:sp>
        <p:nvSpPr>
          <p:cNvPr id="21" name="内容占位符 5">
            <a:extLst>
              <a:ext uri="{FF2B5EF4-FFF2-40B4-BE49-F238E27FC236}">
                <a16:creationId xmlns:a16="http://schemas.microsoft.com/office/drawing/2014/main" id="{2BFD8EEB-8B34-A701-28EC-4BE4EBB3D6D4}"/>
              </a:ext>
            </a:extLst>
          </p:cNvPr>
          <p:cNvSpPr>
            <a:spLocks noGrp="1"/>
          </p:cNvSpPr>
          <p:nvPr>
            <p:ph idx="1"/>
          </p:nvPr>
        </p:nvSpPr>
        <p:spPr>
          <a:xfrm>
            <a:off x="779066" y="1706262"/>
            <a:ext cx="5269000" cy="2170039"/>
          </a:xfrm>
        </p:spPr>
        <p:txBody>
          <a:bodyPr/>
          <a:lstStyle/>
          <a:p>
            <a:r>
              <a:rPr lang="en-US" altLang="zh-CN" sz="1800" dirty="0"/>
              <a:t>To make UHR STA enter the shallow sleep more often, we propose to apply the Intra-BSS </a:t>
            </a:r>
            <a:r>
              <a:rPr lang="en-US" altLang="zh-CN" sz="1800" dirty="0" err="1"/>
              <a:t>TxOP</a:t>
            </a:r>
            <a:r>
              <a:rPr lang="en-US" altLang="zh-CN" sz="1800" dirty="0"/>
              <a:t> Level power for the UHR STA, with enhancements based on the existing VHT </a:t>
            </a:r>
            <a:r>
              <a:rPr lang="en-US" altLang="zh-CN" sz="1800" dirty="0" err="1"/>
              <a:t>TxOP</a:t>
            </a:r>
            <a:r>
              <a:rPr lang="en-US" altLang="zh-CN" sz="1800" dirty="0"/>
              <a:t> Power Save</a:t>
            </a:r>
          </a:p>
          <a:p>
            <a:pPr marL="0" indent="0">
              <a:buNone/>
            </a:pPr>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1028" name="Picture 4">
            <a:extLst>
              <a:ext uri="{FF2B5EF4-FFF2-40B4-BE49-F238E27FC236}">
                <a16:creationId xmlns:a16="http://schemas.microsoft.com/office/drawing/2014/main" id="{1C5C894C-6DB3-D493-DCE4-5651F3BA9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97911"/>
            <a:ext cx="5960070" cy="22295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D052737-8764-D326-F088-44214F6D7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345" y="4129437"/>
            <a:ext cx="6166393" cy="2306778"/>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5">
            <a:extLst>
              <a:ext uri="{FF2B5EF4-FFF2-40B4-BE49-F238E27FC236}">
                <a16:creationId xmlns:a16="http://schemas.microsoft.com/office/drawing/2014/main" id="{255CDC77-CFA0-077B-487C-10107EE64737}"/>
              </a:ext>
            </a:extLst>
          </p:cNvPr>
          <p:cNvSpPr txBox="1">
            <a:spLocks/>
          </p:cNvSpPr>
          <p:nvPr/>
        </p:nvSpPr>
        <p:spPr bwMode="auto">
          <a:xfrm>
            <a:off x="690346" y="3145501"/>
            <a:ext cx="5269000" cy="217003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r>
              <a:rPr lang="en-US" altLang="zh-CN" sz="1400" kern="0" dirty="0"/>
              <a:t>Case 1: Allow UHR STA to enter doze state during the AP’s SU/MU downlink </a:t>
            </a:r>
            <a:r>
              <a:rPr lang="en-US" altLang="zh-CN" sz="1400" kern="0" dirty="0" err="1"/>
              <a:t>TxOP</a:t>
            </a:r>
            <a:r>
              <a:rPr lang="en-US" altLang="zh-CN" sz="1400" kern="0" dirty="0"/>
              <a:t>. And the same as VHT </a:t>
            </a:r>
            <a:r>
              <a:rPr lang="en-US" altLang="zh-CN" sz="1400" kern="0" dirty="0" err="1"/>
              <a:t>TxOP</a:t>
            </a:r>
            <a:r>
              <a:rPr lang="en-US" altLang="zh-CN" sz="1400" kern="0" dirty="0"/>
              <a:t> PS, AP uses a bit (e.g. TXOP_PS_NOT_ALLOWED) in the UHR PHY U-SIG to indicate whether the </a:t>
            </a:r>
            <a:r>
              <a:rPr lang="en-US" altLang="zh-CN" sz="1400" kern="0" dirty="0" err="1"/>
              <a:t>TxOP</a:t>
            </a:r>
            <a:r>
              <a:rPr lang="en-US" altLang="zh-CN" sz="1400" kern="0" dirty="0"/>
              <a:t> allows </a:t>
            </a:r>
            <a:r>
              <a:rPr lang="en-US" altLang="zh-CN" sz="1400" kern="0" dirty="0" err="1"/>
              <a:t>TxOP</a:t>
            </a:r>
            <a:r>
              <a:rPr lang="en-US" altLang="zh-CN" sz="1400" kern="0" dirty="0"/>
              <a:t> level power save</a:t>
            </a:r>
          </a:p>
          <a:p>
            <a:pPr lvl="1"/>
            <a:endParaRPr lang="en-US" altLang="zh-CN" sz="1400" kern="0" dirty="0"/>
          </a:p>
          <a:p>
            <a:pPr lvl="1"/>
            <a:r>
              <a:rPr lang="en-US" altLang="zh-CN" sz="1400" kern="0" dirty="0"/>
              <a:t>Case 2: Allow UHR STA to enter doze state during the AP’s SU/MU triggered uplink </a:t>
            </a:r>
            <a:r>
              <a:rPr lang="en-US" altLang="zh-CN" sz="1400" kern="0" dirty="0" err="1"/>
              <a:t>TxOP</a:t>
            </a:r>
            <a:r>
              <a:rPr lang="en-US" altLang="zh-CN" sz="1400" kern="0" dirty="0"/>
              <a:t>. AP needs use a bit in the Trigger frame (e.g. in the common field or in the Special User Info field) to have the same indication as the TXOP_PS_NOT_ALLOWED in the PHY U-SIG</a:t>
            </a:r>
          </a:p>
          <a:p>
            <a:pPr lvl="2"/>
            <a:r>
              <a:rPr lang="en-US" altLang="zh-CN" sz="1200" kern="0" dirty="0"/>
              <a:t>Whether the MU-RTS can trigger the </a:t>
            </a:r>
            <a:r>
              <a:rPr lang="en-US" altLang="zh-CN" sz="1200" kern="0" dirty="0" err="1"/>
              <a:t>TxOP</a:t>
            </a:r>
            <a:r>
              <a:rPr lang="en-US" altLang="zh-CN" sz="1200" kern="0" dirty="0"/>
              <a:t> level power save is TBD</a:t>
            </a:r>
          </a:p>
          <a:p>
            <a:endParaRPr lang="en-US" altLang="zh-CN" sz="800" kern="0" dirty="0"/>
          </a:p>
          <a:p>
            <a:pPr lvl="1"/>
            <a:endParaRPr lang="en-US" altLang="zh-CN" sz="1400" kern="0" dirty="0"/>
          </a:p>
          <a:p>
            <a:pPr lvl="1"/>
            <a:endParaRPr lang="en-US" altLang="zh-CN" sz="1200" kern="0" dirty="0"/>
          </a:p>
          <a:p>
            <a:endParaRPr lang="en-US" altLang="zh-CN" sz="2000" kern="0" dirty="0"/>
          </a:p>
          <a:p>
            <a:pPr lvl="2"/>
            <a:endParaRPr lang="en-US" sz="1400" kern="0" dirty="0"/>
          </a:p>
        </p:txBody>
      </p:sp>
    </p:spTree>
    <p:extLst>
      <p:ext uri="{BB962C8B-B14F-4D97-AF65-F5344CB8AC3E}">
        <p14:creationId xmlns:p14="http://schemas.microsoft.com/office/powerpoint/2010/main" val="210426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E11A2-822F-EBB5-8FDA-C50A547E8A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0AC1A-EAFB-A1BE-705A-DB73921D5D24}"/>
              </a:ext>
            </a:extLst>
          </p:cNvPr>
          <p:cNvSpPr>
            <a:spLocks noGrp="1"/>
          </p:cNvSpPr>
          <p:nvPr>
            <p:ph type="title"/>
          </p:nvPr>
        </p:nvSpPr>
        <p:spPr>
          <a:xfrm>
            <a:off x="914400" y="883512"/>
            <a:ext cx="10565296" cy="914399"/>
          </a:xfrm>
        </p:spPr>
        <p:txBody>
          <a:bodyPr/>
          <a:lstStyle/>
          <a:p>
            <a:r>
              <a:rPr lang="en-US" dirty="0"/>
              <a:t>Proposal: </a:t>
            </a:r>
            <a:r>
              <a:rPr lang="en-US" altLang="zh-CN" dirty="0"/>
              <a:t>Intra-BSS </a:t>
            </a:r>
            <a:r>
              <a:rPr lang="en-US" dirty="0" err="1"/>
              <a:t>TxOP</a:t>
            </a:r>
            <a:r>
              <a:rPr lang="en-US" dirty="0"/>
              <a:t> Power Save for UHR STA</a:t>
            </a:r>
          </a:p>
        </p:txBody>
      </p:sp>
      <p:sp>
        <p:nvSpPr>
          <p:cNvPr id="4" name="Slide Number Placeholder 3">
            <a:extLst>
              <a:ext uri="{FF2B5EF4-FFF2-40B4-BE49-F238E27FC236}">
                <a16:creationId xmlns:a16="http://schemas.microsoft.com/office/drawing/2014/main" id="{8975F5F1-F3E0-6B94-EB21-D2E9006807FD}"/>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14</a:t>
            </a:fld>
            <a:endParaRPr lang="en-US" dirty="0"/>
          </a:p>
        </p:txBody>
      </p:sp>
      <p:sp>
        <p:nvSpPr>
          <p:cNvPr id="21" name="内容占位符 5">
            <a:extLst>
              <a:ext uri="{FF2B5EF4-FFF2-40B4-BE49-F238E27FC236}">
                <a16:creationId xmlns:a16="http://schemas.microsoft.com/office/drawing/2014/main" id="{0579A887-1965-3D14-2061-5A4093B96117}"/>
              </a:ext>
            </a:extLst>
          </p:cNvPr>
          <p:cNvSpPr>
            <a:spLocks noGrp="1"/>
          </p:cNvSpPr>
          <p:nvPr>
            <p:ph idx="1"/>
          </p:nvPr>
        </p:nvSpPr>
        <p:spPr>
          <a:xfrm>
            <a:off x="779065" y="1706262"/>
            <a:ext cx="10700631" cy="2170039"/>
          </a:xfrm>
        </p:spPr>
        <p:txBody>
          <a:bodyPr/>
          <a:lstStyle/>
          <a:p>
            <a:r>
              <a:rPr lang="en-US" altLang="zh-CN" sz="1800" dirty="0"/>
              <a:t>To enable more flexibility,</a:t>
            </a:r>
          </a:p>
          <a:p>
            <a:pPr lvl="1"/>
            <a:r>
              <a:rPr lang="en-US" altLang="zh-CN" sz="1400" dirty="0"/>
              <a:t>The same as VHT </a:t>
            </a:r>
            <a:r>
              <a:rPr lang="en-US" altLang="zh-CN" sz="1400" dirty="0" err="1"/>
              <a:t>TxOP</a:t>
            </a:r>
            <a:r>
              <a:rPr lang="en-US" altLang="zh-CN" sz="1400" dirty="0"/>
              <a:t> PS, AP can control the UHR </a:t>
            </a:r>
            <a:r>
              <a:rPr lang="en-US" altLang="zh-CN" sz="1400" dirty="0" err="1"/>
              <a:t>TxOP</a:t>
            </a:r>
            <a:r>
              <a:rPr lang="en-US" altLang="zh-CN" sz="1400" dirty="0"/>
              <a:t> PS procedure per each </a:t>
            </a:r>
            <a:r>
              <a:rPr lang="en-US" altLang="zh-CN" sz="1400" dirty="0" err="1"/>
              <a:t>TxOP</a:t>
            </a:r>
            <a:r>
              <a:rPr lang="en-US" altLang="zh-CN" sz="1400" dirty="0"/>
              <a:t> by introducing the TXOP_PS_NOT_ALLOWED indication in both the UHR PPDU and Trigger frame in non-UHR PPDU</a:t>
            </a:r>
          </a:p>
          <a:p>
            <a:pPr lvl="1"/>
            <a:r>
              <a:rPr lang="en-US" altLang="zh-CN" sz="1400" dirty="0"/>
              <a:t>Different from VHT </a:t>
            </a:r>
            <a:r>
              <a:rPr lang="en-US" altLang="zh-CN" sz="1400" dirty="0" err="1"/>
              <a:t>TxOP</a:t>
            </a:r>
            <a:r>
              <a:rPr lang="en-US" altLang="zh-CN" sz="1400" dirty="0"/>
              <a:t> PS, the non-AP UHR STA can dynamically indicate whether it’s in UHR </a:t>
            </a:r>
            <a:r>
              <a:rPr lang="en-US" altLang="zh-CN" sz="1400" dirty="0" err="1"/>
              <a:t>TxOP</a:t>
            </a:r>
            <a:r>
              <a:rPr lang="en-US" altLang="zh-CN" sz="1400" dirty="0"/>
              <a:t> PS mode or not</a:t>
            </a:r>
          </a:p>
          <a:p>
            <a:pPr lvl="2"/>
            <a:r>
              <a:rPr lang="en-US" altLang="zh-CN" sz="1200" dirty="0"/>
              <a:t>For example, the UHR STA may have the same procedure to enable/disable UHR </a:t>
            </a:r>
            <a:r>
              <a:rPr lang="en-US" altLang="zh-CN" sz="1200" dirty="0" err="1"/>
              <a:t>TxOP</a:t>
            </a:r>
            <a:r>
              <a:rPr lang="en-US" altLang="zh-CN" sz="1200" dirty="0"/>
              <a:t> PS mode as that of DPS operating mode</a:t>
            </a:r>
          </a:p>
          <a:p>
            <a:pPr lvl="2"/>
            <a:r>
              <a:rPr lang="en-US" altLang="zh-CN" sz="1200" dirty="0"/>
              <a:t>For example, the UHR STA that has lower latency requirement may request to disable the UHR </a:t>
            </a:r>
            <a:r>
              <a:rPr lang="en-US" altLang="zh-CN" sz="1200" dirty="0" err="1"/>
              <a:t>TxOP</a:t>
            </a:r>
            <a:r>
              <a:rPr lang="en-US" altLang="zh-CN" sz="1200" dirty="0"/>
              <a:t> PS for a while</a:t>
            </a:r>
          </a:p>
          <a:p>
            <a:endParaRPr lang="en-US" altLang="zh-CN" sz="1800" dirty="0"/>
          </a:p>
          <a:p>
            <a:r>
              <a:rPr lang="en-US" altLang="zh-CN" sz="1800" dirty="0"/>
              <a:t>Coexistence with other power save mechanisms,</a:t>
            </a:r>
          </a:p>
          <a:p>
            <a:pPr lvl="1"/>
            <a:r>
              <a:rPr lang="en-US" altLang="zh-CN" sz="1400" dirty="0"/>
              <a:t>With HE Intra-PPDU Power Save,</a:t>
            </a:r>
          </a:p>
          <a:p>
            <a:pPr lvl="2"/>
            <a:r>
              <a:rPr lang="en-US" altLang="zh-CN" sz="1200" dirty="0"/>
              <a:t>The </a:t>
            </a:r>
            <a:r>
              <a:rPr lang="en-US" altLang="zh-CN" sz="1200" dirty="0" err="1"/>
              <a:t>TxOP</a:t>
            </a:r>
            <a:r>
              <a:rPr lang="en-US" altLang="zh-CN" sz="1200" dirty="0"/>
              <a:t> PS can coexist with Intra-PPDU PS. And it’s up to STA’s implementation to choose </a:t>
            </a:r>
            <a:r>
              <a:rPr lang="en-US" altLang="zh-CN" sz="1200" dirty="0" err="1"/>
              <a:t>TxOP</a:t>
            </a:r>
            <a:r>
              <a:rPr lang="en-US" altLang="zh-CN" sz="1200" dirty="0"/>
              <a:t> PS or PPDU PS when a received PPDU satisfies both </a:t>
            </a:r>
          </a:p>
          <a:p>
            <a:pPr lvl="1"/>
            <a:r>
              <a:rPr lang="en-US" altLang="zh-CN" sz="1400" dirty="0"/>
              <a:t>With UHR DPS,  </a:t>
            </a:r>
          </a:p>
          <a:p>
            <a:pPr lvl="2"/>
            <a:r>
              <a:rPr lang="en-US" altLang="zh-CN" sz="1200" dirty="0"/>
              <a:t>To better coexist with UHR DPS, there may be some requirements for the DPS,</a:t>
            </a:r>
          </a:p>
          <a:p>
            <a:pPr lvl="3"/>
            <a:r>
              <a:rPr lang="en-US" altLang="zh-CN" sz="1100" dirty="0"/>
              <a:t>Current DPS STA needs to be able to decode </a:t>
            </a:r>
            <a:r>
              <a:rPr lang="en-US" altLang="zh-CN" sz="1100" dirty="0" err="1"/>
              <a:t>upto</a:t>
            </a:r>
            <a:r>
              <a:rPr lang="en-US" altLang="zh-CN" sz="1100" dirty="0"/>
              <a:t> 24Mbps, and the supported PPDU format is still TBD now.</a:t>
            </a:r>
          </a:p>
          <a:p>
            <a:pPr lvl="3"/>
            <a:r>
              <a:rPr lang="en-US" altLang="zh-CN" sz="1100" dirty="0"/>
              <a:t>To be able to retrieve the TXOP_DURATION and TXOP_PS_NOT_ALLOW information from the UHR PHY U-SIG, the DPS STA shall at least be able to decode </a:t>
            </a:r>
            <a:r>
              <a:rPr lang="en-US" altLang="zh-CN" sz="1100" dirty="0" err="1"/>
              <a:t>upto</a:t>
            </a:r>
            <a:r>
              <a:rPr lang="en-US" altLang="zh-CN" sz="1100" dirty="0"/>
              <a:t> the UHR PPDU U-SIG (which is BPSK modulation)</a:t>
            </a:r>
          </a:p>
          <a:p>
            <a:pPr marL="0" indent="0">
              <a:buNone/>
            </a:pPr>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spTree>
    <p:extLst>
      <p:ext uri="{BB962C8B-B14F-4D97-AF65-F5344CB8AC3E}">
        <p14:creationId xmlns:p14="http://schemas.microsoft.com/office/powerpoint/2010/main" val="399285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5AE94-FD41-A650-F035-69755F217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C62AE-D8CF-47D8-4AA0-1726ABEDBFFA}"/>
              </a:ext>
            </a:extLst>
          </p:cNvPr>
          <p:cNvSpPr>
            <a:spLocks noGrp="1"/>
          </p:cNvSpPr>
          <p:nvPr>
            <p:ph type="title"/>
          </p:nvPr>
        </p:nvSpPr>
        <p:spPr/>
        <p:txBody>
          <a:bodyPr/>
          <a:lstStyle/>
          <a:p>
            <a:r>
              <a:rPr lang="en-US" altLang="zh-CN" dirty="0"/>
              <a:t>Summary</a:t>
            </a:r>
            <a:endParaRPr lang="en-US" dirty="0"/>
          </a:p>
        </p:txBody>
      </p:sp>
      <p:sp>
        <p:nvSpPr>
          <p:cNvPr id="4" name="Slide Number Placeholder 3">
            <a:extLst>
              <a:ext uri="{FF2B5EF4-FFF2-40B4-BE49-F238E27FC236}">
                <a16:creationId xmlns:a16="http://schemas.microsoft.com/office/drawing/2014/main" id="{789BEE91-7E8B-0E54-21C1-A1540166E432}"/>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15</a:t>
            </a:fld>
            <a:endParaRPr lang="en-US"/>
          </a:p>
        </p:txBody>
      </p:sp>
      <p:sp>
        <p:nvSpPr>
          <p:cNvPr id="6" name="内容占位符 5">
            <a:extLst>
              <a:ext uri="{FF2B5EF4-FFF2-40B4-BE49-F238E27FC236}">
                <a16:creationId xmlns:a16="http://schemas.microsoft.com/office/drawing/2014/main" id="{9ACD69D1-987D-88E1-690F-4B39934CC3C1}"/>
              </a:ext>
            </a:extLst>
          </p:cNvPr>
          <p:cNvSpPr>
            <a:spLocks noGrp="1"/>
          </p:cNvSpPr>
          <p:nvPr>
            <p:ph idx="1"/>
          </p:nvPr>
        </p:nvSpPr>
        <p:spPr>
          <a:xfrm>
            <a:off x="854764" y="1719477"/>
            <a:ext cx="10595113" cy="2190949"/>
          </a:xfrm>
        </p:spPr>
        <p:txBody>
          <a:bodyPr/>
          <a:lstStyle/>
          <a:p>
            <a:r>
              <a:rPr lang="en-US" altLang="zh-CN" dirty="0"/>
              <a:t>In this contribution, we introduce the 802.11ac VHT </a:t>
            </a:r>
            <a:r>
              <a:rPr lang="en-US" altLang="zh-CN" dirty="0" err="1"/>
              <a:t>TxOP</a:t>
            </a:r>
            <a:r>
              <a:rPr lang="en-US" altLang="zh-CN" dirty="0"/>
              <a:t> Power Save and the 802.11ax Intra-PPDU Power Save, both of which can provide a chance to make the STA enter the shallow sleep (or doze state)</a:t>
            </a:r>
          </a:p>
          <a:p>
            <a:pPr marL="0" indent="0">
              <a:buNone/>
            </a:pPr>
            <a:r>
              <a:rPr lang="en-US" altLang="zh-CN" dirty="0"/>
              <a:t> </a:t>
            </a:r>
          </a:p>
          <a:p>
            <a:r>
              <a:rPr lang="en-US" altLang="zh-CN" dirty="0"/>
              <a:t>We try to analyze the limitation of the VHT </a:t>
            </a:r>
            <a:r>
              <a:rPr lang="en-US" altLang="zh-CN" dirty="0" err="1"/>
              <a:t>TxOP</a:t>
            </a:r>
            <a:r>
              <a:rPr lang="en-US" altLang="zh-CN" dirty="0"/>
              <a:t> Power Save and use a simulation to show the limitation of the 802.11ax Intra-PPDU Power Save</a:t>
            </a:r>
          </a:p>
          <a:p>
            <a:endParaRPr lang="en-US" altLang="zh-CN" dirty="0"/>
          </a:p>
          <a:p>
            <a:r>
              <a:rPr lang="en-US" altLang="zh-CN" dirty="0"/>
              <a:t>Considering the limitation of the existing 802.11ac/ax mechanisms, we propose to allow an UHR Intra-BSS </a:t>
            </a:r>
            <a:r>
              <a:rPr lang="en-US" altLang="zh-CN" dirty="0" err="1"/>
              <a:t>TxOP</a:t>
            </a:r>
            <a:r>
              <a:rPr lang="en-US" altLang="zh-CN" dirty="0"/>
              <a:t> level power save for the UHR STA </a:t>
            </a:r>
          </a:p>
          <a:p>
            <a:endParaRPr lang="en-US" altLang="zh-CN" dirty="0"/>
          </a:p>
          <a:p>
            <a:pPr marL="0" indent="0">
              <a:buNone/>
            </a:pPr>
            <a:endParaRPr lang="en-US" altLang="zh-CN" dirty="0"/>
          </a:p>
        </p:txBody>
      </p:sp>
    </p:spTree>
    <p:extLst>
      <p:ext uri="{BB962C8B-B14F-4D97-AF65-F5344CB8AC3E}">
        <p14:creationId xmlns:p14="http://schemas.microsoft.com/office/powerpoint/2010/main" val="2889726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1DEF6-ECB7-D389-2680-7C196F5FF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2EAF5-39DD-C581-EA19-AB122E3BA918}"/>
              </a:ext>
            </a:extLst>
          </p:cNvPr>
          <p:cNvSpPr>
            <a:spLocks noGrp="1"/>
          </p:cNvSpPr>
          <p:nvPr>
            <p:ph type="title"/>
          </p:nvPr>
        </p:nvSpPr>
        <p:spPr/>
        <p:txBody>
          <a:bodyPr/>
          <a:lstStyle/>
          <a:p>
            <a:r>
              <a:rPr lang="en-US" altLang="zh-CN" dirty="0"/>
              <a:t>SP 1</a:t>
            </a:r>
            <a:endParaRPr lang="en-US" dirty="0"/>
          </a:p>
        </p:txBody>
      </p:sp>
      <p:sp>
        <p:nvSpPr>
          <p:cNvPr id="4" name="Slide Number Placeholder 3">
            <a:extLst>
              <a:ext uri="{FF2B5EF4-FFF2-40B4-BE49-F238E27FC236}">
                <a16:creationId xmlns:a16="http://schemas.microsoft.com/office/drawing/2014/main" id="{E227BE2B-C6B0-74B9-AD2E-00E914F5E86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16</a:t>
            </a:fld>
            <a:endParaRPr lang="en-US"/>
          </a:p>
        </p:txBody>
      </p:sp>
      <p:sp>
        <p:nvSpPr>
          <p:cNvPr id="6" name="内容占位符 5">
            <a:extLst>
              <a:ext uri="{FF2B5EF4-FFF2-40B4-BE49-F238E27FC236}">
                <a16:creationId xmlns:a16="http://schemas.microsoft.com/office/drawing/2014/main" id="{1CC97D67-0F2A-9DEF-4776-8DFDBFACBED4}"/>
              </a:ext>
            </a:extLst>
          </p:cNvPr>
          <p:cNvSpPr>
            <a:spLocks noGrp="1"/>
          </p:cNvSpPr>
          <p:nvPr>
            <p:ph idx="1"/>
          </p:nvPr>
        </p:nvSpPr>
        <p:spPr>
          <a:xfrm>
            <a:off x="854764" y="1719477"/>
            <a:ext cx="10595113" cy="2190949"/>
          </a:xfrm>
        </p:spPr>
        <p:txBody>
          <a:bodyPr/>
          <a:lstStyle/>
          <a:p>
            <a:r>
              <a:rPr lang="en-US" altLang="zh-CN" dirty="0"/>
              <a:t>Do you support that the UHR AP and UHR STA can support an UHR Intra-BSS </a:t>
            </a:r>
            <a:r>
              <a:rPr lang="en-US" altLang="zh-CN" dirty="0" err="1"/>
              <a:t>TxOP</a:t>
            </a:r>
            <a:r>
              <a:rPr lang="en-US" altLang="zh-CN" dirty="0"/>
              <a:t> Power Save operating mode, in which the UHR AP can allow an non-AP UHR STAs to enter doze state during a TXOP, then a non-AP UHR STA that is in TXOP power save mode may enter the doze state until the end of that TXOP under some certain conditions? </a:t>
            </a:r>
          </a:p>
          <a:p>
            <a:pPr lvl="1"/>
            <a:r>
              <a:rPr lang="en-US" altLang="zh-CN" dirty="0"/>
              <a:t>The detailed procedure is TBD</a:t>
            </a:r>
          </a:p>
          <a:p>
            <a:pPr lvl="1"/>
            <a:r>
              <a:rPr lang="en-US" altLang="zh-CN" dirty="0"/>
              <a:t>The detailed conditions are TBD</a:t>
            </a:r>
          </a:p>
        </p:txBody>
      </p:sp>
    </p:spTree>
    <p:extLst>
      <p:ext uri="{BB962C8B-B14F-4D97-AF65-F5344CB8AC3E}">
        <p14:creationId xmlns:p14="http://schemas.microsoft.com/office/powerpoint/2010/main" val="244253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AB3F7AA-37B4-0942-A4BA-9B890C6110A6}"/>
              </a:ext>
            </a:extLst>
          </p:cNvPr>
          <p:cNvSpPr>
            <a:spLocks noGrp="1"/>
          </p:cNvSpPr>
          <p:nvPr>
            <p:ph idx="1"/>
          </p:nvPr>
        </p:nvSpPr>
        <p:spPr>
          <a:xfrm>
            <a:off x="914400" y="2016929"/>
            <a:ext cx="10363200" cy="4039922"/>
          </a:xfrm>
        </p:spPr>
        <p:txBody>
          <a:bodyPr/>
          <a:lstStyle/>
          <a:p>
            <a:pPr marL="0" indent="0">
              <a:buNone/>
            </a:pPr>
            <a:r>
              <a:rPr lang="en-US" altLang="zh-CN" sz="1800" b="0" dirty="0"/>
              <a:t>[1] 11-14-0980-16-00ax-simulation-scenarios</a:t>
            </a:r>
          </a:p>
          <a:p>
            <a:pPr marL="0" indent="0">
              <a:buNone/>
            </a:pPr>
            <a:r>
              <a:rPr lang="en-US" altLang="zh-CN" sz="1800" b="0" dirty="0"/>
              <a:t>[2] 11-15-0590-02-00ax-traffic-model-updates-to-evaluation-methodology</a:t>
            </a:r>
          </a:p>
          <a:p>
            <a:pPr marL="0" indent="0">
              <a:buNone/>
            </a:pPr>
            <a:endParaRPr lang="en-US" altLang="zh-CN" sz="1800" b="0" dirty="0"/>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17</a:t>
            </a:fld>
            <a:endParaRPr lang="en-US"/>
          </a:p>
        </p:txBody>
      </p:sp>
    </p:spTree>
    <p:extLst>
      <p:ext uri="{BB962C8B-B14F-4D97-AF65-F5344CB8AC3E}">
        <p14:creationId xmlns:p14="http://schemas.microsoft.com/office/powerpoint/2010/main" val="81246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2FCF7-2EB0-30F2-851E-236EC6091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5C582-F119-AA9B-9130-7807583F47F4}"/>
              </a:ext>
            </a:extLst>
          </p:cNvPr>
          <p:cNvSpPr>
            <a:spLocks noGrp="1"/>
          </p:cNvSpPr>
          <p:nvPr>
            <p:ph type="title"/>
          </p:nvPr>
        </p:nvSpPr>
        <p:spPr>
          <a:xfrm>
            <a:off x="965202" y="2448340"/>
            <a:ext cx="10363200" cy="914399"/>
          </a:xfrm>
        </p:spPr>
        <p:txBody>
          <a:bodyPr/>
          <a:lstStyle/>
          <a:p>
            <a:r>
              <a:rPr lang="en-US" altLang="zh-CN" dirty="0"/>
              <a:t>Back Up</a:t>
            </a:r>
            <a:endParaRPr lang="en-US" dirty="0"/>
          </a:p>
        </p:txBody>
      </p:sp>
      <p:sp>
        <p:nvSpPr>
          <p:cNvPr id="4" name="Slide Number Placeholder 3">
            <a:extLst>
              <a:ext uri="{FF2B5EF4-FFF2-40B4-BE49-F238E27FC236}">
                <a16:creationId xmlns:a16="http://schemas.microsoft.com/office/drawing/2014/main" id="{1EEEBC4A-8DCE-3F10-0095-443ACFE62D1C}"/>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18</a:t>
            </a:fld>
            <a:endParaRPr lang="en-US"/>
          </a:p>
        </p:txBody>
      </p:sp>
    </p:spTree>
    <p:extLst>
      <p:ext uri="{BB962C8B-B14F-4D97-AF65-F5344CB8AC3E}">
        <p14:creationId xmlns:p14="http://schemas.microsoft.com/office/powerpoint/2010/main" val="3906488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334CA-6F25-48FC-6392-AF4A031A4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D11BF-0A00-CFC8-0E3E-82267F81A7CB}"/>
              </a:ext>
            </a:extLst>
          </p:cNvPr>
          <p:cNvSpPr>
            <a:spLocks noGrp="1"/>
          </p:cNvSpPr>
          <p:nvPr>
            <p:ph type="title"/>
          </p:nvPr>
        </p:nvSpPr>
        <p:spPr>
          <a:xfrm>
            <a:off x="914400" y="540027"/>
            <a:ext cx="10363200" cy="914399"/>
          </a:xfrm>
        </p:spPr>
        <p:txBody>
          <a:bodyPr/>
          <a:lstStyle/>
          <a:p>
            <a:r>
              <a:rPr lang="en-US" dirty="0"/>
              <a:t>The detailed stats for the simulation</a:t>
            </a:r>
          </a:p>
        </p:txBody>
      </p:sp>
      <p:sp>
        <p:nvSpPr>
          <p:cNvPr id="4" name="Slide Number Placeholder 3">
            <a:extLst>
              <a:ext uri="{FF2B5EF4-FFF2-40B4-BE49-F238E27FC236}">
                <a16:creationId xmlns:a16="http://schemas.microsoft.com/office/drawing/2014/main" id="{50AC8127-3189-5691-D2B0-2D8D871CFFCE}"/>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19</a:t>
            </a:fld>
            <a:endParaRPr lang="en-US"/>
          </a:p>
        </p:txBody>
      </p:sp>
      <p:graphicFrame>
        <p:nvGraphicFramePr>
          <p:cNvPr id="9" name="Table 8">
            <a:extLst>
              <a:ext uri="{FF2B5EF4-FFF2-40B4-BE49-F238E27FC236}">
                <a16:creationId xmlns:a16="http://schemas.microsoft.com/office/drawing/2014/main" id="{07204C1C-C2AB-781D-3E85-D749C7649B5F}"/>
              </a:ext>
            </a:extLst>
          </p:cNvPr>
          <p:cNvGraphicFramePr>
            <a:graphicFrameLocks noGrp="1"/>
          </p:cNvGraphicFramePr>
          <p:nvPr>
            <p:extLst>
              <p:ext uri="{D42A27DB-BD31-4B8C-83A1-F6EECF244321}">
                <p14:modId xmlns:p14="http://schemas.microsoft.com/office/powerpoint/2010/main" val="863181626"/>
              </p:ext>
            </p:extLst>
          </p:nvPr>
        </p:nvGraphicFramePr>
        <p:xfrm>
          <a:off x="311426" y="1254793"/>
          <a:ext cx="11569147" cy="5220620"/>
        </p:xfrm>
        <a:graphic>
          <a:graphicData uri="http://schemas.openxmlformats.org/drawingml/2006/table">
            <a:tbl>
              <a:tblPr>
                <a:tableStyleId>{5C22544A-7EE6-4342-B048-85BDC9FD1C3A}</a:tableStyleId>
              </a:tblPr>
              <a:tblGrid>
                <a:gridCol w="450096">
                  <a:extLst>
                    <a:ext uri="{9D8B030D-6E8A-4147-A177-3AD203B41FA5}">
                      <a16:colId xmlns:a16="http://schemas.microsoft.com/office/drawing/2014/main" val="2000305711"/>
                    </a:ext>
                  </a:extLst>
                </a:gridCol>
                <a:gridCol w="641804">
                  <a:extLst>
                    <a:ext uri="{9D8B030D-6E8A-4147-A177-3AD203B41FA5}">
                      <a16:colId xmlns:a16="http://schemas.microsoft.com/office/drawing/2014/main" val="987024774"/>
                    </a:ext>
                  </a:extLst>
                </a:gridCol>
                <a:gridCol w="708485">
                  <a:extLst>
                    <a:ext uri="{9D8B030D-6E8A-4147-A177-3AD203B41FA5}">
                      <a16:colId xmlns:a16="http://schemas.microsoft.com/office/drawing/2014/main" val="3822873652"/>
                    </a:ext>
                  </a:extLst>
                </a:gridCol>
                <a:gridCol w="566788">
                  <a:extLst>
                    <a:ext uri="{9D8B030D-6E8A-4147-A177-3AD203B41FA5}">
                      <a16:colId xmlns:a16="http://schemas.microsoft.com/office/drawing/2014/main" val="710809855"/>
                    </a:ext>
                  </a:extLst>
                </a:gridCol>
                <a:gridCol w="400086">
                  <a:extLst>
                    <a:ext uri="{9D8B030D-6E8A-4147-A177-3AD203B41FA5}">
                      <a16:colId xmlns:a16="http://schemas.microsoft.com/office/drawing/2014/main" val="3924979096"/>
                    </a:ext>
                  </a:extLst>
                </a:gridCol>
                <a:gridCol w="400086">
                  <a:extLst>
                    <a:ext uri="{9D8B030D-6E8A-4147-A177-3AD203B41FA5}">
                      <a16:colId xmlns:a16="http://schemas.microsoft.com/office/drawing/2014/main" val="287408879"/>
                    </a:ext>
                  </a:extLst>
                </a:gridCol>
                <a:gridCol w="629403">
                  <a:extLst>
                    <a:ext uri="{9D8B030D-6E8A-4147-A177-3AD203B41FA5}">
                      <a16:colId xmlns:a16="http://schemas.microsoft.com/office/drawing/2014/main" val="4087743041"/>
                    </a:ext>
                  </a:extLst>
                </a:gridCol>
                <a:gridCol w="445828">
                  <a:extLst>
                    <a:ext uri="{9D8B030D-6E8A-4147-A177-3AD203B41FA5}">
                      <a16:colId xmlns:a16="http://schemas.microsoft.com/office/drawing/2014/main" val="615538232"/>
                    </a:ext>
                  </a:extLst>
                </a:gridCol>
                <a:gridCol w="650139">
                  <a:extLst>
                    <a:ext uri="{9D8B030D-6E8A-4147-A177-3AD203B41FA5}">
                      <a16:colId xmlns:a16="http://schemas.microsoft.com/office/drawing/2014/main" val="1466783518"/>
                    </a:ext>
                  </a:extLst>
                </a:gridCol>
                <a:gridCol w="566788">
                  <a:extLst>
                    <a:ext uri="{9D8B030D-6E8A-4147-A177-3AD203B41FA5}">
                      <a16:colId xmlns:a16="http://schemas.microsoft.com/office/drawing/2014/main" val="683440441"/>
                    </a:ext>
                  </a:extLst>
                </a:gridCol>
                <a:gridCol w="400086">
                  <a:extLst>
                    <a:ext uri="{9D8B030D-6E8A-4147-A177-3AD203B41FA5}">
                      <a16:colId xmlns:a16="http://schemas.microsoft.com/office/drawing/2014/main" val="524100319"/>
                    </a:ext>
                  </a:extLst>
                </a:gridCol>
                <a:gridCol w="400086">
                  <a:extLst>
                    <a:ext uri="{9D8B030D-6E8A-4147-A177-3AD203B41FA5}">
                      <a16:colId xmlns:a16="http://schemas.microsoft.com/office/drawing/2014/main" val="2190682248"/>
                    </a:ext>
                  </a:extLst>
                </a:gridCol>
                <a:gridCol w="598325">
                  <a:extLst>
                    <a:ext uri="{9D8B030D-6E8A-4147-A177-3AD203B41FA5}">
                      <a16:colId xmlns:a16="http://schemas.microsoft.com/office/drawing/2014/main" val="2416058575"/>
                    </a:ext>
                  </a:extLst>
                </a:gridCol>
                <a:gridCol w="510245">
                  <a:extLst>
                    <a:ext uri="{9D8B030D-6E8A-4147-A177-3AD203B41FA5}">
                      <a16:colId xmlns:a16="http://schemas.microsoft.com/office/drawing/2014/main" val="2911056842"/>
                    </a:ext>
                  </a:extLst>
                </a:gridCol>
                <a:gridCol w="641804">
                  <a:extLst>
                    <a:ext uri="{9D8B030D-6E8A-4147-A177-3AD203B41FA5}">
                      <a16:colId xmlns:a16="http://schemas.microsoft.com/office/drawing/2014/main" val="1492162972"/>
                    </a:ext>
                  </a:extLst>
                </a:gridCol>
                <a:gridCol w="641804">
                  <a:extLst>
                    <a:ext uri="{9D8B030D-6E8A-4147-A177-3AD203B41FA5}">
                      <a16:colId xmlns:a16="http://schemas.microsoft.com/office/drawing/2014/main" val="1783792886"/>
                    </a:ext>
                  </a:extLst>
                </a:gridCol>
                <a:gridCol w="400086">
                  <a:extLst>
                    <a:ext uri="{9D8B030D-6E8A-4147-A177-3AD203B41FA5}">
                      <a16:colId xmlns:a16="http://schemas.microsoft.com/office/drawing/2014/main" val="6930348"/>
                    </a:ext>
                  </a:extLst>
                </a:gridCol>
                <a:gridCol w="400086">
                  <a:extLst>
                    <a:ext uri="{9D8B030D-6E8A-4147-A177-3AD203B41FA5}">
                      <a16:colId xmlns:a16="http://schemas.microsoft.com/office/drawing/2014/main" val="2619359468"/>
                    </a:ext>
                  </a:extLst>
                </a:gridCol>
                <a:gridCol w="579871">
                  <a:extLst>
                    <a:ext uri="{9D8B030D-6E8A-4147-A177-3AD203B41FA5}">
                      <a16:colId xmlns:a16="http://schemas.microsoft.com/office/drawing/2014/main" val="2337960935"/>
                    </a:ext>
                  </a:extLst>
                </a:gridCol>
                <a:gridCol w="470355">
                  <a:extLst>
                    <a:ext uri="{9D8B030D-6E8A-4147-A177-3AD203B41FA5}">
                      <a16:colId xmlns:a16="http://schemas.microsoft.com/office/drawing/2014/main" val="3581797686"/>
                    </a:ext>
                  </a:extLst>
                </a:gridCol>
                <a:gridCol w="541783">
                  <a:extLst>
                    <a:ext uri="{9D8B030D-6E8A-4147-A177-3AD203B41FA5}">
                      <a16:colId xmlns:a16="http://schemas.microsoft.com/office/drawing/2014/main" val="2703264947"/>
                    </a:ext>
                  </a:extLst>
                </a:gridCol>
                <a:gridCol w="525113">
                  <a:extLst>
                    <a:ext uri="{9D8B030D-6E8A-4147-A177-3AD203B41FA5}">
                      <a16:colId xmlns:a16="http://schemas.microsoft.com/office/drawing/2014/main" val="2725532538"/>
                    </a:ext>
                  </a:extLst>
                </a:gridCol>
              </a:tblGrid>
              <a:tr h="124117">
                <a:tc>
                  <a:txBody>
                    <a:bodyPr/>
                    <a:lstStyle/>
                    <a:p>
                      <a:pPr algn="l" fontAlgn="ctr"/>
                      <a:r>
                        <a:rPr lang="en-US" sz="1000" b="1" u="none" strike="noStrike" dirty="0">
                          <a:effectLst/>
                        </a:rPr>
                        <a:t>PER=0</a:t>
                      </a:r>
                      <a:endParaRPr lang="en-US" sz="1000" b="1"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a:effectLst/>
                        </a:rPr>
                        <a:t>Duration (us)</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a:effectLst/>
                        </a:rPr>
                        <a:t>PPDU Count</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dirty="0" err="1">
                          <a:effectLst/>
                        </a:rPr>
                        <a:t>TxOP</a:t>
                      </a:r>
                      <a:r>
                        <a:rPr lang="en-US" sz="600" u="none" strike="noStrike" dirty="0">
                          <a:effectLst/>
                        </a:rPr>
                        <a:t> Count</a:t>
                      </a:r>
                      <a:endParaRPr lang="en-US"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marL="0" algn="l" defTabSz="914400" rtl="0" eaLnBrk="1" fontAlgn="ctr" latinLnBrk="0" hangingPunct="1"/>
                      <a:endParaRPr lang="zh-CN" altLang="en-US" sz="1000" b="1" u="none" strike="noStrike" kern="1200">
                        <a:solidFill>
                          <a:schemeClr val="dk1"/>
                        </a:solidFill>
                        <a:effectLst/>
                        <a:latin typeface="+mn-lt"/>
                        <a:ea typeface="+mn-ea"/>
                        <a:cs typeface="+mn-cs"/>
                      </a:endParaRPr>
                    </a:p>
                  </a:txBody>
                  <a:tcPr marL="4480" marR="4480" marT="4480" marB="0" anchor="ctr"/>
                </a:tc>
                <a:tc>
                  <a:txBody>
                    <a:bodyPr/>
                    <a:lstStyle/>
                    <a:p>
                      <a:pPr marL="0" algn="l" defTabSz="914400" rtl="0" eaLnBrk="1" fontAlgn="ctr" latinLnBrk="0" hangingPunct="1"/>
                      <a:r>
                        <a:rPr lang="en-US" sz="1000" b="1" u="none" strike="noStrike" kern="1200" dirty="0">
                          <a:solidFill>
                            <a:schemeClr val="dk1"/>
                          </a:solidFill>
                          <a:effectLst/>
                          <a:latin typeface="+mn-lt"/>
                          <a:ea typeface="+mn-ea"/>
                          <a:cs typeface="+mn-cs"/>
                        </a:rPr>
                        <a:t>PER=0.05</a:t>
                      </a:r>
                    </a:p>
                  </a:txBody>
                  <a:tcPr marL="4480" marR="4480" marT="4480" marB="0" anchor="ctr"/>
                </a:tc>
                <a:tc>
                  <a:txBody>
                    <a:bodyPr/>
                    <a:lstStyle/>
                    <a:p>
                      <a:pPr algn="ctr" fontAlgn="ctr"/>
                      <a:r>
                        <a:rPr lang="en-US" sz="600" u="none" strike="noStrike" dirty="0">
                          <a:effectLst/>
                        </a:rPr>
                        <a:t>Duration (us)</a:t>
                      </a:r>
                      <a:endParaRPr lang="en-US"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a:effectLst/>
                        </a:rPr>
                        <a:t>PPDU Count</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a:effectLst/>
                        </a:rPr>
                        <a:t>TxOP Count</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marL="0" algn="l" defTabSz="914400" rtl="0" eaLnBrk="1" fontAlgn="ctr" latinLnBrk="0" hangingPunct="1"/>
                      <a:r>
                        <a:rPr lang="en-US" sz="1000" b="1" u="none" strike="noStrike" kern="1200" dirty="0">
                          <a:solidFill>
                            <a:schemeClr val="dk1"/>
                          </a:solidFill>
                          <a:effectLst/>
                          <a:latin typeface="+mn-lt"/>
                          <a:ea typeface="+mn-ea"/>
                          <a:cs typeface="+mn-cs"/>
                        </a:rPr>
                        <a:t>PER=0.1</a:t>
                      </a:r>
                    </a:p>
                  </a:txBody>
                  <a:tcPr marL="4480" marR="4480" marT="4480" marB="0" anchor="ctr"/>
                </a:tc>
                <a:tc>
                  <a:txBody>
                    <a:bodyPr/>
                    <a:lstStyle/>
                    <a:p>
                      <a:pPr algn="ctr" fontAlgn="ctr"/>
                      <a:r>
                        <a:rPr lang="en-US" sz="600" u="none" strike="noStrike">
                          <a:effectLst/>
                        </a:rPr>
                        <a:t>Duration (us)</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a:effectLst/>
                        </a:rPr>
                        <a:t>PPDU Count</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a:effectLst/>
                        </a:rPr>
                        <a:t>TxOP Count</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marL="0" algn="l" defTabSz="914400" rtl="0" eaLnBrk="1" fontAlgn="ctr" latinLnBrk="0" hangingPunct="1"/>
                      <a:r>
                        <a:rPr lang="en-US" sz="1000" b="1" u="none" strike="noStrike" kern="1200" dirty="0">
                          <a:solidFill>
                            <a:schemeClr val="dk1"/>
                          </a:solidFill>
                          <a:effectLst/>
                          <a:latin typeface="+mn-lt"/>
                          <a:ea typeface="+mn-ea"/>
                          <a:cs typeface="+mn-cs"/>
                        </a:rPr>
                        <a:t>PER=0.15</a:t>
                      </a:r>
                    </a:p>
                  </a:txBody>
                  <a:tcPr marL="4480" marR="4480" marT="4480" marB="0" anchor="ctr"/>
                </a:tc>
                <a:tc>
                  <a:txBody>
                    <a:bodyPr/>
                    <a:lstStyle/>
                    <a:p>
                      <a:pPr algn="ctr" fontAlgn="ctr"/>
                      <a:r>
                        <a:rPr lang="en-US" sz="600" u="none" strike="noStrike">
                          <a:effectLst/>
                        </a:rPr>
                        <a:t>Duration (us)</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a:effectLst/>
                        </a:rPr>
                        <a:t>PPDU Count</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sz="600" u="none" strike="noStrike">
                          <a:effectLst/>
                        </a:rPr>
                        <a:t>TxOP Count</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706607751"/>
                  </a:ext>
                </a:extLst>
              </a:tr>
              <a:tr h="124117">
                <a:tc>
                  <a:txBody>
                    <a:bodyPr/>
                    <a:lstStyle/>
                    <a:p>
                      <a:pPr algn="l" fontAlgn="ctr"/>
                      <a:r>
                        <a:rPr lang="en-US" sz="600" u="none" strike="noStrike">
                          <a:effectLst/>
                        </a:rPr>
                        <a:t>Bucket 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143400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dirty="0">
                          <a:effectLst/>
                        </a:rPr>
                        <a:t>0</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142589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141404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140739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681154462"/>
                  </a:ext>
                </a:extLst>
              </a:tr>
              <a:tr h="124117">
                <a:tc>
                  <a:txBody>
                    <a:bodyPr/>
                    <a:lstStyle/>
                    <a:p>
                      <a:pPr algn="l" fontAlgn="ctr"/>
                      <a:r>
                        <a:rPr lang="en-US" sz="600" u="none" strike="noStrike">
                          <a:effectLst/>
                        </a:rPr>
                        <a:t>Bucket 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11779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248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11876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247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11903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212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11864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246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3410850443"/>
                  </a:ext>
                </a:extLst>
              </a:tr>
              <a:tr h="124117">
                <a:tc>
                  <a:txBody>
                    <a:bodyPr/>
                    <a:lstStyle/>
                    <a:p>
                      <a:pPr algn="l" fontAlgn="ctr"/>
                      <a:r>
                        <a:rPr lang="en-US" sz="600" u="none" strike="noStrike">
                          <a:effectLst/>
                        </a:rPr>
                        <a:t>Bucket 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2891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3079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2021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3296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2045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3560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2036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522159877"/>
                  </a:ext>
                </a:extLst>
              </a:tr>
              <a:tr h="124117">
                <a:tc>
                  <a:txBody>
                    <a:bodyPr/>
                    <a:lstStyle/>
                    <a:p>
                      <a:pPr algn="l" fontAlgn="ctr"/>
                      <a:r>
                        <a:rPr lang="en-US" sz="600" u="none" strike="noStrike">
                          <a:effectLst/>
                        </a:rPr>
                        <a:t>Bucket 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2305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11892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2295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11837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2372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11733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11631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437509385"/>
                  </a:ext>
                </a:extLst>
              </a:tr>
              <a:tr h="124117">
                <a:tc>
                  <a:txBody>
                    <a:bodyPr/>
                    <a:lstStyle/>
                    <a:p>
                      <a:pPr algn="l" fontAlgn="ctr"/>
                      <a:r>
                        <a:rPr lang="en-US" sz="600" u="none" strike="noStrike">
                          <a:effectLst/>
                        </a:rPr>
                        <a:t>Bucket 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789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6160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798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5980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835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5918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834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5891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4081413135"/>
                  </a:ext>
                </a:extLst>
              </a:tr>
              <a:tr h="124117">
                <a:tc>
                  <a:txBody>
                    <a:bodyPr/>
                    <a:lstStyle/>
                    <a:p>
                      <a:pPr algn="l" fontAlgn="ctr"/>
                      <a:r>
                        <a:rPr lang="en-US" sz="600" u="none" strike="noStrike">
                          <a:effectLst/>
                        </a:rPr>
                        <a:t>Bucket 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1610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1704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1769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1847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20147858"/>
                  </a:ext>
                </a:extLst>
              </a:tr>
              <a:tr h="124117">
                <a:tc>
                  <a:txBody>
                    <a:bodyPr/>
                    <a:lstStyle/>
                    <a:p>
                      <a:pPr algn="l" fontAlgn="ctr"/>
                      <a:r>
                        <a:rPr lang="en-US" sz="600" u="none" strike="noStrike">
                          <a:effectLst/>
                        </a:rPr>
                        <a:t>Bucket 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595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1323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596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1370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556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1302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597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1304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607397807"/>
                  </a:ext>
                </a:extLst>
              </a:tr>
              <a:tr h="124117">
                <a:tc>
                  <a:txBody>
                    <a:bodyPr/>
                    <a:lstStyle/>
                    <a:p>
                      <a:pPr algn="l" fontAlgn="ctr"/>
                      <a:r>
                        <a:rPr lang="en-US" sz="600" u="none" strike="noStrike">
                          <a:effectLst/>
                        </a:rPr>
                        <a:t>Bucket 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995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2041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1034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1953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1089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1956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1106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1889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673914602"/>
                  </a:ext>
                </a:extLst>
              </a:tr>
              <a:tr h="124117">
                <a:tc>
                  <a:txBody>
                    <a:bodyPr/>
                    <a:lstStyle/>
                    <a:p>
                      <a:pPr algn="l" fontAlgn="ctr"/>
                      <a:r>
                        <a:rPr lang="en-US" sz="600" u="none" strike="noStrike">
                          <a:effectLst/>
                        </a:rPr>
                        <a:t>Bucket 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599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765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569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696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568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703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579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719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192073655"/>
                  </a:ext>
                </a:extLst>
              </a:tr>
              <a:tr h="124117">
                <a:tc>
                  <a:txBody>
                    <a:bodyPr/>
                    <a:lstStyle/>
                    <a:p>
                      <a:pPr algn="l" fontAlgn="ctr"/>
                      <a:r>
                        <a:rPr lang="en-US" sz="600" u="none" strike="noStrike">
                          <a:effectLst/>
                        </a:rPr>
                        <a:t>Bucket 10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238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232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272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234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4268249791"/>
                  </a:ext>
                </a:extLst>
              </a:tr>
              <a:tr h="124117">
                <a:tc>
                  <a:txBody>
                    <a:bodyPr/>
                    <a:lstStyle/>
                    <a:p>
                      <a:pPr algn="l" fontAlgn="ctr"/>
                      <a:r>
                        <a:rPr lang="en-US" sz="600" u="none" strike="noStrike">
                          <a:effectLst/>
                        </a:rPr>
                        <a:t>Bucket 11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587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702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584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636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615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625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566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634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4272244520"/>
                  </a:ext>
                </a:extLst>
              </a:tr>
              <a:tr h="124117">
                <a:tc>
                  <a:txBody>
                    <a:bodyPr/>
                    <a:lstStyle/>
                    <a:p>
                      <a:pPr algn="l" fontAlgn="ctr"/>
                      <a:r>
                        <a:rPr lang="en-US" sz="600" u="none" strike="noStrike">
                          <a:effectLst/>
                        </a:rPr>
                        <a:t>Bucket 12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347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212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371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353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213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823869475"/>
                  </a:ext>
                </a:extLst>
              </a:tr>
              <a:tr h="124117">
                <a:tc>
                  <a:txBody>
                    <a:bodyPr/>
                    <a:lstStyle/>
                    <a:p>
                      <a:pPr algn="l" fontAlgn="ctr"/>
                      <a:r>
                        <a:rPr lang="en-US" sz="600" u="none" strike="noStrike">
                          <a:effectLst/>
                        </a:rPr>
                        <a:t>Bucket 13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311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240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222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330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242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344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242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177691889"/>
                  </a:ext>
                </a:extLst>
              </a:tr>
              <a:tr h="124117">
                <a:tc>
                  <a:txBody>
                    <a:bodyPr/>
                    <a:lstStyle/>
                    <a:p>
                      <a:pPr algn="l" fontAlgn="ctr"/>
                      <a:r>
                        <a:rPr lang="en-US" sz="600" u="none" strike="noStrike">
                          <a:effectLst/>
                        </a:rPr>
                        <a:t>Bucket 14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388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369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396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405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4202821758"/>
                  </a:ext>
                </a:extLst>
              </a:tr>
              <a:tr h="124117">
                <a:tc>
                  <a:txBody>
                    <a:bodyPr/>
                    <a:lstStyle/>
                    <a:p>
                      <a:pPr algn="l" fontAlgn="ctr"/>
                      <a:r>
                        <a:rPr lang="en-US" sz="600" u="none" strike="noStrike">
                          <a:effectLst/>
                        </a:rPr>
                        <a:t>Bucket 15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456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459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410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429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1965027343"/>
                  </a:ext>
                </a:extLst>
              </a:tr>
              <a:tr h="124117">
                <a:tc>
                  <a:txBody>
                    <a:bodyPr/>
                    <a:lstStyle/>
                    <a:p>
                      <a:pPr algn="l" fontAlgn="ctr"/>
                      <a:r>
                        <a:rPr lang="en-US" sz="600" u="none" strike="noStrike">
                          <a:effectLst/>
                        </a:rPr>
                        <a:t>Bucket 16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277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278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283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552519624"/>
                  </a:ext>
                </a:extLst>
              </a:tr>
              <a:tr h="124117">
                <a:tc>
                  <a:txBody>
                    <a:bodyPr/>
                    <a:lstStyle/>
                    <a:p>
                      <a:pPr algn="l" fontAlgn="ctr"/>
                      <a:r>
                        <a:rPr lang="en-US" sz="600" u="none" strike="noStrike">
                          <a:effectLst/>
                        </a:rPr>
                        <a:t>Bucket 17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838320333"/>
                  </a:ext>
                </a:extLst>
              </a:tr>
              <a:tr h="124117">
                <a:tc>
                  <a:txBody>
                    <a:bodyPr/>
                    <a:lstStyle/>
                    <a:p>
                      <a:pPr algn="l" fontAlgn="ctr"/>
                      <a:r>
                        <a:rPr lang="en-US" sz="600" u="none" strike="noStrike">
                          <a:effectLst/>
                        </a:rPr>
                        <a:t>Bucket 18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216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227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517531820"/>
                  </a:ext>
                </a:extLst>
              </a:tr>
              <a:tr h="124117">
                <a:tc>
                  <a:txBody>
                    <a:bodyPr/>
                    <a:lstStyle/>
                    <a:p>
                      <a:pPr algn="l" fontAlgn="ctr"/>
                      <a:r>
                        <a:rPr lang="en-US" sz="600" u="none" strike="noStrike">
                          <a:effectLst/>
                        </a:rPr>
                        <a:t>Bucket 19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19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696095956"/>
                  </a:ext>
                </a:extLst>
              </a:tr>
              <a:tr h="124117">
                <a:tc>
                  <a:txBody>
                    <a:bodyPr/>
                    <a:lstStyle/>
                    <a:p>
                      <a:pPr algn="l" fontAlgn="ctr"/>
                      <a:r>
                        <a:rPr lang="en-US" sz="600" u="none" strike="noStrike">
                          <a:effectLst/>
                        </a:rPr>
                        <a:t>Bucket 20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dirty="0">
                          <a:effectLst/>
                        </a:rPr>
                        <a:t>1000</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1819338832"/>
                  </a:ext>
                </a:extLst>
              </a:tr>
              <a:tr h="124117">
                <a:tc>
                  <a:txBody>
                    <a:bodyPr/>
                    <a:lstStyle/>
                    <a:p>
                      <a:pPr algn="l" fontAlgn="ctr"/>
                      <a:r>
                        <a:rPr lang="en-US" sz="600" u="none" strike="noStrike">
                          <a:effectLst/>
                        </a:rPr>
                        <a:t>Bucket 21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1074584126"/>
                  </a:ext>
                </a:extLst>
              </a:tr>
              <a:tr h="124117">
                <a:tc>
                  <a:txBody>
                    <a:bodyPr/>
                    <a:lstStyle/>
                    <a:p>
                      <a:pPr algn="l" fontAlgn="ctr"/>
                      <a:r>
                        <a:rPr lang="en-US" sz="600" u="none" strike="noStrike">
                          <a:effectLst/>
                        </a:rPr>
                        <a:t>Bucket 22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252876669"/>
                  </a:ext>
                </a:extLst>
              </a:tr>
              <a:tr h="124117">
                <a:tc>
                  <a:txBody>
                    <a:bodyPr/>
                    <a:lstStyle/>
                    <a:p>
                      <a:pPr algn="l" fontAlgn="ctr"/>
                      <a:r>
                        <a:rPr lang="en-US" sz="600" u="none" strike="noStrike">
                          <a:effectLst/>
                        </a:rPr>
                        <a:t>Bucket 23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3984035890"/>
                  </a:ext>
                </a:extLst>
              </a:tr>
              <a:tr h="124117">
                <a:tc>
                  <a:txBody>
                    <a:bodyPr/>
                    <a:lstStyle/>
                    <a:p>
                      <a:pPr algn="l" fontAlgn="ctr"/>
                      <a:r>
                        <a:rPr lang="en-US" sz="600" u="none" strike="noStrike">
                          <a:effectLst/>
                        </a:rPr>
                        <a:t>Bucket 24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501970187"/>
                  </a:ext>
                </a:extLst>
              </a:tr>
              <a:tr h="124117">
                <a:tc>
                  <a:txBody>
                    <a:bodyPr/>
                    <a:lstStyle/>
                    <a:p>
                      <a:pPr algn="l" fontAlgn="ctr"/>
                      <a:r>
                        <a:rPr lang="en-US" sz="600" u="none" strike="noStrike">
                          <a:effectLst/>
                        </a:rPr>
                        <a:t>Bucket 25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1159816497"/>
                  </a:ext>
                </a:extLst>
              </a:tr>
              <a:tr h="124117">
                <a:tc>
                  <a:txBody>
                    <a:bodyPr/>
                    <a:lstStyle/>
                    <a:p>
                      <a:pPr algn="l" fontAlgn="ctr"/>
                      <a:r>
                        <a:rPr lang="en-US" sz="600" u="none" strike="noStrike">
                          <a:effectLst/>
                        </a:rPr>
                        <a:t>Bucket 26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007531385"/>
                  </a:ext>
                </a:extLst>
              </a:tr>
              <a:tr h="124117">
                <a:tc>
                  <a:txBody>
                    <a:bodyPr/>
                    <a:lstStyle/>
                    <a:p>
                      <a:pPr algn="l" fontAlgn="ctr"/>
                      <a:r>
                        <a:rPr lang="en-US" sz="600" u="none" strike="noStrike">
                          <a:effectLst/>
                        </a:rPr>
                        <a:t>Bucket 27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1350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675235790"/>
                  </a:ext>
                </a:extLst>
              </a:tr>
              <a:tr h="124117">
                <a:tc>
                  <a:txBody>
                    <a:bodyPr/>
                    <a:lstStyle/>
                    <a:p>
                      <a:pPr algn="l" fontAlgn="ctr"/>
                      <a:r>
                        <a:rPr lang="en-US" sz="600" u="none" strike="noStrike">
                          <a:effectLst/>
                        </a:rPr>
                        <a:t>Bucket 28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3347406584"/>
                  </a:ext>
                </a:extLst>
              </a:tr>
              <a:tr h="124117">
                <a:tc>
                  <a:txBody>
                    <a:bodyPr/>
                    <a:lstStyle/>
                    <a:p>
                      <a:pPr algn="l" fontAlgn="ctr"/>
                      <a:r>
                        <a:rPr lang="en-US" sz="600" u="none" strike="noStrike">
                          <a:effectLst/>
                        </a:rPr>
                        <a:t>Bucket 29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29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1450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308294690"/>
                  </a:ext>
                </a:extLst>
              </a:tr>
              <a:tr h="124117">
                <a:tc>
                  <a:txBody>
                    <a:bodyPr/>
                    <a:lstStyle/>
                    <a:p>
                      <a:pPr algn="l" fontAlgn="ctr"/>
                      <a:r>
                        <a:rPr lang="en-US" sz="600" u="none" strike="noStrike">
                          <a:effectLst/>
                        </a:rPr>
                        <a:t>Bucket 30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3224635485"/>
                  </a:ext>
                </a:extLst>
              </a:tr>
              <a:tr h="124117">
                <a:tc>
                  <a:txBody>
                    <a:bodyPr/>
                    <a:lstStyle/>
                    <a:p>
                      <a:pPr algn="l" fontAlgn="ctr"/>
                      <a:r>
                        <a:rPr lang="en-US" sz="600" u="none" strike="noStrike">
                          <a:effectLst/>
                        </a:rPr>
                        <a:t>Bucket 31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31</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1550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3314339429"/>
                  </a:ext>
                </a:extLst>
              </a:tr>
              <a:tr h="124117">
                <a:tc>
                  <a:txBody>
                    <a:bodyPr/>
                    <a:lstStyle/>
                    <a:p>
                      <a:pPr algn="l" fontAlgn="ctr"/>
                      <a:r>
                        <a:rPr lang="en-US" sz="600" u="none" strike="noStrike">
                          <a:effectLst/>
                        </a:rPr>
                        <a:t>Bucket 32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84</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32</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1469258159"/>
                  </a:ext>
                </a:extLst>
              </a:tr>
              <a:tr h="124117">
                <a:tc>
                  <a:txBody>
                    <a:bodyPr/>
                    <a:lstStyle/>
                    <a:p>
                      <a:pPr algn="l" fontAlgn="ctr"/>
                      <a:r>
                        <a:rPr lang="en-US" sz="600" u="none" strike="noStrike">
                          <a:effectLst/>
                        </a:rPr>
                        <a:t>Bucket 33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33</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1650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1768729104"/>
                  </a:ext>
                </a:extLst>
              </a:tr>
              <a:tr h="124117">
                <a:tc>
                  <a:txBody>
                    <a:bodyPr/>
                    <a:lstStyle/>
                    <a:p>
                      <a:pPr algn="l" fontAlgn="ctr"/>
                      <a:r>
                        <a:rPr lang="en-US" sz="600" u="none" strike="noStrike">
                          <a:effectLst/>
                        </a:rPr>
                        <a:t>Bucket 34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dirty="0">
                          <a:effectLst/>
                        </a:rPr>
                        <a:t>2</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34</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3191065773"/>
                  </a:ext>
                </a:extLst>
              </a:tr>
              <a:tr h="124117">
                <a:tc>
                  <a:txBody>
                    <a:bodyPr/>
                    <a:lstStyle/>
                    <a:p>
                      <a:pPr algn="l" fontAlgn="ctr"/>
                      <a:r>
                        <a:rPr lang="en-US" sz="600" u="none" strike="noStrike">
                          <a:effectLst/>
                        </a:rPr>
                        <a:t>Bucket 35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dirty="0">
                          <a:effectLst/>
                        </a:rPr>
                        <a:t>25</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35</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1750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742640959"/>
                  </a:ext>
                </a:extLst>
              </a:tr>
              <a:tr h="124117">
                <a:tc>
                  <a:txBody>
                    <a:bodyPr/>
                    <a:lstStyle/>
                    <a:p>
                      <a:pPr algn="l" fontAlgn="ctr"/>
                      <a:r>
                        <a:rPr lang="en-US" sz="600" u="none" strike="noStrike">
                          <a:effectLst/>
                        </a:rPr>
                        <a:t>Bucket 36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dirty="0">
                          <a:effectLst/>
                        </a:rPr>
                        <a:t>1</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36</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122932845"/>
                  </a:ext>
                </a:extLst>
              </a:tr>
              <a:tr h="124117">
                <a:tc>
                  <a:txBody>
                    <a:bodyPr/>
                    <a:lstStyle/>
                    <a:p>
                      <a:pPr algn="l" fontAlgn="ctr"/>
                      <a:r>
                        <a:rPr lang="en-US" sz="600" u="none" strike="noStrike">
                          <a:effectLst/>
                        </a:rPr>
                        <a:t>Bucket 37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dirty="0">
                          <a:effectLst/>
                        </a:rPr>
                        <a:t>19</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90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37</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1850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85</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618622765"/>
                  </a:ext>
                </a:extLst>
              </a:tr>
              <a:tr h="124117">
                <a:tc>
                  <a:txBody>
                    <a:bodyPr/>
                    <a:lstStyle/>
                    <a:p>
                      <a:pPr algn="l" fontAlgn="ctr"/>
                      <a:r>
                        <a:rPr lang="en-US" sz="600" u="none" strike="noStrike">
                          <a:effectLst/>
                        </a:rPr>
                        <a:t>Bucket 38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marL="0" algn="ctr" defTabSz="914400" rtl="0" eaLnBrk="1" fontAlgn="ctr" latinLnBrk="0" hangingPunct="1"/>
                      <a:r>
                        <a:rPr lang="en-US" altLang="zh-CN" sz="600" u="none" strike="noStrike" kern="1200" dirty="0">
                          <a:solidFill>
                            <a:schemeClr val="dk1"/>
                          </a:solidFill>
                          <a:effectLst/>
                          <a:latin typeface="+mn-lt"/>
                          <a:ea typeface="+mn-ea"/>
                          <a:cs typeface="+mn-cs"/>
                        </a:rPr>
                        <a:t>2</a:t>
                      </a:r>
                    </a:p>
                  </a:txBody>
                  <a:tcPr marL="4480" marR="4480" marT="4480" marB="0" anchor="ctr"/>
                </a:tc>
                <a:tc>
                  <a:txBody>
                    <a:bodyPr/>
                    <a:lstStyle/>
                    <a:p>
                      <a:pPr algn="ctr" fontAlgn="ctr"/>
                      <a:r>
                        <a:rPr lang="en-US" altLang="zh-CN" sz="600" u="none" strike="noStrike">
                          <a:effectLst/>
                        </a:rPr>
                        <a:t>79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61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38</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57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848414573"/>
                  </a:ext>
                </a:extLst>
              </a:tr>
              <a:tr h="124117">
                <a:tc>
                  <a:txBody>
                    <a:bodyPr/>
                    <a:lstStyle/>
                    <a:p>
                      <a:pPr algn="l" fontAlgn="ctr"/>
                      <a:r>
                        <a:rPr lang="en-US" sz="600" u="none" strike="noStrike">
                          <a:effectLst/>
                        </a:rPr>
                        <a:t>Bucket 39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dirty="0">
                          <a:effectLst/>
                        </a:rPr>
                        <a:t>0</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79</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76</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39</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1950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73</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1164417694"/>
                  </a:ext>
                </a:extLst>
              </a:tr>
              <a:tr h="124117">
                <a:tc>
                  <a:txBody>
                    <a:bodyPr/>
                    <a:lstStyle/>
                    <a:p>
                      <a:pPr algn="l" fontAlgn="ctr"/>
                      <a:r>
                        <a:rPr lang="en-US" sz="600" u="none" strike="noStrike">
                          <a:effectLst/>
                        </a:rPr>
                        <a:t>Bucket 40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marL="0" algn="ctr" defTabSz="914400" rtl="0" eaLnBrk="1" fontAlgn="ctr" latinLnBrk="0" hangingPunct="1"/>
                      <a:r>
                        <a:rPr lang="en-US" altLang="zh-CN" sz="600" u="none" strike="noStrike" kern="1200" dirty="0">
                          <a:solidFill>
                            <a:schemeClr val="dk1"/>
                          </a:solidFill>
                          <a:effectLst/>
                          <a:latin typeface="+mn-lt"/>
                          <a:ea typeface="+mn-ea"/>
                          <a:cs typeface="+mn-cs"/>
                        </a:rPr>
                        <a:t>74</a:t>
                      </a:r>
                    </a:p>
                  </a:txBody>
                  <a:tcPr marL="4480" marR="4480" marT="4480" marB="0" anchor="ctr"/>
                </a:tc>
                <a:tc>
                  <a:txBody>
                    <a:bodyPr/>
                    <a:lstStyle/>
                    <a:p>
                      <a:pPr algn="ctr" fontAlgn="ctr"/>
                      <a:r>
                        <a:rPr lang="en-US" altLang="zh-CN" sz="600" u="none" strike="noStrike">
                          <a:effectLst/>
                        </a:rPr>
                        <a:t>3230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40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87</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3298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40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88</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3402</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endParaRPr lang="zh-CN" alt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l" fontAlgn="ctr"/>
                      <a:r>
                        <a:rPr lang="en-US" sz="600" u="none" strike="noStrike">
                          <a:effectLst/>
                        </a:rPr>
                        <a:t>Bucket 40</a:t>
                      </a: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2000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a:effectLst/>
                        </a:rPr>
                        <a:t>80</a:t>
                      </a: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u="none" strike="noStrike" dirty="0">
                          <a:effectLst/>
                        </a:rPr>
                        <a:t>3461</a:t>
                      </a:r>
                      <a:endParaRPr lang="en-US" altLang="zh-CN" sz="600" b="0" i="0" u="none" strike="noStrike" dirty="0">
                        <a:solidFill>
                          <a:srgbClr val="000000"/>
                        </a:solidFill>
                        <a:effectLst/>
                        <a:latin typeface="等线" panose="02010600030101010101" pitchFamily="2" charset="-122"/>
                        <a:ea typeface="等线" panose="02010600030101010101" pitchFamily="2" charset="-122"/>
                      </a:endParaRPr>
                    </a:p>
                  </a:txBody>
                  <a:tcPr marL="4480" marR="4480" marT="4480" marB="0" anchor="ctr"/>
                </a:tc>
                <a:extLst>
                  <a:ext uri="{0D108BD9-81ED-4DB2-BD59-A6C34878D82A}">
                    <a16:rowId xmlns:a16="http://schemas.microsoft.com/office/drawing/2014/main" val="2944727986"/>
                  </a:ext>
                </a:extLst>
              </a:tr>
              <a:tr h="0">
                <a:tc>
                  <a:txBody>
                    <a:bodyPr/>
                    <a:lstStyle/>
                    <a:p>
                      <a:pPr algn="l" fontAlgn="ctr"/>
                      <a:endParaRPr lang="en-US"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endParaRPr lang="en-US" altLang="zh-CN" sz="600" b="0" i="0" u="none" strike="noStrike">
                        <a:solidFill>
                          <a:srgbClr val="000000"/>
                        </a:solidFill>
                        <a:effectLst/>
                        <a:latin typeface="等线" panose="02010600030101010101" pitchFamily="2" charset="-122"/>
                        <a:ea typeface="等线" panose="02010600030101010101" pitchFamily="2" charset="-122"/>
                      </a:endParaRPr>
                    </a:p>
                  </a:txBody>
                  <a:tcPr marL="4480" marR="4480" marT="4480" marB="0" anchor="ctr"/>
                </a:tc>
                <a:tc>
                  <a:txBody>
                    <a:bodyPr/>
                    <a:lstStyle/>
                    <a:p>
                      <a:pPr algn="ctr" fontAlgn="ctr"/>
                      <a:r>
                        <a:rPr lang="en-US" altLang="zh-CN" sz="600" b="0" i="0" u="none" strike="noStrike" dirty="0">
                          <a:solidFill>
                            <a:srgbClr val="000000"/>
                          </a:solidFill>
                          <a:effectLst/>
                          <a:latin typeface="+mj-lt"/>
                          <a:ea typeface="等线" panose="02010600030101010101" pitchFamily="2" charset="-122"/>
                        </a:rPr>
                        <a:t>168355</a:t>
                      </a:r>
                    </a:p>
                  </a:txBody>
                  <a:tcPr marL="7620" marR="7620" marT="7620" marB="0" anchor="ctr"/>
                </a:tc>
                <a:tc>
                  <a:txBody>
                    <a:bodyPr/>
                    <a:lstStyle/>
                    <a:p>
                      <a:pPr algn="ctr" fontAlgn="ctr"/>
                      <a:r>
                        <a:rPr lang="en-US" altLang="zh-CN" sz="600" b="0" i="0" u="none" strike="noStrike">
                          <a:solidFill>
                            <a:srgbClr val="000000"/>
                          </a:solidFill>
                          <a:effectLst/>
                          <a:latin typeface="+mj-lt"/>
                          <a:ea typeface="等线" panose="02010600030101010101" pitchFamily="2" charset="-122"/>
                        </a:rPr>
                        <a:t>32472</a:t>
                      </a:r>
                    </a:p>
                  </a:txBody>
                  <a:tcPr marL="7620" marR="7620" marT="7620" marB="0" anchor="ctr"/>
                </a:tc>
                <a:tc>
                  <a:txBody>
                    <a:bodyPr/>
                    <a:lstStyle/>
                    <a:p>
                      <a:pPr algn="ctr" fontAlgn="ctr"/>
                      <a:endParaRPr lang="zh-CN" altLang="en-US" sz="600" b="0" i="0" u="none" strike="noStrike">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dirty="0">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a:solidFill>
                          <a:srgbClr val="000000"/>
                        </a:solidFill>
                        <a:effectLst/>
                        <a:latin typeface="+mj-lt"/>
                        <a:ea typeface="等线" panose="02010600030101010101" pitchFamily="2" charset="-122"/>
                      </a:endParaRPr>
                    </a:p>
                  </a:txBody>
                  <a:tcPr marL="7620" marR="7620" marT="7620" marB="0" anchor="ctr"/>
                </a:tc>
                <a:tc>
                  <a:txBody>
                    <a:bodyPr/>
                    <a:lstStyle/>
                    <a:p>
                      <a:pPr algn="ctr" fontAlgn="ctr"/>
                      <a:r>
                        <a:rPr lang="en-US" altLang="zh-CN" sz="600" b="0" i="0" u="none" strike="noStrike" dirty="0">
                          <a:solidFill>
                            <a:srgbClr val="000000"/>
                          </a:solidFill>
                          <a:effectLst/>
                          <a:latin typeface="+mj-lt"/>
                          <a:ea typeface="等线" panose="02010600030101010101" pitchFamily="2" charset="-122"/>
                        </a:rPr>
                        <a:t>167951</a:t>
                      </a:r>
                    </a:p>
                  </a:txBody>
                  <a:tcPr marL="7620" marR="7620" marT="7620" marB="0" anchor="ctr"/>
                </a:tc>
                <a:tc>
                  <a:txBody>
                    <a:bodyPr/>
                    <a:lstStyle/>
                    <a:p>
                      <a:pPr algn="ctr" fontAlgn="ctr"/>
                      <a:r>
                        <a:rPr lang="en-US" altLang="zh-CN" sz="600" b="0" i="0" u="none" strike="noStrike" dirty="0">
                          <a:solidFill>
                            <a:srgbClr val="000000"/>
                          </a:solidFill>
                          <a:effectLst/>
                          <a:latin typeface="+mj-lt"/>
                          <a:ea typeface="等线" panose="02010600030101010101" pitchFamily="2" charset="-122"/>
                        </a:rPr>
                        <a:t>32217</a:t>
                      </a:r>
                    </a:p>
                  </a:txBody>
                  <a:tcPr marL="7620" marR="7620" marT="7620" marB="0" anchor="ctr"/>
                </a:tc>
                <a:tc>
                  <a:txBody>
                    <a:bodyPr/>
                    <a:lstStyle/>
                    <a:p>
                      <a:pPr algn="ctr" fontAlgn="ctr"/>
                      <a:endParaRPr lang="zh-CN" altLang="en-US" sz="600" b="0" i="0" u="none" strike="noStrike" dirty="0">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dirty="0">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a:solidFill>
                          <a:srgbClr val="000000"/>
                        </a:solidFill>
                        <a:effectLst/>
                        <a:latin typeface="+mj-lt"/>
                        <a:ea typeface="等线" panose="02010600030101010101" pitchFamily="2" charset="-122"/>
                      </a:endParaRPr>
                    </a:p>
                  </a:txBody>
                  <a:tcPr marL="7620" marR="7620" marT="7620" marB="0" anchor="ctr"/>
                </a:tc>
                <a:tc>
                  <a:txBody>
                    <a:bodyPr/>
                    <a:lstStyle/>
                    <a:p>
                      <a:pPr algn="ctr" fontAlgn="ctr"/>
                      <a:r>
                        <a:rPr lang="en-US" altLang="zh-CN" sz="600" b="0" i="0" u="none" strike="noStrike" dirty="0">
                          <a:solidFill>
                            <a:srgbClr val="000000"/>
                          </a:solidFill>
                          <a:effectLst/>
                          <a:latin typeface="+mj-lt"/>
                          <a:ea typeface="等线" panose="02010600030101010101" pitchFamily="2" charset="-122"/>
                        </a:rPr>
                        <a:t>167293</a:t>
                      </a:r>
                    </a:p>
                  </a:txBody>
                  <a:tcPr marL="7620" marR="7620" marT="7620" marB="0" anchor="ctr"/>
                </a:tc>
                <a:tc>
                  <a:txBody>
                    <a:bodyPr/>
                    <a:lstStyle/>
                    <a:p>
                      <a:pPr algn="ctr" fontAlgn="ctr"/>
                      <a:r>
                        <a:rPr lang="en-US" altLang="zh-CN" sz="600" b="0" i="0" u="none" strike="noStrike" dirty="0">
                          <a:solidFill>
                            <a:srgbClr val="000000"/>
                          </a:solidFill>
                          <a:effectLst/>
                          <a:latin typeface="+mj-lt"/>
                          <a:ea typeface="等线" panose="02010600030101010101" pitchFamily="2" charset="-122"/>
                        </a:rPr>
                        <a:t>31935</a:t>
                      </a:r>
                    </a:p>
                  </a:txBody>
                  <a:tcPr marL="7620" marR="7620" marT="7620" marB="0" anchor="ctr"/>
                </a:tc>
                <a:tc>
                  <a:txBody>
                    <a:bodyPr/>
                    <a:lstStyle/>
                    <a:p>
                      <a:pPr algn="ctr" fontAlgn="ctr"/>
                      <a:endParaRPr lang="zh-CN" altLang="en-US" sz="600" b="0" i="0" u="none" strike="noStrike" dirty="0">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dirty="0">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dirty="0">
                        <a:solidFill>
                          <a:srgbClr val="000000"/>
                        </a:solidFill>
                        <a:effectLst/>
                        <a:latin typeface="+mj-lt"/>
                        <a:ea typeface="等线" panose="02010600030101010101" pitchFamily="2" charset="-122"/>
                      </a:endParaRPr>
                    </a:p>
                  </a:txBody>
                  <a:tcPr marL="7620" marR="7620" marT="7620" marB="0" anchor="ctr"/>
                </a:tc>
                <a:tc>
                  <a:txBody>
                    <a:bodyPr/>
                    <a:lstStyle/>
                    <a:p>
                      <a:pPr algn="ctr" fontAlgn="ctr"/>
                      <a:endParaRPr lang="zh-CN" altLang="en-US" sz="600" b="0" i="0" u="none" strike="noStrike" dirty="0">
                        <a:solidFill>
                          <a:srgbClr val="000000"/>
                        </a:solidFill>
                        <a:effectLst/>
                        <a:latin typeface="+mj-lt"/>
                        <a:ea typeface="等线" panose="02010600030101010101" pitchFamily="2" charset="-122"/>
                      </a:endParaRPr>
                    </a:p>
                  </a:txBody>
                  <a:tcPr marL="7620" marR="7620" marT="7620" marB="0" anchor="ctr"/>
                </a:tc>
                <a:tc>
                  <a:txBody>
                    <a:bodyPr/>
                    <a:lstStyle/>
                    <a:p>
                      <a:pPr algn="ctr" fontAlgn="ctr"/>
                      <a:r>
                        <a:rPr lang="en-US" altLang="zh-CN" sz="600" b="0" i="0" u="none" strike="noStrike" dirty="0">
                          <a:solidFill>
                            <a:srgbClr val="000000"/>
                          </a:solidFill>
                          <a:effectLst/>
                          <a:latin typeface="+mj-lt"/>
                          <a:ea typeface="等线" panose="02010600030101010101" pitchFamily="2" charset="-122"/>
                        </a:rPr>
                        <a:t>167036</a:t>
                      </a:r>
                    </a:p>
                  </a:txBody>
                  <a:tcPr marL="7620" marR="7620" marT="7620" marB="0" anchor="ctr"/>
                </a:tc>
                <a:tc>
                  <a:txBody>
                    <a:bodyPr/>
                    <a:lstStyle/>
                    <a:p>
                      <a:pPr algn="ctr" fontAlgn="ctr"/>
                      <a:r>
                        <a:rPr lang="en-US" altLang="zh-CN" sz="600" b="0" i="0" u="none" strike="noStrike" dirty="0">
                          <a:solidFill>
                            <a:srgbClr val="000000"/>
                          </a:solidFill>
                          <a:effectLst/>
                          <a:latin typeface="+mj-lt"/>
                          <a:ea typeface="等线" panose="02010600030101010101" pitchFamily="2" charset="-122"/>
                        </a:rPr>
                        <a:t>31736</a:t>
                      </a:r>
                    </a:p>
                  </a:txBody>
                  <a:tcPr marL="7620" marR="7620" marT="7620" marB="0" anchor="ctr"/>
                </a:tc>
                <a:extLst>
                  <a:ext uri="{0D108BD9-81ED-4DB2-BD59-A6C34878D82A}">
                    <a16:rowId xmlns:a16="http://schemas.microsoft.com/office/drawing/2014/main" val="2397877045"/>
                  </a:ext>
                </a:extLst>
              </a:tr>
            </a:tbl>
          </a:graphicData>
        </a:graphic>
      </p:graphicFrame>
    </p:spTree>
    <p:extLst>
      <p:ext uri="{BB962C8B-B14F-4D97-AF65-F5344CB8AC3E}">
        <p14:creationId xmlns:p14="http://schemas.microsoft.com/office/powerpoint/2010/main" val="9090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a:t>
            </a:fld>
            <a:endParaRPr lang="en-US"/>
          </a:p>
        </p:txBody>
      </p:sp>
      <p:sp>
        <p:nvSpPr>
          <p:cNvPr id="6" name="内容占位符 5"/>
          <p:cNvSpPr>
            <a:spLocks noGrp="1"/>
          </p:cNvSpPr>
          <p:nvPr>
            <p:ph idx="1"/>
          </p:nvPr>
        </p:nvSpPr>
        <p:spPr>
          <a:xfrm>
            <a:off x="914400" y="1752608"/>
            <a:ext cx="10363200" cy="4211588"/>
          </a:xfrm>
        </p:spPr>
        <p:txBody>
          <a:bodyPr/>
          <a:lstStyle/>
          <a:p>
            <a:pPr lvl="0"/>
            <a:r>
              <a:rPr lang="en-US" altLang="zh-CN" dirty="0"/>
              <a:t>Power save is one important topic that is being discussed in 11bn, and lots of power saving mechanisms have been discussed in the group </a:t>
            </a:r>
          </a:p>
          <a:p>
            <a:pPr lvl="0"/>
            <a:r>
              <a:rPr lang="en-US" altLang="zh-CN" dirty="0"/>
              <a:t>In [1] (11ax simulation scenario), there was a STA low power mode “Shallow Sleep”</a:t>
            </a:r>
          </a:p>
          <a:p>
            <a:pPr lvl="1"/>
            <a:r>
              <a:rPr lang="en-US" altLang="zh-CN" sz="1800" dirty="0"/>
              <a:t>Shallow sleep power state of a wireless module is defined as a sleep state with baseband and MAC processors turned on, but RF is switched off</a:t>
            </a:r>
          </a:p>
          <a:p>
            <a:pPr lvl="1"/>
            <a:r>
              <a:rPr lang="en-US" sz="1800" dirty="0"/>
              <a:t>The VHT </a:t>
            </a:r>
            <a:r>
              <a:rPr lang="en-US" sz="1800" dirty="0" err="1"/>
              <a:t>TxOP</a:t>
            </a:r>
            <a:r>
              <a:rPr lang="en-US" sz="1800" dirty="0"/>
              <a:t> Power Save and 802.11ax Intra-PPDU Power Save may make the STA enter the “Shallow Sleep”</a:t>
            </a:r>
          </a:p>
          <a:p>
            <a:r>
              <a:rPr lang="en-US" altLang="zh-CN" dirty="0"/>
              <a:t>For many real use cases of STA, the practical traffic is much more “</a:t>
            </a:r>
            <a:r>
              <a:rPr lang="en-US" altLang="zh-CN" dirty="0" err="1"/>
              <a:t>uni</a:t>
            </a:r>
            <a:r>
              <a:rPr lang="en-US" altLang="zh-CN" dirty="0"/>
              <a:t>-directional”, in which there are many more DL traffics than UL traffic. </a:t>
            </a:r>
          </a:p>
          <a:p>
            <a:r>
              <a:rPr lang="en-US" altLang="zh-CN" dirty="0"/>
              <a:t>In this contribution, we try to propose the “</a:t>
            </a:r>
            <a:r>
              <a:rPr lang="en-US" altLang="zh-CN" dirty="0" err="1"/>
              <a:t>TxOP</a:t>
            </a:r>
            <a:r>
              <a:rPr lang="en-US" altLang="zh-CN" dirty="0"/>
              <a:t> level Power Save” for UHR STAs to make UHR STAs have more chances to enter the “shallow sleep” state</a:t>
            </a:r>
            <a:endParaRPr lang="en-US" dirty="0"/>
          </a:p>
        </p:txBody>
      </p:sp>
    </p:spTree>
    <p:extLst>
      <p:ext uri="{BB962C8B-B14F-4D97-AF65-F5344CB8AC3E}">
        <p14:creationId xmlns:p14="http://schemas.microsoft.com/office/powerpoint/2010/main" val="166825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A4994-1E3E-FAEE-5320-D7C206D4A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B4533-B67F-2567-6282-C944591ACA6A}"/>
              </a:ext>
            </a:extLst>
          </p:cNvPr>
          <p:cNvSpPr>
            <a:spLocks noGrp="1"/>
          </p:cNvSpPr>
          <p:nvPr>
            <p:ph type="title"/>
          </p:nvPr>
        </p:nvSpPr>
        <p:spPr>
          <a:xfrm>
            <a:off x="914400" y="883512"/>
            <a:ext cx="10565296" cy="914399"/>
          </a:xfrm>
        </p:spPr>
        <p:txBody>
          <a:bodyPr/>
          <a:lstStyle/>
          <a:p>
            <a:r>
              <a:rPr lang="en-US" dirty="0"/>
              <a:t>Recap: VHT </a:t>
            </a:r>
            <a:r>
              <a:rPr lang="en-US" dirty="0" err="1"/>
              <a:t>TxOP</a:t>
            </a:r>
            <a:r>
              <a:rPr lang="en-US" dirty="0"/>
              <a:t> Power Save</a:t>
            </a:r>
          </a:p>
        </p:txBody>
      </p:sp>
      <p:sp>
        <p:nvSpPr>
          <p:cNvPr id="4" name="Slide Number Placeholder 3">
            <a:extLst>
              <a:ext uri="{FF2B5EF4-FFF2-40B4-BE49-F238E27FC236}">
                <a16:creationId xmlns:a16="http://schemas.microsoft.com/office/drawing/2014/main" id="{1A22D8ED-90C6-0DA4-99F2-162295297C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3</a:t>
            </a:fld>
            <a:endParaRPr lang="en-US"/>
          </a:p>
        </p:txBody>
      </p:sp>
      <p:sp>
        <p:nvSpPr>
          <p:cNvPr id="21" name="内容占位符 5">
            <a:extLst>
              <a:ext uri="{FF2B5EF4-FFF2-40B4-BE49-F238E27FC236}">
                <a16:creationId xmlns:a16="http://schemas.microsoft.com/office/drawing/2014/main" id="{02847F0F-14EA-BAB5-ADFB-49B329D2E139}"/>
              </a:ext>
            </a:extLst>
          </p:cNvPr>
          <p:cNvSpPr>
            <a:spLocks noGrp="1"/>
          </p:cNvSpPr>
          <p:nvPr>
            <p:ph idx="1"/>
          </p:nvPr>
        </p:nvSpPr>
        <p:spPr>
          <a:xfrm>
            <a:off x="976184" y="1797911"/>
            <a:ext cx="10239632" cy="1882738"/>
          </a:xfrm>
        </p:spPr>
        <p:txBody>
          <a:bodyPr/>
          <a:lstStyle/>
          <a:p>
            <a:r>
              <a:rPr lang="en-US" altLang="zh-CN" sz="1800" dirty="0"/>
              <a:t>802.11ac has defined a VHT </a:t>
            </a:r>
            <a:r>
              <a:rPr lang="en-US" altLang="zh-CN" sz="1800" dirty="0" err="1"/>
              <a:t>TxOP</a:t>
            </a:r>
            <a:r>
              <a:rPr lang="en-US" altLang="zh-CN" sz="1800" dirty="0"/>
              <a:t> Power Save procedure, in which the VHT AP allows non-AP VHT STAs to enter doze state during a TXOP, then a non-AP VHT STA that is in TXOP power save mode may enter the doze state until the end of that TXOP</a:t>
            </a:r>
          </a:p>
          <a:p>
            <a:pPr lvl="1"/>
            <a:r>
              <a:rPr lang="en-US" altLang="zh-CN" sz="1400" dirty="0"/>
              <a:t>The VHT AP shall include a nav-set sequence (e.g., RTS/CTS) at the beginning of such a TXOP with the Duration/ID value set to the remainder of the TXOP duration. </a:t>
            </a:r>
          </a:p>
          <a:p>
            <a:pPr lvl="1"/>
            <a:r>
              <a:rPr lang="en-US" altLang="zh-CN" sz="1400" dirty="0"/>
              <a:t>The VHT AP needs send a VHT PPDU with TXOP_PS_NOT_ALLOWED set to 0 in the VHT SIG field</a:t>
            </a:r>
          </a:p>
          <a:p>
            <a:pPr lvl="1"/>
            <a:r>
              <a:rPr lang="en-US" altLang="zh-CN" sz="1400" dirty="0"/>
              <a:t>STA that receives the VHT PPDU containing no MPDUs of interest can enter the doze state until the end of that </a:t>
            </a:r>
            <a:r>
              <a:rPr lang="en-US" altLang="zh-CN" sz="1400" dirty="0" err="1"/>
              <a:t>TxOP</a:t>
            </a:r>
            <a:endParaRPr lang="en-US" altLang="zh-CN" sz="1400" dirty="0"/>
          </a:p>
          <a:p>
            <a:pPr lvl="1"/>
            <a:r>
              <a:rPr lang="en-US" altLang="zh-CN" sz="1400" dirty="0"/>
              <a:t>The VHT AP shall not transmit frames to STAs that have been allowed to enter doze state in that </a:t>
            </a:r>
            <a:r>
              <a:rPr lang="en-US" altLang="zh-CN" sz="1400" dirty="0" err="1"/>
              <a:t>TxOP</a:t>
            </a:r>
            <a:endParaRPr lang="en-US" altLang="zh-CN" sz="1800" dirty="0"/>
          </a:p>
          <a:p>
            <a:pPr marL="0" indent="0">
              <a:buNone/>
            </a:pPr>
            <a:endParaRPr lang="en-US" altLang="zh-CN" sz="1800" dirty="0"/>
          </a:p>
          <a:p>
            <a:r>
              <a:rPr lang="en-US" altLang="zh-CN" sz="1800" dirty="0"/>
              <a:t>The VHT </a:t>
            </a:r>
            <a:r>
              <a:rPr lang="en-US" altLang="zh-CN" sz="1800" dirty="0" err="1"/>
              <a:t>TxOP</a:t>
            </a:r>
            <a:r>
              <a:rPr lang="en-US" altLang="zh-CN" sz="1800" dirty="0"/>
              <a:t> Power Save is not used widely in implementations. This mechanism has several problems:</a:t>
            </a:r>
          </a:p>
          <a:p>
            <a:pPr lvl="1"/>
            <a:r>
              <a:rPr lang="en-US" altLang="zh-CN" sz="1400" dirty="0"/>
              <a:t>The VHT </a:t>
            </a:r>
            <a:r>
              <a:rPr lang="en-US" altLang="zh-CN" sz="1400" dirty="0" err="1"/>
              <a:t>TxOP</a:t>
            </a:r>
            <a:r>
              <a:rPr lang="en-US" altLang="zh-CN" sz="1400" dirty="0"/>
              <a:t> Powe Save intends to only apply for Intra-BSS </a:t>
            </a:r>
            <a:r>
              <a:rPr lang="en-US" altLang="zh-CN" sz="1400" dirty="0" err="1"/>
              <a:t>TxOP</a:t>
            </a:r>
            <a:r>
              <a:rPr lang="en-US" altLang="zh-CN" sz="1400" dirty="0"/>
              <a:t>. But 802.11ac does not define procedures to distinguish the Intra-BSS PPDU and Inter-BSS PPDU</a:t>
            </a:r>
          </a:p>
          <a:p>
            <a:pPr lvl="1"/>
            <a:r>
              <a:rPr lang="en-US" altLang="zh-CN" sz="1400" dirty="0"/>
              <a:t>The VHT PPDU PHY lacks the fields for STA to retrieve the information of </a:t>
            </a:r>
            <a:r>
              <a:rPr lang="en-US" altLang="zh-CN" sz="1400" dirty="0" err="1"/>
              <a:t>TxOP</a:t>
            </a:r>
            <a:r>
              <a:rPr lang="en-US" altLang="zh-CN" sz="1400" dirty="0"/>
              <a:t> duration, DL/UL, STA AID etc.</a:t>
            </a:r>
          </a:p>
          <a:p>
            <a:pPr lvl="2"/>
            <a:r>
              <a:rPr lang="en-US" altLang="zh-CN" sz="1200" dirty="0"/>
              <a:t>VHT STA can only get those information from the MPDU level, but sometimes VHT STA may not be able to decode the MPDU, such as a VHT MU PPDU not for itself </a:t>
            </a:r>
          </a:p>
          <a:p>
            <a:pPr lvl="1"/>
            <a:r>
              <a:rPr lang="en-US" altLang="zh-CN" sz="1400" dirty="0"/>
              <a:t>The VHT </a:t>
            </a:r>
            <a:r>
              <a:rPr lang="en-US" altLang="zh-CN" sz="1400" dirty="0" err="1"/>
              <a:t>TxOP</a:t>
            </a:r>
            <a:r>
              <a:rPr lang="en-US" altLang="zh-CN" sz="1400" dirty="0"/>
              <a:t> Power Save is not inherited by HE/EHT, and there is not such a “TXOP_PS_NOT_ALLOWED” field in HE/EHT PPDU</a:t>
            </a:r>
          </a:p>
          <a:p>
            <a:endParaRPr lang="en-US" altLang="zh-CN" sz="1800" dirty="0"/>
          </a:p>
          <a:p>
            <a:endParaRPr lang="en-US" altLang="zh-CN" sz="1800" dirty="0"/>
          </a:p>
          <a:p>
            <a:endParaRPr lang="en-US" altLang="zh-CN" sz="1800" dirty="0"/>
          </a:p>
          <a:p>
            <a:endParaRPr lang="en-US" altLang="zh-CN" sz="1800" dirty="0"/>
          </a:p>
          <a:p>
            <a:pPr lvl="2"/>
            <a:endParaRPr lang="en-US" sz="1400" dirty="0"/>
          </a:p>
        </p:txBody>
      </p:sp>
    </p:spTree>
    <p:extLst>
      <p:ext uri="{BB962C8B-B14F-4D97-AF65-F5344CB8AC3E}">
        <p14:creationId xmlns:p14="http://schemas.microsoft.com/office/powerpoint/2010/main" val="99608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BA6C9-C40E-E340-1A62-F7D82AB7B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9D0923-BFCE-E651-4208-70A6CE24D8C9}"/>
              </a:ext>
            </a:extLst>
          </p:cNvPr>
          <p:cNvSpPr>
            <a:spLocks noGrp="1"/>
          </p:cNvSpPr>
          <p:nvPr>
            <p:ph type="title"/>
          </p:nvPr>
        </p:nvSpPr>
        <p:spPr>
          <a:xfrm>
            <a:off x="914400" y="883512"/>
            <a:ext cx="10565296" cy="914399"/>
          </a:xfrm>
        </p:spPr>
        <p:txBody>
          <a:bodyPr/>
          <a:lstStyle/>
          <a:p>
            <a:r>
              <a:rPr lang="en-US" dirty="0"/>
              <a:t>Recap: 802.11ax Intra-PPDU Power Save</a:t>
            </a:r>
          </a:p>
        </p:txBody>
      </p:sp>
      <p:sp>
        <p:nvSpPr>
          <p:cNvPr id="4" name="Slide Number Placeholder 3">
            <a:extLst>
              <a:ext uri="{FF2B5EF4-FFF2-40B4-BE49-F238E27FC236}">
                <a16:creationId xmlns:a16="http://schemas.microsoft.com/office/drawing/2014/main" id="{B238278F-57FA-2D1C-E69E-4BA7269600B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4</a:t>
            </a:fld>
            <a:endParaRPr lang="en-US"/>
          </a:p>
        </p:txBody>
      </p:sp>
      <p:sp>
        <p:nvSpPr>
          <p:cNvPr id="21" name="内容占位符 5">
            <a:extLst>
              <a:ext uri="{FF2B5EF4-FFF2-40B4-BE49-F238E27FC236}">
                <a16:creationId xmlns:a16="http://schemas.microsoft.com/office/drawing/2014/main" id="{50C4B487-03C8-159B-83B1-3B72A8FC0F6F}"/>
              </a:ext>
            </a:extLst>
          </p:cNvPr>
          <p:cNvSpPr>
            <a:spLocks noGrp="1"/>
          </p:cNvSpPr>
          <p:nvPr>
            <p:ph idx="1"/>
          </p:nvPr>
        </p:nvSpPr>
        <p:spPr>
          <a:xfrm>
            <a:off x="976184" y="1918257"/>
            <a:ext cx="10239632" cy="1882738"/>
          </a:xfrm>
        </p:spPr>
        <p:txBody>
          <a:bodyPr/>
          <a:lstStyle/>
          <a:p>
            <a:r>
              <a:rPr lang="en-US" altLang="zh-CN" sz="1800" dirty="0"/>
              <a:t>802.11ax has defined a PPDU level power save mechanism Intra-PPDU Power Save. </a:t>
            </a:r>
          </a:p>
          <a:p>
            <a:pPr lvl="1"/>
            <a:r>
              <a:rPr lang="en-US" altLang="zh-CN" sz="1400" dirty="0"/>
              <a:t>For a HE STA, a PPDU that is identified as an Intra-BSS PPDU and contains no MPDUs of interest can make this STA enter the doze state until the end of this received PPDU</a:t>
            </a:r>
          </a:p>
          <a:p>
            <a:endParaRPr lang="en-US" altLang="zh-CN" sz="1800" dirty="0"/>
          </a:p>
          <a:p>
            <a:r>
              <a:rPr lang="en-US" altLang="zh-CN" sz="1800" dirty="0"/>
              <a:t>One of the problems for the Intra-PPDU Power Save is that the PPDU must be long enough (in time) to allow a certain HE STA to enter the doze state</a:t>
            </a:r>
          </a:p>
          <a:p>
            <a:pPr lvl="1"/>
            <a:r>
              <a:rPr lang="en-US" altLang="zh-CN" sz="1400" dirty="0"/>
              <a:t>For a STA, it needs spend some time to enter and exit the doze state. As defined in [1], we assume the STA enters the “shallow sleep” when entering doze state during the Intra-PPDU Power save. So here we call the “doze state” here as “shallow sleep”</a:t>
            </a:r>
          </a:p>
          <a:p>
            <a:pPr lvl="1"/>
            <a:r>
              <a:rPr lang="en-US" altLang="zh-CN" sz="1400" dirty="0"/>
              <a:t>As defined in [1], the time that STA transits from Receiver to Shallow Sleep (doze state) is T</a:t>
            </a:r>
            <a:r>
              <a:rPr lang="en-US" altLang="zh-CN" sz="1050" dirty="0"/>
              <a:t>RS</a:t>
            </a:r>
            <a:r>
              <a:rPr lang="en-US" altLang="zh-CN" sz="1400" dirty="0"/>
              <a:t>, and the time from Shallow Sleep to Listen is T</a:t>
            </a:r>
            <a:r>
              <a:rPr lang="en-US" altLang="zh-CN" sz="1050" dirty="0"/>
              <a:t>SL</a:t>
            </a:r>
          </a:p>
          <a:p>
            <a:pPr lvl="2"/>
            <a:r>
              <a:rPr lang="en-US" altLang="zh-CN" sz="1200" dirty="0"/>
              <a:t>The PPDU length must be bigger than the STA’s reception process and transit time</a:t>
            </a:r>
          </a:p>
          <a:p>
            <a:pPr lvl="1"/>
            <a:r>
              <a:rPr lang="en-US" altLang="zh-CN" sz="1400" dirty="0"/>
              <a:t>And for some pure response frame in pre-HE format (e.g. BA in non-HT), STA needs decode the entire PPDU and has no chance to enter shallow sleep </a:t>
            </a:r>
          </a:p>
          <a:p>
            <a:endParaRPr lang="en-US" altLang="zh-CN" sz="1800" dirty="0"/>
          </a:p>
          <a:p>
            <a:endParaRPr lang="en-US" altLang="zh-CN" sz="1800" dirty="0"/>
          </a:p>
          <a:p>
            <a:pPr lvl="2"/>
            <a:endParaRPr lang="en-US" sz="1400" dirty="0"/>
          </a:p>
        </p:txBody>
      </p:sp>
      <p:pic>
        <p:nvPicPr>
          <p:cNvPr id="1026" name="Picture 2">
            <a:extLst>
              <a:ext uri="{FF2B5EF4-FFF2-40B4-BE49-F238E27FC236}">
                <a16:creationId xmlns:a16="http://schemas.microsoft.com/office/drawing/2014/main" id="{B7A2A13A-15CF-DEB4-0376-81930210B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408" y="5096036"/>
            <a:ext cx="6690692" cy="139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6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E8C7E-3EEB-1436-06FE-49D8F26CCF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C9326-1CBB-FFB9-3EAA-B9E561BCC086}"/>
              </a:ext>
            </a:extLst>
          </p:cNvPr>
          <p:cNvSpPr>
            <a:spLocks noGrp="1"/>
          </p:cNvSpPr>
          <p:nvPr>
            <p:ph type="title"/>
          </p:nvPr>
        </p:nvSpPr>
        <p:spPr>
          <a:xfrm>
            <a:off x="914400" y="883512"/>
            <a:ext cx="10565296" cy="914399"/>
          </a:xfrm>
        </p:spPr>
        <p:txBody>
          <a:bodyPr/>
          <a:lstStyle/>
          <a:p>
            <a:r>
              <a:rPr lang="en-US" dirty="0"/>
              <a:t>Analysis: The state transit time</a:t>
            </a:r>
          </a:p>
        </p:txBody>
      </p:sp>
      <p:sp>
        <p:nvSpPr>
          <p:cNvPr id="4" name="Slide Number Placeholder 3">
            <a:extLst>
              <a:ext uri="{FF2B5EF4-FFF2-40B4-BE49-F238E27FC236}">
                <a16:creationId xmlns:a16="http://schemas.microsoft.com/office/drawing/2014/main" id="{95717282-C1E0-32FA-4577-0CFD6DFF445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5</a:t>
            </a:fld>
            <a:endParaRPr lang="en-US"/>
          </a:p>
        </p:txBody>
      </p:sp>
      <p:sp>
        <p:nvSpPr>
          <p:cNvPr id="21" name="内容占位符 5">
            <a:extLst>
              <a:ext uri="{FF2B5EF4-FFF2-40B4-BE49-F238E27FC236}">
                <a16:creationId xmlns:a16="http://schemas.microsoft.com/office/drawing/2014/main" id="{BD7D7E53-72F7-0E1A-A39C-0466882BF538}"/>
              </a:ext>
            </a:extLst>
          </p:cNvPr>
          <p:cNvSpPr>
            <a:spLocks noGrp="1"/>
          </p:cNvSpPr>
          <p:nvPr>
            <p:ph idx="1"/>
          </p:nvPr>
        </p:nvSpPr>
        <p:spPr>
          <a:xfrm>
            <a:off x="976184" y="1918257"/>
            <a:ext cx="10239632" cy="1882738"/>
          </a:xfrm>
        </p:spPr>
        <p:txBody>
          <a:bodyPr/>
          <a:lstStyle/>
          <a:p>
            <a:r>
              <a:rPr lang="en-US" altLang="zh-CN" sz="1800" dirty="0"/>
              <a:t>Assuming that the STA enters the shallow sleep during the Intra-BSS PPDU (and the </a:t>
            </a:r>
            <a:r>
              <a:rPr lang="en-US" altLang="zh-CN" sz="1800" dirty="0" err="1"/>
              <a:t>TxOP</a:t>
            </a:r>
            <a:r>
              <a:rPr lang="en-US" altLang="zh-CN" sz="1800" dirty="0"/>
              <a:t>) Power save, the reference [1] lists some values to show the state transit time, </a:t>
            </a:r>
            <a:endParaRPr lang="en-US" altLang="zh-CN" sz="1400" dirty="0"/>
          </a:p>
          <a:p>
            <a:endParaRPr lang="en-US" altLang="zh-CN" sz="1800" dirty="0"/>
          </a:p>
          <a:p>
            <a:endParaRPr lang="en-US" altLang="zh-CN" sz="1800" dirty="0"/>
          </a:p>
          <a:p>
            <a:pPr lvl="2"/>
            <a:endParaRPr lang="en-US" sz="1400" dirty="0"/>
          </a:p>
        </p:txBody>
      </p:sp>
      <p:graphicFrame>
        <p:nvGraphicFramePr>
          <p:cNvPr id="3" name="Table 2">
            <a:extLst>
              <a:ext uri="{FF2B5EF4-FFF2-40B4-BE49-F238E27FC236}">
                <a16:creationId xmlns:a16="http://schemas.microsoft.com/office/drawing/2014/main" id="{E89222E3-9C8C-A724-ABA5-62CC2B324DE2}"/>
              </a:ext>
            </a:extLst>
          </p:cNvPr>
          <p:cNvGraphicFramePr>
            <a:graphicFrameLocks noGrp="1"/>
          </p:cNvGraphicFramePr>
          <p:nvPr>
            <p:extLst>
              <p:ext uri="{D42A27DB-BD31-4B8C-83A1-F6EECF244321}">
                <p14:modId xmlns:p14="http://schemas.microsoft.com/office/powerpoint/2010/main" val="2195045582"/>
              </p:ext>
            </p:extLst>
          </p:nvPr>
        </p:nvGraphicFramePr>
        <p:xfrm>
          <a:off x="5729136" y="2743541"/>
          <a:ext cx="5750560" cy="3457575"/>
        </p:xfrm>
        <a:graphic>
          <a:graphicData uri="http://schemas.openxmlformats.org/drawingml/2006/table">
            <a:tbl>
              <a:tblPr firstRow="1">
                <a:tableStyleId>{5C22544A-7EE6-4342-B048-85BDC9FD1C3A}</a:tableStyleId>
              </a:tblPr>
              <a:tblGrid>
                <a:gridCol w="1807210">
                  <a:extLst>
                    <a:ext uri="{9D8B030D-6E8A-4147-A177-3AD203B41FA5}">
                      <a16:colId xmlns:a16="http://schemas.microsoft.com/office/drawing/2014/main" val="3892749001"/>
                    </a:ext>
                  </a:extLst>
                </a:gridCol>
                <a:gridCol w="1714500">
                  <a:extLst>
                    <a:ext uri="{9D8B030D-6E8A-4147-A177-3AD203B41FA5}">
                      <a16:colId xmlns:a16="http://schemas.microsoft.com/office/drawing/2014/main" val="3170514002"/>
                    </a:ext>
                  </a:extLst>
                </a:gridCol>
                <a:gridCol w="2228850">
                  <a:extLst>
                    <a:ext uri="{9D8B030D-6E8A-4147-A177-3AD203B41FA5}">
                      <a16:colId xmlns:a16="http://schemas.microsoft.com/office/drawing/2014/main" val="2088097986"/>
                    </a:ext>
                  </a:extLst>
                </a:gridCol>
              </a:tblGrid>
              <a:tr h="357505">
                <a:tc gridSpan="3">
                  <a:txBody>
                    <a:bodyPr/>
                    <a:lstStyle/>
                    <a:p>
                      <a:pPr algn="ctr"/>
                      <a:r>
                        <a:rPr lang="en-GB" sz="1100" dirty="0">
                          <a:effectLst/>
                        </a:rPr>
                        <a:t>Power Transition parameters</a:t>
                      </a:r>
                      <a:endParaRPr lang="zh-CN" sz="1100" dirty="0">
                        <a:effectLst/>
                        <a:latin typeface="Times New Roman" panose="02020603050405020304" pitchFamily="18" charset="0"/>
                        <a:ea typeface="Times New Roman" panose="02020603050405020304" pitchFamily="18" charset="0"/>
                      </a:endParaRPr>
                    </a:p>
                  </a:txBody>
                  <a:tcPr marL="35560" marR="35560" marT="35560" marB="3556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265232567"/>
                  </a:ext>
                </a:extLst>
              </a:tr>
              <a:tr h="357505">
                <a:tc>
                  <a:txBody>
                    <a:bodyPr/>
                    <a:lstStyle/>
                    <a:p>
                      <a:pPr algn="ctr"/>
                      <a:r>
                        <a:rPr lang="en-GB" sz="1100">
                          <a:effectLst/>
                        </a:rPr>
                        <a:t>State Transitions</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Transition Time (ms)</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Average Power Consumption (mW)</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extLst>
                  <a:ext uri="{0D108BD9-81ED-4DB2-BD59-A6C34878D82A}">
                    <a16:rowId xmlns:a16="http://schemas.microsoft.com/office/drawing/2014/main" val="2059048299"/>
                  </a:ext>
                </a:extLst>
              </a:tr>
              <a:tr h="357505">
                <a:tc>
                  <a:txBody>
                    <a:bodyPr/>
                    <a:lstStyle/>
                    <a:p>
                      <a:r>
                        <a:rPr lang="en-GB" sz="1100">
                          <a:effectLst/>
                        </a:rPr>
                        <a:t>Transmit ⬄ Listen</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T</a:t>
                      </a:r>
                      <a:r>
                        <a:rPr lang="en-GB" sz="1100" baseline="-25000">
                          <a:effectLst/>
                        </a:rPr>
                        <a:t>TL</a:t>
                      </a:r>
                      <a:r>
                        <a:rPr lang="en-GB" sz="1100">
                          <a:effectLst/>
                        </a:rPr>
                        <a:t>=0.01ms</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75mW</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extLst>
                  <a:ext uri="{0D108BD9-81ED-4DB2-BD59-A6C34878D82A}">
                    <a16:rowId xmlns:a16="http://schemas.microsoft.com/office/drawing/2014/main" val="3219813163"/>
                  </a:ext>
                </a:extLst>
              </a:tr>
              <a:tr h="357505">
                <a:tc>
                  <a:txBody>
                    <a:bodyPr/>
                    <a:lstStyle/>
                    <a:p>
                      <a:r>
                        <a:rPr lang="en-GB" sz="1100">
                          <a:effectLst/>
                        </a:rPr>
                        <a:t>Receive ⬄ Listen</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0.001ms</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55mW</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extLst>
                  <a:ext uri="{0D108BD9-81ED-4DB2-BD59-A6C34878D82A}">
                    <a16:rowId xmlns:a16="http://schemas.microsoft.com/office/drawing/2014/main" val="1187859401"/>
                  </a:ext>
                </a:extLst>
              </a:tr>
              <a:tr h="357505">
                <a:tc>
                  <a:txBody>
                    <a:bodyPr/>
                    <a:lstStyle/>
                    <a:p>
                      <a:r>
                        <a:rPr lang="en-GB" sz="1100" dirty="0">
                          <a:effectLst/>
                        </a:rPr>
                        <a:t>Listen </a:t>
                      </a:r>
                      <a:r>
                        <a:rPr lang="en-GB" sz="1100" dirty="0">
                          <a:effectLst/>
                          <a:sym typeface="Wingdings" panose="05000000000000000000" pitchFamily="2" charset="2"/>
                        </a:rPr>
                        <a:t></a:t>
                      </a:r>
                      <a:r>
                        <a:rPr lang="en-GB" sz="1100" dirty="0">
                          <a:effectLst/>
                        </a:rPr>
                        <a:t> Transmit</a:t>
                      </a:r>
                      <a:endParaRPr lang="zh-CN" sz="1100" dirty="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T</a:t>
                      </a:r>
                      <a:r>
                        <a:rPr lang="en-GB" sz="1100" baseline="-25000">
                          <a:effectLst/>
                        </a:rPr>
                        <a:t>LT</a:t>
                      </a:r>
                      <a:r>
                        <a:rPr lang="en-GB" sz="1100">
                          <a:effectLst/>
                        </a:rPr>
                        <a:t> = 0.01ms</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P</a:t>
                      </a:r>
                      <a:r>
                        <a:rPr lang="en-GB" sz="1100" baseline="-25000">
                          <a:effectLst/>
                        </a:rPr>
                        <a:t>LT</a:t>
                      </a:r>
                      <a:r>
                        <a:rPr lang="en-GB" sz="1100">
                          <a:effectLst/>
                        </a:rPr>
                        <a:t> = 100mW</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extLst>
                  <a:ext uri="{0D108BD9-81ED-4DB2-BD59-A6C34878D82A}">
                    <a16:rowId xmlns:a16="http://schemas.microsoft.com/office/drawing/2014/main" val="747814068"/>
                  </a:ext>
                </a:extLst>
              </a:tr>
              <a:tr h="357505">
                <a:tc>
                  <a:txBody>
                    <a:bodyPr/>
                    <a:lstStyle/>
                    <a:p>
                      <a:r>
                        <a:rPr lang="en-GB" sz="1100" dirty="0">
                          <a:effectLst/>
                        </a:rPr>
                        <a:t>Transmit </a:t>
                      </a:r>
                      <a:r>
                        <a:rPr lang="en-GB" sz="1100" dirty="0">
                          <a:effectLst/>
                          <a:sym typeface="Wingdings" panose="05000000000000000000" pitchFamily="2" charset="2"/>
                        </a:rPr>
                        <a:t> </a:t>
                      </a:r>
                      <a:r>
                        <a:rPr lang="en-GB" sz="1100" dirty="0">
                          <a:effectLst/>
                        </a:rPr>
                        <a:t>Shallow Sleep</a:t>
                      </a:r>
                      <a:endParaRPr lang="zh-CN" sz="1100" dirty="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dirty="0">
                          <a:effectLst/>
                        </a:rPr>
                        <a:t>T</a:t>
                      </a:r>
                      <a:r>
                        <a:rPr lang="en-GB" sz="1100" baseline="-25000" dirty="0">
                          <a:effectLst/>
                        </a:rPr>
                        <a:t>TS</a:t>
                      </a:r>
                      <a:r>
                        <a:rPr lang="en-GB" sz="1100" dirty="0">
                          <a:effectLst/>
                        </a:rPr>
                        <a:t>=0.01ms</a:t>
                      </a:r>
                      <a:endParaRPr lang="zh-CN" sz="1100" dirty="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P</a:t>
                      </a:r>
                      <a:r>
                        <a:rPr lang="en-GB" sz="1100" baseline="-25000">
                          <a:effectLst/>
                        </a:rPr>
                        <a:t>TS</a:t>
                      </a:r>
                      <a:r>
                        <a:rPr lang="en-GB" sz="1100">
                          <a:effectLst/>
                        </a:rPr>
                        <a:t> = 15mW</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extLst>
                  <a:ext uri="{0D108BD9-81ED-4DB2-BD59-A6C34878D82A}">
                    <a16:rowId xmlns:a16="http://schemas.microsoft.com/office/drawing/2014/main" val="4292322753"/>
                  </a:ext>
                </a:extLst>
              </a:tr>
              <a:tr h="357505">
                <a:tc>
                  <a:txBody>
                    <a:bodyPr/>
                    <a:lstStyle/>
                    <a:p>
                      <a:r>
                        <a:rPr lang="en-GB" sz="1100" dirty="0">
                          <a:effectLst/>
                          <a:highlight>
                            <a:srgbClr val="00FF00"/>
                          </a:highlight>
                        </a:rPr>
                        <a:t>Receive </a:t>
                      </a:r>
                      <a:r>
                        <a:rPr lang="en-GB" sz="1100" dirty="0">
                          <a:effectLst/>
                          <a:highlight>
                            <a:srgbClr val="00FF00"/>
                          </a:highlight>
                          <a:sym typeface="Wingdings" panose="05000000000000000000" pitchFamily="2" charset="2"/>
                        </a:rPr>
                        <a:t></a:t>
                      </a:r>
                      <a:r>
                        <a:rPr lang="en-GB" sz="1100" dirty="0">
                          <a:effectLst/>
                          <a:highlight>
                            <a:srgbClr val="00FF00"/>
                          </a:highlight>
                        </a:rPr>
                        <a:t> Shallow Sleep</a:t>
                      </a:r>
                      <a:endParaRPr lang="zh-CN" sz="1100" dirty="0">
                        <a:effectLst/>
                        <a:highlight>
                          <a:srgbClr val="00FF00"/>
                        </a:highligh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dirty="0">
                          <a:effectLst/>
                          <a:highlight>
                            <a:srgbClr val="00FF00"/>
                          </a:highlight>
                        </a:rPr>
                        <a:t>T</a:t>
                      </a:r>
                      <a:r>
                        <a:rPr lang="en-GB" sz="1100" baseline="-25000" dirty="0">
                          <a:effectLst/>
                          <a:highlight>
                            <a:srgbClr val="00FF00"/>
                          </a:highlight>
                        </a:rPr>
                        <a:t>RS</a:t>
                      </a:r>
                      <a:r>
                        <a:rPr lang="en-GB" sz="1100" dirty="0">
                          <a:effectLst/>
                          <a:highlight>
                            <a:srgbClr val="00FF00"/>
                          </a:highlight>
                        </a:rPr>
                        <a:t>=0.2ms</a:t>
                      </a:r>
                      <a:endParaRPr lang="zh-CN" sz="1100" dirty="0">
                        <a:effectLst/>
                        <a:highlight>
                          <a:srgbClr val="00FF00"/>
                        </a:highligh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PRS = 15mW</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extLst>
                  <a:ext uri="{0D108BD9-81ED-4DB2-BD59-A6C34878D82A}">
                    <a16:rowId xmlns:a16="http://schemas.microsoft.com/office/drawing/2014/main" val="941901411"/>
                  </a:ext>
                </a:extLst>
              </a:tr>
              <a:tr h="180975">
                <a:tc>
                  <a:txBody>
                    <a:bodyPr/>
                    <a:lstStyle/>
                    <a:p>
                      <a:r>
                        <a:rPr lang="en-GB" sz="1100">
                          <a:effectLst/>
                        </a:rPr>
                        <a:t>Listen ⬄ Shallow Sleep</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T</a:t>
                      </a:r>
                      <a:r>
                        <a:rPr lang="en-GB" sz="1100" baseline="-25000">
                          <a:effectLst/>
                        </a:rPr>
                        <a:t>LS</a:t>
                      </a:r>
                      <a:r>
                        <a:rPr lang="en-GB" sz="1100">
                          <a:effectLst/>
                        </a:rPr>
                        <a:t>=0.2ms</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rowSpan="2">
                  <a:txBody>
                    <a:bodyPr/>
                    <a:lstStyle/>
                    <a:p>
                      <a:pPr algn="ctr"/>
                      <a:r>
                        <a:rPr lang="en-GB" sz="1100">
                          <a:effectLst/>
                        </a:rPr>
                        <a:t>PLS = 5mW</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extLst>
                  <a:ext uri="{0D108BD9-81ED-4DB2-BD59-A6C34878D82A}">
                    <a16:rowId xmlns:a16="http://schemas.microsoft.com/office/drawing/2014/main" val="1555475741"/>
                  </a:ext>
                </a:extLst>
              </a:tr>
              <a:tr h="180975">
                <a:tc>
                  <a:txBody>
                    <a:bodyPr/>
                    <a:lstStyle/>
                    <a:p>
                      <a:r>
                        <a:rPr lang="en-GB" sz="1100" dirty="0">
                          <a:effectLst/>
                          <a:highlight>
                            <a:srgbClr val="00FF00"/>
                          </a:highlight>
                        </a:rPr>
                        <a:t>Shallow Sleep </a:t>
                      </a:r>
                      <a:r>
                        <a:rPr lang="en-GB" sz="1100" dirty="0">
                          <a:effectLst/>
                          <a:highlight>
                            <a:srgbClr val="00FF00"/>
                          </a:highlight>
                          <a:sym typeface="Wingdings" panose="05000000000000000000" pitchFamily="2" charset="2"/>
                        </a:rPr>
                        <a:t></a:t>
                      </a:r>
                      <a:r>
                        <a:rPr lang="en-GB" sz="1100" dirty="0">
                          <a:effectLst/>
                          <a:highlight>
                            <a:srgbClr val="00FF00"/>
                          </a:highlight>
                        </a:rPr>
                        <a:t> Listen</a:t>
                      </a:r>
                      <a:endParaRPr lang="zh-CN" sz="1100" dirty="0">
                        <a:effectLst/>
                        <a:highlight>
                          <a:srgbClr val="00FF00"/>
                        </a:highligh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dirty="0">
                          <a:effectLst/>
                          <a:highlight>
                            <a:srgbClr val="00FF00"/>
                          </a:highlight>
                        </a:rPr>
                        <a:t>0.5 </a:t>
                      </a:r>
                      <a:r>
                        <a:rPr lang="en-GB" sz="1100" dirty="0" err="1">
                          <a:effectLst/>
                          <a:highlight>
                            <a:srgbClr val="00FF00"/>
                          </a:highlight>
                        </a:rPr>
                        <a:t>ms</a:t>
                      </a:r>
                      <a:r>
                        <a:rPr lang="en-GB" sz="1100" dirty="0">
                          <a:effectLst/>
                          <a:highlight>
                            <a:srgbClr val="00FF00"/>
                          </a:highlight>
                        </a:rPr>
                        <a:t> (T</a:t>
                      </a:r>
                      <a:r>
                        <a:rPr lang="en-GB" sz="1100" baseline="-25000" dirty="0">
                          <a:effectLst/>
                          <a:highlight>
                            <a:srgbClr val="00FF00"/>
                          </a:highlight>
                        </a:rPr>
                        <a:t>SL</a:t>
                      </a:r>
                      <a:r>
                        <a:rPr lang="en-GB" sz="1100" dirty="0">
                          <a:effectLst/>
                          <a:highlight>
                            <a:srgbClr val="00FF00"/>
                          </a:highlight>
                        </a:rPr>
                        <a:t>)</a:t>
                      </a:r>
                      <a:endParaRPr lang="zh-CN" sz="1100" dirty="0">
                        <a:effectLst/>
                        <a:highlight>
                          <a:srgbClr val="00FF00"/>
                        </a:highlight>
                        <a:latin typeface="Times New Roman" panose="02020603050405020304" pitchFamily="18" charset="0"/>
                        <a:ea typeface="Times New Roman" panose="02020603050405020304" pitchFamily="18" charset="0"/>
                      </a:endParaRPr>
                    </a:p>
                  </a:txBody>
                  <a:tcPr marL="35560" marR="35560" marT="35560" marB="35560" anchor="ctr"/>
                </a:tc>
                <a:tc vMerge="1">
                  <a:txBody>
                    <a:bodyPr/>
                    <a:lstStyle/>
                    <a:p>
                      <a:endParaRPr lang="zh-CN" altLang="en-US"/>
                    </a:p>
                  </a:txBody>
                  <a:tcPr/>
                </a:tc>
                <a:extLst>
                  <a:ext uri="{0D108BD9-81ED-4DB2-BD59-A6C34878D82A}">
                    <a16:rowId xmlns:a16="http://schemas.microsoft.com/office/drawing/2014/main" val="4212715"/>
                  </a:ext>
                </a:extLst>
              </a:tr>
              <a:tr h="180975">
                <a:tc>
                  <a:txBody>
                    <a:bodyPr/>
                    <a:lstStyle/>
                    <a:p>
                      <a:r>
                        <a:rPr lang="en-GB" sz="1100" dirty="0">
                          <a:effectLst/>
                        </a:rPr>
                        <a:t>Listen </a:t>
                      </a:r>
                      <a:r>
                        <a:rPr lang="en-GB" sz="1100" dirty="0">
                          <a:effectLst/>
                          <a:sym typeface="Wingdings" panose="05000000000000000000" pitchFamily="2" charset="2"/>
                        </a:rPr>
                        <a:t></a:t>
                      </a:r>
                      <a:r>
                        <a:rPr lang="en-GB" sz="1100" dirty="0">
                          <a:effectLst/>
                        </a:rPr>
                        <a:t> Deep Sleep</a:t>
                      </a:r>
                      <a:endParaRPr lang="zh-CN" sz="1100" dirty="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a:effectLst/>
                        </a:rPr>
                        <a:t>T</a:t>
                      </a:r>
                      <a:r>
                        <a:rPr lang="en-GB" sz="1100" baseline="-25000">
                          <a:effectLst/>
                        </a:rPr>
                        <a:t>LD</a:t>
                      </a:r>
                      <a:r>
                        <a:rPr lang="en-GB" sz="1100">
                          <a:effectLst/>
                        </a:rPr>
                        <a:t>=1ms</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tc rowSpan="2">
                  <a:txBody>
                    <a:bodyPr/>
                    <a:lstStyle/>
                    <a:p>
                      <a:pPr algn="ctr"/>
                      <a:r>
                        <a:rPr lang="en-GB" sz="1100">
                          <a:effectLst/>
                        </a:rPr>
                        <a:t>P</a:t>
                      </a:r>
                      <a:r>
                        <a:rPr lang="en-GB" sz="1100" baseline="-25000">
                          <a:effectLst/>
                        </a:rPr>
                        <a:t>DS</a:t>
                      </a:r>
                      <a:r>
                        <a:rPr lang="en-GB" sz="1100">
                          <a:effectLst/>
                        </a:rPr>
                        <a:t> = 5mW</a:t>
                      </a:r>
                      <a:endParaRPr lang="zh-CN" sz="1100">
                        <a:effectLst/>
                        <a:latin typeface="Times New Roman" panose="02020603050405020304" pitchFamily="18" charset="0"/>
                        <a:ea typeface="Times New Roman" panose="02020603050405020304" pitchFamily="18" charset="0"/>
                      </a:endParaRPr>
                    </a:p>
                  </a:txBody>
                  <a:tcPr marL="35560" marR="35560" marT="35560" marB="35560" anchor="ctr"/>
                </a:tc>
                <a:extLst>
                  <a:ext uri="{0D108BD9-81ED-4DB2-BD59-A6C34878D82A}">
                    <a16:rowId xmlns:a16="http://schemas.microsoft.com/office/drawing/2014/main" val="2224926737"/>
                  </a:ext>
                </a:extLst>
              </a:tr>
              <a:tr h="180975">
                <a:tc>
                  <a:txBody>
                    <a:bodyPr/>
                    <a:lstStyle/>
                    <a:p>
                      <a:r>
                        <a:rPr lang="en-GB" sz="1100" dirty="0">
                          <a:effectLst/>
                        </a:rPr>
                        <a:t>Deep Sleep </a:t>
                      </a:r>
                      <a:r>
                        <a:rPr lang="en-GB" sz="1100" dirty="0">
                          <a:effectLst/>
                          <a:sym typeface="Wingdings" panose="05000000000000000000" pitchFamily="2" charset="2"/>
                        </a:rPr>
                        <a:t></a:t>
                      </a:r>
                      <a:r>
                        <a:rPr lang="en-GB" sz="1100" dirty="0">
                          <a:effectLst/>
                        </a:rPr>
                        <a:t> Listen</a:t>
                      </a:r>
                      <a:endParaRPr lang="zh-CN" sz="1100" dirty="0">
                        <a:effectLst/>
                        <a:latin typeface="Times New Roman" panose="02020603050405020304" pitchFamily="18" charset="0"/>
                        <a:ea typeface="Times New Roman" panose="02020603050405020304" pitchFamily="18" charset="0"/>
                      </a:endParaRPr>
                    </a:p>
                  </a:txBody>
                  <a:tcPr marL="35560" marR="35560" marT="35560" marB="35560" anchor="ctr"/>
                </a:tc>
                <a:tc>
                  <a:txBody>
                    <a:bodyPr/>
                    <a:lstStyle/>
                    <a:p>
                      <a:pPr algn="ctr"/>
                      <a:r>
                        <a:rPr lang="en-GB" sz="1100" dirty="0">
                          <a:effectLst/>
                        </a:rPr>
                        <a:t>T</a:t>
                      </a:r>
                      <a:r>
                        <a:rPr lang="en-GB" sz="1100" baseline="-25000" dirty="0">
                          <a:effectLst/>
                        </a:rPr>
                        <a:t>SDL</a:t>
                      </a:r>
                      <a:r>
                        <a:rPr lang="en-GB" sz="1100" dirty="0">
                          <a:effectLst/>
                        </a:rPr>
                        <a:t> = 10ms</a:t>
                      </a:r>
                      <a:endParaRPr lang="zh-CN" sz="1100" dirty="0">
                        <a:effectLst/>
                        <a:latin typeface="Times New Roman" panose="02020603050405020304" pitchFamily="18" charset="0"/>
                        <a:ea typeface="Times New Roman" panose="02020603050405020304" pitchFamily="18" charset="0"/>
                      </a:endParaRPr>
                    </a:p>
                  </a:txBody>
                  <a:tcPr marL="35560" marR="35560" marT="35560" marB="35560" anchor="ctr"/>
                </a:tc>
                <a:tc vMerge="1">
                  <a:txBody>
                    <a:bodyPr/>
                    <a:lstStyle/>
                    <a:p>
                      <a:endParaRPr lang="zh-CN" altLang="en-US"/>
                    </a:p>
                  </a:txBody>
                  <a:tcPr/>
                </a:tc>
                <a:extLst>
                  <a:ext uri="{0D108BD9-81ED-4DB2-BD59-A6C34878D82A}">
                    <a16:rowId xmlns:a16="http://schemas.microsoft.com/office/drawing/2014/main" val="3184570290"/>
                  </a:ext>
                </a:extLst>
              </a:tr>
            </a:tbl>
          </a:graphicData>
        </a:graphic>
      </p:graphicFrame>
      <p:sp>
        <p:nvSpPr>
          <p:cNvPr id="5" name="内容占位符 5">
            <a:extLst>
              <a:ext uri="{FF2B5EF4-FFF2-40B4-BE49-F238E27FC236}">
                <a16:creationId xmlns:a16="http://schemas.microsoft.com/office/drawing/2014/main" id="{D70B767D-12C8-8BD4-98A3-B573D13450B0}"/>
              </a:ext>
            </a:extLst>
          </p:cNvPr>
          <p:cNvSpPr txBox="1">
            <a:spLocks/>
          </p:cNvSpPr>
          <p:nvPr/>
        </p:nvSpPr>
        <p:spPr bwMode="auto">
          <a:xfrm>
            <a:off x="976184" y="2595481"/>
            <a:ext cx="4658139" cy="188273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1800" kern="0" dirty="0"/>
              <a:t>As highlight, the transit time from Receive to SS is T</a:t>
            </a:r>
            <a:r>
              <a:rPr lang="en-US" altLang="zh-CN" sz="1200" kern="0" dirty="0"/>
              <a:t>RS</a:t>
            </a:r>
            <a:r>
              <a:rPr lang="en-US" altLang="zh-CN" sz="1800" kern="0" dirty="0"/>
              <a:t> = 200us, while the SS to Listen is T</a:t>
            </a:r>
            <a:r>
              <a:rPr lang="en-US" altLang="zh-CN" sz="1200" kern="0" dirty="0"/>
              <a:t>SL</a:t>
            </a:r>
            <a:r>
              <a:rPr lang="en-US" altLang="zh-CN" sz="1800" kern="0" dirty="0"/>
              <a:t> = 500us, resulting a total transit time of 700us</a:t>
            </a:r>
          </a:p>
          <a:p>
            <a:pPr lvl="1"/>
            <a:r>
              <a:rPr lang="en-US" altLang="zh-CN" sz="1200" kern="0" dirty="0"/>
              <a:t>The actual transit time varies hugely depending on the implementation</a:t>
            </a:r>
          </a:p>
          <a:p>
            <a:pPr lvl="1"/>
            <a:r>
              <a:rPr lang="en-US" altLang="zh-CN" sz="1200" kern="0" dirty="0"/>
              <a:t>For some of current designs, especially considering the DPS mode can use a RF with lower requirements, the transit time in some of implementations can be lower than the above value. For example, the T</a:t>
            </a:r>
            <a:r>
              <a:rPr lang="en-US" altLang="zh-CN" sz="1000" kern="0" dirty="0"/>
              <a:t>RS</a:t>
            </a:r>
            <a:r>
              <a:rPr lang="en-US" altLang="zh-CN" sz="1200" kern="0" dirty="0"/>
              <a:t> can be &lt; 100us, and the T</a:t>
            </a:r>
            <a:r>
              <a:rPr lang="en-US" altLang="zh-CN" sz="1000" kern="0" dirty="0"/>
              <a:t>SL</a:t>
            </a:r>
            <a:r>
              <a:rPr lang="en-US" altLang="zh-CN" sz="1200" kern="0" dirty="0"/>
              <a:t> can be &lt;250us, resulting a total transit time of 350us</a:t>
            </a:r>
          </a:p>
          <a:p>
            <a:r>
              <a:rPr lang="en-US" altLang="zh-CN" sz="1800" kern="0" dirty="0"/>
              <a:t>The larger the transit time is, the longer the corresponding Intra-BSS PPDU should be to make the STA enter the shallow sleep</a:t>
            </a:r>
          </a:p>
          <a:p>
            <a:endParaRPr lang="en-US" altLang="zh-CN" sz="1800" kern="0" dirty="0"/>
          </a:p>
          <a:p>
            <a:endParaRPr lang="en-US" altLang="zh-CN" sz="1800" kern="0" dirty="0"/>
          </a:p>
          <a:p>
            <a:pPr lvl="2"/>
            <a:endParaRPr lang="en-US" sz="1400" kern="0" dirty="0"/>
          </a:p>
        </p:txBody>
      </p:sp>
    </p:spTree>
    <p:extLst>
      <p:ext uri="{BB962C8B-B14F-4D97-AF65-F5344CB8AC3E}">
        <p14:creationId xmlns:p14="http://schemas.microsoft.com/office/powerpoint/2010/main" val="25744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30120-0283-FAF1-8228-321B35DE11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96C0A4-CD90-6F3D-EFCE-EB7C3A5E4BBD}"/>
              </a:ext>
            </a:extLst>
          </p:cNvPr>
          <p:cNvSpPr>
            <a:spLocks noGrp="1"/>
          </p:cNvSpPr>
          <p:nvPr>
            <p:ph type="title"/>
          </p:nvPr>
        </p:nvSpPr>
        <p:spPr>
          <a:xfrm>
            <a:off x="914400" y="883512"/>
            <a:ext cx="10565296" cy="914399"/>
          </a:xfrm>
        </p:spPr>
        <p:txBody>
          <a:bodyPr/>
          <a:lstStyle/>
          <a:p>
            <a:r>
              <a:rPr lang="en-US" dirty="0"/>
              <a:t>Analysis: Practical use cases</a:t>
            </a:r>
          </a:p>
        </p:txBody>
      </p:sp>
      <p:sp>
        <p:nvSpPr>
          <p:cNvPr id="4" name="Slide Number Placeholder 3">
            <a:extLst>
              <a:ext uri="{FF2B5EF4-FFF2-40B4-BE49-F238E27FC236}">
                <a16:creationId xmlns:a16="http://schemas.microsoft.com/office/drawing/2014/main" id="{90C5B030-55E4-8988-3936-90399F0E0BD5}"/>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6</a:t>
            </a:fld>
            <a:endParaRPr lang="en-US"/>
          </a:p>
        </p:txBody>
      </p:sp>
      <p:sp>
        <p:nvSpPr>
          <p:cNvPr id="21" name="内容占位符 5">
            <a:extLst>
              <a:ext uri="{FF2B5EF4-FFF2-40B4-BE49-F238E27FC236}">
                <a16:creationId xmlns:a16="http://schemas.microsoft.com/office/drawing/2014/main" id="{6E028402-608B-92D5-99CC-173689B455FF}"/>
              </a:ext>
            </a:extLst>
          </p:cNvPr>
          <p:cNvSpPr>
            <a:spLocks noGrp="1"/>
          </p:cNvSpPr>
          <p:nvPr>
            <p:ph idx="1"/>
          </p:nvPr>
        </p:nvSpPr>
        <p:spPr>
          <a:xfrm>
            <a:off x="976184" y="1918257"/>
            <a:ext cx="10239632" cy="1882738"/>
          </a:xfrm>
        </p:spPr>
        <p:txBody>
          <a:bodyPr/>
          <a:lstStyle/>
          <a:p>
            <a:r>
              <a:rPr lang="en-US" altLang="zh-CN" sz="1800" dirty="0"/>
              <a:t>For STA device, e.g. the Phone/Tablet, many of the practical use cases are </a:t>
            </a:r>
            <a:r>
              <a:rPr lang="en-US" altLang="zh-CN" sz="1800" dirty="0" err="1"/>
              <a:t>uni</a:t>
            </a:r>
            <a:r>
              <a:rPr lang="en-US" altLang="zh-CN" sz="1800" dirty="0"/>
              <a:t>-directional with DL traffic occupying the most time, especially for the long-term use cases. For example, the web browsing, the online video watching etc.</a:t>
            </a:r>
            <a:endParaRPr lang="en-US" altLang="zh-CN" sz="1400" dirty="0"/>
          </a:p>
          <a:p>
            <a:r>
              <a:rPr lang="en-US" altLang="zh-CN" sz="1800" dirty="0"/>
              <a:t>Among those use cases, the MSDUs belonging to the traffic stream can be random in both size and arriving time (arrival at the MAC layer). And each of those use cases usually does not have very high average throughput requirement</a:t>
            </a:r>
          </a:p>
          <a:p>
            <a:endParaRPr lang="en-US" altLang="zh-CN" sz="1800" dirty="0"/>
          </a:p>
          <a:p>
            <a:pPr lvl="2"/>
            <a:endParaRPr lang="en-US" sz="1400" dirty="0"/>
          </a:p>
        </p:txBody>
      </p:sp>
      <p:sp>
        <p:nvSpPr>
          <p:cNvPr id="6" name="内容占位符 5">
            <a:extLst>
              <a:ext uri="{FF2B5EF4-FFF2-40B4-BE49-F238E27FC236}">
                <a16:creationId xmlns:a16="http://schemas.microsoft.com/office/drawing/2014/main" id="{7389FC7B-5360-C3AC-BB56-56009D54F080}"/>
              </a:ext>
            </a:extLst>
          </p:cNvPr>
          <p:cNvSpPr txBox="1">
            <a:spLocks/>
          </p:cNvSpPr>
          <p:nvPr/>
        </p:nvSpPr>
        <p:spPr bwMode="auto">
          <a:xfrm>
            <a:off x="976184" y="3740567"/>
            <a:ext cx="6093851" cy="188273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1800" kern="0" dirty="0"/>
              <a:t>The online video use case, referred as Buffered Video Streaming use case in [1], is one of the use cases that have relatively higher throughout requirement. But as shown in the [1], the actual average throughput is still not high, compared with the current 802.11 MAC/PHY capability </a:t>
            </a:r>
          </a:p>
          <a:p>
            <a:pPr lvl="1"/>
            <a:r>
              <a:rPr lang="en-US" altLang="zh-CN" sz="1400" kern="0" dirty="0"/>
              <a:t>For example, a typical peak MAC/PHY capability of Phone is 2x2 (or 1x1) + BW80 + MCS9/11/13, which can introduce bit rate &gt; 400Mbps</a:t>
            </a:r>
          </a:p>
          <a:p>
            <a:pPr lvl="1"/>
            <a:r>
              <a:rPr lang="en-US" altLang="zh-CN" sz="1400" kern="0" dirty="0"/>
              <a:t>The BV1 (2Mbps) may correspond to 480p/30fps</a:t>
            </a:r>
          </a:p>
          <a:p>
            <a:pPr lvl="1"/>
            <a:r>
              <a:rPr lang="en-US" altLang="zh-CN" sz="1400" kern="0" dirty="0"/>
              <a:t>The BV6 (15.6Mbps) may correspond to 1080p/60fps</a:t>
            </a:r>
          </a:p>
          <a:p>
            <a:pPr lvl="1"/>
            <a:endParaRPr lang="en-US" altLang="zh-CN" sz="1400" kern="0" dirty="0"/>
          </a:p>
          <a:p>
            <a:endParaRPr lang="en-US" altLang="zh-CN" sz="1800" kern="0" dirty="0"/>
          </a:p>
          <a:p>
            <a:pPr lvl="2"/>
            <a:endParaRPr lang="en-US" sz="1400" kern="0" dirty="0"/>
          </a:p>
        </p:txBody>
      </p:sp>
      <p:pic>
        <p:nvPicPr>
          <p:cNvPr id="7" name="Picture 6">
            <a:extLst>
              <a:ext uri="{FF2B5EF4-FFF2-40B4-BE49-F238E27FC236}">
                <a16:creationId xmlns:a16="http://schemas.microsoft.com/office/drawing/2014/main" id="{CD4A00F1-4B31-F662-92FB-30FC03409D61}"/>
              </a:ext>
            </a:extLst>
          </p:cNvPr>
          <p:cNvPicPr>
            <a:picLocks noChangeAspect="1"/>
          </p:cNvPicPr>
          <p:nvPr/>
        </p:nvPicPr>
        <p:blipFill>
          <a:blip r:embed="rId3"/>
          <a:stretch>
            <a:fillRect/>
          </a:stretch>
        </p:blipFill>
        <p:spPr>
          <a:xfrm>
            <a:off x="7540486" y="3504040"/>
            <a:ext cx="3505201" cy="2843578"/>
          </a:xfrm>
          <a:prstGeom prst="rect">
            <a:avLst/>
          </a:prstGeom>
        </p:spPr>
      </p:pic>
    </p:spTree>
    <p:extLst>
      <p:ext uri="{BB962C8B-B14F-4D97-AF65-F5344CB8AC3E}">
        <p14:creationId xmlns:p14="http://schemas.microsoft.com/office/powerpoint/2010/main" val="312171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249F7-3D1B-4E6C-664B-78202EAB3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3C585-FF69-B616-4905-BA137FC347A5}"/>
              </a:ext>
            </a:extLst>
          </p:cNvPr>
          <p:cNvSpPr>
            <a:spLocks noGrp="1"/>
          </p:cNvSpPr>
          <p:nvPr>
            <p:ph type="title"/>
          </p:nvPr>
        </p:nvSpPr>
        <p:spPr>
          <a:xfrm>
            <a:off x="914400" y="883512"/>
            <a:ext cx="10565296" cy="914399"/>
          </a:xfrm>
        </p:spPr>
        <p:txBody>
          <a:bodyPr/>
          <a:lstStyle/>
          <a:p>
            <a:r>
              <a:rPr lang="en-US" dirty="0"/>
              <a:t>Analysis: Practical use cases</a:t>
            </a:r>
          </a:p>
        </p:txBody>
      </p:sp>
      <p:sp>
        <p:nvSpPr>
          <p:cNvPr id="4" name="Slide Number Placeholder 3">
            <a:extLst>
              <a:ext uri="{FF2B5EF4-FFF2-40B4-BE49-F238E27FC236}">
                <a16:creationId xmlns:a16="http://schemas.microsoft.com/office/drawing/2014/main" id="{6F3C6C2D-B2A9-131A-8801-B91C832D444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7</a:t>
            </a:fld>
            <a:endParaRPr lang="en-US"/>
          </a:p>
        </p:txBody>
      </p:sp>
      <p:sp>
        <p:nvSpPr>
          <p:cNvPr id="21" name="内容占位符 5">
            <a:extLst>
              <a:ext uri="{FF2B5EF4-FFF2-40B4-BE49-F238E27FC236}">
                <a16:creationId xmlns:a16="http://schemas.microsoft.com/office/drawing/2014/main" id="{F76C08C6-276B-0DE3-FB2E-E3C8E82C287A}"/>
              </a:ext>
            </a:extLst>
          </p:cNvPr>
          <p:cNvSpPr>
            <a:spLocks noGrp="1"/>
          </p:cNvSpPr>
          <p:nvPr>
            <p:ph idx="1"/>
          </p:nvPr>
        </p:nvSpPr>
        <p:spPr>
          <a:xfrm>
            <a:off x="976184" y="1918257"/>
            <a:ext cx="10239632" cy="1882738"/>
          </a:xfrm>
        </p:spPr>
        <p:txBody>
          <a:bodyPr/>
          <a:lstStyle/>
          <a:p>
            <a:r>
              <a:rPr lang="en-US" altLang="zh-CN" sz="1800" dirty="0"/>
              <a:t>We try to simulate the following use scenarios to find how many PPDUs sent in air can trigger a STA enter the shallow sleep (Intra-BSS PPDU Power Save)</a:t>
            </a:r>
          </a:p>
          <a:p>
            <a:pPr lvl="1"/>
            <a:r>
              <a:rPr lang="en-US" altLang="zh-CN" sz="1400" dirty="0"/>
              <a:t>By contrast, the corresponding </a:t>
            </a:r>
            <a:r>
              <a:rPr lang="en-US" altLang="zh-CN" sz="1400" dirty="0" err="1"/>
              <a:t>TxOP</a:t>
            </a:r>
            <a:r>
              <a:rPr lang="en-US" altLang="zh-CN" sz="1400" dirty="0"/>
              <a:t> lasting time is recorded as well </a:t>
            </a:r>
          </a:p>
          <a:p>
            <a:r>
              <a:rPr lang="en-US" altLang="zh-CN" sz="1800" dirty="0"/>
              <a:t>The network/BSS under simulation , </a:t>
            </a:r>
            <a:r>
              <a:rPr lang="en-US" altLang="zh-CN" sz="1400" b="0" i="0" dirty="0">
                <a:solidFill>
                  <a:srgbClr val="000000"/>
                </a:solidFill>
                <a:effectLst/>
                <a:latin typeface="Helvetica" panose="020B0604020202020204" pitchFamily="34" charset="0"/>
              </a:rPr>
              <a:t> </a:t>
            </a:r>
            <a:r>
              <a:rPr lang="en-US" altLang="zh-CN" sz="1800" dirty="0"/>
              <a:t> </a:t>
            </a:r>
          </a:p>
          <a:p>
            <a:pPr lvl="1"/>
            <a:r>
              <a:rPr lang="en-US" altLang="zh-CN" sz="1400" dirty="0"/>
              <a:t>4 STAs are associated with AP, and are all running the Buffered Video Stream (online video use case) for 24 seconds</a:t>
            </a:r>
          </a:p>
          <a:p>
            <a:pPr lvl="2"/>
            <a:r>
              <a:rPr lang="en-US" altLang="zh-CN" sz="1200" dirty="0"/>
              <a:t>The character of the Buffered Video Stream is illustrated in the following slide</a:t>
            </a:r>
          </a:p>
          <a:p>
            <a:pPr lvl="1"/>
            <a:r>
              <a:rPr lang="en-US" altLang="zh-CN" sz="1400" dirty="0"/>
              <a:t>An observing STA is associated with AP, and record the PPDU/</a:t>
            </a:r>
            <a:r>
              <a:rPr lang="en-US" altLang="zh-CN" sz="1400" dirty="0" err="1"/>
              <a:t>TxOP</a:t>
            </a:r>
            <a:r>
              <a:rPr lang="en-US" altLang="zh-CN" sz="1400" dirty="0"/>
              <a:t> seen by this Observing STA</a:t>
            </a:r>
          </a:p>
          <a:p>
            <a:pPr lvl="2"/>
            <a:r>
              <a:rPr lang="en-US" altLang="zh-CN" sz="1200" dirty="0"/>
              <a:t>Only the PPDUs that can make the Observing STA enter Intra-PPDU Power Save are recorded. For example, the Beacon is not recorded</a:t>
            </a:r>
          </a:p>
          <a:p>
            <a:pPr lvl="1"/>
            <a:r>
              <a:rPr lang="en-US" altLang="zh-CN" sz="1400" dirty="0"/>
              <a:t>Some other MAC/PHY configurations,</a:t>
            </a:r>
          </a:p>
          <a:p>
            <a:pPr lvl="2"/>
            <a:r>
              <a:rPr lang="en-US" altLang="zh-CN" sz="1200" dirty="0"/>
              <a:t>Use EHT MCS9/BW80/1x1 constant rate</a:t>
            </a:r>
          </a:p>
          <a:p>
            <a:pPr lvl="2"/>
            <a:r>
              <a:rPr lang="en-US" altLang="zh-CN" sz="1200" dirty="0"/>
              <a:t>Use MPDU level PER (0/0.05/0.1/0.15)</a:t>
            </a:r>
          </a:p>
          <a:p>
            <a:pPr lvl="2"/>
            <a:r>
              <a:rPr lang="en-US" altLang="zh-CN" sz="1200" dirty="0"/>
              <a:t>Use SU frame exchange sequence</a:t>
            </a:r>
          </a:p>
          <a:p>
            <a:pPr lvl="2"/>
            <a:r>
              <a:rPr lang="en-US" altLang="zh-CN" sz="1200" dirty="0"/>
              <a:t>Use AC_BE with default </a:t>
            </a:r>
            <a:r>
              <a:rPr lang="en-US" altLang="zh-CN" sz="1200" dirty="0" err="1"/>
              <a:t>TxOP</a:t>
            </a:r>
            <a:r>
              <a:rPr lang="en-US" altLang="zh-CN" sz="1200" dirty="0"/>
              <a:t> limit=2528us </a:t>
            </a:r>
          </a:p>
          <a:p>
            <a:pPr lvl="1"/>
            <a:endParaRPr lang="en-US" altLang="zh-CN" sz="1400" dirty="0"/>
          </a:p>
          <a:p>
            <a:pPr lvl="2"/>
            <a:endParaRPr lang="en-US" sz="1400" dirty="0"/>
          </a:p>
        </p:txBody>
      </p:sp>
      <p:pic>
        <p:nvPicPr>
          <p:cNvPr id="3076" name="Picture 4">
            <a:extLst>
              <a:ext uri="{FF2B5EF4-FFF2-40B4-BE49-F238E27FC236}">
                <a16:creationId xmlns:a16="http://schemas.microsoft.com/office/drawing/2014/main" id="{875113AA-743C-DAF6-92D6-245EFC4DC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422" y="4326834"/>
            <a:ext cx="4259179" cy="199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46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53B4B-42F2-1B56-DCAE-BC87610AE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F42E1-7E52-BAD3-BAD5-0B6C2052BFED}"/>
              </a:ext>
            </a:extLst>
          </p:cNvPr>
          <p:cNvSpPr>
            <a:spLocks noGrp="1"/>
          </p:cNvSpPr>
          <p:nvPr>
            <p:ph type="title"/>
          </p:nvPr>
        </p:nvSpPr>
        <p:spPr>
          <a:xfrm>
            <a:off x="914400" y="883512"/>
            <a:ext cx="10565296" cy="914399"/>
          </a:xfrm>
        </p:spPr>
        <p:txBody>
          <a:bodyPr/>
          <a:lstStyle/>
          <a:p>
            <a:r>
              <a:rPr lang="en-US" altLang="zh-CN" dirty="0"/>
              <a:t>Analysis: Practical use cases</a:t>
            </a:r>
            <a:endParaRPr lang="en-US" dirty="0"/>
          </a:p>
        </p:txBody>
      </p:sp>
      <p:sp>
        <p:nvSpPr>
          <p:cNvPr id="4" name="Slide Number Placeholder 3">
            <a:extLst>
              <a:ext uri="{FF2B5EF4-FFF2-40B4-BE49-F238E27FC236}">
                <a16:creationId xmlns:a16="http://schemas.microsoft.com/office/drawing/2014/main" id="{AE5BD4CA-59EA-EFE8-B863-0469A7112583}"/>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8</a:t>
            </a:fld>
            <a:endParaRPr lang="en-US" dirty="0"/>
          </a:p>
        </p:txBody>
      </p:sp>
      <p:sp>
        <p:nvSpPr>
          <p:cNvPr id="21" name="内容占位符 5">
            <a:extLst>
              <a:ext uri="{FF2B5EF4-FFF2-40B4-BE49-F238E27FC236}">
                <a16:creationId xmlns:a16="http://schemas.microsoft.com/office/drawing/2014/main" id="{3CF46AC1-BE3E-6474-89CA-95F58941EBB7}"/>
              </a:ext>
            </a:extLst>
          </p:cNvPr>
          <p:cNvSpPr>
            <a:spLocks noGrp="1"/>
          </p:cNvSpPr>
          <p:nvPr>
            <p:ph idx="1"/>
          </p:nvPr>
        </p:nvSpPr>
        <p:spPr>
          <a:xfrm>
            <a:off x="976183" y="1918256"/>
            <a:ext cx="10565296" cy="4336769"/>
          </a:xfrm>
        </p:spPr>
        <p:txBody>
          <a:bodyPr/>
          <a:lstStyle/>
          <a:p>
            <a:r>
              <a:rPr lang="en-US" altLang="zh-CN" sz="1800" dirty="0"/>
              <a:t>As defined in [2], the characters of the Buffered Video Streaming traffic model, </a:t>
            </a:r>
          </a:p>
          <a:p>
            <a:pPr lvl="1"/>
            <a:r>
              <a:rPr lang="en-US" altLang="zh-CN" sz="1400" dirty="0"/>
              <a:t>Step 1: The video packet size is generated at constant interval, but with random packet size. </a:t>
            </a:r>
            <a:r>
              <a:rPr lang="en-US" altLang="zh-CN" sz="1200" dirty="0"/>
              <a:t>At application layer, generate video frame size (bytes) according to Weibull distribution with the following PDF.</a:t>
            </a:r>
          </a:p>
          <a:p>
            <a:pPr lvl="3"/>
            <a:endParaRPr lang="en-US" altLang="zh-CN" sz="1000" dirty="0"/>
          </a:p>
          <a:p>
            <a:pPr lvl="2"/>
            <a:endParaRPr lang="en-US" altLang="zh-CN" sz="1600" dirty="0"/>
          </a:p>
          <a:p>
            <a:pPr lvl="1"/>
            <a:r>
              <a:rPr lang="en-US" altLang="zh-CN" sz="1400" dirty="0"/>
              <a:t>Step 2: AT TCP layer, set TCP segment as 1500 bytes and fragment video packet into TCP segments.</a:t>
            </a:r>
          </a:p>
          <a:p>
            <a:pPr lvl="1"/>
            <a:endParaRPr lang="en-US" altLang="zh-CN" sz="1400" dirty="0"/>
          </a:p>
          <a:p>
            <a:pPr lvl="1"/>
            <a:r>
              <a:rPr lang="en-US" altLang="zh-CN" sz="1400" dirty="0"/>
              <a:t>Step 3: Add network latency to TCP/IP packets when these segments arrive at AP for transmission. The network latency is generated according to Gamma distribution whose PDF is shown below</a:t>
            </a:r>
          </a:p>
          <a:p>
            <a:pPr lvl="1"/>
            <a:endParaRPr lang="en-US" altLang="zh-CN" sz="1400" dirty="0"/>
          </a:p>
          <a:p>
            <a:pPr marL="0" indent="0">
              <a:buNone/>
            </a:pPr>
            <a:endParaRPr lang="en-US" altLang="zh-CN" sz="1800" dirty="0"/>
          </a:p>
          <a:p>
            <a:pPr marL="857250" lvl="2" indent="0">
              <a:buNone/>
            </a:pPr>
            <a:r>
              <a:rPr lang="en-US" altLang="zh-CN" sz="1200" dirty="0"/>
              <a:t>Where </a:t>
            </a:r>
          </a:p>
          <a:p>
            <a:pPr marL="857250" lvl="2" indent="0">
              <a:buNone/>
            </a:pPr>
            <a:r>
              <a:rPr lang="en-US" altLang="zh-CN" sz="1200" dirty="0"/>
              <a:t>–	k=0.2463</a:t>
            </a:r>
          </a:p>
          <a:p>
            <a:pPr marL="857250" lvl="2" indent="0">
              <a:buNone/>
            </a:pPr>
            <a:r>
              <a:rPr lang="en-US" altLang="zh-CN" sz="1200" dirty="0"/>
              <a:t>–	theta=60.227</a:t>
            </a:r>
            <a:endParaRPr lang="en-US" altLang="zh-CN" sz="1800" dirty="0"/>
          </a:p>
          <a:p>
            <a:r>
              <a:rPr lang="en-US" altLang="zh-CN" sz="1800" dirty="0"/>
              <a:t>So in the view of AP MAC, the MSDUs are arriving with different/random </a:t>
            </a:r>
          </a:p>
          <a:p>
            <a:pPr marL="0" indent="0">
              <a:buNone/>
            </a:pPr>
            <a:r>
              <a:rPr lang="en-US" altLang="zh-CN" sz="1800" dirty="0"/>
              <a:t>      sizes and different/random frame interval</a:t>
            </a:r>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3" name="Picture 2" descr="&#10;f(x;\lambda,k) =&#10;\begin{cases}&#10;\frac{k}{\lambda}\left(\frac{x}{\lambda}\right)^{k-1}e^{-(x/\lambda)^{k}} &amp; x\geq0 ,\\&#10;0 &amp; x&lt;0,&#10;\end{cases}">
            <a:extLst>
              <a:ext uri="{FF2B5EF4-FFF2-40B4-BE49-F238E27FC236}">
                <a16:creationId xmlns:a16="http://schemas.microsoft.com/office/drawing/2014/main" id="{7E705064-BD35-4AF8-C6A8-B8B1B12A12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3555" y="2778014"/>
            <a:ext cx="2546985" cy="465455"/>
          </a:xfrm>
          <a:prstGeom prst="rect">
            <a:avLst/>
          </a:prstGeom>
          <a:noFill/>
          <a:ln>
            <a:noFill/>
          </a:ln>
        </p:spPr>
      </p:pic>
      <p:pic>
        <p:nvPicPr>
          <p:cNvPr id="5" name="Picture 4" descr="f(x;k,\theta) =  \frac{x^{k-1}e^{-\frac{x}{\theta}}}{\theta^k\Gamma(k)} \quad \text{ for } x &gt; 0 \text{ and } k, \theta &gt; 0.">
            <a:extLst>
              <a:ext uri="{FF2B5EF4-FFF2-40B4-BE49-F238E27FC236}">
                <a16:creationId xmlns:a16="http://schemas.microsoft.com/office/drawing/2014/main" id="{03997F93-EF31-A9A8-C584-2EE85A2457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3555" y="4379041"/>
            <a:ext cx="2950845" cy="370205"/>
          </a:xfrm>
          <a:prstGeom prst="rect">
            <a:avLst/>
          </a:prstGeom>
          <a:noFill/>
          <a:ln>
            <a:noFill/>
          </a:ln>
        </p:spPr>
      </p:pic>
      <p:pic>
        <p:nvPicPr>
          <p:cNvPr id="10" name="Picture 9">
            <a:extLst>
              <a:ext uri="{FF2B5EF4-FFF2-40B4-BE49-F238E27FC236}">
                <a16:creationId xmlns:a16="http://schemas.microsoft.com/office/drawing/2014/main" id="{5F300952-A87C-B52F-1786-D486F4BD7686}"/>
              </a:ext>
            </a:extLst>
          </p:cNvPr>
          <p:cNvPicPr>
            <a:picLocks noChangeAspect="1"/>
          </p:cNvPicPr>
          <p:nvPr/>
        </p:nvPicPr>
        <p:blipFill>
          <a:blip r:embed="rId5"/>
          <a:stretch>
            <a:fillRect/>
          </a:stretch>
        </p:blipFill>
        <p:spPr>
          <a:xfrm>
            <a:off x="8743034" y="4216812"/>
            <a:ext cx="2950845" cy="2038213"/>
          </a:xfrm>
          <a:prstGeom prst="rect">
            <a:avLst/>
          </a:prstGeom>
        </p:spPr>
      </p:pic>
    </p:spTree>
    <p:extLst>
      <p:ext uri="{BB962C8B-B14F-4D97-AF65-F5344CB8AC3E}">
        <p14:creationId xmlns:p14="http://schemas.microsoft.com/office/powerpoint/2010/main" val="3048800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78F3E-2BC1-2DB1-0619-A611D474D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85EAF-5C5A-1A0A-2066-35B76B301C2F}"/>
              </a:ext>
            </a:extLst>
          </p:cNvPr>
          <p:cNvSpPr>
            <a:spLocks noGrp="1"/>
          </p:cNvSpPr>
          <p:nvPr>
            <p:ph type="title"/>
          </p:nvPr>
        </p:nvSpPr>
        <p:spPr>
          <a:xfrm>
            <a:off x="914400" y="883512"/>
            <a:ext cx="10565296" cy="914399"/>
          </a:xfrm>
        </p:spPr>
        <p:txBody>
          <a:bodyPr/>
          <a:lstStyle/>
          <a:p>
            <a:r>
              <a:rPr lang="en-US" altLang="zh-CN" dirty="0"/>
              <a:t>Analysis: Practical use cases</a:t>
            </a:r>
            <a:endParaRPr lang="en-US" dirty="0"/>
          </a:p>
        </p:txBody>
      </p:sp>
      <p:sp>
        <p:nvSpPr>
          <p:cNvPr id="4" name="Slide Number Placeholder 3">
            <a:extLst>
              <a:ext uri="{FF2B5EF4-FFF2-40B4-BE49-F238E27FC236}">
                <a16:creationId xmlns:a16="http://schemas.microsoft.com/office/drawing/2014/main" id="{0B4ABCC3-F085-620A-1186-05BBF9DFE037}"/>
              </a:ext>
            </a:extLst>
          </p:cNvPr>
          <p:cNvSpPr>
            <a:spLocks noGrp="1"/>
          </p:cNvSpPr>
          <p:nvPr>
            <p:ph type="sldNum" sz="quarter" idx="12"/>
          </p:nvPr>
        </p:nvSpPr>
        <p:spPr/>
        <p:txBody>
          <a:bodyPr/>
          <a:lstStyle/>
          <a:p>
            <a:pPr>
              <a:defRPr/>
            </a:pPr>
            <a:r>
              <a:rPr lang="en-US" dirty="0"/>
              <a:t>Slide </a:t>
            </a:r>
            <a:fld id="{C1789BC7-C074-42CC-ADF8-5107DF6BD1C1}" type="slidenum">
              <a:rPr lang="en-US" smtClean="0"/>
              <a:pPr>
                <a:defRPr/>
              </a:pPr>
              <a:t>9</a:t>
            </a:fld>
            <a:endParaRPr lang="en-US" dirty="0"/>
          </a:p>
        </p:txBody>
      </p:sp>
      <p:sp>
        <p:nvSpPr>
          <p:cNvPr id="21" name="内容占位符 5">
            <a:extLst>
              <a:ext uri="{FF2B5EF4-FFF2-40B4-BE49-F238E27FC236}">
                <a16:creationId xmlns:a16="http://schemas.microsoft.com/office/drawing/2014/main" id="{FA7E6EBE-C904-2F8A-B61F-58BA221D1655}"/>
              </a:ext>
            </a:extLst>
          </p:cNvPr>
          <p:cNvSpPr>
            <a:spLocks noGrp="1"/>
          </p:cNvSpPr>
          <p:nvPr>
            <p:ph idx="1"/>
          </p:nvPr>
        </p:nvSpPr>
        <p:spPr>
          <a:xfrm>
            <a:off x="76374" y="1584693"/>
            <a:ext cx="10565296" cy="914399"/>
          </a:xfrm>
        </p:spPr>
        <p:txBody>
          <a:bodyPr/>
          <a:lstStyle/>
          <a:p>
            <a:r>
              <a:rPr lang="en-US" altLang="zh-CN" sz="1800" dirty="0"/>
              <a:t>The characters of the Buffered Video Streaming traffic model, </a:t>
            </a:r>
          </a:p>
          <a:p>
            <a:pPr lvl="1"/>
            <a:r>
              <a:rPr lang="en-US" altLang="zh-CN" sz="1400" dirty="0"/>
              <a:t>For two of the STAs, the below figures show the MSDU (TCP segment) size and real time throughput for the BV7 (target video bit rate of 25Mbps) simulation</a:t>
            </a:r>
          </a:p>
          <a:p>
            <a:pPr lvl="2"/>
            <a:r>
              <a:rPr lang="en-US" altLang="zh-CN" sz="1200" dirty="0"/>
              <a:t>The left figure belongs to STA1, and the right figure belong to STA2.</a:t>
            </a:r>
          </a:p>
          <a:p>
            <a:pPr lvl="3"/>
            <a:r>
              <a:rPr lang="en-US" altLang="zh-CN" sz="1050" dirty="0"/>
              <a:t>The X Axis is time in second. The Blue Dot is the MSDU (TCP segment) size and the Yellow Line is the real time throughput at different time</a:t>
            </a:r>
          </a:p>
          <a:p>
            <a:pPr lvl="2"/>
            <a:r>
              <a:rPr lang="en-US" altLang="zh-CN" sz="1200" dirty="0"/>
              <a:t>The figures show the random size of packet size and random arrival time at the AP’s MAC layer for both the STA1 and STA2</a:t>
            </a:r>
          </a:p>
          <a:p>
            <a:pPr lvl="3"/>
            <a:r>
              <a:rPr lang="en-US" altLang="zh-CN" sz="1100" dirty="0"/>
              <a:t>So the AP has random number of MSDUs with random size to form a PPDU at different time</a:t>
            </a:r>
          </a:p>
          <a:p>
            <a:pPr lvl="2"/>
            <a:endParaRPr lang="en-US" altLang="zh-CN" sz="1200" dirty="0"/>
          </a:p>
          <a:p>
            <a:pPr lvl="1"/>
            <a:endParaRPr lang="en-US" altLang="zh-CN" sz="1800" dirty="0"/>
          </a:p>
          <a:p>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sp>
        <p:nvSpPr>
          <p:cNvPr id="8" name="内容占位符 5">
            <a:extLst>
              <a:ext uri="{FF2B5EF4-FFF2-40B4-BE49-F238E27FC236}">
                <a16:creationId xmlns:a16="http://schemas.microsoft.com/office/drawing/2014/main" id="{ABEE0CC3-B9EE-287E-04A2-6FECC4961492}"/>
              </a:ext>
            </a:extLst>
          </p:cNvPr>
          <p:cNvSpPr txBox="1">
            <a:spLocks/>
          </p:cNvSpPr>
          <p:nvPr/>
        </p:nvSpPr>
        <p:spPr bwMode="auto">
          <a:xfrm>
            <a:off x="76374" y="2678014"/>
            <a:ext cx="3985417" cy="91439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endParaRPr lang="en-US" altLang="zh-CN" sz="1800" kern="0" dirty="0"/>
          </a:p>
          <a:p>
            <a:endParaRPr lang="en-US" altLang="zh-CN" sz="800" kern="0" dirty="0"/>
          </a:p>
          <a:p>
            <a:pPr lvl="1"/>
            <a:endParaRPr lang="en-US" altLang="zh-CN" sz="1400" kern="0" dirty="0"/>
          </a:p>
          <a:p>
            <a:pPr lvl="1"/>
            <a:endParaRPr lang="en-US" altLang="zh-CN" sz="1200" kern="0" dirty="0"/>
          </a:p>
          <a:p>
            <a:endParaRPr lang="en-US" altLang="zh-CN" sz="2000" kern="0" dirty="0"/>
          </a:p>
          <a:p>
            <a:pPr lvl="2"/>
            <a:endParaRPr lang="en-US" sz="1400" kern="0" dirty="0"/>
          </a:p>
        </p:txBody>
      </p:sp>
      <p:pic>
        <p:nvPicPr>
          <p:cNvPr id="5" name="Picture 4">
            <a:extLst>
              <a:ext uri="{FF2B5EF4-FFF2-40B4-BE49-F238E27FC236}">
                <a16:creationId xmlns:a16="http://schemas.microsoft.com/office/drawing/2014/main" id="{285E7D2E-A7BB-B96E-D0A5-6BCA11396CDB}"/>
              </a:ext>
            </a:extLst>
          </p:cNvPr>
          <p:cNvPicPr>
            <a:picLocks noChangeAspect="1"/>
          </p:cNvPicPr>
          <p:nvPr/>
        </p:nvPicPr>
        <p:blipFill>
          <a:blip r:embed="rId3"/>
          <a:stretch>
            <a:fillRect/>
          </a:stretch>
        </p:blipFill>
        <p:spPr>
          <a:xfrm>
            <a:off x="76375" y="3230964"/>
            <a:ext cx="5853974" cy="2860702"/>
          </a:xfrm>
          <a:prstGeom prst="rect">
            <a:avLst/>
          </a:prstGeom>
        </p:spPr>
      </p:pic>
      <p:pic>
        <p:nvPicPr>
          <p:cNvPr id="9" name="Picture 8">
            <a:extLst>
              <a:ext uri="{FF2B5EF4-FFF2-40B4-BE49-F238E27FC236}">
                <a16:creationId xmlns:a16="http://schemas.microsoft.com/office/drawing/2014/main" id="{56EC14E7-E559-0506-7AC2-346DB38EF6BC}"/>
              </a:ext>
            </a:extLst>
          </p:cNvPr>
          <p:cNvPicPr>
            <a:picLocks noChangeAspect="1"/>
          </p:cNvPicPr>
          <p:nvPr/>
        </p:nvPicPr>
        <p:blipFill>
          <a:blip r:embed="rId4"/>
          <a:stretch>
            <a:fillRect/>
          </a:stretch>
        </p:blipFill>
        <p:spPr>
          <a:xfrm>
            <a:off x="6159510" y="3457363"/>
            <a:ext cx="6032490" cy="3018050"/>
          </a:xfrm>
          <a:prstGeom prst="rect">
            <a:avLst/>
          </a:prstGeom>
        </p:spPr>
      </p:pic>
    </p:spTree>
    <p:extLst>
      <p:ext uri="{BB962C8B-B14F-4D97-AF65-F5344CB8AC3E}">
        <p14:creationId xmlns:p14="http://schemas.microsoft.com/office/powerpoint/2010/main" val="366020843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1c5aaf6-e6ce-465b-b873-5148d2a4c105">5PIBPR3ISOLQ-362744628-1770</_dlc_DocId>
    <HideFromDelve xmlns="71c5aaf6-e6ce-465b-b873-5148d2a4c105">false</HideFromDelve>
    <_dlc_DocIdUrl xmlns="71c5aaf6-e6ce-465b-b873-5148d2a4c105">
      <Url>https://nokia.sharepoint.com/sites/menorca/_layouts/15/DocIdRedir.aspx?ID=5PIBPR3ISOLQ-362744628-1770</Url>
      <Description>5PIBPR3ISOLQ-362744628-1770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BC94C346AF0B4FB46C347AD4C1744E" ma:contentTypeVersion="11" ma:contentTypeDescription="Create a new document." ma:contentTypeScope="" ma:versionID="d3f9616aba83445be3fc589d3b3abb49">
  <xsd:schema xmlns:xsd="http://www.w3.org/2001/XMLSchema" xmlns:xs="http://www.w3.org/2001/XMLSchema" xmlns:p="http://schemas.microsoft.com/office/2006/metadata/properties" xmlns:ns2="71c5aaf6-e6ce-465b-b873-5148d2a4c105" xmlns:ns3="66485f1d-aa39-44dc-9c7d-ec1e296eeb56" xmlns:ns4="9b2c2079-970b-4903-b87d-51c00d6cde94" targetNamespace="http://schemas.microsoft.com/office/2006/metadata/properties" ma:root="true" ma:fieldsID="cf34f875ab7825190667440cca2a6af3" ns2:_="" ns3:_="" ns4:_="">
    <xsd:import namespace="71c5aaf6-e6ce-465b-b873-5148d2a4c105"/>
    <xsd:import namespace="66485f1d-aa39-44dc-9c7d-ec1e296eeb56"/>
    <xsd:import namespace="9b2c2079-970b-4903-b87d-51c00d6cde94"/>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6485f1d-aa39-44dc-9c7d-ec1e296eeb5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2c2079-970b-4903-b87d-51c00d6cde94"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34c87397-5fc1-491e-85e7-d6110dbe9cbd" ContentTypeId="0x0101"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BA9EAD-5E93-4988-B4D5-D9C514118B20}">
  <ds:schemaRefs>
    <ds:schemaRef ds:uri="71c5aaf6-e6ce-465b-b873-5148d2a4c105"/>
    <ds:schemaRef ds:uri="http://schemas.microsoft.com/office/2006/documentManagement/types"/>
    <ds:schemaRef ds:uri="9b2c2079-970b-4903-b87d-51c00d6cde94"/>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66485f1d-aa39-44dc-9c7d-ec1e296eeb56"/>
    <ds:schemaRef ds:uri="http://www.w3.org/XML/1998/namespace"/>
    <ds:schemaRef ds:uri="http://purl.org/dc/dcmitype/"/>
  </ds:schemaRefs>
</ds:datastoreItem>
</file>

<file path=customXml/itemProps2.xml><?xml version="1.0" encoding="utf-8"?>
<ds:datastoreItem xmlns:ds="http://schemas.openxmlformats.org/officeDocument/2006/customXml" ds:itemID="{F1077E62-5C67-47EE-BE0B-1C7798C48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66485f1d-aa39-44dc-9c7d-ec1e296eeb56"/>
    <ds:schemaRef ds:uri="9b2c2079-970b-4903-b87d-51c00d6cd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86F36E-D797-4AF3-B071-2851993C7802}">
  <ds:schemaRefs>
    <ds:schemaRef ds:uri="Microsoft.SharePoint.Taxonomy.ContentTypeSync"/>
  </ds:schemaRefs>
</ds:datastoreItem>
</file>

<file path=customXml/itemProps4.xml><?xml version="1.0" encoding="utf-8"?>
<ds:datastoreItem xmlns:ds="http://schemas.openxmlformats.org/officeDocument/2006/customXml" ds:itemID="{0BD1BC0E-6009-422B-996A-765D4D7A53FF}">
  <ds:schemaRefs>
    <ds:schemaRef ds:uri="http://schemas.microsoft.com/sharepoint/events"/>
  </ds:schemaRefs>
</ds:datastoreItem>
</file>

<file path=customXml/itemProps5.xml><?xml version="1.0" encoding="utf-8"?>
<ds:datastoreItem xmlns:ds="http://schemas.openxmlformats.org/officeDocument/2006/customXml" ds:itemID="{A474FD79-F03E-4D38-AFA4-71204D7F2E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33600</TotalTime>
  <Words>3707</Words>
  <Application>Microsoft Office PowerPoint</Application>
  <PresentationFormat>Widescreen</PresentationFormat>
  <Paragraphs>921</Paragraphs>
  <Slides>19</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等线</vt:lpstr>
      <vt:lpstr>Calibri</vt:lpstr>
      <vt:lpstr>Helvetica</vt:lpstr>
      <vt:lpstr>Times New Roman</vt:lpstr>
      <vt:lpstr>Wingdings</vt:lpstr>
      <vt:lpstr>802-11-Submission</vt:lpstr>
      <vt:lpstr>Document</vt:lpstr>
      <vt:lpstr>UHR TxOP Power Save for the STA low power</vt:lpstr>
      <vt:lpstr>Introduction</vt:lpstr>
      <vt:lpstr>Recap: VHT TxOP Power Save</vt:lpstr>
      <vt:lpstr>Recap: 802.11ax Intra-PPDU Power Save</vt:lpstr>
      <vt:lpstr>Analysis: The state transit time</vt:lpstr>
      <vt:lpstr>Analysis: Practical use cases</vt:lpstr>
      <vt:lpstr>Analysis: Practical use cases</vt:lpstr>
      <vt:lpstr>Analysis: Practical use cases</vt:lpstr>
      <vt:lpstr>Analysis: Practical use cases</vt:lpstr>
      <vt:lpstr>Analysis: Practical use cases</vt:lpstr>
      <vt:lpstr>Analysis: Practical use cases</vt:lpstr>
      <vt:lpstr>Analysis: Practical use cases</vt:lpstr>
      <vt:lpstr>Proposal: Intra-BSS TxOP Power Save for UHR STA</vt:lpstr>
      <vt:lpstr>Proposal: Intra-BSS TxOP Power Save for UHR STA</vt:lpstr>
      <vt:lpstr>Summary</vt:lpstr>
      <vt:lpstr>SP 1</vt:lpstr>
      <vt:lpstr>References</vt:lpstr>
      <vt:lpstr>Back Up</vt:lpstr>
      <vt:lpstr>The detailed stats for the simulation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indication-for-coex-event</dc:title>
  <dc:creator>Xiangxin.Gu@unisoc.com</dc:creator>
  <cp:lastModifiedBy>Yanchao Xu</cp:lastModifiedBy>
  <cp:revision>780</cp:revision>
  <dcterms:created xsi:type="dcterms:W3CDTF">2020-11-25T01:30:38Z</dcterms:created>
  <dcterms:modified xsi:type="dcterms:W3CDTF">2025-03-13T06:33:38Z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0x01010067BC94C346AF0B4FB46C347AD4C1744E</vt:lpwstr>
  </property>
  <property fmtid="{D5CDD505-2E9C-101B-9397-08002B2CF9AE}" pid="3" name="_dlc_DocIdItemGuid">
    <vt:lpwstr>10be83f3-be18-47b6-8306-cd5de8e8c2d6</vt:lpwstr>
  </property>
</Properties>
</file>