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25"/>
  </p:notesMasterIdLst>
  <p:handoutMasterIdLst>
    <p:handoutMasterId r:id="rId26"/>
  </p:handoutMasterIdLst>
  <p:sldIdLst>
    <p:sldId id="256" r:id="rId5"/>
    <p:sldId id="257" r:id="rId6"/>
    <p:sldId id="258" r:id="rId7"/>
    <p:sldId id="261" r:id="rId8"/>
    <p:sldId id="369" r:id="rId9"/>
    <p:sldId id="370" r:id="rId10"/>
    <p:sldId id="372" r:id="rId11"/>
    <p:sldId id="371" r:id="rId12"/>
    <p:sldId id="262" r:id="rId13"/>
    <p:sldId id="289" r:id="rId14"/>
    <p:sldId id="274" r:id="rId15"/>
    <p:sldId id="283" r:id="rId16"/>
    <p:sldId id="288" r:id="rId17"/>
    <p:sldId id="2403" r:id="rId18"/>
    <p:sldId id="2401" r:id="rId19"/>
    <p:sldId id="2402" r:id="rId20"/>
    <p:sldId id="2400" r:id="rId21"/>
    <p:sldId id="2374" r:id="rId22"/>
    <p:sldId id="293" r:id="rId23"/>
    <p:sldId id="267" r:id="rId24"/>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18" autoAdjust="0"/>
    <p:restoredTop sz="96786"/>
  </p:normalViewPr>
  <p:slideViewPr>
    <p:cSldViewPr snapToGrid="0" snapToObjects="1">
      <p:cViewPr varScale="1">
        <p:scale>
          <a:sx n="96" d="100"/>
          <a:sy n="96" d="100"/>
        </p:scale>
        <p:origin x="102" y="2928"/>
      </p:cViewPr>
      <p:guideLst/>
    </p:cSldViewPr>
  </p:slideViewPr>
  <p:notesTextViewPr>
    <p:cViewPr>
      <p:scale>
        <a:sx n="1" d="1"/>
        <a:sy n="1" d="1"/>
      </p:scale>
      <p:origin x="0" y="0"/>
    </p:cViewPr>
  </p:notesTextViewPr>
  <p:notesViewPr>
    <p:cSldViewPr snapToGrid="0" snapToObjects="1">
      <p:cViewPr varScale="1">
        <p:scale>
          <a:sx n="81" d="100"/>
          <a:sy n="81" d="100"/>
        </p:scale>
        <p:origin x="321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6ED7FB2A-93C1-4F32-B727-8EB32E854A40}"/>
    <pc:docChg chg="addSld modSld modMainMaster">
      <pc:chgData name="Ansley, Carol (CCI-Atlanta)" userId="cbcdc21a-90c4-4b2f-81f7-da4165205229" providerId="ADAL" clId="{6ED7FB2A-93C1-4F32-B727-8EB32E854A40}" dt="2024-12-17T22:01:08.794" v="57" actId="20577"/>
      <pc:docMkLst>
        <pc:docMk/>
      </pc:docMkLst>
      <pc:sldChg chg="modSp mod">
        <pc:chgData name="Ansley, Carol (CCI-Atlanta)" userId="cbcdc21a-90c4-4b2f-81f7-da4165205229" providerId="ADAL" clId="{6ED7FB2A-93C1-4F32-B727-8EB32E854A40}" dt="2024-12-17T15:30:43.552" v="3" actId="20577"/>
        <pc:sldMkLst>
          <pc:docMk/>
          <pc:sldMk cId="0" sldId="256"/>
        </pc:sldMkLst>
        <pc:spChg chg="mod">
          <ac:chgData name="Ansley, Carol (CCI-Atlanta)" userId="cbcdc21a-90c4-4b2f-81f7-da4165205229" providerId="ADAL" clId="{6ED7FB2A-93C1-4F32-B727-8EB32E854A40}" dt="2024-12-17T15:30:43.552" v="3" actId="20577"/>
          <ac:spMkLst>
            <pc:docMk/>
            <pc:sldMk cId="0" sldId="256"/>
            <ac:spMk id="54" creationId="{00000000-0000-0000-0000-000000000000}"/>
          </ac:spMkLst>
        </pc:spChg>
      </pc:sldChg>
      <pc:sldChg chg="modSp add mod">
        <pc:chgData name="Ansley, Carol (CCI-Atlanta)" userId="cbcdc21a-90c4-4b2f-81f7-da4165205229" providerId="ADAL" clId="{6ED7FB2A-93C1-4F32-B727-8EB32E854A40}" dt="2024-12-17T22:01:08.794" v="57" actId="20577"/>
        <pc:sldMkLst>
          <pc:docMk/>
          <pc:sldMk cId="3172082073" sldId="2403"/>
        </pc:sldMkLst>
        <pc:spChg chg="mod">
          <ac:chgData name="Ansley, Carol (CCI-Atlanta)" userId="cbcdc21a-90c4-4b2f-81f7-da4165205229" providerId="ADAL" clId="{6ED7FB2A-93C1-4F32-B727-8EB32E854A40}" dt="2024-12-17T15:31:08.580" v="6" actId="20577"/>
          <ac:spMkLst>
            <pc:docMk/>
            <pc:sldMk cId="3172082073" sldId="2403"/>
            <ac:spMk id="2" creationId="{A9FE7CA6-BB14-E924-7C79-84D531D12CF3}"/>
          </ac:spMkLst>
        </pc:spChg>
        <pc:spChg chg="mod">
          <ac:chgData name="Ansley, Carol (CCI-Atlanta)" userId="cbcdc21a-90c4-4b2f-81f7-da4165205229" providerId="ADAL" clId="{6ED7FB2A-93C1-4F32-B727-8EB32E854A40}" dt="2024-12-17T22:01:08.794" v="57" actId="20577"/>
          <ac:spMkLst>
            <pc:docMk/>
            <pc:sldMk cId="3172082073" sldId="2403"/>
            <ac:spMk id="3" creationId="{CC290576-7E42-BD7D-A4BE-0C32EA82A10B}"/>
          </ac:spMkLst>
        </pc:spChg>
      </pc:sldChg>
      <pc:sldMasterChg chg="modSp mod">
        <pc:chgData name="Ansley, Carol (CCI-Atlanta)" userId="cbcdc21a-90c4-4b2f-81f7-da4165205229" providerId="ADAL" clId="{6ED7FB2A-93C1-4F32-B727-8EB32E854A40}" dt="2024-12-11T17:03:14.624" v="1" actId="20577"/>
        <pc:sldMasterMkLst>
          <pc:docMk/>
          <pc:sldMasterMk cId="0" sldId="2147483648"/>
        </pc:sldMasterMkLst>
        <pc:spChg chg="mod">
          <ac:chgData name="Ansley, Carol (CCI-Atlanta)" userId="cbcdc21a-90c4-4b2f-81f7-da4165205229" providerId="ADAL" clId="{6ED7FB2A-93C1-4F32-B727-8EB32E854A40}" dt="2024-12-11T17:03:14.624" v="1" actId="20577"/>
          <ac:spMkLst>
            <pc:docMk/>
            <pc:sldMasterMk cId="0" sldId="2147483648"/>
            <ac:spMk id="5"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6"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5" y="1476077"/>
        <a:ext cx="5148508" cy="1161925"/>
      </dsp:txXfrm>
    </dsp:sp>
    <dsp:sp modelId="{3EAB7F97-7588-C94B-9C7B-EB77FE124974}">
      <dsp:nvSpPr>
        <dsp:cNvPr id="0" name=""/>
        <dsp:cNvSpPr/>
      </dsp:nvSpPr>
      <dsp:spPr>
        <a:xfrm>
          <a:off x="1165752"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1" y="2916005"/>
        <a:ext cx="5148508" cy="1161925"/>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90DD3FE-A15A-4FB2-35CE-83C053B122C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79B5B5F-DC70-573C-328A-D765E8B9B21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2BF26E0-B6A8-4346-8F52-D117439B0365}" type="datetimeFigureOut">
              <a:rPr lang="en-US" smtClean="0"/>
              <a:t>12/17/2024</a:t>
            </a:fld>
            <a:endParaRPr lang="en-US"/>
          </a:p>
        </p:txBody>
      </p:sp>
      <p:sp>
        <p:nvSpPr>
          <p:cNvPr id="4" name="Footer Placeholder 3">
            <a:extLst>
              <a:ext uri="{FF2B5EF4-FFF2-40B4-BE49-F238E27FC236}">
                <a16:creationId xmlns:a16="http://schemas.microsoft.com/office/drawing/2014/main" id="{E62598A1-AFAC-1B3C-EA8B-23CA38986B6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8125FF9E-E4A1-786F-92F5-B227DBD89BC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5EED4CE-F13D-4F1D-BD35-73E845E4DDA6}" type="slidenum">
              <a:rPr lang="en-US" smtClean="0"/>
              <a:t>‹#›</a:t>
            </a:fld>
            <a:endParaRPr lang="en-US"/>
          </a:p>
        </p:txBody>
      </p:sp>
    </p:spTree>
    <p:extLst>
      <p:ext uri="{BB962C8B-B14F-4D97-AF65-F5344CB8AC3E}">
        <p14:creationId xmlns:p14="http://schemas.microsoft.com/office/powerpoint/2010/main" val="4046133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981201"/>
            <a:ext cx="3808413"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1"/>
            <a:ext cx="381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684214" y="273332"/>
            <a:ext cx="1874823"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5357818" y="6475415"/>
            <a:ext cx="3184520"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extLst>
      <p:ext uri="{BB962C8B-B14F-4D97-AF65-F5344CB8AC3E}">
        <p14:creationId xmlns:p14="http://schemas.microsoft.com/office/powerpoint/2010/main" val="2021826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517980"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December </a:t>
            </a:r>
            <a:r>
              <a:rPr dirty="0"/>
              <a:t>202</a:t>
            </a:r>
            <a:r>
              <a:rPr lang="en-US" dirty="0"/>
              <a:t>4</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4/2041r2</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
        <p:nvSpPr>
          <p:cNvPr id="11" name="TextBox 10">
            <a:extLst>
              <a:ext uri="{FF2B5EF4-FFF2-40B4-BE49-F238E27FC236}">
                <a16:creationId xmlns:a16="http://schemas.microsoft.com/office/drawing/2014/main" id="{2064B871-0512-BE14-472F-E69A44B332AA}"/>
              </a:ext>
            </a:extLst>
          </p:cNvPr>
          <p:cNvSpPr txBox="1"/>
          <p:nvPr>
            <p:extLst>
              <p:ext uri="{1162E1C5-73C7-4A58-AE30-91384D911F3F}">
                <p184:classification xmlns:p184="http://schemas.microsoft.com/office/powerpoint/2018/4/main" val="ftr"/>
              </p:ext>
            </p:extLst>
          </p:nvPr>
        </p:nvSpPr>
        <p:spPr>
          <a:xfrm>
            <a:off x="63500" y="6779260"/>
            <a:ext cx="6350" cy="15240"/>
          </a:xfrm>
          <a:prstGeom prst="rect">
            <a:avLst/>
          </a:prstGeom>
        </p:spPr>
        <p:txBody>
          <a:bodyPr horzOverflow="overflow" lIns="0" tIns="0" rIns="0" bIns="0">
            <a:spAutoFit/>
          </a:bodyPr>
          <a:lstStyle/>
          <a:p>
            <a:pPr algn="l"/>
            <a:r>
              <a:rPr lang="en-US" sz="100">
                <a:solidFill>
                  <a:srgbClr val="000000"/>
                </a:solidFill>
                <a:latin typeface="Calibri" panose="020F0502020204030204" pitchFamily="34" charset="0"/>
                <a:cs typeface="Calibri" panose="020F0502020204030204" pitchFamily="34" charset="0"/>
              </a:rPr>
              <a:t>-</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TGbi </a:t>
            </a:r>
            <a:r>
              <a:rPr dirty="0"/>
              <a:t>-Agenda-</a:t>
            </a:r>
            <a:r>
              <a:rPr lang="en-US" dirty="0"/>
              <a:t> December 2024</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dirty="0"/>
              <a:t>2024-12-17</a:t>
            </a:r>
            <a:endParaRPr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dirty="0">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850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p:txBody>
          <a:bodyPr>
            <a:noAutofit/>
          </a:bodyPr>
          <a:lstStyle/>
          <a:p>
            <a:endParaRPr lang="en-US" sz="1200" dirty="0"/>
          </a:p>
          <a:p>
            <a:r>
              <a:rPr lang="en-US" sz="1200" dirty="0"/>
              <a:t>The current version of the IEEE-SA Standards Board Bylaws is available at: </a:t>
            </a:r>
          </a:p>
          <a:p>
            <a:pPr lvl="1">
              <a:buNone/>
            </a:pPr>
            <a:r>
              <a:rPr lang="en-US" sz="1200" dirty="0">
                <a:hlinkClick r:id="rId8"/>
              </a:rPr>
              <a:t>http://standards.ieee.org/develop/policies/bylaws/index.html</a:t>
            </a:r>
            <a:r>
              <a:rPr lang="en-US" sz="1200" dirty="0"/>
              <a:t> (HTML version) </a:t>
            </a:r>
          </a:p>
          <a:p>
            <a:pPr lvl="1">
              <a:buNone/>
            </a:pPr>
            <a:r>
              <a:rPr lang="en-US" sz="1200" dirty="0">
                <a:hlinkClick r:id="rId9"/>
              </a:rPr>
              <a:t>http://standards.ieee.org/develop/policies/bylaws/sb_bylaws.pdf</a:t>
            </a:r>
            <a:r>
              <a:rPr lang="en-US" sz="1200" dirty="0"/>
              <a:t> (PDF version) </a:t>
            </a:r>
          </a:p>
          <a:p>
            <a:pPr>
              <a:buNone/>
            </a:pPr>
            <a:br>
              <a:rPr lang="en-US" sz="1200" dirty="0"/>
            </a:br>
            <a:endParaRPr lang="en-US" sz="1200" dirty="0"/>
          </a:p>
          <a:p>
            <a:r>
              <a:rPr lang="en-US" sz="1200" dirty="0"/>
              <a:t>The current version of the IEEE-SA Standards Board Operations Manual is available at: </a:t>
            </a:r>
          </a:p>
          <a:p>
            <a:pPr lvl="1">
              <a:buNone/>
            </a:pPr>
            <a:r>
              <a:rPr lang="en-US" sz="1200" dirty="0">
                <a:hlinkClick r:id="rId10"/>
              </a:rPr>
              <a:t>http://standards.ieee.org/develop/policies/opman/index.html</a:t>
            </a:r>
            <a:r>
              <a:rPr lang="en-US" sz="1200" dirty="0"/>
              <a:t> (HTML version) </a:t>
            </a:r>
          </a:p>
          <a:p>
            <a:pPr lvl="1">
              <a:buNone/>
            </a:pPr>
            <a:r>
              <a:rPr lang="en-US" sz="1200" dirty="0">
                <a:hlinkClick r:id="rId11"/>
              </a:rPr>
              <a:t>http://standards.ieee.org/develop/policies/opman/sb_om.pdf</a:t>
            </a:r>
            <a:r>
              <a:rPr lang="en-US" sz="1200" dirty="0"/>
              <a:t> (PDF version) </a:t>
            </a:r>
          </a:p>
          <a:p>
            <a:endParaRPr lang="en-US" sz="12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endParaRPr lang="en-GB" dirty="0"/>
          </a:p>
        </p:txBody>
      </p:sp>
    </p:spTree>
    <p:extLst>
      <p:ext uri="{BB962C8B-B14F-4D97-AF65-F5344CB8AC3E}">
        <p14:creationId xmlns:p14="http://schemas.microsoft.com/office/powerpoint/2010/main" val="17626373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05FB55-3AE3-61A3-7DB5-43FD7F81E76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9FE7CA6-BB14-E924-7C79-84D531D12CF3}"/>
              </a:ext>
            </a:extLst>
          </p:cNvPr>
          <p:cNvSpPr>
            <a:spLocks noGrp="1"/>
          </p:cNvSpPr>
          <p:nvPr>
            <p:ph type="title"/>
          </p:nvPr>
        </p:nvSpPr>
        <p:spPr>
          <a:xfrm>
            <a:off x="685800" y="762840"/>
            <a:ext cx="7771680" cy="1065962"/>
          </a:xfrm>
        </p:spPr>
        <p:txBody>
          <a:bodyPr/>
          <a:lstStyle/>
          <a:p>
            <a:r>
              <a:rPr lang="en-US" dirty="0"/>
              <a:t>TGbi Agenda – December 18, 2024</a:t>
            </a:r>
            <a:br>
              <a:rPr lang="en-US" dirty="0"/>
            </a:br>
            <a:endParaRPr lang="en-US" dirty="0"/>
          </a:p>
        </p:txBody>
      </p:sp>
      <p:sp>
        <p:nvSpPr>
          <p:cNvPr id="3" name="Content Placeholder 2">
            <a:extLst>
              <a:ext uri="{FF2B5EF4-FFF2-40B4-BE49-F238E27FC236}">
                <a16:creationId xmlns:a16="http://schemas.microsoft.com/office/drawing/2014/main" id="{CC290576-7E42-BD7D-A4BE-0C32EA82A10B}"/>
              </a:ext>
            </a:extLst>
          </p:cNvPr>
          <p:cNvSpPr>
            <a:spLocks noGrp="1"/>
          </p:cNvSpPr>
          <p:nvPr>
            <p:ph idx="1"/>
          </p:nvPr>
        </p:nvSpPr>
        <p:spPr>
          <a:xfrm>
            <a:off x="685800" y="1412342"/>
            <a:ext cx="8058150" cy="494180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t>
            </a:r>
            <a:r>
              <a:rPr lang="en-US" sz="1400" strike="sngStrike" spc="-1" dirty="0">
                <a:latin typeface="Times New Roman" panose="02020603050405020304" pitchFamily="18" charset="0"/>
                <a:cs typeface="Times New Roman" panose="02020603050405020304" pitchFamily="18" charset="0"/>
                <a:sym typeface="Arial"/>
              </a:rPr>
              <a:t>approved by unanimous consent </a:t>
            </a:r>
            <a:r>
              <a:rPr lang="en-US" sz="1400" spc="-1" dirty="0">
                <a:latin typeface="Times New Roman" panose="02020603050405020304" pitchFamily="18" charset="0"/>
                <a:cs typeface="Times New Roman" panose="02020603050405020304" pitchFamily="18" charset="0"/>
                <a:sym typeface="Arial"/>
              </a:rPr>
              <a:t>(xx participants)</a:t>
            </a: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Status Review – unchanged</a:t>
            </a:r>
          </a:p>
          <a:p>
            <a:pPr lvl="2">
              <a:buClr>
                <a:srgbClr val="000000"/>
              </a:buClr>
              <a:buSzPct val="100000"/>
              <a:buNone/>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Today’s Discussions:</a:t>
            </a:r>
          </a:p>
          <a:p>
            <a:pPr lvl="2">
              <a:buNone/>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Carol Ansley – 24/1946r0 – partially discussed last week, 24/2116r0 PS Poll text</a:t>
            </a:r>
            <a:endParaRPr lang="en-US" sz="1400" spc="-1" dirty="0">
              <a:latin typeface="Times New Roman" panose="02020603050405020304" pitchFamily="18" charset="0"/>
              <a:cs typeface="Times New Roman" panose="02020603050405020304" pitchFamily="18" charset="0"/>
              <a:sym typeface="Arial"/>
            </a:endParaRPr>
          </a:p>
          <a:p>
            <a:pPr lvl="2">
              <a:buNone/>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3172082073"/>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t>TGbi Agenda – December 11, 2024</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12342"/>
            <a:ext cx="8058150" cy="494180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approved by unanimous consent (15 participants)</a:t>
            </a: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Status Review – next slide</a:t>
            </a:r>
          </a:p>
          <a:p>
            <a:pPr lvl="2">
              <a:buClr>
                <a:srgbClr val="000000"/>
              </a:buClr>
              <a:buSzPct val="100000"/>
              <a:buNone/>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Today’s Discussions:</a:t>
            </a:r>
          </a:p>
          <a:p>
            <a:pPr lvl="2">
              <a:buNone/>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Po-Kai Huang – 24/2084, 24/1679r3, 24/1739r1 (CID 1109, 1166) straw polls completed</a:t>
            </a:r>
          </a:p>
          <a:p>
            <a:pPr lvl="2">
              <a:buNone/>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Jerome Henry – 24/1936r2, 24/1579r9 – straw polls completed</a:t>
            </a:r>
          </a:p>
          <a:p>
            <a:pPr lvl="2">
              <a:buNone/>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Carol Ansley – 24/1946r0 – partially discussed</a:t>
            </a:r>
            <a:endParaRPr lang="en-US" sz="1400" spc="-1" dirty="0">
              <a:latin typeface="Times New Roman" panose="02020603050405020304" pitchFamily="18" charset="0"/>
              <a:cs typeface="Times New Roman" panose="02020603050405020304" pitchFamily="18" charset="0"/>
              <a:sym typeface="Arial"/>
            </a:endParaRPr>
          </a:p>
          <a:p>
            <a:pPr lvl="2">
              <a:buNone/>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3848285221"/>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3D70C9-9703-354D-270B-F19EBBDB3DAB}"/>
              </a:ext>
            </a:extLst>
          </p:cNvPr>
          <p:cNvSpPr>
            <a:spLocks noGrp="1"/>
          </p:cNvSpPr>
          <p:nvPr>
            <p:ph type="title"/>
          </p:nvPr>
        </p:nvSpPr>
        <p:spPr/>
        <p:txBody>
          <a:bodyPr/>
          <a:lstStyle/>
          <a:p>
            <a:r>
              <a:rPr lang="en-US" dirty="0"/>
              <a:t>Open CID Status</a:t>
            </a:r>
          </a:p>
        </p:txBody>
      </p:sp>
      <p:graphicFrame>
        <p:nvGraphicFramePr>
          <p:cNvPr id="4" name="Content Placeholder 3">
            <a:extLst>
              <a:ext uri="{FF2B5EF4-FFF2-40B4-BE49-F238E27FC236}">
                <a16:creationId xmlns:a16="http://schemas.microsoft.com/office/drawing/2014/main" id="{E14979F0-5540-51E0-3A80-68C2211D20EC}"/>
              </a:ext>
            </a:extLst>
          </p:cNvPr>
          <p:cNvGraphicFramePr>
            <a:graphicFrameLocks noGrp="1"/>
          </p:cNvGraphicFramePr>
          <p:nvPr>
            <p:ph idx="1"/>
            <p:extLst>
              <p:ext uri="{D42A27DB-BD31-4B8C-83A1-F6EECF244321}">
                <p14:modId xmlns:p14="http://schemas.microsoft.com/office/powerpoint/2010/main" val="1069235469"/>
              </p:ext>
            </p:extLst>
          </p:nvPr>
        </p:nvGraphicFramePr>
        <p:xfrm>
          <a:off x="685800" y="1771398"/>
          <a:ext cx="7771680" cy="4390434"/>
        </p:xfrm>
        <a:graphic>
          <a:graphicData uri="http://schemas.openxmlformats.org/drawingml/2006/table">
            <a:tbl>
              <a:tblPr/>
              <a:tblGrid>
                <a:gridCol w="840448">
                  <a:extLst>
                    <a:ext uri="{9D8B030D-6E8A-4147-A177-3AD203B41FA5}">
                      <a16:colId xmlns:a16="http://schemas.microsoft.com/office/drawing/2014/main" val="110134389"/>
                    </a:ext>
                  </a:extLst>
                </a:gridCol>
                <a:gridCol w="998651">
                  <a:extLst>
                    <a:ext uri="{9D8B030D-6E8A-4147-A177-3AD203B41FA5}">
                      <a16:colId xmlns:a16="http://schemas.microsoft.com/office/drawing/2014/main" val="3678667583"/>
                    </a:ext>
                  </a:extLst>
                </a:gridCol>
                <a:gridCol w="5932581">
                  <a:extLst>
                    <a:ext uri="{9D8B030D-6E8A-4147-A177-3AD203B41FA5}">
                      <a16:colId xmlns:a16="http://schemas.microsoft.com/office/drawing/2014/main" val="3189341078"/>
                    </a:ext>
                  </a:extLst>
                </a:gridCol>
              </a:tblGrid>
              <a:tr h="286957">
                <a:tc>
                  <a:txBody>
                    <a:bodyPr/>
                    <a:lstStyle/>
                    <a:p>
                      <a:r>
                        <a:rPr lang="en-US" sz="1100" b="1">
                          <a:solidFill>
                            <a:srgbClr val="000000"/>
                          </a:solidFill>
                          <a:effectLst/>
                        </a:rPr>
                        <a:t>Assignee</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156082"/>
                    </a:solidFill>
                  </a:tcPr>
                </a:tc>
                <a:tc>
                  <a:txBody>
                    <a:bodyPr/>
                    <a:lstStyle/>
                    <a:p>
                      <a:r>
                        <a:rPr lang="en-US" sz="1100" b="1">
                          <a:solidFill>
                            <a:srgbClr val="000000"/>
                          </a:solidFill>
                          <a:effectLst/>
                        </a:rPr>
                        <a:t>Number of remaining CIDs</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156082"/>
                    </a:solidFill>
                  </a:tcPr>
                </a:tc>
                <a:tc>
                  <a:txBody>
                    <a:bodyPr/>
                    <a:lstStyle/>
                    <a:p>
                      <a:r>
                        <a:rPr lang="en-US" sz="1100" b="1">
                          <a:solidFill>
                            <a:srgbClr val="000000"/>
                          </a:solidFill>
                          <a:effectLst/>
                        </a:rPr>
                        <a:t>Note</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156082"/>
                    </a:solidFill>
                  </a:tcPr>
                </a:tc>
                <a:extLst>
                  <a:ext uri="{0D108BD9-81ED-4DB2-BD59-A6C34878D82A}">
                    <a16:rowId xmlns:a16="http://schemas.microsoft.com/office/drawing/2014/main" val="1351266429"/>
                  </a:ext>
                </a:extLst>
              </a:tr>
              <a:tr h="286957">
                <a:tc>
                  <a:txBody>
                    <a:bodyPr/>
                    <a:lstStyle/>
                    <a:p>
                      <a:r>
                        <a:rPr lang="en-US" sz="1100">
                          <a:solidFill>
                            <a:srgbClr val="000000"/>
                          </a:solidFill>
                          <a:effectLst/>
                        </a:rPr>
                        <a:t>Carol</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2D8"/>
                    </a:solidFill>
                  </a:tcPr>
                </a:tc>
                <a:tc>
                  <a:txBody>
                    <a:bodyPr/>
                    <a:lstStyle/>
                    <a:p>
                      <a:r>
                        <a:rPr lang="en-US" sz="1100">
                          <a:solidFill>
                            <a:srgbClr val="000000"/>
                          </a:solidFill>
                          <a:effectLst/>
                        </a:rPr>
                        <a:t>2</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2D8"/>
                    </a:solidFill>
                  </a:tcPr>
                </a:tc>
                <a:tc>
                  <a:txBody>
                    <a:bodyPr/>
                    <a:lstStyle/>
                    <a:p>
                      <a:r>
                        <a:rPr lang="en-US" sz="1100">
                          <a:solidFill>
                            <a:srgbClr val="000000"/>
                          </a:solidFill>
                          <a:effectLst/>
                        </a:rPr>
                        <a:t>To be resolved in doc 1579</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2D8"/>
                    </a:solidFill>
                  </a:tcPr>
                </a:tc>
                <a:extLst>
                  <a:ext uri="{0D108BD9-81ED-4DB2-BD59-A6C34878D82A}">
                    <a16:rowId xmlns:a16="http://schemas.microsoft.com/office/drawing/2014/main" val="190970507"/>
                  </a:ext>
                </a:extLst>
              </a:tr>
              <a:tr h="286957">
                <a:tc>
                  <a:txBody>
                    <a:bodyPr/>
                    <a:lstStyle/>
                    <a:p>
                      <a:r>
                        <a:rPr lang="en-US" sz="1100">
                          <a:solidFill>
                            <a:srgbClr val="000000"/>
                          </a:solidFill>
                          <a:effectLst/>
                        </a:rPr>
                        <a:t>Domenico</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AED"/>
                    </a:solidFill>
                  </a:tcPr>
                </a:tc>
                <a:tc>
                  <a:txBody>
                    <a:bodyPr/>
                    <a:lstStyle/>
                    <a:p>
                      <a:r>
                        <a:rPr lang="en-US" sz="1100">
                          <a:solidFill>
                            <a:srgbClr val="000000"/>
                          </a:solidFill>
                          <a:effectLst/>
                        </a:rPr>
                        <a:t>2</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AED"/>
                    </a:solidFill>
                  </a:tcPr>
                </a:tc>
                <a:tc>
                  <a:txBody>
                    <a:bodyPr/>
                    <a:lstStyle/>
                    <a:p>
                      <a:r>
                        <a:rPr lang="en-US" sz="1100">
                          <a:solidFill>
                            <a:srgbClr val="000000"/>
                          </a:solidFill>
                          <a:effectLst/>
                        </a:rPr>
                        <a:t>To be resolved in doc 1714</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AED"/>
                    </a:solidFill>
                  </a:tcPr>
                </a:tc>
                <a:extLst>
                  <a:ext uri="{0D108BD9-81ED-4DB2-BD59-A6C34878D82A}">
                    <a16:rowId xmlns:a16="http://schemas.microsoft.com/office/drawing/2014/main" val="2279874265"/>
                  </a:ext>
                </a:extLst>
              </a:tr>
              <a:tr h="611539">
                <a:tc>
                  <a:txBody>
                    <a:bodyPr/>
                    <a:lstStyle/>
                    <a:p>
                      <a:r>
                        <a:rPr lang="en-US" sz="1100">
                          <a:solidFill>
                            <a:srgbClr val="000000"/>
                          </a:solidFill>
                          <a:effectLst/>
                        </a:rPr>
                        <a:t>Jarkko</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2D8"/>
                    </a:solidFill>
                  </a:tcPr>
                </a:tc>
                <a:tc>
                  <a:txBody>
                    <a:bodyPr/>
                    <a:lstStyle/>
                    <a:p>
                      <a:r>
                        <a:rPr lang="en-US" sz="1100">
                          <a:solidFill>
                            <a:srgbClr val="000000"/>
                          </a:solidFill>
                          <a:effectLst/>
                        </a:rPr>
                        <a:t>8</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2D8"/>
                    </a:solidFill>
                  </a:tcPr>
                </a:tc>
                <a:tc>
                  <a:txBody>
                    <a:bodyPr/>
                    <a:lstStyle/>
                    <a:p>
                      <a:r>
                        <a:rPr lang="en-US" sz="1100">
                          <a:solidFill>
                            <a:srgbClr val="000000"/>
                          </a:solidFill>
                          <a:effectLst/>
                        </a:rPr>
                        <a:t>Commenter indicates 1522 resolved by doc 1304 and doc 1576, which are motioned already. To be resolved in doc 2084.</a:t>
                      </a:r>
                      <a:endParaRPr lang="en-US" sz="1100">
                        <a:effectLst/>
                      </a:endParaRPr>
                    </a:p>
                    <a:p>
                      <a:r>
                        <a:rPr lang="en-US" sz="1100">
                          <a:solidFill>
                            <a:srgbClr val="000000"/>
                          </a:solidFill>
                          <a:effectLst/>
                        </a:rPr>
                        <a:t>7 CIDs left</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2D8"/>
                    </a:solidFill>
                  </a:tcPr>
                </a:tc>
                <a:extLst>
                  <a:ext uri="{0D108BD9-81ED-4DB2-BD59-A6C34878D82A}">
                    <a16:rowId xmlns:a16="http://schemas.microsoft.com/office/drawing/2014/main" val="3884480451"/>
                  </a:ext>
                </a:extLst>
              </a:tr>
              <a:tr h="611539">
                <a:tc>
                  <a:txBody>
                    <a:bodyPr/>
                    <a:lstStyle/>
                    <a:p>
                      <a:r>
                        <a:rPr lang="en-US" sz="1100">
                          <a:solidFill>
                            <a:srgbClr val="000000"/>
                          </a:solidFill>
                          <a:effectLst/>
                        </a:rPr>
                        <a:t>Jerome</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AED"/>
                    </a:solidFill>
                  </a:tcPr>
                </a:tc>
                <a:tc>
                  <a:txBody>
                    <a:bodyPr/>
                    <a:lstStyle/>
                    <a:p>
                      <a:r>
                        <a:rPr lang="en-US" sz="1100">
                          <a:solidFill>
                            <a:srgbClr val="000000"/>
                          </a:solidFill>
                          <a:effectLst/>
                        </a:rPr>
                        <a:t>10</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AED"/>
                    </a:solidFill>
                  </a:tcPr>
                </a:tc>
                <a:tc>
                  <a:txBody>
                    <a:bodyPr/>
                    <a:lstStyle/>
                    <a:p>
                      <a:r>
                        <a:rPr lang="en-US" sz="1100">
                          <a:solidFill>
                            <a:srgbClr val="000000"/>
                          </a:solidFill>
                          <a:effectLst/>
                        </a:rPr>
                        <a:t>CID 1109 and 1166 discussed in doc 1739 but not motioned.</a:t>
                      </a:r>
                      <a:endParaRPr lang="en-US" sz="1100">
                        <a:effectLst/>
                      </a:endParaRPr>
                    </a:p>
                    <a:p>
                      <a:r>
                        <a:rPr lang="en-US" sz="1100">
                          <a:solidFill>
                            <a:srgbClr val="000000"/>
                          </a:solidFill>
                          <a:effectLst/>
                        </a:rPr>
                        <a:t>One CID to be resolved in doc 1579.</a:t>
                      </a:r>
                      <a:endParaRPr lang="en-US" sz="1100">
                        <a:effectLst/>
                      </a:endParaRPr>
                    </a:p>
                    <a:p>
                      <a:r>
                        <a:rPr lang="en-US" sz="1100">
                          <a:solidFill>
                            <a:srgbClr val="000000"/>
                          </a:solidFill>
                          <a:effectLst/>
                        </a:rPr>
                        <a:t>7 CIDs to be checked if already resolved</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AED"/>
                    </a:solidFill>
                  </a:tcPr>
                </a:tc>
                <a:extLst>
                  <a:ext uri="{0D108BD9-81ED-4DB2-BD59-A6C34878D82A}">
                    <a16:rowId xmlns:a16="http://schemas.microsoft.com/office/drawing/2014/main" val="3922858550"/>
                  </a:ext>
                </a:extLst>
              </a:tr>
              <a:tr h="286957">
                <a:tc>
                  <a:txBody>
                    <a:bodyPr/>
                    <a:lstStyle/>
                    <a:p>
                      <a:r>
                        <a:rPr lang="en-US" sz="1100">
                          <a:solidFill>
                            <a:srgbClr val="000000"/>
                          </a:solidFill>
                          <a:effectLst/>
                        </a:rPr>
                        <a:t>Stephane</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2D8"/>
                    </a:solidFill>
                  </a:tcPr>
                </a:tc>
                <a:tc>
                  <a:txBody>
                    <a:bodyPr/>
                    <a:lstStyle/>
                    <a:p>
                      <a:r>
                        <a:rPr lang="en-US" sz="1100">
                          <a:solidFill>
                            <a:srgbClr val="000000"/>
                          </a:solidFill>
                          <a:effectLst/>
                        </a:rPr>
                        <a:t>26</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2D8"/>
                    </a:solidFill>
                  </a:tcPr>
                </a:tc>
                <a:tc>
                  <a:txBody>
                    <a:bodyPr/>
                    <a:lstStyle/>
                    <a:p>
                      <a:r>
                        <a:rPr lang="en-US" sz="1100">
                          <a:solidFill>
                            <a:srgbClr val="000000"/>
                          </a:solidFill>
                          <a:effectLst/>
                        </a:rPr>
                        <a:t>Revised document under preparation</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2D8"/>
                    </a:solidFill>
                  </a:tcPr>
                </a:tc>
                <a:extLst>
                  <a:ext uri="{0D108BD9-81ED-4DB2-BD59-A6C34878D82A}">
                    <a16:rowId xmlns:a16="http://schemas.microsoft.com/office/drawing/2014/main" val="3810721058"/>
                  </a:ext>
                </a:extLst>
              </a:tr>
              <a:tr h="407693">
                <a:tc>
                  <a:txBody>
                    <a:bodyPr/>
                    <a:lstStyle/>
                    <a:p>
                      <a:r>
                        <a:rPr lang="en-US" sz="1100">
                          <a:solidFill>
                            <a:srgbClr val="000000"/>
                          </a:solidFill>
                          <a:effectLst/>
                        </a:rPr>
                        <a:t>Phil</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AED"/>
                    </a:solidFill>
                  </a:tcPr>
                </a:tc>
                <a:tc>
                  <a:txBody>
                    <a:bodyPr/>
                    <a:lstStyle/>
                    <a:p>
                      <a:r>
                        <a:rPr lang="en-US" sz="1100">
                          <a:solidFill>
                            <a:srgbClr val="000000"/>
                          </a:solidFill>
                          <a:effectLst/>
                        </a:rPr>
                        <a:t>6</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AED"/>
                    </a:solidFill>
                  </a:tcPr>
                </a:tc>
                <a:tc>
                  <a:txBody>
                    <a:bodyPr/>
                    <a:lstStyle/>
                    <a:p>
                      <a:r>
                        <a:rPr lang="en-US" sz="1100">
                          <a:solidFill>
                            <a:srgbClr val="000000"/>
                          </a:solidFill>
                          <a:effectLst/>
                        </a:rPr>
                        <a:t>CID 1519 related to doc 1579 and should be added to 1579</a:t>
                      </a:r>
                      <a:endParaRPr lang="en-US" sz="1100">
                        <a:effectLst/>
                      </a:endParaRPr>
                    </a:p>
                    <a:p>
                      <a:r>
                        <a:rPr lang="en-US" sz="1100">
                          <a:solidFill>
                            <a:srgbClr val="000000"/>
                          </a:solidFill>
                          <a:effectLst/>
                        </a:rPr>
                        <a:t>5 CIDs left</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AED"/>
                    </a:solidFill>
                  </a:tcPr>
                </a:tc>
                <a:extLst>
                  <a:ext uri="{0D108BD9-81ED-4DB2-BD59-A6C34878D82A}">
                    <a16:rowId xmlns:a16="http://schemas.microsoft.com/office/drawing/2014/main" val="2841306206"/>
                  </a:ext>
                </a:extLst>
              </a:tr>
              <a:tr h="286957">
                <a:tc>
                  <a:txBody>
                    <a:bodyPr/>
                    <a:lstStyle/>
                    <a:p>
                      <a:r>
                        <a:rPr lang="en-US" sz="1100">
                          <a:solidFill>
                            <a:srgbClr val="000000"/>
                          </a:solidFill>
                          <a:effectLst/>
                        </a:rPr>
                        <a:t>Po-Kai</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2D8"/>
                    </a:solidFill>
                  </a:tcPr>
                </a:tc>
                <a:tc>
                  <a:txBody>
                    <a:bodyPr/>
                    <a:lstStyle/>
                    <a:p>
                      <a:r>
                        <a:rPr lang="en-US" sz="1100">
                          <a:solidFill>
                            <a:srgbClr val="000000"/>
                          </a:solidFill>
                          <a:effectLst/>
                        </a:rPr>
                        <a:t>2</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2D8"/>
                    </a:solidFill>
                  </a:tcPr>
                </a:tc>
                <a:tc>
                  <a:txBody>
                    <a:bodyPr/>
                    <a:lstStyle/>
                    <a:p>
                      <a:r>
                        <a:rPr lang="en-US" sz="1100">
                          <a:solidFill>
                            <a:srgbClr val="000000"/>
                          </a:solidFill>
                          <a:effectLst/>
                        </a:rPr>
                        <a:t> To be resolved in doc 1927 and doc 1679</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2D8"/>
                    </a:solidFill>
                  </a:tcPr>
                </a:tc>
                <a:extLst>
                  <a:ext uri="{0D108BD9-81ED-4DB2-BD59-A6C34878D82A}">
                    <a16:rowId xmlns:a16="http://schemas.microsoft.com/office/drawing/2014/main" val="4106004540"/>
                  </a:ext>
                </a:extLst>
              </a:tr>
              <a:tr h="286957">
                <a:tc>
                  <a:txBody>
                    <a:bodyPr/>
                    <a:lstStyle/>
                    <a:p>
                      <a:r>
                        <a:rPr lang="en-US" sz="1100">
                          <a:solidFill>
                            <a:srgbClr val="000000"/>
                          </a:solidFill>
                          <a:effectLst/>
                        </a:rPr>
                        <a:t>Jouni</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AED"/>
                    </a:solidFill>
                  </a:tcPr>
                </a:tc>
                <a:tc>
                  <a:txBody>
                    <a:bodyPr/>
                    <a:lstStyle/>
                    <a:p>
                      <a:r>
                        <a:rPr lang="en-US" sz="1100">
                          <a:solidFill>
                            <a:srgbClr val="000000"/>
                          </a:solidFill>
                          <a:effectLst/>
                        </a:rPr>
                        <a:t>1</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AED"/>
                    </a:solidFill>
                  </a:tcPr>
                </a:tc>
                <a:tc>
                  <a:txBody>
                    <a:bodyPr/>
                    <a:lstStyle/>
                    <a:p>
                      <a:r>
                        <a:rPr lang="en-US" sz="1100">
                          <a:solidFill>
                            <a:srgbClr val="000000"/>
                          </a:solidFill>
                          <a:effectLst/>
                        </a:rPr>
                        <a:t>Related to password identifier</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AED"/>
                    </a:solidFill>
                  </a:tcPr>
                </a:tc>
                <a:extLst>
                  <a:ext uri="{0D108BD9-81ED-4DB2-BD59-A6C34878D82A}">
                    <a16:rowId xmlns:a16="http://schemas.microsoft.com/office/drawing/2014/main" val="798576795"/>
                  </a:ext>
                </a:extLst>
              </a:tr>
              <a:tr h="815386">
                <a:tc>
                  <a:txBody>
                    <a:bodyPr/>
                    <a:lstStyle/>
                    <a:p>
                      <a:r>
                        <a:rPr lang="en-US" sz="1100">
                          <a:solidFill>
                            <a:srgbClr val="000000"/>
                          </a:solidFill>
                          <a:effectLst/>
                        </a:rPr>
                        <a:t>unassigned</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2D8"/>
                    </a:solidFill>
                  </a:tcPr>
                </a:tc>
                <a:tc>
                  <a:txBody>
                    <a:bodyPr/>
                    <a:lstStyle/>
                    <a:p>
                      <a:r>
                        <a:rPr lang="en-US" sz="1100">
                          <a:solidFill>
                            <a:srgbClr val="000000"/>
                          </a:solidFill>
                          <a:effectLst/>
                        </a:rPr>
                        <a:t>1</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2D8"/>
                    </a:solidFill>
                  </a:tcPr>
                </a:tc>
                <a:tc>
                  <a:txBody>
                    <a:bodyPr/>
                    <a:lstStyle/>
                    <a:p>
                      <a:r>
                        <a:rPr lang="en-US" sz="1100" dirty="0">
                          <a:solidFill>
                            <a:srgbClr val="000000"/>
                          </a:solidFill>
                          <a:effectLst/>
                        </a:rPr>
                        <a:t>Commenter indicates resolved by  doc 1304 and doc 1576, which are motioned already. To be resolved in doc 2084.</a:t>
                      </a:r>
                      <a:endParaRPr lang="en-US" sz="1100" dirty="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2D8"/>
                    </a:solidFill>
                  </a:tcPr>
                </a:tc>
                <a:extLst>
                  <a:ext uri="{0D108BD9-81ED-4DB2-BD59-A6C34878D82A}">
                    <a16:rowId xmlns:a16="http://schemas.microsoft.com/office/drawing/2014/main" val="1560888809"/>
                  </a:ext>
                </a:extLst>
              </a:tr>
            </a:tbl>
          </a:graphicData>
        </a:graphic>
      </p:graphicFrame>
      <p:sp>
        <p:nvSpPr>
          <p:cNvPr id="5" name="Rectangle 1">
            <a:extLst>
              <a:ext uri="{FF2B5EF4-FFF2-40B4-BE49-F238E27FC236}">
                <a16:creationId xmlns:a16="http://schemas.microsoft.com/office/drawing/2014/main" id="{B7F15D80-F28C-5C30-6EE7-AA7EBD90AE0F}"/>
              </a:ext>
            </a:extLst>
          </p:cNvPr>
          <p:cNvSpPr>
            <a:spLocks noChangeArrowheads="1"/>
          </p:cNvSpPr>
          <p:nvPr/>
        </p:nvSpPr>
        <p:spPr bwMode="auto">
          <a:xfrm flipV="1">
            <a:off x="0" y="-413779"/>
            <a:ext cx="9351818"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2800" b="0" i="0" u="none" strike="noStrike" cap="none" normalizeH="0" baseline="0">
                <a:ln>
                  <a:noFill/>
                </a:ln>
                <a:solidFill>
                  <a:schemeClr val="tx1"/>
                </a:solidFill>
                <a:effectLst/>
                <a:latin typeface="Arial" panose="020B0604020202020204" pitchFamily="34" charset="0"/>
              </a:rPr>
            </a:br>
            <a:endParaRPr kumimoji="0" lang="en-US" altLang="en-US" sz="2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6495527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t>TGbi Agenda – December 4, 2024</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12342"/>
            <a:ext cx="8058150" cy="494180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t>
            </a:r>
            <a:r>
              <a:rPr lang="en-US" sz="1400" strike="sngStrike" spc="-1" dirty="0">
                <a:latin typeface="Times New Roman" panose="02020603050405020304" pitchFamily="18" charset="0"/>
                <a:cs typeface="Times New Roman" panose="02020603050405020304" pitchFamily="18" charset="0"/>
                <a:sym typeface="Arial"/>
              </a:rPr>
              <a:t> </a:t>
            </a:r>
            <a:r>
              <a:rPr lang="en-US" sz="1400" spc="-1" dirty="0">
                <a:latin typeface="Times New Roman" panose="02020603050405020304" pitchFamily="18" charset="0"/>
                <a:cs typeface="Times New Roman" panose="02020603050405020304" pitchFamily="18" charset="0"/>
                <a:sym typeface="Arial"/>
              </a:rPr>
              <a:t>approved by unanimous consent (17 participants)</a:t>
            </a:r>
          </a:p>
          <a:p>
            <a:pPr lvl="2">
              <a:buClr>
                <a:srgbClr val="000000"/>
              </a:buClr>
              <a:buSzPct val="100000"/>
              <a:buNone/>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Today’s Discussions:</a:t>
            </a:r>
          </a:p>
          <a:p>
            <a:pPr lvl="2">
              <a:buNone/>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Domenico </a:t>
            </a:r>
            <a:r>
              <a:rPr lang="en-US" sz="1400" spc="-1" dirty="0" err="1">
                <a:solidFill>
                  <a:schemeClr val="tx1"/>
                </a:solidFill>
                <a:latin typeface="Times New Roman" panose="02020603050405020304" pitchFamily="18" charset="0"/>
                <a:cs typeface="Times New Roman" panose="02020603050405020304" pitchFamily="18" charset="0"/>
                <a:sym typeface="Arial"/>
              </a:rPr>
              <a:t>Ficara</a:t>
            </a:r>
            <a:r>
              <a:rPr lang="en-US" sz="1400" spc="-1" dirty="0">
                <a:solidFill>
                  <a:schemeClr val="tx1"/>
                </a:solidFill>
                <a:latin typeface="Times New Roman" panose="02020603050405020304" pitchFamily="18" charset="0"/>
                <a:cs typeface="Times New Roman" panose="02020603050405020304" pitchFamily="18" charset="0"/>
                <a:sym typeface="Arial"/>
              </a:rPr>
              <a:t> – 24/1714r3 - presented</a:t>
            </a:r>
            <a:endParaRPr lang="en-US" sz="1400" spc="-1" dirty="0">
              <a:latin typeface="Times New Roman" panose="02020603050405020304" pitchFamily="18" charset="0"/>
              <a:cs typeface="Times New Roman" panose="02020603050405020304" pitchFamily="18" charset="0"/>
              <a:sym typeface="Arial"/>
            </a:endParaRPr>
          </a:p>
          <a:p>
            <a:pPr lvl="2">
              <a:buNone/>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2033173410"/>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1326776" y="1488141"/>
            <a:ext cx="6974541" cy="4061012"/>
          </a:xfrm>
        </p:spPr>
        <p:txBody>
          <a:bodyPr>
            <a:normAutofit/>
          </a:bodyPr>
          <a:lstStyle/>
          <a:p>
            <a:r>
              <a:rPr lang="en-US" dirty="0"/>
              <a:t>TG </a:t>
            </a:r>
            <a:r>
              <a:rPr lang="en-US" dirty="0">
                <a:solidFill>
                  <a:schemeClr val="tx1"/>
                </a:solidFill>
              </a:rPr>
              <a:t>use case start:			March 2021</a:t>
            </a:r>
          </a:p>
          <a:p>
            <a:r>
              <a:rPr lang="en-US" dirty="0">
                <a:solidFill>
                  <a:schemeClr val="tx1"/>
                </a:solidFill>
              </a:rPr>
              <a:t>Use case completion:			February 2022</a:t>
            </a:r>
          </a:p>
          <a:p>
            <a:r>
              <a:rPr lang="en-US" dirty="0">
                <a:solidFill>
                  <a:schemeClr val="tx1"/>
                </a:solidFill>
              </a:rPr>
              <a:t>Features identified:			September 2022</a:t>
            </a:r>
          </a:p>
          <a:p>
            <a:r>
              <a:rPr lang="en-US" dirty="0">
                <a:solidFill>
                  <a:schemeClr val="tx1"/>
                </a:solidFill>
              </a:rPr>
              <a:t>Comment collection:			May 2024</a:t>
            </a:r>
          </a:p>
          <a:p>
            <a:r>
              <a:rPr lang="en-US" dirty="0">
                <a:solidFill>
                  <a:schemeClr val="tx1"/>
                </a:solidFill>
              </a:rPr>
              <a:t>LB initial:   				January 2025</a:t>
            </a:r>
          </a:p>
          <a:p>
            <a:r>
              <a:rPr lang="en-US" dirty="0">
                <a:solidFill>
                  <a:schemeClr val="tx1"/>
                </a:solidFill>
              </a:rPr>
              <a:t>LB re-circ:  				July 2025 </a:t>
            </a:r>
          </a:p>
          <a:p>
            <a:r>
              <a:rPr lang="en-US" dirty="0">
                <a:solidFill>
                  <a:schemeClr val="tx1"/>
                </a:solidFill>
              </a:rPr>
              <a:t>MDR: 				July 2025</a:t>
            </a:r>
          </a:p>
          <a:p>
            <a:r>
              <a:rPr lang="en-US" dirty="0">
                <a:solidFill>
                  <a:schemeClr val="tx1"/>
                </a:solidFill>
              </a:rPr>
              <a:t>Ballot Pool: 				September 2025</a:t>
            </a:r>
          </a:p>
          <a:p>
            <a:r>
              <a:rPr lang="en-US" dirty="0">
                <a:solidFill>
                  <a:schemeClr val="tx1"/>
                </a:solidFill>
              </a:rPr>
              <a:t>SA ballot: 				January 2026</a:t>
            </a:r>
          </a:p>
          <a:p>
            <a:r>
              <a:rPr lang="en-US" dirty="0">
                <a:solidFill>
                  <a:schemeClr val="tx1"/>
                </a:solidFill>
              </a:rPr>
              <a:t>SA re-circ: 				March 2026 </a:t>
            </a:r>
          </a:p>
          <a:p>
            <a:r>
              <a:rPr lang="en-US" dirty="0">
                <a:solidFill>
                  <a:schemeClr val="tx1"/>
                </a:solidFill>
              </a:rPr>
              <a:t>802.11/LMSC approval: 		May 2026</a:t>
            </a:r>
          </a:p>
          <a:p>
            <a:r>
              <a:rPr lang="en-US" dirty="0">
                <a:solidFill>
                  <a:schemeClr val="tx1"/>
                </a:solidFill>
              </a:rPr>
              <a:t>RevCom/SASB approval: 		July 2026</a:t>
            </a: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a:t>TGbi, December Teleconferences 2024</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a:t>
            </a:r>
            <a:r>
              <a:t>802.11 </a:t>
            </a:r>
            <a:br>
              <a:rPr dirty="0"/>
            </a:br>
            <a:r>
              <a:rPr lang="en-US" dirty="0"/>
              <a:t>Enhanced Data Privacy Task Group</a:t>
            </a:r>
            <a:endParaRPr dirty="0"/>
          </a:p>
        </p:txBody>
      </p:sp>
      <p:sp>
        <p:nvSpPr>
          <p:cNvPr id="62" name="CustomShape 2"/>
          <p:cNvSpPr txBox="1"/>
          <p:nvPr/>
        </p:nvSpPr>
        <p:spPr>
          <a:xfrm>
            <a:off x="1804023" y="3792987"/>
            <a:ext cx="6400084" cy="14780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Antonio De la Oliva</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A698706C92A7748BB4DBB0145059383" ma:contentTypeVersion="17" ma:contentTypeDescription="Create a new document." ma:contentTypeScope="" ma:versionID="82b5a58c0a2729454fcaaa0d77058303">
  <xsd:schema xmlns:xsd="http://www.w3.org/2001/XMLSchema" xmlns:xs="http://www.w3.org/2001/XMLSchema" xmlns:p="http://schemas.microsoft.com/office/2006/metadata/properties" xmlns:ns3="908447ad-0e39-4c9a-806d-269ba80c077c" xmlns:ns4="cf75f306-9659-4071-b15a-95b356b2205f" targetNamespace="http://schemas.microsoft.com/office/2006/metadata/properties" ma:root="true" ma:fieldsID="97a0af0eaf5cfb14c3a95cae742ff65f" ns3:_="" ns4:_="">
    <xsd:import namespace="908447ad-0e39-4c9a-806d-269ba80c077c"/>
    <xsd:import namespace="cf75f306-9659-4071-b15a-95b356b2205f"/>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08447ad-0e39-4c9a-806d-269ba80c077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ystemTags" ma:index="23" nillable="true" ma:displayName="MediaServiceSystemTags" ma:hidden="true" ma:internalName="MediaServiceSystemTags" ma:readOnly="true">
      <xsd:simpleType>
        <xsd:restriction base="dms:Note"/>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f75f306-9659-4071-b15a-95b356b2205f"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908447ad-0e39-4c9a-806d-269ba80c077c" xsi:nil="true"/>
  </documentManagement>
</p:properties>
</file>

<file path=customXml/itemProps1.xml><?xml version="1.0" encoding="utf-8"?>
<ds:datastoreItem xmlns:ds="http://schemas.openxmlformats.org/officeDocument/2006/customXml" ds:itemID="{78BA8DDB-1FAD-4EC3-9B87-DEEB5E47599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08447ad-0e39-4c9a-806d-269ba80c077c"/>
    <ds:schemaRef ds:uri="cf75f306-9659-4071-b15a-95b356b2205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AE4A522-AFED-47CB-AC31-6D753E3D75AE}">
  <ds:schemaRefs>
    <ds:schemaRef ds:uri="http://schemas.microsoft.com/sharepoint/v3/contenttype/forms"/>
  </ds:schemaRefs>
</ds:datastoreItem>
</file>

<file path=customXml/itemProps3.xml><?xml version="1.0" encoding="utf-8"?>
<ds:datastoreItem xmlns:ds="http://schemas.openxmlformats.org/officeDocument/2006/customXml" ds:itemID="{6B1F172C-8804-4BAE-A967-6EE58C6EAADC}">
  <ds:schemaRefs>
    <ds:schemaRef ds:uri="http://purl.org/dc/terms/"/>
    <ds:schemaRef ds:uri="http://schemas.openxmlformats.org/package/2006/metadata/core-properties"/>
    <ds:schemaRef ds:uri="http://purl.org/dc/dcmitype/"/>
    <ds:schemaRef ds:uri="http://www.w3.org/XML/1998/namespace"/>
    <ds:schemaRef ds:uri="http://schemas.microsoft.com/office/2006/metadata/properties"/>
    <ds:schemaRef ds:uri="http://schemas.microsoft.com/office/2006/documentManagement/types"/>
    <ds:schemaRef ds:uri="http://purl.org/dc/elements/1.1/"/>
    <ds:schemaRef ds:uri="http://schemas.microsoft.com/office/infopath/2007/PartnerControls"/>
    <ds:schemaRef ds:uri="cf75f306-9659-4071-b15a-95b356b2205f"/>
    <ds:schemaRef ds:uri="908447ad-0e39-4c9a-806d-269ba80c077c"/>
  </ds:schemaRefs>
</ds:datastoreItem>
</file>

<file path=docProps/app.xml><?xml version="1.0" encoding="utf-8"?>
<Properties xmlns="http://schemas.openxmlformats.org/officeDocument/2006/extended-properties" xmlns:vt="http://schemas.openxmlformats.org/officeDocument/2006/docPropsVTypes">
  <Template/>
  <TotalTime>19915</TotalTime>
  <Words>2150</Words>
  <Application>Microsoft Office PowerPoint</Application>
  <PresentationFormat>On-screen Show (4:3)</PresentationFormat>
  <Paragraphs>217</Paragraphs>
  <Slides>20</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20</vt:i4>
      </vt:variant>
    </vt:vector>
  </HeadingPairs>
  <TitlesOfParts>
    <vt:vector size="31" baseType="lpstr">
      <vt:lpstr>Arial</vt:lpstr>
      <vt:lpstr>Arial Unicode MS</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and Rules Documents</vt:lpstr>
      <vt:lpstr>IEEE SA Copyright Policy</vt:lpstr>
      <vt:lpstr>IEEE SA Copyright Policy</vt:lpstr>
      <vt:lpstr>TGbi Agenda – December 18, 2024 </vt:lpstr>
      <vt:lpstr>TGbi Agenda – December 11, 2024 </vt:lpstr>
      <vt:lpstr>Open CID Status</vt:lpstr>
      <vt:lpstr>TGbi Agenda – December 4, 2024 </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287</cp:revision>
  <dcterms:modified xsi:type="dcterms:W3CDTF">2024-12-17T22:01:14Z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0x010100BA698706C92A7748BB4DBB0145059383</vt:lpwstr>
  </property>
  <property fmtid="{D5CDD505-2E9C-101B-9397-08002B2CF9AE}" pid="3" name="MSIP_Label_a189e4fd-a2fa-47bf-9b21-17f706ee2968_Enabled">
    <vt:lpwstr>true</vt:lpwstr>
  </property>
  <property fmtid="{D5CDD505-2E9C-101B-9397-08002B2CF9AE}" pid="4" name="MSIP_Label_a189e4fd-a2fa-47bf-9b21-17f706ee2968_SetDate">
    <vt:lpwstr>2024-08-21T16:03:56Z</vt:lpwstr>
  </property>
  <property fmtid="{D5CDD505-2E9C-101B-9397-08002B2CF9AE}" pid="5" name="MSIP_Label_a189e4fd-a2fa-47bf-9b21-17f706ee2968_Method">
    <vt:lpwstr>Privileged</vt:lpwstr>
  </property>
  <property fmtid="{D5CDD505-2E9C-101B-9397-08002B2CF9AE}" pid="6" name="MSIP_Label_a189e4fd-a2fa-47bf-9b21-17f706ee2968_Name">
    <vt:lpwstr>Cisco Public Label</vt:lpwstr>
  </property>
  <property fmtid="{D5CDD505-2E9C-101B-9397-08002B2CF9AE}" pid="7" name="MSIP_Label_a189e4fd-a2fa-47bf-9b21-17f706ee2968_SiteId">
    <vt:lpwstr>5ae1af62-9505-4097-a69a-c1553ef7840e</vt:lpwstr>
  </property>
  <property fmtid="{D5CDD505-2E9C-101B-9397-08002B2CF9AE}" pid="8" name="MSIP_Label_a189e4fd-a2fa-47bf-9b21-17f706ee2968_ActionId">
    <vt:lpwstr>baa47684-0c31-4c83-8540-25105fda02b5</vt:lpwstr>
  </property>
  <property fmtid="{D5CDD505-2E9C-101B-9397-08002B2CF9AE}" pid="9" name="MSIP_Label_a189e4fd-a2fa-47bf-9b21-17f706ee2968_ContentBits">
    <vt:lpwstr>2</vt:lpwstr>
  </property>
  <property fmtid="{D5CDD505-2E9C-101B-9397-08002B2CF9AE}" pid="10" name="ClassificationContentMarkingFooterLocations">
    <vt:lpwstr>Office Theme:11</vt:lpwstr>
  </property>
  <property fmtid="{D5CDD505-2E9C-101B-9397-08002B2CF9AE}" pid="11" name="ClassificationContentMarkingFooterText">
    <vt:lpwstr>-</vt:lpwstr>
  </property>
</Properties>
</file>