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3" r:id="rId3"/>
    <p:sldId id="344" r:id="rId4"/>
    <p:sldId id="329" r:id="rId5"/>
    <p:sldId id="345" r:id="rId6"/>
    <p:sldId id="347" r:id="rId7"/>
    <p:sldId id="346" r:id="rId8"/>
    <p:sldId id="328" r:id="rId9"/>
    <p:sldId id="348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D9C666-8142-42C1-9EDA-3B312161E1AB}">
          <p14:sldIdLst>
            <p14:sldId id="256"/>
            <p14:sldId id="343"/>
            <p14:sldId id="344"/>
            <p14:sldId id="329"/>
            <p14:sldId id="345"/>
            <p14:sldId id="347"/>
            <p14:sldId id="346"/>
            <p14:sldId id="328"/>
            <p14:sldId id="3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82" autoAdjust="0"/>
    <p:restoredTop sz="94453" autoAdjust="0"/>
  </p:normalViewPr>
  <p:slideViewPr>
    <p:cSldViewPr>
      <p:cViewPr varScale="1">
        <p:scale>
          <a:sx n="83" d="100"/>
          <a:sy n="83" d="100"/>
        </p:scale>
        <p:origin x="36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99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39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11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49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26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572000"/>
          </a:xfrm>
        </p:spPr>
        <p:txBody>
          <a:bodyPr/>
          <a:lstStyle>
            <a:lvl1pPr marL="252000" indent="-288000">
              <a:buFont typeface="Wingdings" panose="05000000000000000000" pitchFamily="2" charset="2"/>
              <a:buChar char="§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6000" indent="-2880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64000" indent="-28800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/>
            </a:lvl4pPr>
            <a:lvl5pPr marL="2114550" indent="-28575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802.11-24/1998r1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vlpubs.nist.gov/nistpubs/ir/2023/NIST.IR.8454.pdf" TargetMode="External"/><Relationship Id="rId7" Type="http://schemas.openxmlformats.org/officeDocument/2006/relationships/hyperlink" Target="https://www.jatit.org/volumes/Vol100No15/24Vol100No15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cs.csueastbay.edu/~lertaul/AESCCMCAMREADY.pdf" TargetMode="External"/><Relationship Id="rId5" Type="http://schemas.openxmlformats.org/officeDocument/2006/relationships/hyperlink" Target="https://eprint.iacr.org/2021/049.pdf" TargetMode="External"/><Relationship Id="rId4" Type="http://schemas.openxmlformats.org/officeDocument/2006/relationships/hyperlink" Target="https://link.springer.com/chapter/10.1007/978-3-031-21311-3_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159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Secure Transaction Methods with Low Computation Complexity for AMP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69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2024-11-26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553464"/>
              </p:ext>
            </p:extLst>
          </p:nvPr>
        </p:nvGraphicFramePr>
        <p:xfrm>
          <a:off x="927100" y="3395663"/>
          <a:ext cx="9953625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80018" imgH="2109441" progId="Word.Document.8">
                  <p:embed/>
                </p:oleObj>
              </mc:Choice>
              <mc:Fallback>
                <p:oleObj name="Document" r:id="rId3" imgW="8080018" imgH="210944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395663"/>
                        <a:ext cx="9953625" cy="2600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9571" y="30178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BE0923-EDF1-45FA-891B-45E6C163CAE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524000"/>
            <a:ext cx="10460567" cy="4800600"/>
          </a:xfrm>
        </p:spPr>
        <p:txBody>
          <a:bodyPr/>
          <a:lstStyle/>
          <a:p>
            <a:r>
              <a:rPr lang="en-US" dirty="0"/>
              <a:t>A set of secure transaction methods for AMP devices have been presented. They are based on WPA3 SAE, requiring some level of computation power for authentication and encryption key generation.</a:t>
            </a:r>
          </a:p>
          <a:p>
            <a:pPr lvl="1"/>
            <a:r>
              <a:rPr lang="en-US" sz="1600" dirty="0"/>
              <a:t>11-24/0178, a shared secret-based secure transaction method (suitable for active UL TX AMP, legacy preamp AMP).</a:t>
            </a:r>
          </a:p>
          <a:p>
            <a:pPr lvl="1"/>
            <a:r>
              <a:rPr lang="en-US" sz="1600" dirty="0"/>
              <a:t>11-24/0526, a server-managed secure transaction method (suitable for active UL TX AMP, legacy preamp AMP).</a:t>
            </a:r>
          </a:p>
          <a:p>
            <a:pPr lvl="1"/>
            <a:r>
              <a:rPr lang="en-US" sz="1600" dirty="0"/>
              <a:t>11-24/0871, AMP device-initiated secure transaction methods (suitable for legacy preamp AMP).</a:t>
            </a:r>
          </a:p>
          <a:p>
            <a:pPr lvl="1"/>
            <a:r>
              <a:rPr lang="en-US" sz="1600" dirty="0"/>
              <a:t>11-24/1242, add privacy to above methods using random MAC addresses.</a:t>
            </a:r>
            <a:endParaRPr lang="en-US" sz="800" dirty="0"/>
          </a:p>
          <a:p>
            <a:pPr marL="288000"/>
            <a:endParaRPr lang="en-US" dirty="0"/>
          </a:p>
          <a:p>
            <a:pPr marL="288000"/>
            <a:r>
              <a:rPr lang="en-US" dirty="0"/>
              <a:t>The corresponding secure transaction methods with low computation complexity are introduced in this contribution. They are based on 4-way handshake protocol, only computing hash values in authentication and encryption key generation, applicable for backscattering devices.</a:t>
            </a:r>
          </a:p>
          <a:p>
            <a:pPr marL="612000" lvl="1"/>
            <a:r>
              <a:rPr lang="en-US" sz="1600" dirty="0"/>
              <a:t>To the extreme: devices can power off after one excitation cycle followed by one backscattering frame.</a:t>
            </a:r>
          </a:p>
          <a:p>
            <a:pPr marL="612000" lvl="1"/>
            <a:r>
              <a:rPr lang="en-US" sz="1600" dirty="0"/>
              <a:t>Ballpark energy estimation: 0.018uJ per 32B by SHA256 (see [9]). 0.28uJ/0.98uJ per 16B block by ASCON/AES128 (see 11/24-1584).</a:t>
            </a:r>
          </a:p>
          <a:p>
            <a:pPr marL="612000" lvl="1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651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why transaction methods?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2600"/>
            <a:ext cx="6614583" cy="4267200"/>
          </a:xfrm>
        </p:spPr>
        <p:txBody>
          <a:bodyPr/>
          <a:lstStyle/>
          <a:p>
            <a:pPr marL="288000"/>
            <a:r>
              <a:rPr lang="en-US" dirty="0"/>
              <a:t>Current 802.11 security protocol such as WPA3 SAE defines 10+ frame exchanges to setup a secure link (security association) between two STAs, requiring the STAs to maintain the secure link, which consumes energy that may not be affordable by power-constrained AMP devices.</a:t>
            </a:r>
          </a:p>
          <a:p>
            <a:pPr marL="288000"/>
            <a:endParaRPr lang="en-US" dirty="0"/>
          </a:p>
          <a:p>
            <a:pPr marL="288000"/>
            <a:r>
              <a:rPr lang="en-US" dirty="0"/>
              <a:t>Secure links are designed to support multiple applications running on STAs, possibly with large data volume over a long period. AMP devices are most likely designed for single purposes and very likely exchange small amount of data for every communication attempt (called a transaction). A lightweight security protocol that allows AMP devices power off without maintaining security association after a transaction could be a better option.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77CB2F-94F5-495A-AABB-6BBA941CC0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0288" y="1603376"/>
            <a:ext cx="3159496" cy="472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611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84370" cy="838199"/>
          </a:xfrm>
        </p:spPr>
        <p:txBody>
          <a:bodyPr/>
          <a:lstStyle/>
          <a:p>
            <a:r>
              <a:rPr lang="en-US" sz="2400" dirty="0"/>
              <a:t>A high-entropy shared secret-based secure transaction method for single-purpose read-only AMP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524001"/>
            <a:ext cx="7066396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lvl="1"/>
            <a:r>
              <a:rPr lang="en-US" sz="1400" dirty="0"/>
              <a:t>A reading device R and an ambient device A share a high-entropy secret P.</a:t>
            </a:r>
          </a:p>
          <a:p>
            <a:pPr lvl="1"/>
            <a:r>
              <a:rPr lang="en-US" sz="1400" dirty="0"/>
              <a:t>A has a secret ID (A_ID) known by R.</a:t>
            </a:r>
          </a:p>
          <a:p>
            <a:pPr lvl="1"/>
            <a:r>
              <a:rPr lang="en-US" sz="1400" dirty="0"/>
              <a:t>DL data does not need encryption. Its sole purpose is to enable the AMP device to transmit/backscatter the same type of UL data (A is a read-only, single-purpose device). </a:t>
            </a:r>
            <a:endParaRPr lang="en-US" sz="800" dirty="0"/>
          </a:p>
          <a:p>
            <a:pPr marL="0" indent="0">
              <a:buNone/>
            </a:pPr>
            <a:r>
              <a:rPr lang="en-US" b="1" dirty="0"/>
              <a:t>Protocol highlights</a:t>
            </a:r>
            <a:endParaRPr lang="en-US" sz="1000" b="1" dirty="0"/>
          </a:p>
          <a:p>
            <a:pPr lvl="1"/>
            <a:r>
              <a:rPr lang="en-US" sz="1400" dirty="0"/>
              <a:t>Privacy (random MAC address for R and A)</a:t>
            </a:r>
          </a:p>
          <a:p>
            <a:pPr lvl="1"/>
            <a:r>
              <a:rPr lang="en-US" sz="1400" dirty="0"/>
              <a:t>Only one round-trip frame exchange (DL then UL), then A can power off.</a:t>
            </a:r>
          </a:p>
          <a:p>
            <a:pPr lvl="1"/>
            <a:r>
              <a:rPr lang="en-US" sz="1400" dirty="0"/>
              <a:t>R-to-A authentication not needed as A is single-purpose and read-only.</a:t>
            </a:r>
          </a:p>
          <a:p>
            <a:pPr lvl="1"/>
            <a:r>
              <a:rPr lang="en-US" sz="1400" dirty="0"/>
              <a:t>A-to-R authentication is assured by A’s capability of generating the same key K and producing an authentication code (by AEAD or MIC) verifiable by R.</a:t>
            </a:r>
            <a:endParaRPr lang="en-US" sz="800" dirty="0"/>
          </a:p>
          <a:p>
            <a:pPr marL="0" indent="0">
              <a:buNone/>
            </a:pPr>
            <a:r>
              <a:rPr lang="en-US" b="1" dirty="0"/>
              <a:t>Complexity</a:t>
            </a:r>
            <a:endParaRPr lang="en-US" sz="1000" b="1" dirty="0"/>
          </a:p>
          <a:p>
            <a:pPr lvl="1"/>
            <a:r>
              <a:rPr lang="en-US" sz="1400" dirty="0"/>
              <a:t>64B DL, 80B UL, </a:t>
            </a:r>
            <a:r>
              <a:rPr lang="en-US" sz="1400" dirty="0">
                <a:ea typeface="MS Gothic"/>
              </a:rPr>
              <a:t>±16B </a:t>
            </a:r>
            <a:r>
              <a:rPr lang="en-US" sz="1400" dirty="0"/>
              <a:t>(assuming minimum 16B data).</a:t>
            </a:r>
          </a:p>
          <a:p>
            <a:pPr lvl="1"/>
            <a:r>
              <a:rPr lang="en-US" sz="1400" dirty="0"/>
              <a:t>2 hash calculations, 5 encryption blocks by A.</a:t>
            </a:r>
          </a:p>
          <a:p>
            <a:pPr lvl="1"/>
            <a:r>
              <a:rPr lang="en-US" sz="1400" dirty="0"/>
              <a:t>1.4uJ/4.9uJ if authentication by ASCON/AES AEAD, or 0.6uJ/2.0uJ with an extra 16B MIC.</a:t>
            </a:r>
          </a:p>
          <a:p>
            <a:pPr lvl="1"/>
            <a:r>
              <a:rPr lang="en-US" sz="1400" dirty="0"/>
              <a:t>Applicable to all types of 11bp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66DB67-5F99-EAF7-45C3-D39649335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7397" y="2209800"/>
            <a:ext cx="4592203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6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84370" cy="838199"/>
          </a:xfrm>
        </p:spPr>
        <p:txBody>
          <a:bodyPr/>
          <a:lstStyle/>
          <a:p>
            <a:r>
              <a:rPr lang="en-US" sz="2400" dirty="0"/>
              <a:t>A high-entropy shared secret-based secure transaction method for AMP devices that can keep memory for 2 or more UL transmission/backscattering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001001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lvl="1"/>
            <a:r>
              <a:rPr lang="en-US" sz="1400" dirty="0"/>
              <a:t>A reading device R and an ambient device A share a high-entropy secret P.</a:t>
            </a:r>
          </a:p>
          <a:p>
            <a:pPr lvl="1"/>
            <a:r>
              <a:rPr lang="en-US" sz="1400" dirty="0"/>
              <a:t>A has a secret ID (A_ID) known by R.</a:t>
            </a:r>
          </a:p>
          <a:p>
            <a:pPr lvl="1"/>
            <a:r>
              <a:rPr lang="en-US" sz="1400" dirty="0"/>
              <a:t>A can keep memory alive for 2 or more UL transmission/backscattering.</a:t>
            </a:r>
          </a:p>
          <a:p>
            <a:pPr lvl="1"/>
            <a:r>
              <a:rPr lang="en-US" sz="1400" dirty="0"/>
              <a:t>A may not be single-purpose, read-only device, so both DL data and UL data need to be encrypted.</a:t>
            </a:r>
            <a:endParaRPr lang="en-US" sz="800" dirty="0"/>
          </a:p>
          <a:p>
            <a:pPr marL="0" indent="0">
              <a:buNone/>
            </a:pPr>
            <a:r>
              <a:rPr lang="en-US" b="1" dirty="0"/>
              <a:t>Protocol highlights</a:t>
            </a:r>
            <a:endParaRPr lang="en-US" sz="1000" b="1" dirty="0"/>
          </a:p>
          <a:p>
            <a:pPr lvl="1"/>
            <a:r>
              <a:rPr lang="en-US" sz="1400" dirty="0"/>
              <a:t>Privacy (random MAC address for R and A).</a:t>
            </a:r>
          </a:p>
          <a:p>
            <a:pPr lvl="1"/>
            <a:r>
              <a:rPr lang="en-US" sz="1400" dirty="0"/>
              <a:t>Mutual authentication.</a:t>
            </a:r>
          </a:p>
          <a:p>
            <a:pPr lvl="1"/>
            <a:r>
              <a:rPr lang="en-US" sz="1400" dirty="0"/>
              <a:t>A seamless extension of the one-cycle security protocol: A can send UL data in multiple transmission/backscattering (N+1 round-trip frame exchanges if A needs to transmit/backscatter N UL data frames).</a:t>
            </a:r>
            <a:endParaRPr lang="en-US" sz="800" dirty="0"/>
          </a:p>
          <a:p>
            <a:pPr marL="0" indent="0">
              <a:buNone/>
            </a:pPr>
            <a:r>
              <a:rPr lang="en-US" b="1" dirty="0"/>
              <a:t>Complexity</a:t>
            </a:r>
            <a:endParaRPr lang="en-US" sz="1000" b="1" dirty="0"/>
          </a:p>
          <a:p>
            <a:pPr lvl="1"/>
            <a:r>
              <a:rPr lang="en-US" sz="1400" dirty="0"/>
              <a:t>64B DL, 80B UL, 80B DL, 64B UL </a:t>
            </a:r>
            <a:r>
              <a:rPr lang="en-US" sz="1400" dirty="0">
                <a:ea typeface="MS Gothic"/>
              </a:rPr>
              <a:t>±16B </a:t>
            </a:r>
            <a:r>
              <a:rPr lang="en-US" sz="1400" dirty="0"/>
              <a:t>(assuming minimum 16B data).</a:t>
            </a:r>
          </a:p>
          <a:p>
            <a:pPr lvl="1"/>
            <a:r>
              <a:rPr lang="en-US" sz="1400" dirty="0"/>
              <a:t>2/3 hash calculations if authentication by AEAD/MIC, 14 encryption blocks by A.</a:t>
            </a:r>
          </a:p>
          <a:p>
            <a:pPr lvl="1"/>
            <a:r>
              <a:rPr lang="en-US" sz="1400" dirty="0"/>
              <a:t>3.9uJ/13.7uJ if authentication by ASCON/AES AEAD, or 1.2uJ/4.0uJ with an extra 16B MIC.</a:t>
            </a:r>
          </a:p>
          <a:p>
            <a:pPr lvl="1"/>
            <a:r>
              <a:rPr lang="en-US" sz="1400" dirty="0"/>
              <a:t>Applicable to all types of 11bp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308CBD0-78FA-974D-6A74-825750C9DB54}"/>
              </a:ext>
            </a:extLst>
          </p:cNvPr>
          <p:cNvGrpSpPr/>
          <p:nvPr/>
        </p:nvGrpSpPr>
        <p:grpSpPr>
          <a:xfrm>
            <a:off x="8290169" y="1550254"/>
            <a:ext cx="3292231" cy="4925160"/>
            <a:chOff x="6477000" y="742950"/>
            <a:chExt cx="2530231" cy="411187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A34E5AD-A862-D231-3F25-D61B44FF31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0" y="742950"/>
              <a:ext cx="2530231" cy="18053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FA860CF-D661-97B3-30AF-B766AF3C8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77000" y="2495550"/>
              <a:ext cx="2530231" cy="23592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880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84370" cy="838199"/>
          </a:xfrm>
        </p:spPr>
        <p:txBody>
          <a:bodyPr/>
          <a:lstStyle/>
          <a:p>
            <a:r>
              <a:rPr lang="en-US" sz="2400" dirty="0"/>
              <a:t>A server-managed secure transaction method for single-purpose read-only AMP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6934199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/>
              <a:t>Assumptions</a:t>
            </a:r>
          </a:p>
          <a:p>
            <a:pPr lvl="1"/>
            <a:r>
              <a:rPr lang="en-US" sz="1200" dirty="0"/>
              <a:t>An ambient device A and a server S share a high-entropy secret P.</a:t>
            </a:r>
          </a:p>
          <a:p>
            <a:pPr lvl="1"/>
            <a:r>
              <a:rPr lang="en-US" sz="1200" dirty="0"/>
              <a:t>S manages whether a reading device R can read data from A based on R_ID and </a:t>
            </a:r>
            <a:r>
              <a:rPr lang="en-US" sz="1200" dirty="0" err="1"/>
              <a:t>R_credential</a:t>
            </a:r>
            <a:r>
              <a:rPr lang="en-US" sz="1200" dirty="0"/>
              <a:t>.</a:t>
            </a:r>
          </a:p>
          <a:p>
            <a:pPr lvl="1"/>
            <a:r>
              <a:rPr lang="en-US" sz="1200" dirty="0"/>
              <a:t>A has a secret ID (A_ID) known by R. The server’s URL (S_URL) is also known by R.</a:t>
            </a:r>
          </a:p>
          <a:p>
            <a:pPr lvl="1"/>
            <a:r>
              <a:rPr lang="en-US" sz="1200" dirty="0"/>
              <a:t>DL data does not need encryption. Its sole purpose is to enable the AMP device to transmit/backscatter UL data (A is a read-only, single-purpose device). </a:t>
            </a:r>
            <a:endParaRPr lang="en-US" sz="700" dirty="0"/>
          </a:p>
          <a:p>
            <a:pPr marL="0" indent="0">
              <a:buNone/>
            </a:pPr>
            <a:r>
              <a:rPr lang="en-US" sz="1600" b="1" dirty="0"/>
              <a:t>Protocol highlights</a:t>
            </a:r>
            <a:endParaRPr lang="en-US" sz="900" b="1" dirty="0"/>
          </a:p>
          <a:p>
            <a:pPr lvl="1"/>
            <a:r>
              <a:rPr lang="en-US" sz="1200" dirty="0"/>
              <a:t>Privacy (random MAC address for R and A)</a:t>
            </a:r>
          </a:p>
          <a:p>
            <a:pPr lvl="1"/>
            <a:r>
              <a:rPr lang="en-US" sz="1200" dirty="0"/>
              <a:t>Only one round-trip frame exchange (DL then UL), then A can power off. No server access delay.</a:t>
            </a:r>
          </a:p>
          <a:p>
            <a:pPr lvl="1"/>
            <a:r>
              <a:rPr lang="en-US" sz="1200" dirty="0"/>
              <a:t>R-to-A authentication not needed as A is single-purpose and read-only.</a:t>
            </a:r>
          </a:p>
          <a:p>
            <a:pPr lvl="1"/>
            <a:r>
              <a:rPr lang="en-US" sz="1200" dirty="0"/>
              <a:t>A-to-R authentication is assured by A’s capability of generating the same key K and producing an authentication code (by AEAD or MIC) verifiable by S.</a:t>
            </a:r>
            <a:endParaRPr lang="en-US" sz="700" dirty="0"/>
          </a:p>
          <a:p>
            <a:pPr marL="0" indent="0">
              <a:buNone/>
            </a:pPr>
            <a:r>
              <a:rPr lang="en-US" sz="1600" b="1" dirty="0"/>
              <a:t>Complexity</a:t>
            </a:r>
            <a:endParaRPr lang="en-US" sz="900" b="1" dirty="0"/>
          </a:p>
          <a:p>
            <a:pPr lvl="1"/>
            <a:r>
              <a:rPr lang="en-US" sz="1200" dirty="0"/>
              <a:t>64B DL, 80B UL, </a:t>
            </a:r>
            <a:r>
              <a:rPr lang="en-US" sz="1200" dirty="0">
                <a:ea typeface="MS Gothic"/>
              </a:rPr>
              <a:t>±16B </a:t>
            </a:r>
            <a:r>
              <a:rPr lang="en-US" sz="1200" dirty="0"/>
              <a:t>(assuming minimum 16B data).</a:t>
            </a:r>
          </a:p>
          <a:p>
            <a:pPr lvl="1"/>
            <a:r>
              <a:rPr lang="en-US" sz="1200" dirty="0"/>
              <a:t>2 hash calculations, 5 encryption blocks by A.</a:t>
            </a:r>
          </a:p>
          <a:p>
            <a:pPr lvl="1"/>
            <a:r>
              <a:rPr lang="en-US" sz="1200" dirty="0"/>
              <a:t>1.4uJ/4.9uJ if authentication by ASCON/AES AEAD, or 0.6uJ/2.0uJ with an extra 16B MIC.</a:t>
            </a:r>
          </a:p>
          <a:p>
            <a:pPr lvl="1"/>
            <a:r>
              <a:rPr lang="en-US" sz="1200" dirty="0"/>
              <a:t>Applicable to all types of 11bp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70F58B-F1CB-3B46-0986-3A1D4562F3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2514600"/>
            <a:ext cx="5061699" cy="314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72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84370" cy="838199"/>
          </a:xfrm>
        </p:spPr>
        <p:txBody>
          <a:bodyPr/>
          <a:lstStyle/>
          <a:p>
            <a:r>
              <a:rPr lang="en-US" sz="2400" dirty="0"/>
              <a:t>A server-managed secure transaction method for AMP devices that can keep memory for 2 or more UL transmission/backscattering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1628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/>
              <a:t>Assumptions</a:t>
            </a:r>
          </a:p>
          <a:p>
            <a:pPr lvl="1"/>
            <a:r>
              <a:rPr lang="en-US" sz="1200" dirty="0"/>
              <a:t>An ambient device A and a server S share a high-entropy secret P.</a:t>
            </a:r>
          </a:p>
          <a:p>
            <a:pPr lvl="1"/>
            <a:r>
              <a:rPr lang="en-US" sz="1200" dirty="0"/>
              <a:t>S manages whether a reading device R can read data from A based on R_ID and </a:t>
            </a:r>
            <a:r>
              <a:rPr lang="en-US" sz="1200" dirty="0" err="1"/>
              <a:t>R_credential</a:t>
            </a:r>
            <a:r>
              <a:rPr lang="en-US" sz="1200" dirty="0"/>
              <a:t>.</a:t>
            </a:r>
          </a:p>
          <a:p>
            <a:pPr lvl="1"/>
            <a:r>
              <a:rPr lang="en-US" sz="1200" dirty="0"/>
              <a:t>A has a secret ID (A_ID) known by R. The server’s URL (S_URL) is also known by R.</a:t>
            </a:r>
          </a:p>
          <a:p>
            <a:pPr lvl="1"/>
            <a:r>
              <a:rPr lang="en-US" sz="1200" dirty="0"/>
              <a:t>A can keep memory alive for 2 or more UL transmission/backscattering.</a:t>
            </a:r>
          </a:p>
          <a:p>
            <a:pPr lvl="1"/>
            <a:r>
              <a:rPr lang="en-US" sz="1200" dirty="0"/>
              <a:t>A may not be single-purpose, read-only device, so both DL data and UL data need to be encrypted.</a:t>
            </a:r>
            <a:endParaRPr lang="en-US" sz="700" dirty="0"/>
          </a:p>
          <a:p>
            <a:pPr marL="0" indent="0">
              <a:buNone/>
            </a:pPr>
            <a:r>
              <a:rPr lang="en-US" sz="1600" b="1" dirty="0"/>
              <a:t>Protocol highlights</a:t>
            </a:r>
            <a:endParaRPr lang="en-US" sz="900" b="1" dirty="0"/>
          </a:p>
          <a:p>
            <a:pPr lvl="1"/>
            <a:r>
              <a:rPr lang="en-US" sz="1200" dirty="0"/>
              <a:t>Privacy (random MAC address for R and A).</a:t>
            </a:r>
          </a:p>
          <a:p>
            <a:pPr lvl="1"/>
            <a:r>
              <a:rPr lang="en-US" sz="1200" dirty="0"/>
              <a:t>Mutual authentication. Only R-to-A authentication is subject to one-time server access delay. </a:t>
            </a:r>
          </a:p>
          <a:p>
            <a:pPr lvl="1"/>
            <a:r>
              <a:rPr lang="en-US" sz="1200" dirty="0"/>
              <a:t>A seamless extension of the server-managed one-cycle security protocol: A can send UL data in multiple transmission/backscattering without server access delay (N+1 round-trip frame exchanges if A needs to transmit/backscatter N UL data frames).</a:t>
            </a:r>
            <a:endParaRPr lang="en-US" sz="700" dirty="0"/>
          </a:p>
          <a:p>
            <a:pPr marL="0" indent="0">
              <a:buNone/>
            </a:pPr>
            <a:r>
              <a:rPr lang="en-US" sz="1600" b="1" dirty="0"/>
              <a:t>Complexity</a:t>
            </a:r>
            <a:endParaRPr lang="en-US" sz="900" b="1" dirty="0"/>
          </a:p>
          <a:p>
            <a:pPr lvl="1"/>
            <a:r>
              <a:rPr lang="en-US" sz="1200" dirty="0"/>
              <a:t>64B DL, 80B UL, 80B DL, 64B UL </a:t>
            </a:r>
            <a:r>
              <a:rPr lang="en-US" sz="1200" dirty="0">
                <a:ea typeface="MS Gothic"/>
              </a:rPr>
              <a:t>±16B </a:t>
            </a:r>
            <a:r>
              <a:rPr lang="en-US" sz="1200" dirty="0"/>
              <a:t>(assuming minimum 16B data).</a:t>
            </a:r>
          </a:p>
          <a:p>
            <a:pPr lvl="1"/>
            <a:r>
              <a:rPr lang="en-US" sz="1200" dirty="0"/>
              <a:t>2/3 hash calculations if authentication by AEAD/MIC, 14 encryption blocks by A.</a:t>
            </a:r>
          </a:p>
          <a:p>
            <a:pPr lvl="1"/>
            <a:r>
              <a:rPr lang="en-US" sz="1200" dirty="0"/>
              <a:t>3.9uJ/13.7uJ if authentication by ASCON/AES AEAD, or 1.2uJ/4.0uJ with an extra 16B MIC.</a:t>
            </a:r>
          </a:p>
          <a:p>
            <a:pPr lvl="1"/>
            <a:r>
              <a:rPr lang="en-US" sz="1200" dirty="0"/>
              <a:t>Applicable to all types of 11bp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D60D5B-0B69-ED7E-8FE7-DFE653A82B15}"/>
              </a:ext>
            </a:extLst>
          </p:cNvPr>
          <p:cNvGrpSpPr/>
          <p:nvPr/>
        </p:nvGrpSpPr>
        <p:grpSpPr>
          <a:xfrm>
            <a:off x="7772400" y="1901635"/>
            <a:ext cx="3986996" cy="4499165"/>
            <a:chOff x="4572000" y="133350"/>
            <a:chExt cx="3682196" cy="449916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59383F2-94E0-F3D2-53AB-6AA275E27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133350"/>
              <a:ext cx="3682196" cy="228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F7C27043-01AD-0CC6-B1FB-573E0C41F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84266" y="2422715"/>
              <a:ext cx="2369930" cy="2209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7477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2600"/>
            <a:ext cx="10460567" cy="4267200"/>
          </a:xfrm>
        </p:spPr>
        <p:txBody>
          <a:bodyPr/>
          <a:lstStyle/>
          <a:p>
            <a:r>
              <a:rPr lang="en-US" sz="2000" dirty="0"/>
              <a:t>A set of high-entropy shared secret-based secure transaction methods are proposed. They are low-computation-complexity, applicable to all types of 11bp devices, including backscattering devices.</a:t>
            </a:r>
          </a:p>
          <a:p>
            <a:endParaRPr lang="en-US" sz="2000" dirty="0"/>
          </a:p>
          <a:p>
            <a:r>
              <a:rPr lang="en-US" sz="2000" dirty="0"/>
              <a:t>These secure transaction methods can be considered as a compressed version of 4-way handshake protocol. They can co-exist with current 802.11 security protocol that requires STAs to maintain security associations.</a:t>
            </a:r>
          </a:p>
          <a:p>
            <a:endParaRPr lang="en-US" sz="2000" dirty="0"/>
          </a:p>
          <a:p>
            <a:r>
              <a:rPr lang="en-US" sz="2000" dirty="0"/>
              <a:t>The ballpark numbers of DL data size, UL data size, and energy needed by ambient devices are provided.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23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524000"/>
            <a:ext cx="10460567" cy="48006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400" dirty="0" err="1"/>
              <a:t>Meltem</a:t>
            </a:r>
            <a:r>
              <a:rPr lang="en-US" sz="1400" dirty="0"/>
              <a:t> </a:t>
            </a:r>
            <a:r>
              <a:rPr lang="en-US" sz="1400" dirty="0" err="1"/>
              <a:t>Sonmez</a:t>
            </a:r>
            <a:r>
              <a:rPr lang="en-US" sz="1400" dirty="0"/>
              <a:t> Turan, Kerry McKay, </a:t>
            </a:r>
            <a:r>
              <a:rPr lang="en-US" sz="1400" dirty="0" err="1"/>
              <a:t>Donghoon</a:t>
            </a:r>
            <a:r>
              <a:rPr lang="en-US" sz="1400" dirty="0"/>
              <a:t> Chang, Lawrence E. </a:t>
            </a:r>
            <a:r>
              <a:rPr lang="en-US" sz="1400" dirty="0" err="1"/>
              <a:t>Bassham</a:t>
            </a:r>
            <a:r>
              <a:rPr lang="en-US" sz="1400" dirty="0"/>
              <a:t>, </a:t>
            </a:r>
            <a:r>
              <a:rPr lang="en-US" sz="1400" dirty="0" err="1"/>
              <a:t>Jinkeon</a:t>
            </a:r>
            <a:r>
              <a:rPr lang="en-US" sz="1400" dirty="0"/>
              <a:t> Kang, Noah D. Waller, John M. Kelsey, </a:t>
            </a:r>
            <a:r>
              <a:rPr lang="en-US" sz="1400" dirty="0" err="1"/>
              <a:t>Deukjo</a:t>
            </a:r>
            <a:r>
              <a:rPr lang="en-US" sz="1400" dirty="0"/>
              <a:t> Hong, “NIST Internal Report 8454: Status Report on the Final Round of the NIST Lightweight Cryptography Standardization Process”, June 2023, </a:t>
            </a:r>
            <a:r>
              <a:rPr lang="en-US" sz="1400" dirty="0">
                <a:hlinkClick r:id="rId3"/>
              </a:rPr>
              <a:t>https://nvlpubs.nist.gov/nistpubs/ir/2023/NIST.IR.8454.pdf</a:t>
            </a:r>
            <a:r>
              <a:rPr lang="en-US" sz="14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Christoph </a:t>
            </a:r>
            <a:r>
              <a:rPr lang="en-US" sz="1400" dirty="0" err="1"/>
              <a:t>Dobraunig</a:t>
            </a:r>
            <a:r>
              <a:rPr lang="en-US" sz="1400" dirty="0"/>
              <a:t>, Maria </a:t>
            </a:r>
            <a:r>
              <a:rPr lang="en-US" sz="1400" dirty="0" err="1"/>
              <a:t>Eichlseder</a:t>
            </a:r>
            <a:r>
              <a:rPr lang="en-US" sz="1400" dirty="0"/>
              <a:t>, Florian Mendel, Martin </a:t>
            </a:r>
            <a:r>
              <a:rPr lang="en-US" sz="1400" dirty="0" err="1"/>
              <a:t>Schlaeffer</a:t>
            </a:r>
            <a:r>
              <a:rPr lang="en-US" sz="1400" dirty="0"/>
              <a:t>, “ASCON v1.2 Submission to NIST”, May 31, 2021.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Sebastian Renner, Enrico </a:t>
            </a:r>
            <a:r>
              <a:rPr lang="en-US" sz="1400" dirty="0" err="1"/>
              <a:t>Pozzobon</a:t>
            </a:r>
            <a:r>
              <a:rPr lang="en-US" sz="1400" dirty="0"/>
              <a:t>, and Jurgen </a:t>
            </a:r>
            <a:r>
              <a:rPr lang="en-US" sz="1400" dirty="0" err="1"/>
              <a:t>Mottok</a:t>
            </a:r>
            <a:r>
              <a:rPr lang="en-US" sz="1400" dirty="0"/>
              <a:t>, “The Final Round: Benchmarking NIST LWC Ciphers on Microcontrollers”, 2022, </a:t>
            </a:r>
            <a:r>
              <a:rPr lang="en-US" sz="1400" dirty="0">
                <a:hlinkClick r:id="rId4"/>
              </a:rPr>
              <a:t>https://link.springer.com/chapter/10.1007/978-3-031-21311-3_1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Mark D. </a:t>
            </a:r>
            <a:r>
              <a:rPr lang="en-US" sz="1400" dirty="0" err="1"/>
              <a:t>Aagaard</a:t>
            </a:r>
            <a:r>
              <a:rPr lang="en-US" sz="1400" dirty="0"/>
              <a:t>, Nusa </a:t>
            </a:r>
            <a:r>
              <a:rPr lang="en-US" sz="1400" dirty="0" err="1"/>
              <a:t>Zidaric</a:t>
            </a:r>
            <a:r>
              <a:rPr lang="en-US" sz="1400" dirty="0"/>
              <a:t>, “ASIC Benchmarking of Round 2 Candidates in the NIST Lightweight Cryptography Standardization Process”, 2021, </a:t>
            </a:r>
            <a:r>
              <a:rPr lang="en-US" sz="1400" dirty="0">
                <a:hlinkClick r:id="rId5"/>
              </a:rPr>
              <a:t>https://eprint.iacr.org/2021/049.pdf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Joerg Robert, Clemens Korn, “Power Consumption Calculation”, doc: IEEE 802.11-23/1232r0, July 11, 2023.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Luke E. Kane, Jiaming James Chen, Rebecca Thomas, Vicky Liu, Matthew McKague, “Security and Performance in IoT: A Balancing Act”, IEEE Access, vol. 8, pp. 121969-121986, July 6, 2020.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Levent </a:t>
            </a:r>
            <a:r>
              <a:rPr lang="en-US" sz="1400" dirty="0" err="1"/>
              <a:t>Ertaul</a:t>
            </a:r>
            <a:r>
              <a:rPr lang="en-US" sz="1400" dirty="0"/>
              <a:t>, Anup </a:t>
            </a:r>
            <a:r>
              <a:rPr lang="en-US" sz="1400" dirty="0" err="1"/>
              <a:t>Mudan</a:t>
            </a:r>
            <a:r>
              <a:rPr lang="en-US" sz="1400" dirty="0"/>
              <a:t>, </a:t>
            </a:r>
            <a:r>
              <a:rPr lang="en-US" sz="1400" dirty="0" err="1"/>
              <a:t>Nausheen</a:t>
            </a:r>
            <a:r>
              <a:rPr lang="en-US" sz="1400" dirty="0"/>
              <a:t> Sarfaraz, “Performance Comparison of AES-CCM and AES-GCM Authenticated Encryption Methods”, 2018, </a:t>
            </a:r>
            <a:r>
              <a:rPr lang="en-US" sz="1400" dirty="0">
                <a:hlinkClick r:id="rId6"/>
              </a:rPr>
              <a:t>https://mcs.csueastbay.edu/~lertaul/AESCCMCAMREADY.pdf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 err="1"/>
              <a:t>Bekbolat</a:t>
            </a:r>
            <a:r>
              <a:rPr lang="en-US" sz="1400" dirty="0"/>
              <a:t> </a:t>
            </a:r>
            <a:r>
              <a:rPr lang="en-US" sz="1400" dirty="0" err="1"/>
              <a:t>Medetov</a:t>
            </a:r>
            <a:r>
              <a:rPr lang="en-US" sz="1400" dirty="0"/>
              <a:t>, </a:t>
            </a:r>
            <a:r>
              <a:rPr lang="en-US" sz="1400" dirty="0" err="1"/>
              <a:t>Tansaule</a:t>
            </a:r>
            <a:r>
              <a:rPr lang="en-US" sz="1400" dirty="0"/>
              <a:t> </a:t>
            </a:r>
            <a:r>
              <a:rPr lang="en-US" sz="1400" dirty="0" err="1"/>
              <a:t>Serikov</a:t>
            </a:r>
            <a:r>
              <a:rPr lang="en-US" sz="1400" dirty="0"/>
              <a:t>, </a:t>
            </a:r>
            <a:r>
              <a:rPr lang="en-US" sz="1400" dirty="0" err="1"/>
              <a:t>Aray</a:t>
            </a:r>
            <a:r>
              <a:rPr lang="en-US" sz="1400" dirty="0"/>
              <a:t> </a:t>
            </a:r>
            <a:r>
              <a:rPr lang="en-US" sz="1400" dirty="0" err="1"/>
              <a:t>Tolegenova</a:t>
            </a:r>
            <a:r>
              <a:rPr lang="en-US" sz="1400" dirty="0"/>
              <a:t>, </a:t>
            </a:r>
            <a:r>
              <a:rPr lang="en-US" sz="1400" dirty="0" err="1"/>
              <a:t>Zhexebay</a:t>
            </a:r>
            <a:r>
              <a:rPr lang="en-US" sz="1400" dirty="0"/>
              <a:t> </a:t>
            </a:r>
            <a:r>
              <a:rPr lang="en-US" sz="1400" dirty="0" err="1"/>
              <a:t>Dauren</a:t>
            </a:r>
            <a:r>
              <a:rPr lang="en-US" sz="1400" dirty="0"/>
              <a:t>, Comparative Analysis of the Performance of Generating </a:t>
            </a:r>
            <a:r>
              <a:rPr lang="en-US" sz="1400" dirty="0" err="1"/>
              <a:t>Cryptograhic</a:t>
            </a:r>
            <a:r>
              <a:rPr lang="en-US" sz="1400" dirty="0"/>
              <a:t> Ciphers on CPU and FPGA, 2022, </a:t>
            </a:r>
            <a:r>
              <a:rPr lang="en-US" sz="1400" dirty="0">
                <a:hlinkClick r:id="rId7"/>
              </a:rPr>
              <a:t>https://www.jatit.org/volumes/Vol100No15/24Vol100No15.pdf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b="0" i="0" dirty="0">
                <a:solidFill>
                  <a:srgbClr val="333333"/>
                </a:solidFill>
                <a:effectLst/>
                <a:latin typeface="HelveticaNeue Regular"/>
              </a:rPr>
              <a:t>B. Kieu-Do-Nguyen, T. -T. Hoang, C. -K. Pham and C. Pham-Quoc, "A Power-efficient Implementation of SHA-256 Hash Function for Embedded Applications," </a:t>
            </a:r>
            <a:r>
              <a:rPr lang="en-US" sz="1400" b="0" i="1" dirty="0">
                <a:solidFill>
                  <a:srgbClr val="333333"/>
                </a:solidFill>
                <a:effectLst/>
                <a:latin typeface="HelveticaNeue Regular"/>
              </a:rPr>
              <a:t>2021 International Conference on Advanced Technologies for Communications (ATC)</a:t>
            </a:r>
            <a:r>
              <a:rPr lang="en-US" sz="1400" b="0" i="0" dirty="0">
                <a:solidFill>
                  <a:srgbClr val="333333"/>
                </a:solidFill>
                <a:effectLst/>
                <a:latin typeface="HelveticaNeue Regular"/>
              </a:rPr>
              <a:t>, Ho Chi Minh City, Vietnam, 2021, pp. 39-44, </a:t>
            </a:r>
            <a:r>
              <a:rPr lang="en-US" sz="1400" b="0" i="0" dirty="0" err="1">
                <a:solidFill>
                  <a:srgbClr val="333333"/>
                </a:solidFill>
                <a:effectLst/>
                <a:latin typeface="HelveticaNeue Regular"/>
              </a:rPr>
              <a:t>doi</a:t>
            </a:r>
            <a:r>
              <a:rPr lang="en-US" sz="1400" b="0" i="0" dirty="0">
                <a:solidFill>
                  <a:srgbClr val="333333"/>
                </a:solidFill>
                <a:effectLst/>
                <a:latin typeface="HelveticaNeue Regular"/>
              </a:rPr>
              <a:t>: 10.1109/ATC52653.2021.9598264.</a:t>
            </a:r>
            <a:endParaRPr lang="en-US" sz="14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4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52060</TotalTime>
  <Words>1969</Words>
  <Application>Microsoft Office PowerPoint</Application>
  <PresentationFormat>Widescreen</PresentationFormat>
  <Paragraphs>166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MS Gothic</vt:lpstr>
      <vt:lpstr>Arial</vt:lpstr>
      <vt:lpstr>Arial Unicode MS</vt:lpstr>
      <vt:lpstr>HelveticaNeue Regular</vt:lpstr>
      <vt:lpstr>Times New Roman</vt:lpstr>
      <vt:lpstr>Wingdings</vt:lpstr>
      <vt:lpstr>Office Theme</vt:lpstr>
      <vt:lpstr>Document</vt:lpstr>
      <vt:lpstr>Secure Transaction Methods with Low Computation Complexity for AMP Devices</vt:lpstr>
      <vt:lpstr>Introduction</vt:lpstr>
      <vt:lpstr>Recap: why transaction methods?</vt:lpstr>
      <vt:lpstr>A high-entropy shared secret-based secure transaction method for single-purpose read-only AMP devices</vt:lpstr>
      <vt:lpstr>A high-entropy shared secret-based secure transaction method for AMP devices that can keep memory for 2 or more UL transmission/backscattering</vt:lpstr>
      <vt:lpstr>A server-managed secure transaction method for single-purpose read-only AMP devices</vt:lpstr>
      <vt:lpstr>A server-managed secure transaction method for AMP devices that can keep memory for 2 or more UL transmission/backscattering</vt:lpstr>
      <vt:lpstr>Summary</vt:lpstr>
      <vt:lpstr>Reference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Hui</cp:lastModifiedBy>
  <cp:revision>1890</cp:revision>
  <cp:lastPrinted>1601-01-01T00:00:00Z</cp:lastPrinted>
  <dcterms:created xsi:type="dcterms:W3CDTF">2018-05-10T16:45:22Z</dcterms:created>
  <dcterms:modified xsi:type="dcterms:W3CDTF">2025-01-07T21:41:52Z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  <property fmtid="{D5CDD505-2E9C-101B-9397-08002B2CF9AE}" pid="12" name="MSIP_Label_a15a25aa-e944-415d-b7a7-40f6b9180b6b_Enabled">
    <vt:lpwstr>true</vt:lpwstr>
  </property>
  <property fmtid="{D5CDD505-2E9C-101B-9397-08002B2CF9AE}" pid="13" name="MSIP_Label_a15a25aa-e944-415d-b7a7-40f6b9180b6b_SetDate">
    <vt:lpwstr>2023-11-10T16:16:14Z</vt:lpwstr>
  </property>
  <property fmtid="{D5CDD505-2E9C-101B-9397-08002B2CF9AE}" pid="14" name="MSIP_Label_a15a25aa-e944-415d-b7a7-40f6b9180b6b_Method">
    <vt:lpwstr>Standard</vt:lpwstr>
  </property>
  <property fmtid="{D5CDD505-2E9C-101B-9397-08002B2CF9AE}" pid="15" name="MSIP_Label_a15a25aa-e944-415d-b7a7-40f6b9180b6b_Name">
    <vt:lpwstr>a15a25aa-e944-415d-b7a7-40f6b9180b6b</vt:lpwstr>
  </property>
  <property fmtid="{D5CDD505-2E9C-101B-9397-08002B2CF9AE}" pid="16" name="MSIP_Label_a15a25aa-e944-415d-b7a7-40f6b9180b6b_SiteId">
    <vt:lpwstr>eeb8d0e8-3544-41d3-aac6-934c309faf5a</vt:lpwstr>
  </property>
  <property fmtid="{D5CDD505-2E9C-101B-9397-08002B2CF9AE}" pid="17" name="MSIP_Label_a15a25aa-e944-415d-b7a7-40f6b9180b6b_ActionId">
    <vt:lpwstr>bbcf7fd4-b9cf-4de5-a228-f6afc2b37aac</vt:lpwstr>
  </property>
  <property fmtid="{D5CDD505-2E9C-101B-9397-08002B2CF9AE}" pid="18" name="MSIP_Label_a15a25aa-e944-415d-b7a7-40f6b9180b6b_ContentBits">
    <vt:lpwstr>0</vt:lpwstr>
  </property>
</Properties>
</file>