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0"/>
  </p:notesMasterIdLst>
  <p:handoutMasterIdLst>
    <p:handoutMasterId r:id="rId61"/>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8" r:id="rId23"/>
    <p:sldId id="1429" r:id="rId24"/>
    <p:sldId id="1361" r:id="rId25"/>
    <p:sldId id="1287" r:id="rId26"/>
    <p:sldId id="1462" r:id="rId27"/>
    <p:sldId id="1336" r:id="rId28"/>
    <p:sldId id="1463" r:id="rId29"/>
    <p:sldId id="1427" r:id="rId30"/>
    <p:sldId id="1464" r:id="rId31"/>
    <p:sldId id="1313" r:id="rId32"/>
    <p:sldId id="1465" r:id="rId33"/>
    <p:sldId id="1367" r:id="rId34"/>
    <p:sldId id="1466" r:id="rId35"/>
    <p:sldId id="1379" r:id="rId36"/>
    <p:sldId id="1467" r:id="rId37"/>
    <p:sldId id="1291" r:id="rId38"/>
    <p:sldId id="1476" r:id="rId39"/>
    <p:sldId id="1477" r:id="rId40"/>
    <p:sldId id="1478" r:id="rId41"/>
    <p:sldId id="1479" r:id="rId42"/>
    <p:sldId id="1480" r:id="rId43"/>
    <p:sldId id="1481" r:id="rId44"/>
    <p:sldId id="1482" r:id="rId45"/>
    <p:sldId id="1483" r:id="rId46"/>
    <p:sldId id="1484" r:id="rId47"/>
    <p:sldId id="1485" r:id="rId48"/>
    <p:sldId id="1486" r:id="rId49"/>
    <p:sldId id="1487" r:id="rId50"/>
    <p:sldId id="1488" r:id="rId51"/>
    <p:sldId id="1489" r:id="rId52"/>
    <p:sldId id="1490" r:id="rId53"/>
    <p:sldId id="1491" r:id="rId54"/>
    <p:sldId id="1492" r:id="rId55"/>
    <p:sldId id="1493" r:id="rId56"/>
    <p:sldId id="1494" r:id="rId57"/>
    <p:sldId id="1346" r:id="rId58"/>
    <p:sldId id="1347" r:id="rId5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2" autoAdjust="0"/>
    <p:restoredTop sz="95405"/>
  </p:normalViewPr>
  <p:slideViewPr>
    <p:cSldViewPr showGuides="1">
      <p:cViewPr varScale="1">
        <p:scale>
          <a:sx n="99" d="100"/>
          <a:sy n="99" d="100"/>
        </p:scale>
        <p:origin x="158" y="91"/>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1997r6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054-00-00bp-teleconference-minutes-january-2025.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2025-01-08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3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a:t>
            </a:r>
            <a:r>
              <a:rPr lang="en-US" altLang="en-US" sz="3200" dirty="0">
                <a:sym typeface="+mn-ea"/>
              </a:rPr>
              <a:t>the January IEEE 802 interim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January IEEE 802 interim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US" sz="2400" dirty="0">
                <a:sym typeface="+mn-ea"/>
                <a:hlinkClick r:id="rId2"/>
              </a:rPr>
              <a:t>https://cvent.me/d5xo5D</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11-25/0010r0, Discussion on amp energizer: function and operation frequency, Yinan Qi (OPPO)</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11-24/2115, Long Range Backscatter Use Case, Nelson Costa (Haila Technologies)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11-24/1846r2, "AMP Client STA Types", Rojan Chitrakar (Huawei) - 10 mins [earlier slot preferred]</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11-24/2132, AMP relay topology and operation, Zhanjing Bao (TCL)</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11-25/0052, Active AMP STA Polling Requirements, Sebastian Max (Ericsson)</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11-25/0055, Wireless connectivity challenges for backscattering AMP STA, Solomon Trainin (Wiliot)</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11-24/2114, Channel Correction in Long Range Backscatter,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11-24/2143, Advantages of 802.11b DSS in Long-Range Backscatter,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11-25/0027, AMP PPDU Design, Yinan Qi (OPPO) </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11-25/0028, AMP PPDU Configuration,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11-25/0033, UL Data Rates for AMP and PPDU, Chuanfeng He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11-25/0034, Sync field for AMP PPDU, Chuanfeng He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11-25/0042r0, AMP Downlink Sync Field Study, Steve Shellhammer (Qualcomm) [AM1 or AM2]</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11-25-0030r0, “AMP UL Bi-Static Leakage and Dynamic-Range Implications”, Dror Regev (Huawei) [ same slot as 0043]</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11-25-0043r0, “Passive AMP STA RF Power Harvesting Sensitivity Threshold”, Dror Regev (Huawei) [ same slot as 0030]</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11-25-0047r0, “Follow up on downlink sync field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11-25-0048r0, “Discussion on uplink transmissions for backscatter STAs”,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11-25-0050r0, “AMP DL Wideband OOK Generation”,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11-25-0051r0, “Signal Design for OOK”, Leif Wilhelmsson (Ericsson)</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11-25/0058, AMP-monostatic-backscattering PHY followup,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11-25/0061, AMP-monostatic-backscattering-operation,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11-25/0075, Further Thoughts on AMP DL PPDU for Mono-static Backscattering, Rui Cao (NXP)</a:t>
            </a: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sym typeface="+mn-ea"/>
              </a:rPr>
              <a:t>11-24/2112, Secure E2E Operation for AMP, </a:t>
            </a:r>
            <a:r>
              <a:rPr lang="en-US" altLang="en-US" sz="1800" kern="0" dirty="0" err="1" smtClean="0">
                <a:solidFill>
                  <a:srgbClr val="00B050"/>
                </a:solidFill>
                <a:latin typeface="Calibri" panose="020F0502020204030204" pitchFamily="34" charset="0"/>
                <a:cs typeface="Calibri" panose="020F0502020204030204" pitchFamily="34" charset="0"/>
                <a:sym typeface="+mn-ea"/>
              </a:rPr>
              <a:t>Sanket</a:t>
            </a:r>
            <a:r>
              <a:rPr lang="en-US" altLang="en-US" sz="1800" kern="0" dirty="0" smtClean="0">
                <a:solidFill>
                  <a:srgbClr val="00B050"/>
                </a:solidFill>
                <a:latin typeface="Calibri" panose="020F0502020204030204" pitchFamily="34" charset="0"/>
                <a:cs typeface="Calibri" panose="020F0502020204030204" pitchFamily="34" charset="0"/>
                <a:sym typeface="+mn-ea"/>
              </a:rPr>
              <a:t> </a:t>
            </a:r>
            <a:r>
              <a:rPr lang="en-US" altLang="en-US" sz="1800" kern="0" dirty="0" err="1" smtClean="0">
                <a:solidFill>
                  <a:srgbClr val="00B050"/>
                </a:solidFill>
                <a:latin typeface="Calibri" panose="020F0502020204030204" pitchFamily="34" charset="0"/>
                <a:cs typeface="Calibri" panose="020F0502020204030204" pitchFamily="34" charset="0"/>
                <a:sym typeface="+mn-ea"/>
              </a:rPr>
              <a:t>Kalamkar</a:t>
            </a:r>
            <a:r>
              <a:rPr lang="en-US" altLang="en-US" sz="1800" kern="0" dirty="0" smtClean="0">
                <a:solidFill>
                  <a:srgbClr val="00B050"/>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sym typeface="+mn-ea"/>
              </a:rPr>
              <a:t>11-24/2113, UL Access for AMP,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Sanket</a:t>
            </a:r>
            <a:r>
              <a:rPr lang="en-US" altLang="zh-CN" sz="1800" kern="0" dirty="0" smtClean="0">
                <a:solidFill>
                  <a:srgbClr val="00B050"/>
                </a:solidFill>
                <a:latin typeface="Calibri" panose="020F0502020204030204" pitchFamily="34" charset="0"/>
                <a:cs typeface="Calibri" panose="020F0502020204030204" pitchFamily="34" charset="0"/>
                <a:sym typeface="+mn-ea"/>
              </a:rPr>
              <a:t>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Kalamkar</a:t>
            </a:r>
            <a:r>
              <a:rPr lang="en-US" altLang="zh-CN" sz="1800" kern="0" dirty="0" smtClean="0">
                <a:solidFill>
                  <a:srgbClr val="00B050"/>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sym typeface="+mn-ea"/>
              </a:rPr>
              <a:t>11-25/0015,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Leveraing</a:t>
            </a:r>
            <a:r>
              <a:rPr lang="en-US" altLang="zh-CN" sz="1800" kern="0" dirty="0" smtClean="0">
                <a:solidFill>
                  <a:srgbClr val="00B050"/>
                </a:solidFill>
                <a:latin typeface="Calibri" panose="020F0502020204030204" pitchFamily="34" charset="0"/>
                <a:cs typeface="Calibri" panose="020F0502020204030204" pitchFamily="34" charset="0"/>
                <a:sym typeface="+mn-ea"/>
              </a:rPr>
              <a:t> EBCS and WUR to design MAC for 802.11bp, Kamran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Nishat</a:t>
            </a:r>
            <a:r>
              <a:rPr lang="en-US" altLang="zh-CN" sz="1800" kern="0" dirty="0" smtClean="0">
                <a:solidFill>
                  <a:srgbClr val="00B050"/>
                </a:solidFill>
                <a:latin typeface="Calibri" panose="020F0502020204030204" pitchFamily="34" charset="0"/>
                <a:cs typeface="Calibri" panose="020F0502020204030204" pitchFamily="34" charset="0"/>
                <a:sym typeface="+mn-ea"/>
              </a:rPr>
              <a:t> (</a:t>
            </a:r>
            <a:r>
              <a:rPr lang="en-US" altLang="zh-CN" sz="1800" kern="0" dirty="0" err="1" smtClean="0">
                <a:solidFill>
                  <a:srgbClr val="00B050"/>
                </a:solidFill>
                <a:latin typeface="Calibri" panose="020F0502020204030204" pitchFamily="34" charset="0"/>
                <a:cs typeface="Calibri" panose="020F0502020204030204" pitchFamily="34" charset="0"/>
                <a:sym typeface="+mn-ea"/>
              </a:rPr>
              <a:t>Haila</a:t>
            </a:r>
            <a:r>
              <a:rPr lang="en-US" altLang="zh-CN" sz="1800" kern="0" dirty="0" smtClean="0">
                <a:solidFill>
                  <a:srgbClr val="00B050"/>
                </a:solidFill>
                <a:latin typeface="Calibri" panose="020F0502020204030204" pitchFamily="34" charset="0"/>
                <a:cs typeface="Calibri" panose="020F0502020204030204" pitchFamily="34" charset="0"/>
                <a:sym typeface="+mn-ea"/>
              </a:rPr>
              <a:t> Technologies)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sym typeface="+mn-ea"/>
              </a:rPr>
              <a:t>11-25/0021</a:t>
            </a:r>
            <a:r>
              <a:rPr lang="en-US" altLang="en-US" sz="1800" kern="0" dirty="0">
                <a:solidFill>
                  <a:srgbClr val="00B050"/>
                </a:solidFill>
                <a:latin typeface="Calibri" panose="020F0502020204030204" pitchFamily="34" charset="0"/>
                <a:cs typeface="Calibri" panose="020F0502020204030204" pitchFamily="34" charset="0"/>
                <a:sym typeface="+mn-ea"/>
              </a:rPr>
              <a:t>, Channel access and trigger design for active STAs, You-wei Chen (MediaTek)</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11-25/0031, Trigger based multiple access for AMP, Chuanfeng He (OPPO)</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11-25/0032, Duty-cycle AMP operation, Chuanfeng He (OPPO)</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11-25/0035, CDM access for AMP,  Chuanfeng He (OPPO)</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11-25/0037r0, “Follow-up on AMP Energizer”, Ian Bajaj (Huawei)</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11-25/0038r0, “Use Case for AMP STA Reporting”, Ian Bajaj (Huawei)</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11-25/0039r0, “ AMP Open Service Period”, Ian Bajaj (Huawei)</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11-25/0041, Follow up on AMP identification, Zhanjing Bao (TCL)</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11-25/0045r0, "Channel Access for Backscatter non-AP AMP STAs", Rojan Chitrakar (Huawei)</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11-25/0046r0, "Channel Access for Active Tx non-AP AMP STAs", Rojan Chitrakar (Huawei)</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11-25/0091, frame format discussion follow up, Liwen Chu (NXP)</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sym typeface="+mn-ea"/>
              </a:rPr>
              <a:t>11-25/0094, AMP device management,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lgn="just">
              <a:buFontTx/>
              <a:buChar char="•"/>
              <a:defRPr/>
            </a:pPr>
            <a:r>
              <a:rPr lang="en-US" altLang="en-US" sz="18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8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11-25/0029, WPT Protocol, Wave and PPDU, Yinan Qi (OPPO)</a:t>
            </a:r>
          </a:p>
          <a:p>
            <a:pPr marL="800100" lvl="1" indent="-342900" algn="l">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11-25/0012, WPT Waveform Comparison, Amichai Sanderovich (Wiliot)</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11-24/1916, Recap of Compact Secure Transaction Methods for AMP, Hui Luo (Infineon)</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AM2, 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(MAC/WPT/Sec)</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Interim </a:t>
            </a:r>
            <a:r>
              <a:rPr lang="en-US" sz="3200" kern="0" dirty="0" smtClean="0">
                <a:solidFill>
                  <a:srgbClr val="0000FF"/>
                </a:solidFill>
                <a:latin typeface="Arial Black" panose="020B0A04020102020204" pitchFamily="34" charset="0"/>
              </a:rPr>
              <a:t>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rgbClr val="00B050"/>
                </a:solidFill>
                <a:sym typeface="+mn-ea"/>
              </a:rPr>
              <a:t>11-24/1846r2, "AMP Client STA Types", Rojan Chitrakar (Huawei) - 10 mins [earlier slot preferred]</a:t>
            </a:r>
          </a:p>
          <a:p>
            <a:pPr lvl="1" algn="l" eaLnBrk="0" hangingPunct="0">
              <a:buClrTx/>
              <a:buSzTx/>
              <a:buFontTx/>
              <a:buChar char="–"/>
              <a:defRPr/>
            </a:pPr>
            <a:r>
              <a:rPr lang="en-US" altLang="en-GB" b="0" dirty="0" smtClean="0">
                <a:solidFill>
                  <a:srgbClr val="00B050"/>
                </a:solidFill>
                <a:sym typeface="+mn-ea"/>
              </a:rPr>
              <a:t>11-24/2132, AMP relay topology and operation, Zhanjing Bao (TCL)</a:t>
            </a:r>
            <a:endParaRPr lang="en-US" altLang="en-GB" b="0" dirty="0" smtClean="0">
              <a:solidFill>
                <a:srgbClr val="00B050"/>
              </a:solidFill>
            </a:endParaRPr>
          </a:p>
          <a:p>
            <a:pPr lvl="1" algn="l" eaLnBrk="0" hangingPunct="0">
              <a:buClrTx/>
              <a:buSzTx/>
              <a:buFontTx/>
              <a:buChar char="–"/>
              <a:defRPr/>
            </a:pPr>
            <a:r>
              <a:rPr lang="en-US" altLang="en-GB" b="0" dirty="0" smtClean="0">
                <a:solidFill>
                  <a:srgbClr val="00B050"/>
                </a:solidFill>
                <a:sym typeface="+mn-ea"/>
              </a:rPr>
              <a:t>11-25/0052, Active AMP STA Polling Requirements, Sebastian Max (Ericsson)</a:t>
            </a:r>
            <a:endParaRPr lang="en-US" altLang="en-GB" b="0" dirty="0" smtClean="0">
              <a:solidFill>
                <a:srgbClr val="00B050"/>
              </a:solidFill>
            </a:endParaRPr>
          </a:p>
          <a:p>
            <a:pPr lvl="1" algn="l" eaLnBrk="0" hangingPunct="0">
              <a:buClrTx/>
              <a:buSzTx/>
              <a:buFontTx/>
              <a:buChar char="–"/>
              <a:defRPr/>
            </a:pPr>
            <a:r>
              <a:rPr lang="en-US" altLang="en-GB" b="0" dirty="0" smtClean="0">
                <a:solidFill>
                  <a:srgbClr val="00B050"/>
                </a:solidFill>
                <a:sym typeface="+mn-ea"/>
              </a:rPr>
              <a:t>11-25/0055, Wireless connectivity challenges for backscattering AMP STA, Solomon Trainin (Wiliot)</a:t>
            </a:r>
            <a:endParaRPr lang="en-US" altLang="en-GB" b="0" dirty="0" smtClean="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Nov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Jan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https://mentor.ieee.org/802.11/dcn/24/11-24-1965-00-00bp-2024-11-plenary-meeting-minutes.docx</a:t>
            </a:r>
            <a:endParaRPr lang="en-GB" altLang="en-US" sz="2400" dirty="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mentor.ieee.org/802.11/dcn/24/11-24-2038-00-00bp-ieee-802-11-tgbp-ambient-power-communication-teleconference-minutes-december.docx</a:t>
            </a:r>
            <a:endParaRPr lang="en-GB" altLang="en-US" sz="2400" dirty="0" smtClean="0">
              <a:sym typeface="+mn-ea"/>
            </a:endParaRP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://mentor.ieee.org/802.11/dcn/25/11-25-0054-00-00bp-teleconference-minutes-january-2025.docx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https://mentor.ieee.org/802.11/dcn/24/11-24-1307-03-00bp-proposed-tgbp-functional-requirements.doc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https://mentor.ieee.org/802.11/dcn/24/11-24-1613-03-00bp-specification-framework-for-tgbp.docx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Zhanjin</a:t>
            </a:r>
            <a:r>
              <a:rPr lang="en-GB" altLang="en-US" dirty="0" err="1" smtClean="0">
                <a:sym typeface="+mn-ea"/>
              </a:rPr>
              <a:t>g</a:t>
            </a:r>
            <a:r>
              <a:rPr lang="en-GB" altLang="en-US" dirty="0" smtClean="0">
                <a:sym typeface="+mn-ea"/>
              </a:rPr>
              <a:t> </a:t>
            </a:r>
            <a:r>
              <a:rPr lang="en-GB" altLang="en-US" dirty="0" err="1" smtClean="0">
                <a:sym typeface="+mn-ea"/>
              </a:rPr>
              <a:t>Bao</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a:t>
            </a:r>
            <a:r>
              <a:rPr lang="en-US" altLang="en-GB" sz="2400" dirty="0" smtClean="0">
                <a:sym typeface="+mn-ea"/>
              </a:rPr>
              <a:t>0</a:t>
            </a:r>
            <a:r>
              <a:rPr lang="en-GB" altLang="en-US" sz="2400" dirty="0" smtClean="0">
                <a:sym typeface="+mn-ea"/>
              </a:rPr>
              <a:t>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zh-CN" sz="2200" dirty="0" smtClean="0">
                <a:solidFill>
                  <a:srgbClr val="00B050"/>
                </a:solidFill>
                <a:sym typeface="+mn-ea"/>
              </a:rPr>
              <a:t>11-24/2114, Channel Correction in Long Range Backscatter, Nelson Costa (Haila Technologies)</a:t>
            </a:r>
          </a:p>
          <a:p>
            <a:pPr lvl="1" algn="l" eaLnBrk="0" hangingPunct="0">
              <a:buClrTx/>
              <a:buSzTx/>
              <a:buFontTx/>
              <a:buChar char="–"/>
              <a:defRPr/>
            </a:pPr>
            <a:r>
              <a:rPr lang="en-US" altLang="zh-CN" sz="2200" dirty="0" smtClean="0">
                <a:solidFill>
                  <a:srgbClr val="00B050"/>
                </a:solidFill>
                <a:sym typeface="+mn-ea"/>
              </a:rPr>
              <a:t>11-24/2128, Follow-up on Channel Shifting in Backscatter Operations, Nelson Costa (Haila Technologies)</a:t>
            </a:r>
          </a:p>
          <a:p>
            <a:pPr lvl="1" algn="l" eaLnBrk="0" hangingPunct="0">
              <a:buClrTx/>
              <a:buSzTx/>
              <a:buFontTx/>
              <a:buChar char="–"/>
              <a:defRPr/>
            </a:pPr>
            <a:r>
              <a:rPr lang="en-US" altLang="zh-CN" sz="2200" dirty="0" smtClean="0">
                <a:solidFill>
                  <a:srgbClr val="00B050"/>
                </a:solidFill>
                <a:sym typeface="+mn-ea"/>
              </a:rPr>
              <a:t>11-24/2143, Advantages of 802.11b DSS in Long-Range Backscatter, Nelson Costa (Haila Technologies)</a:t>
            </a:r>
          </a:p>
          <a:p>
            <a:pPr lvl="1" algn="l" eaLnBrk="0" hangingPunct="0">
              <a:buClrTx/>
              <a:buSzTx/>
              <a:buFontTx/>
              <a:buChar char="–"/>
              <a:defRPr/>
            </a:pPr>
            <a:r>
              <a:rPr lang="en-US" altLang="zh-CN" sz="2200" dirty="0" smtClean="0">
                <a:solidFill>
                  <a:srgbClr val="00B050"/>
                </a:solidFill>
                <a:sym typeface="+mn-ea"/>
              </a:rPr>
              <a:t>11-25/0027, AMP PPDU Design, Yinan Qi (OPPO) </a:t>
            </a:r>
          </a:p>
          <a:p>
            <a:pPr lvl="1" algn="l" eaLnBrk="0" hangingPunct="0">
              <a:buClrTx/>
              <a:buSzTx/>
              <a:buFontTx/>
              <a:buChar char="–"/>
              <a:defRPr/>
            </a:pPr>
            <a:r>
              <a:rPr lang="en-US" altLang="zh-CN" sz="2200" dirty="0" smtClean="0">
                <a:solidFill>
                  <a:srgbClr val="00B050"/>
                </a:solidFill>
                <a:sym typeface="+mn-ea"/>
              </a:rPr>
              <a:t>11-25/0028, AMP PPDU Configuration, Yinan Qi (OPPO)</a:t>
            </a:r>
          </a:p>
          <a:p>
            <a:pPr lvl="1" eaLnBrk="0" hangingPunct="0">
              <a:defRPr/>
            </a:pPr>
            <a:r>
              <a:rPr lang="en-US" altLang="en-GB" dirty="0">
                <a:solidFill>
                  <a:srgbClr val="00B050"/>
                </a:solidFill>
                <a:sym typeface="+mn-ea"/>
              </a:rPr>
              <a:t>11-25/0033, UL Data Rates for AMP and PPDU, </a:t>
            </a:r>
            <a:r>
              <a:rPr lang="en-US" altLang="en-GB" dirty="0" err="1" smtClean="0">
                <a:solidFill>
                  <a:srgbClr val="00B050"/>
                </a:solidFill>
                <a:sym typeface="+mn-ea"/>
              </a:rPr>
              <a:t>Weijie</a:t>
            </a:r>
            <a:r>
              <a:rPr lang="en-US" altLang="en-GB" dirty="0" smtClean="0">
                <a:solidFill>
                  <a:srgbClr val="00B050"/>
                </a:solidFill>
                <a:sym typeface="+mn-ea"/>
              </a:rPr>
              <a:t> Xu (OPPO)</a:t>
            </a:r>
            <a:endParaRPr lang="en-US" altLang="zh-CN" sz="22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smtClean="0">
                <a:solidFill>
                  <a:srgbClr val="00B050"/>
                </a:solidFill>
                <a:sym typeface="+mn-ea"/>
              </a:rPr>
              <a:t>11-25/0034</a:t>
            </a:r>
            <a:r>
              <a:rPr lang="en-US" altLang="en-GB" sz="2300" dirty="0">
                <a:solidFill>
                  <a:srgbClr val="00B050"/>
                </a:solidFill>
                <a:sym typeface="+mn-ea"/>
              </a:rPr>
              <a:t>, Sync field for AMP PPDU, </a:t>
            </a:r>
            <a:r>
              <a:rPr lang="en-US" altLang="en-GB" sz="2300" dirty="0" err="1" smtClean="0">
                <a:solidFill>
                  <a:srgbClr val="00B050"/>
                </a:solidFill>
                <a:sym typeface="+mn-ea"/>
              </a:rPr>
              <a:t>Wejie</a:t>
            </a:r>
            <a:r>
              <a:rPr lang="en-US" altLang="en-GB" sz="2300" dirty="0" smtClean="0">
                <a:solidFill>
                  <a:srgbClr val="00B050"/>
                </a:solidFill>
                <a:sym typeface="+mn-ea"/>
              </a:rPr>
              <a:t> Xu (OPPO</a:t>
            </a:r>
            <a:r>
              <a:rPr lang="en-US" altLang="en-GB" sz="2300" dirty="0">
                <a:solidFill>
                  <a:srgbClr val="00B050"/>
                </a:solidFill>
                <a:sym typeface="+mn-ea"/>
              </a:rPr>
              <a:t>)</a:t>
            </a:r>
          </a:p>
          <a:p>
            <a:pPr lvl="1" algn="l" eaLnBrk="0" hangingPunct="0">
              <a:buClrTx/>
              <a:buSzTx/>
              <a:buFontTx/>
              <a:buChar char="–"/>
              <a:defRPr/>
            </a:pPr>
            <a:r>
              <a:rPr lang="en-US" altLang="en-GB" sz="2300" dirty="0" smtClean="0">
                <a:solidFill>
                  <a:srgbClr val="00B050"/>
                </a:solidFill>
                <a:sym typeface="+mn-ea"/>
              </a:rPr>
              <a:t>11-25/0042r0, AMP Downlink Sync Field Study, Steve </a:t>
            </a:r>
            <a:r>
              <a:rPr lang="en-US" altLang="en-GB" sz="2300" dirty="0" err="1" smtClean="0">
                <a:solidFill>
                  <a:srgbClr val="00B050"/>
                </a:solidFill>
                <a:sym typeface="+mn-ea"/>
              </a:rPr>
              <a:t>Shellhammer</a:t>
            </a:r>
            <a:r>
              <a:rPr lang="en-US" altLang="en-GB" sz="2300" dirty="0" smtClean="0">
                <a:solidFill>
                  <a:srgbClr val="00B050"/>
                </a:solidFill>
                <a:sym typeface="+mn-ea"/>
              </a:rPr>
              <a:t> (Qualcomm) [AM1 or AM2]</a:t>
            </a:r>
          </a:p>
          <a:p>
            <a:pPr lvl="1" algn="l" eaLnBrk="0" hangingPunct="0">
              <a:buClrTx/>
              <a:buSzTx/>
              <a:buFontTx/>
              <a:buChar char="–"/>
              <a:defRPr/>
            </a:pPr>
            <a:r>
              <a:rPr lang="en-US" altLang="en-GB" sz="2300" dirty="0" smtClean="0">
                <a:solidFill>
                  <a:srgbClr val="00B050"/>
                </a:solidFill>
                <a:sym typeface="+mn-ea"/>
              </a:rPr>
              <a:t>11-25-0030r0</a:t>
            </a:r>
            <a:r>
              <a:rPr lang="en-US" altLang="en-GB" sz="2300" dirty="0">
                <a:solidFill>
                  <a:srgbClr val="00B050"/>
                </a:solidFill>
                <a:sym typeface="+mn-ea"/>
              </a:rPr>
              <a:t>, “AMP UL Bi-Static Leakage and Dynamic-Range Implications”, Dror Regev (Huawei) [ same slot as 0043]</a:t>
            </a:r>
          </a:p>
          <a:p>
            <a:pPr lvl="1" algn="l" eaLnBrk="0" hangingPunct="0">
              <a:buClrTx/>
              <a:buSzTx/>
              <a:buFontTx/>
              <a:buChar char="–"/>
              <a:defRPr/>
            </a:pPr>
            <a:r>
              <a:rPr lang="en-US" altLang="en-GB" sz="2300" dirty="0">
                <a:solidFill>
                  <a:srgbClr val="00B050"/>
                </a:solidFill>
                <a:sym typeface="+mn-ea"/>
              </a:rPr>
              <a:t>11-25-0043r0, “Passive AMP STA RF Power Harvesting Sensitivity Threshold”, Dror Regev (Huawei) [ same slot as 0030</a:t>
            </a:r>
            <a:r>
              <a:rPr lang="en-US" altLang="en-GB" sz="2300" dirty="0" smtClean="0">
                <a:solidFill>
                  <a:srgbClr val="00B050"/>
                </a:solidFill>
                <a:sym typeface="+mn-ea"/>
              </a:rPr>
              <a:t>]</a:t>
            </a:r>
          </a:p>
          <a:p>
            <a:pPr lvl="1" eaLnBrk="0" hangingPunct="0">
              <a:defRPr/>
            </a:pPr>
            <a:r>
              <a:rPr lang="en-US" altLang="zh-CN" sz="2400" dirty="0">
                <a:solidFill>
                  <a:srgbClr val="00B050"/>
                </a:solidFill>
                <a:sym typeface="+mn-ea"/>
              </a:rPr>
              <a:t>11-25-0047r0, “Follow up on downlink sync field design”, Bin Qian (Huawei)</a:t>
            </a:r>
          </a:p>
          <a:p>
            <a:pPr lvl="1" eaLnBrk="0" hangingPunct="0">
              <a:defRPr/>
            </a:pPr>
            <a:r>
              <a:rPr lang="en-US" altLang="zh-CN" sz="2400" dirty="0">
                <a:solidFill>
                  <a:srgbClr val="00B050"/>
                </a:solidFill>
                <a:sym typeface="+mn-ea"/>
              </a:rPr>
              <a:t>11-25-0048r0, “Discussion on uplink transmissions for backscatter STAs”, Bin Qian (Huawei</a:t>
            </a:r>
            <a:r>
              <a:rPr lang="en-US" altLang="zh-CN" sz="2400" dirty="0" smtClean="0">
                <a:solidFill>
                  <a:srgbClr val="00B050"/>
                </a:solidFill>
                <a:sym typeface="+mn-ea"/>
              </a:rPr>
              <a:t>)</a:t>
            </a:r>
            <a:endParaRPr lang="en-US" altLang="en-GB" sz="23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smtClean="0">
                <a:solidFill>
                  <a:srgbClr val="00B050"/>
                </a:solidFill>
                <a:sym typeface="+mn-ea"/>
              </a:rPr>
              <a:t>11-25/0050r1, </a:t>
            </a:r>
            <a:r>
              <a:rPr lang="en-US" altLang="zh-CN" sz="2200" dirty="0">
                <a:solidFill>
                  <a:srgbClr val="00B050"/>
                </a:solidFill>
                <a:sym typeface="+mn-ea"/>
              </a:rPr>
              <a:t>“AMP DL Wideband OOK Generation”, Panpan Li (Huawei)</a:t>
            </a:r>
          </a:p>
          <a:p>
            <a:pPr lvl="1" algn="l" eaLnBrk="0" hangingPunct="0">
              <a:buClrTx/>
              <a:buSzTx/>
              <a:buFontTx/>
              <a:buChar char="–"/>
              <a:defRPr/>
            </a:pPr>
            <a:r>
              <a:rPr lang="en-US" altLang="zh-CN" sz="2200" dirty="0" smtClean="0">
                <a:solidFill>
                  <a:srgbClr val="00B050"/>
                </a:solidFill>
                <a:sym typeface="+mn-ea"/>
              </a:rPr>
              <a:t>11-25/0051r1, </a:t>
            </a:r>
            <a:r>
              <a:rPr lang="en-US" altLang="zh-CN" sz="2200" dirty="0">
                <a:solidFill>
                  <a:srgbClr val="00B050"/>
                </a:solidFill>
                <a:sym typeface="+mn-ea"/>
              </a:rPr>
              <a:t>“Signal Design for OOK”, Leif Wilhelmsson (Ericsson)</a:t>
            </a:r>
          </a:p>
          <a:p>
            <a:pPr lvl="1" eaLnBrk="0" hangingPunct="0">
              <a:defRPr/>
            </a:pPr>
            <a:r>
              <a:rPr lang="en-US" altLang="en-GB" sz="2200" dirty="0">
                <a:solidFill>
                  <a:srgbClr val="00B050"/>
                </a:solidFill>
                <a:sym typeface="+mn-ea"/>
              </a:rPr>
              <a:t>11-25/0075, Further Thoughts on AMP DL PPDU for Mono-static Backscattering, </a:t>
            </a:r>
            <a:r>
              <a:rPr lang="en-US" altLang="en-GB" sz="2200" dirty="0" err="1">
                <a:solidFill>
                  <a:srgbClr val="00B050"/>
                </a:solidFill>
                <a:sym typeface="+mn-ea"/>
              </a:rPr>
              <a:t>Rui</a:t>
            </a:r>
            <a:r>
              <a:rPr lang="en-US" altLang="en-GB" sz="2200" dirty="0">
                <a:solidFill>
                  <a:srgbClr val="00B050"/>
                </a:solidFill>
                <a:sym typeface="+mn-ea"/>
              </a:rPr>
              <a:t> Cao (NXP)</a:t>
            </a:r>
            <a:endParaRPr lang="en-US" altLang="zh-CN" sz="2200" dirty="0">
              <a:solidFill>
                <a:srgbClr val="00B050"/>
              </a:solidFill>
              <a:sym typeface="+mn-ea"/>
            </a:endParaRPr>
          </a:p>
          <a:p>
            <a:pPr lvl="1" eaLnBrk="0" hangingPunct="0">
              <a:defRPr/>
            </a:pPr>
            <a:r>
              <a:rPr lang="en-US" altLang="zh-CN" sz="2200" dirty="0" smtClean="0">
                <a:solidFill>
                  <a:srgbClr val="00B050"/>
                </a:solidFill>
                <a:sym typeface="+mn-ea"/>
              </a:rPr>
              <a:t>11-25/0058</a:t>
            </a:r>
            <a:r>
              <a:rPr lang="en-US" altLang="zh-CN" sz="2200" dirty="0">
                <a:solidFill>
                  <a:srgbClr val="00B050"/>
                </a:solidFill>
                <a:sym typeface="+mn-ea"/>
              </a:rPr>
              <a:t>, AMP-monostatic-backscattering PHY followup, Rui Cao (NXP)</a:t>
            </a:r>
          </a:p>
          <a:p>
            <a:pPr lvl="1" eaLnBrk="0" hangingPunct="0">
              <a:defRPr/>
            </a:pPr>
            <a:r>
              <a:rPr lang="en-US" altLang="en-GB" sz="2200" dirty="0">
                <a:solidFill>
                  <a:srgbClr val="00B050"/>
                </a:solidFill>
                <a:sym typeface="+mn-ea"/>
              </a:rPr>
              <a:t>11-25/0061, AMP-monostatic-backscattering-operation, </a:t>
            </a:r>
            <a:r>
              <a:rPr lang="en-US" altLang="en-GB" sz="2200" dirty="0" err="1">
                <a:solidFill>
                  <a:srgbClr val="00B050"/>
                </a:solidFill>
                <a:sym typeface="+mn-ea"/>
              </a:rPr>
              <a:t>Rui</a:t>
            </a:r>
            <a:r>
              <a:rPr lang="en-US" altLang="en-GB" sz="2200" dirty="0">
                <a:solidFill>
                  <a:srgbClr val="00B050"/>
                </a:solidFill>
                <a:sym typeface="+mn-ea"/>
              </a:rPr>
              <a:t> Cao (NXP)</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zh-CN" sz="2100" dirty="0" smtClean="0">
                <a:solidFill>
                  <a:srgbClr val="00B050"/>
                </a:solidFill>
                <a:sym typeface="+mn-ea"/>
              </a:rPr>
              <a:t>11-25/0015</a:t>
            </a:r>
            <a:r>
              <a:rPr lang="en-US" altLang="zh-CN" sz="2100" dirty="0">
                <a:solidFill>
                  <a:srgbClr val="00B050"/>
                </a:solidFill>
                <a:sym typeface="+mn-ea"/>
              </a:rPr>
              <a:t>, </a:t>
            </a:r>
            <a:r>
              <a:rPr lang="en-US" altLang="zh-CN" sz="2100" dirty="0" err="1">
                <a:solidFill>
                  <a:srgbClr val="00B050"/>
                </a:solidFill>
                <a:sym typeface="+mn-ea"/>
              </a:rPr>
              <a:t>Leveraing</a:t>
            </a:r>
            <a:r>
              <a:rPr lang="en-US" altLang="zh-CN" sz="2100" dirty="0">
                <a:solidFill>
                  <a:srgbClr val="00B050"/>
                </a:solidFill>
                <a:sym typeface="+mn-ea"/>
              </a:rPr>
              <a:t> EBCS and WUR to design MAC for 802.11bp, Kamran </a:t>
            </a:r>
            <a:r>
              <a:rPr lang="en-US" altLang="zh-CN" sz="2100" dirty="0" err="1">
                <a:solidFill>
                  <a:srgbClr val="00B050"/>
                </a:solidFill>
                <a:sym typeface="+mn-ea"/>
              </a:rPr>
              <a:t>Nishat</a:t>
            </a:r>
            <a:r>
              <a:rPr lang="en-US" altLang="zh-CN" sz="2100" dirty="0">
                <a:solidFill>
                  <a:srgbClr val="00B050"/>
                </a:solidFill>
                <a:sym typeface="+mn-ea"/>
              </a:rPr>
              <a:t> (</a:t>
            </a:r>
            <a:r>
              <a:rPr lang="en-US" altLang="zh-CN" sz="2100" dirty="0" err="1">
                <a:solidFill>
                  <a:srgbClr val="00B050"/>
                </a:solidFill>
                <a:sym typeface="+mn-ea"/>
              </a:rPr>
              <a:t>Haila</a:t>
            </a:r>
            <a:r>
              <a:rPr lang="en-US" altLang="zh-CN" sz="2100" dirty="0">
                <a:solidFill>
                  <a:srgbClr val="00B050"/>
                </a:solidFill>
                <a:sym typeface="+mn-ea"/>
              </a:rPr>
              <a:t> Technologies)</a:t>
            </a:r>
          </a:p>
          <a:p>
            <a:pPr lvl="1" eaLnBrk="0" hangingPunct="0">
              <a:defRPr/>
            </a:pPr>
            <a:r>
              <a:rPr lang="en-US" altLang="en-GB" sz="2100" dirty="0" smtClean="0">
                <a:solidFill>
                  <a:srgbClr val="00B050"/>
                </a:solidFill>
                <a:sym typeface="+mn-ea"/>
              </a:rPr>
              <a:t>11-25/0031</a:t>
            </a:r>
            <a:r>
              <a:rPr lang="en-US" altLang="en-GB" sz="2100" dirty="0">
                <a:solidFill>
                  <a:srgbClr val="00B050"/>
                </a:solidFill>
                <a:sym typeface="+mn-ea"/>
              </a:rPr>
              <a:t>, Trigger based multiple access for AMP, </a:t>
            </a:r>
            <a:r>
              <a:rPr lang="en-US" altLang="en-GB" sz="2100" dirty="0" err="1">
                <a:solidFill>
                  <a:srgbClr val="00B050"/>
                </a:solidFill>
                <a:sym typeface="+mn-ea"/>
              </a:rPr>
              <a:t>Chuanfeng</a:t>
            </a:r>
            <a:r>
              <a:rPr lang="en-US" altLang="en-GB" sz="2100" dirty="0">
                <a:solidFill>
                  <a:srgbClr val="00B050"/>
                </a:solidFill>
                <a:sym typeface="+mn-ea"/>
              </a:rPr>
              <a:t> He (OPPO)</a:t>
            </a:r>
          </a:p>
          <a:p>
            <a:pPr lvl="1" eaLnBrk="0" hangingPunct="0">
              <a:defRPr/>
            </a:pPr>
            <a:r>
              <a:rPr lang="en-US" altLang="en-GB" sz="2100" dirty="0">
                <a:solidFill>
                  <a:srgbClr val="00B050"/>
                </a:solidFill>
                <a:sym typeface="+mn-ea"/>
              </a:rPr>
              <a:t>11-25/0032, Duty-cycle AMP operation, </a:t>
            </a:r>
            <a:r>
              <a:rPr lang="en-US" altLang="en-GB" sz="2100" dirty="0" err="1">
                <a:solidFill>
                  <a:srgbClr val="00B050"/>
                </a:solidFill>
                <a:sym typeface="+mn-ea"/>
              </a:rPr>
              <a:t>Chuanfeng</a:t>
            </a:r>
            <a:r>
              <a:rPr lang="en-US" altLang="en-GB" sz="2100" dirty="0">
                <a:solidFill>
                  <a:srgbClr val="00B050"/>
                </a:solidFill>
                <a:sym typeface="+mn-ea"/>
              </a:rPr>
              <a:t> He (OPPO</a:t>
            </a:r>
            <a:r>
              <a:rPr lang="en-US" altLang="en-GB" sz="2100" dirty="0" smtClean="0">
                <a:solidFill>
                  <a:srgbClr val="00B050"/>
                </a:solidFill>
                <a:sym typeface="+mn-ea"/>
              </a:rPr>
              <a:t>)</a:t>
            </a:r>
            <a:r>
              <a:rPr lang="en-US" altLang="en-US" sz="2100" dirty="0">
                <a:solidFill>
                  <a:srgbClr val="00B050"/>
                </a:solidFill>
                <a:sym typeface="+mn-ea"/>
              </a:rPr>
              <a:t> </a:t>
            </a:r>
            <a:endParaRPr lang="en-US" altLang="en-US" sz="2100" dirty="0" smtClean="0">
              <a:solidFill>
                <a:srgbClr val="00B050"/>
              </a:solidFill>
              <a:sym typeface="+mn-ea"/>
            </a:endParaRPr>
          </a:p>
          <a:p>
            <a:pPr lvl="1" eaLnBrk="0" hangingPunct="0">
              <a:defRPr/>
            </a:pPr>
            <a:r>
              <a:rPr lang="en-US" altLang="en-GB" sz="2400" dirty="0">
                <a:solidFill>
                  <a:srgbClr val="00B050"/>
                </a:solidFill>
                <a:sym typeface="+mn-ea"/>
              </a:rPr>
              <a:t>11-25/0035, CDM access for AMP,  </a:t>
            </a:r>
            <a:r>
              <a:rPr lang="en-US" altLang="en-GB" sz="2400" dirty="0" err="1">
                <a:solidFill>
                  <a:srgbClr val="00B050"/>
                </a:solidFill>
                <a:sym typeface="+mn-ea"/>
              </a:rPr>
              <a:t>Weijie</a:t>
            </a:r>
            <a:r>
              <a:rPr lang="en-US" altLang="en-GB" sz="2400" dirty="0">
                <a:solidFill>
                  <a:srgbClr val="00B050"/>
                </a:solidFill>
                <a:sym typeface="+mn-ea"/>
              </a:rPr>
              <a:t> Xu (OPPO)</a:t>
            </a:r>
          </a:p>
          <a:p>
            <a:pPr lvl="1" eaLnBrk="0" hangingPunct="0">
              <a:defRPr/>
            </a:pPr>
            <a:r>
              <a:rPr lang="en-US" altLang="en-US" sz="2100" dirty="0" smtClean="0">
                <a:solidFill>
                  <a:srgbClr val="00B050"/>
                </a:solidFill>
                <a:sym typeface="+mn-ea"/>
              </a:rPr>
              <a:t>11-24/2112</a:t>
            </a:r>
            <a:r>
              <a:rPr lang="en-US" altLang="en-US" sz="2100" dirty="0">
                <a:solidFill>
                  <a:srgbClr val="00B050"/>
                </a:solidFill>
                <a:sym typeface="+mn-ea"/>
              </a:rPr>
              <a:t>, Secure E2E Operation for AMP, </a:t>
            </a:r>
            <a:r>
              <a:rPr lang="en-US" altLang="en-US" sz="2100" dirty="0" err="1">
                <a:solidFill>
                  <a:srgbClr val="00B050"/>
                </a:solidFill>
                <a:sym typeface="+mn-ea"/>
              </a:rPr>
              <a:t>Sanket</a:t>
            </a:r>
            <a:r>
              <a:rPr lang="en-US" altLang="en-US" sz="2100" dirty="0">
                <a:solidFill>
                  <a:srgbClr val="00B050"/>
                </a:solidFill>
                <a:sym typeface="+mn-ea"/>
              </a:rPr>
              <a:t> </a:t>
            </a:r>
            <a:r>
              <a:rPr lang="en-US" altLang="en-US" sz="2100" dirty="0" err="1">
                <a:solidFill>
                  <a:srgbClr val="00B050"/>
                </a:solidFill>
                <a:sym typeface="+mn-ea"/>
              </a:rPr>
              <a:t>Kalamkar</a:t>
            </a:r>
            <a:r>
              <a:rPr lang="en-US" altLang="en-US" sz="2100" dirty="0">
                <a:solidFill>
                  <a:srgbClr val="00B050"/>
                </a:solidFill>
                <a:sym typeface="+mn-ea"/>
              </a:rPr>
              <a:t> (Qualcomm)</a:t>
            </a:r>
          </a:p>
          <a:p>
            <a:pPr lvl="1" eaLnBrk="0" hangingPunct="0">
              <a:defRPr/>
            </a:pPr>
            <a:r>
              <a:rPr lang="en-US" altLang="zh-CN" sz="2100" dirty="0">
                <a:solidFill>
                  <a:srgbClr val="00B050"/>
                </a:solidFill>
                <a:sym typeface="+mn-ea"/>
              </a:rPr>
              <a:t>11-24/2113, UL Access for AMP, </a:t>
            </a:r>
            <a:r>
              <a:rPr lang="en-US" altLang="zh-CN" sz="2100" dirty="0" err="1">
                <a:solidFill>
                  <a:srgbClr val="00B050"/>
                </a:solidFill>
                <a:sym typeface="+mn-ea"/>
              </a:rPr>
              <a:t>Sanket</a:t>
            </a:r>
            <a:r>
              <a:rPr lang="en-US" altLang="zh-CN" sz="2100" dirty="0">
                <a:solidFill>
                  <a:srgbClr val="00B050"/>
                </a:solidFill>
                <a:sym typeface="+mn-ea"/>
              </a:rPr>
              <a:t> </a:t>
            </a:r>
            <a:r>
              <a:rPr lang="en-US" altLang="zh-CN" sz="2100" dirty="0" err="1">
                <a:solidFill>
                  <a:srgbClr val="00B050"/>
                </a:solidFill>
                <a:sym typeface="+mn-ea"/>
              </a:rPr>
              <a:t>Kalamkar</a:t>
            </a:r>
            <a:r>
              <a:rPr lang="en-US" altLang="zh-CN" sz="2100" dirty="0">
                <a:solidFill>
                  <a:srgbClr val="00B050"/>
                </a:solidFill>
                <a:sym typeface="+mn-ea"/>
              </a:rPr>
              <a:t> (Qualcomm</a:t>
            </a:r>
            <a:r>
              <a:rPr lang="en-US" altLang="zh-CN" sz="2100" dirty="0" smtClean="0">
                <a:solidFill>
                  <a:srgbClr val="00B050"/>
                </a:solidFill>
                <a:sym typeface="+mn-ea"/>
              </a:rPr>
              <a:t>)</a:t>
            </a:r>
            <a:endParaRPr lang="en-US" altLang="zh-CN" sz="2100" dirty="0">
              <a:solidFill>
                <a:srgbClr val="00B050"/>
              </a:solidFill>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GB" dirty="0">
                <a:solidFill>
                  <a:srgbClr val="00B050"/>
                </a:solidFill>
                <a:sym typeface="+mn-ea"/>
              </a:rPr>
              <a:t>11-25/0021, Channel access and trigger design for active STAs, You-</a:t>
            </a:r>
            <a:r>
              <a:rPr lang="en-US" altLang="en-GB" dirty="0" err="1">
                <a:solidFill>
                  <a:srgbClr val="00B050"/>
                </a:solidFill>
                <a:sym typeface="+mn-ea"/>
              </a:rPr>
              <a:t>wei</a:t>
            </a:r>
            <a:r>
              <a:rPr lang="en-US" altLang="en-GB" dirty="0">
                <a:solidFill>
                  <a:srgbClr val="00B050"/>
                </a:solidFill>
                <a:sym typeface="+mn-ea"/>
              </a:rPr>
              <a:t> Chen (</a:t>
            </a:r>
            <a:r>
              <a:rPr lang="en-US" altLang="en-GB" dirty="0" err="1">
                <a:solidFill>
                  <a:srgbClr val="00B050"/>
                </a:solidFill>
                <a:sym typeface="+mn-ea"/>
              </a:rPr>
              <a:t>MediaTek</a:t>
            </a:r>
            <a:r>
              <a:rPr lang="en-US" altLang="en-GB" dirty="0">
                <a:solidFill>
                  <a:srgbClr val="00B050"/>
                </a:solidFill>
                <a:sym typeface="+mn-ea"/>
              </a:rPr>
              <a:t>)</a:t>
            </a:r>
          </a:p>
          <a:p>
            <a:pPr lvl="1" algn="l" eaLnBrk="0" hangingPunct="0">
              <a:buClrTx/>
              <a:buSzTx/>
              <a:buFontTx/>
              <a:buChar char="–"/>
              <a:defRPr/>
            </a:pPr>
            <a:r>
              <a:rPr lang="en-US" altLang="en-GB" dirty="0" smtClean="0">
                <a:solidFill>
                  <a:srgbClr val="00B050"/>
                </a:solidFill>
                <a:sym typeface="+mn-ea"/>
              </a:rPr>
              <a:t>11-25/0037r0</a:t>
            </a:r>
            <a:r>
              <a:rPr lang="en-US" altLang="en-GB" dirty="0">
                <a:solidFill>
                  <a:srgbClr val="00B050"/>
                </a:solidFill>
                <a:sym typeface="+mn-ea"/>
              </a:rPr>
              <a:t>, “Follow-up on AMP Energizer”, Ian Bajaj (Huawei)</a:t>
            </a:r>
          </a:p>
          <a:p>
            <a:pPr lvl="1" algn="l" eaLnBrk="0" hangingPunct="0">
              <a:buClrTx/>
              <a:buSzTx/>
              <a:buFontTx/>
              <a:buChar char="–"/>
              <a:defRPr/>
            </a:pPr>
            <a:r>
              <a:rPr lang="en-US" altLang="en-US" dirty="0">
                <a:solidFill>
                  <a:srgbClr val="00B050"/>
                </a:solidFill>
                <a:sym typeface="+mn-ea"/>
              </a:rPr>
              <a:t>11-25/0038r0, “Use Case for AMP STA Reporting”, Ian Bajaj (Huawei</a:t>
            </a:r>
            <a:r>
              <a:rPr lang="en-US" altLang="en-US" dirty="0" smtClean="0">
                <a:solidFill>
                  <a:srgbClr val="00B050"/>
                </a:solidFill>
                <a:sym typeface="+mn-ea"/>
              </a:rPr>
              <a:t>)</a:t>
            </a:r>
          </a:p>
          <a:p>
            <a:pPr lvl="1" eaLnBrk="0" hangingPunct="0">
              <a:defRPr/>
            </a:pPr>
            <a:r>
              <a:rPr lang="en-US" altLang="en-US" dirty="0">
                <a:solidFill>
                  <a:srgbClr val="00B050"/>
                </a:solidFill>
                <a:sym typeface="+mn-ea"/>
              </a:rPr>
              <a:t>11-25/0039r0, “ AMP Open Service Period”, Ian Bajaj (Huawei)</a:t>
            </a:r>
          </a:p>
          <a:p>
            <a:pPr lvl="1" eaLnBrk="0" hangingPunct="0">
              <a:defRPr/>
            </a:pPr>
            <a:r>
              <a:rPr lang="en-US" altLang="en-US" dirty="0">
                <a:solidFill>
                  <a:srgbClr val="00B050"/>
                </a:solidFill>
                <a:sym typeface="+mn-ea"/>
              </a:rPr>
              <a:t>11-25/0041, Follow up on AMP identification, </a:t>
            </a:r>
            <a:r>
              <a:rPr lang="en-US" altLang="en-US" dirty="0" err="1">
                <a:solidFill>
                  <a:srgbClr val="00B050"/>
                </a:solidFill>
                <a:sym typeface="+mn-ea"/>
              </a:rPr>
              <a:t>Zhanjing</a:t>
            </a:r>
            <a:r>
              <a:rPr lang="en-US" altLang="en-US" dirty="0">
                <a:solidFill>
                  <a:srgbClr val="00B050"/>
                </a:solidFill>
                <a:sym typeface="+mn-ea"/>
              </a:rPr>
              <a:t> </a:t>
            </a:r>
            <a:r>
              <a:rPr lang="en-US" altLang="en-US" dirty="0" err="1">
                <a:solidFill>
                  <a:srgbClr val="00B050"/>
                </a:solidFill>
                <a:sym typeface="+mn-ea"/>
              </a:rPr>
              <a:t>Bao</a:t>
            </a:r>
            <a:r>
              <a:rPr lang="en-US" altLang="en-US" dirty="0">
                <a:solidFill>
                  <a:srgbClr val="00B050"/>
                </a:solidFill>
                <a:sym typeface="+mn-ea"/>
              </a:rPr>
              <a:t> (TCL)</a:t>
            </a:r>
            <a:endParaRPr lang="en-US" altLang="en-GB" dirty="0">
              <a:solidFill>
                <a:srgbClr val="00B050"/>
              </a:solidFill>
              <a:sym typeface="+mn-ea"/>
            </a:endParaRPr>
          </a:p>
          <a:p>
            <a:pPr lvl="1" eaLnBrk="0" hangingPunct="0">
              <a:defRPr/>
            </a:pPr>
            <a:r>
              <a:rPr lang="en-US" altLang="en-US" dirty="0">
                <a:solidFill>
                  <a:srgbClr val="00B050"/>
                </a:solidFill>
                <a:sym typeface="+mn-ea"/>
              </a:rPr>
              <a:t>11-25/0045r0, "Channel Access for Backscatter non-AP AMP STAs", </a:t>
            </a:r>
            <a:r>
              <a:rPr lang="en-US" altLang="en-US" dirty="0" err="1">
                <a:solidFill>
                  <a:srgbClr val="00B050"/>
                </a:solidFill>
                <a:sym typeface="+mn-ea"/>
              </a:rPr>
              <a:t>Rojan</a:t>
            </a:r>
            <a:r>
              <a:rPr lang="en-US" altLang="en-US" dirty="0">
                <a:solidFill>
                  <a:srgbClr val="00B050"/>
                </a:solidFill>
                <a:sym typeface="+mn-ea"/>
              </a:rPr>
              <a:t> </a:t>
            </a:r>
            <a:r>
              <a:rPr lang="en-US" altLang="en-US" dirty="0" err="1">
                <a:solidFill>
                  <a:srgbClr val="00B050"/>
                </a:solidFill>
                <a:sym typeface="+mn-ea"/>
              </a:rPr>
              <a:t>Chitrakar</a:t>
            </a:r>
            <a:r>
              <a:rPr lang="en-US" altLang="en-US" dirty="0">
                <a:solidFill>
                  <a:srgbClr val="00B050"/>
                </a:solidFill>
                <a:sym typeface="+mn-ea"/>
              </a:rPr>
              <a:t> (Huawei</a:t>
            </a:r>
            <a:r>
              <a:rPr lang="en-US" altLang="en-US" dirty="0" smtClean="0">
                <a:solidFill>
                  <a:srgbClr val="00B050"/>
                </a:solidFill>
                <a:sym typeface="+mn-ea"/>
              </a:rPr>
              <a:t>)</a:t>
            </a:r>
            <a:endParaRPr lang="en-US" altLang="en-US" dirty="0">
              <a:solidFill>
                <a:srgbClr val="00B050"/>
              </a:solidFill>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Jan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sz="2400" dirty="0" smtClean="0">
                <a:solidFill>
                  <a:srgbClr val="00B050"/>
                </a:solidFill>
                <a:sym typeface="+mn-ea"/>
              </a:rPr>
              <a:t>11-25/0046r0</a:t>
            </a:r>
            <a:r>
              <a:rPr lang="en-US" altLang="en-US" sz="2400" dirty="0">
                <a:solidFill>
                  <a:srgbClr val="00B050"/>
                </a:solidFill>
                <a:sym typeface="+mn-ea"/>
              </a:rPr>
              <a:t>, "Channel Access for Active Tx non-AP AMP STAs", Rojan Chitrakar (Huawei)</a:t>
            </a:r>
          </a:p>
          <a:p>
            <a:pPr lvl="1" algn="l" eaLnBrk="0" hangingPunct="0">
              <a:buClrTx/>
              <a:buSzTx/>
              <a:buFontTx/>
              <a:buChar char="–"/>
              <a:defRPr/>
            </a:pPr>
            <a:r>
              <a:rPr lang="en-US" altLang="en-US" sz="2400" dirty="0">
                <a:solidFill>
                  <a:srgbClr val="00B050"/>
                </a:solidFill>
                <a:sym typeface="+mn-ea"/>
              </a:rPr>
              <a:t>11-25/0091, frame format discussion follow up, Liwen Chu (NXP</a:t>
            </a:r>
            <a:r>
              <a:rPr lang="en-US" altLang="en-US" sz="2400" dirty="0" smtClean="0">
                <a:solidFill>
                  <a:srgbClr val="00B050"/>
                </a:solidFill>
                <a:sym typeface="+mn-ea"/>
              </a:rPr>
              <a:t>)</a:t>
            </a:r>
          </a:p>
          <a:p>
            <a:pPr lvl="1" eaLnBrk="0" hangingPunct="0">
              <a:defRPr/>
            </a:pPr>
            <a:r>
              <a:rPr lang="en-US" altLang="en-GB" sz="2400" dirty="0">
                <a:solidFill>
                  <a:srgbClr val="00B050"/>
                </a:solidFill>
                <a:sym typeface="+mn-ea"/>
              </a:rPr>
              <a:t>11-25/0094, AMP device management, </a:t>
            </a:r>
            <a:r>
              <a:rPr lang="en-US" altLang="en-GB" sz="2400" dirty="0" err="1">
                <a:solidFill>
                  <a:srgbClr val="00B050"/>
                </a:solidFill>
                <a:sym typeface="+mn-ea"/>
              </a:rPr>
              <a:t>Liwen</a:t>
            </a:r>
            <a:r>
              <a:rPr lang="en-US" altLang="en-GB" sz="2400" dirty="0">
                <a:solidFill>
                  <a:srgbClr val="00B050"/>
                </a:solidFill>
                <a:sym typeface="+mn-ea"/>
              </a:rPr>
              <a:t> Chu (NXP</a:t>
            </a:r>
            <a:r>
              <a:rPr lang="en-US" altLang="en-GB" sz="2400" dirty="0" smtClean="0">
                <a:solidFill>
                  <a:srgbClr val="00B050"/>
                </a:solidFill>
                <a:sym typeface="+mn-ea"/>
              </a:rPr>
              <a:t>)</a:t>
            </a:r>
            <a:endParaRPr lang="en-US" altLang="en-US" sz="2400" dirty="0">
              <a:solidFill>
                <a:srgbClr val="00B050"/>
              </a:solidFill>
              <a:sym typeface="+mn-ea"/>
            </a:endParaRPr>
          </a:p>
          <a:p>
            <a:pPr lvl="1" algn="l" eaLnBrk="0" hangingPunct="0">
              <a:buClrTx/>
              <a:buSzTx/>
              <a:buFontTx/>
              <a:buChar char="–"/>
              <a:defRPr/>
            </a:pPr>
            <a:r>
              <a:rPr lang="en-US" altLang="en-US" sz="2400" dirty="0">
                <a:solidFill>
                  <a:srgbClr val="00B050"/>
                </a:solidFill>
                <a:sym typeface="+mn-ea"/>
              </a:rPr>
              <a:t>11-25/0029, WPT Protocol, Wave and PPDU, Yinan Qi (OPPO)</a:t>
            </a:r>
          </a:p>
          <a:p>
            <a:pPr lvl="1" algn="l" eaLnBrk="0" hangingPunct="0">
              <a:buClrTx/>
              <a:buSzTx/>
              <a:buFontTx/>
              <a:buChar char="–"/>
              <a:defRPr/>
            </a:pPr>
            <a:r>
              <a:rPr lang="en-US" altLang="en-US" sz="2400" dirty="0">
                <a:solidFill>
                  <a:srgbClr val="00B050"/>
                </a:solidFill>
                <a:sym typeface="+mn-ea"/>
              </a:rPr>
              <a:t>11-25/0012, WPT Waveform Comparison, Amichai Sanderovich (Wiliot)</a:t>
            </a:r>
          </a:p>
          <a:p>
            <a:pPr lvl="1" algn="l" eaLnBrk="0" hangingPunct="0">
              <a:buClrTx/>
              <a:buSzTx/>
              <a:buFontTx/>
              <a:buChar char="–"/>
              <a:defRPr/>
            </a:pPr>
            <a:r>
              <a:rPr lang="en-US" altLang="en-US" sz="2400" dirty="0">
                <a:solidFill>
                  <a:srgbClr val="00B050"/>
                </a:solidFill>
                <a:sym typeface="+mn-ea"/>
              </a:rPr>
              <a:t>11-24/1916, Recap of Compact Secure Transaction Methods for AMP, Hui Luo (Infineon)</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smtClean="0">
                <a:sym typeface="+mn-ea"/>
              </a:rPr>
              <a:t>Timeline </a:t>
            </a:r>
            <a:r>
              <a:rPr lang="en-US" altLang="en-GB" dirty="0" smtClean="0">
                <a:sym typeface="+mn-ea"/>
              </a:rPr>
              <a:t>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600200"/>
            <a:ext cx="10361613" cy="4113213"/>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000" dirty="0"/>
              <a:t>SP1: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lgn="l">
              <a:buSzTx/>
              <a:buFont typeface="Arial" panose="020B0604020202020204" pitchFamily="34" charset="0"/>
              <a:buChar char="•"/>
            </a:pPr>
            <a:r>
              <a:rPr lang="en-US" altLang="zh-CN" sz="1665" dirty="0"/>
              <a:t>11bp defines an “</a:t>
            </a:r>
            <a:r>
              <a:rPr lang="en-US" altLang="zh-CN" sz="1665" dirty="0" smtClean="0"/>
              <a:t>AMP </a:t>
            </a:r>
            <a:r>
              <a:rPr lang="en-US" altLang="zh-CN" sz="1665" dirty="0"/>
              <a:t>AP STA</a:t>
            </a:r>
            <a:r>
              <a:rPr lang="en-US" altLang="zh-CN" sz="1665" dirty="0" smtClean="0"/>
              <a:t>”</a:t>
            </a:r>
            <a:endParaRPr lang="en-US" altLang="zh-CN" sz="1665" dirty="0"/>
          </a:p>
          <a:p>
            <a:pPr marL="1257300" lvl="2" indent="-342900" algn="l">
              <a:buSzTx/>
              <a:buFont typeface="Arial" panose="020B0604020202020204" pitchFamily="34" charset="0"/>
              <a:buChar char="•"/>
            </a:pPr>
            <a:r>
              <a:rPr lang="en-US" altLang="zh-CN" sz="1330" dirty="0"/>
              <a:t>AMP non AP STAs </a:t>
            </a:r>
            <a:r>
              <a:rPr lang="en-US" altLang="zh-CN" sz="1330" dirty="0" smtClean="0"/>
              <a:t> may or may not communicate </a:t>
            </a:r>
            <a:r>
              <a:rPr lang="en-US" altLang="zh-CN" sz="1330" dirty="0"/>
              <a:t>with AMP AP STA without association</a:t>
            </a:r>
          </a:p>
          <a:p>
            <a:pPr marL="1257300" lvl="2" indent="-342900" algn="l">
              <a:buSzTx/>
              <a:buFont typeface="Arial" panose="020B0604020202020204" pitchFamily="34" charset="0"/>
              <a:buChar char="•"/>
            </a:pPr>
            <a:r>
              <a:rPr lang="en-US" altLang="zh-CN" sz="1330" dirty="0"/>
              <a:t>The AMP AP STA </a:t>
            </a:r>
            <a:r>
              <a:rPr lang="en-US" altLang="zh-CN" sz="1330" dirty="0" smtClean="0"/>
              <a:t>may or may not </a:t>
            </a:r>
            <a:r>
              <a:rPr lang="en-US" altLang="zh-CN" sz="1330" dirty="0"/>
              <a:t>provide access to the DS for the AMP non AP STA</a:t>
            </a:r>
          </a:p>
          <a:p>
            <a:pPr marL="800100" lvl="1" indent="-342900" algn="l">
              <a:buSzTx/>
              <a:buFont typeface="Arial" panose="020B0604020202020204" pitchFamily="34" charset="0"/>
              <a:buChar char="•"/>
            </a:pPr>
            <a:r>
              <a:rPr lang="en-US" altLang="zh-CN" sz="1665" dirty="0"/>
              <a:t>Note: the AMP AP STA may be part of an access point</a:t>
            </a:r>
          </a:p>
          <a:p>
            <a:r>
              <a:rPr lang="en-US" altLang="zh-CN" sz="2000" b="0" i="1" dirty="0">
                <a:sym typeface="+mn-ea"/>
              </a:rPr>
              <a:t>[Reference contribution: 11-25/0055r1, 11-24/1537r2]</a:t>
            </a:r>
            <a:endParaRPr lang="en-US" altLang="zh-CN" sz="2000" dirty="0"/>
          </a:p>
          <a:p>
            <a:r>
              <a:rPr lang="en-US" altLang="zh-CN" sz="2000" dirty="0"/>
              <a:t>Result</a:t>
            </a:r>
            <a:r>
              <a:rPr lang="en-US" altLang="zh-CN" sz="2000" dirty="0" smtClean="0"/>
              <a:t>: </a:t>
            </a:r>
            <a:r>
              <a:rPr lang="en-US" altLang="zh-CN" sz="2000" dirty="0" smtClean="0">
                <a:solidFill>
                  <a:srgbClr val="00B050"/>
                </a:solidFill>
              </a:rPr>
              <a:t>no objection</a:t>
            </a:r>
            <a:endParaRPr lang="en-US" altLang="zh-CN" sz="2000" dirty="0">
              <a:solidFill>
                <a:srgbClr val="00B050"/>
              </a:solidFill>
            </a:endParaRPr>
          </a:p>
          <a:p>
            <a:r>
              <a:rPr lang="en-US" altLang="zh-CN" sz="2000" dirty="0"/>
              <a:t> </a:t>
            </a:r>
          </a:p>
          <a:p>
            <a:r>
              <a:rPr lang="en-US" altLang="zh-CN" sz="2000" dirty="0"/>
              <a:t>SP2: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buFont typeface="Arial" panose="020B0604020202020204" pitchFamily="34" charset="0"/>
              <a:buChar char="•"/>
            </a:pPr>
            <a:r>
              <a:rPr lang="en-US" altLang="zh-CN" sz="1665" dirty="0"/>
              <a:t>11bp defines communication </a:t>
            </a:r>
            <a:r>
              <a:rPr lang="en-US" altLang="zh-CN" sz="1665" dirty="0" smtClean="0"/>
              <a:t>between</a:t>
            </a:r>
            <a:r>
              <a:rPr lang="en-US" altLang="zh-CN" sz="1665" dirty="0" smtClean="0"/>
              <a:t> </a:t>
            </a:r>
            <a:r>
              <a:rPr lang="en-US" altLang="zh-CN" sz="1665" dirty="0"/>
              <a:t>AMP non AP </a:t>
            </a:r>
            <a:r>
              <a:rPr lang="en-US" altLang="zh-CN" sz="1665" dirty="0" smtClean="0"/>
              <a:t>STA and AMP AP STA through </a:t>
            </a:r>
            <a:r>
              <a:rPr lang="en-US" altLang="zh-CN" sz="1665" dirty="0"/>
              <a:t>11bp frames</a:t>
            </a:r>
          </a:p>
          <a:p>
            <a:r>
              <a:rPr lang="en-US" altLang="zh-CN" sz="2000" dirty="0"/>
              <a:t> </a:t>
            </a:r>
            <a:r>
              <a:rPr lang="en-US" altLang="zh-CN" sz="1995" b="0" i="1" dirty="0"/>
              <a:t>[</a:t>
            </a:r>
            <a:r>
              <a:rPr lang="en-US" altLang="zh-CN" sz="1995" b="0" i="1" dirty="0">
                <a:sym typeface="+mn-ea"/>
              </a:rPr>
              <a:t>Reference contribution: 11-25/0055r1, 11-24/1537r2</a:t>
            </a:r>
            <a:r>
              <a:rPr lang="en-US" altLang="zh-CN" sz="1995" b="0" i="1" dirty="0"/>
              <a:t>]</a:t>
            </a:r>
          </a:p>
          <a:p>
            <a:pPr marL="0" lvl="0" indent="0">
              <a:buNone/>
            </a:pPr>
            <a:r>
              <a:rPr lang="en-US" altLang="zh-CN" sz="1995" dirty="0">
                <a:sym typeface="+mn-ea"/>
              </a:rPr>
              <a:t>Result</a:t>
            </a:r>
            <a:r>
              <a:rPr lang="en-US" altLang="zh-CN" sz="1995" dirty="0" smtClean="0">
                <a:sym typeface="+mn-ea"/>
              </a:rPr>
              <a:t>: </a:t>
            </a:r>
            <a:r>
              <a:rPr lang="en-US" altLang="zh-CN" sz="1995" dirty="0" smtClean="0">
                <a:sym typeface="+mn-ea"/>
              </a:rPr>
              <a:t>no objection</a:t>
            </a:r>
            <a:endParaRPr lang="en-US" altLang="zh-CN" sz="1995" dirty="0"/>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 (Solomon Trainin)</a:t>
            </a:r>
            <a:r>
              <a:rPr lang="en-US" altLang="zh-CN" sz="2800" dirty="0"/>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826895"/>
            <a:ext cx="10361613" cy="4113213"/>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000" dirty="0"/>
              <a:t>SP1: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lgn="l">
              <a:buSzTx/>
              <a:buFont typeface="Arial" panose="020B0604020202020204" pitchFamily="34" charset="0"/>
              <a:buChar char="•"/>
            </a:pPr>
            <a:r>
              <a:rPr lang="en-US" altLang="zh-CN" sz="1665" dirty="0"/>
              <a:t>11bp defines a mechanism to allow an AP to solicit AMP uplink PPDU(s) from one or more 802.11bp clients.</a:t>
            </a:r>
          </a:p>
          <a:p>
            <a:r>
              <a:rPr lang="en-US" altLang="zh-CN" sz="2000" b="0" i="1" dirty="0">
                <a:sym typeface="+mn-ea"/>
              </a:rPr>
              <a:t>[Reference contribution: 11-24/2113r0]</a:t>
            </a:r>
            <a:endParaRPr lang="en-US" altLang="zh-CN" sz="2000" dirty="0"/>
          </a:p>
          <a:p>
            <a:r>
              <a:rPr lang="en-US" altLang="zh-CN" sz="2000" dirty="0"/>
              <a:t>Result</a:t>
            </a:r>
            <a:r>
              <a:rPr lang="en-US" altLang="zh-CN" sz="2000" dirty="0" smtClean="0"/>
              <a:t>: </a:t>
            </a:r>
            <a:r>
              <a:rPr lang="en-US" altLang="zh-CN" sz="2000" dirty="0" smtClean="0"/>
              <a:t>no objection</a:t>
            </a:r>
            <a:endParaRPr lang="en-US" altLang="zh-CN" sz="2000" dirty="0"/>
          </a:p>
          <a:p>
            <a:r>
              <a:rPr lang="en-US" altLang="zh-CN" sz="2000" dirty="0"/>
              <a:t> </a:t>
            </a:r>
          </a:p>
          <a:p>
            <a:r>
              <a:rPr lang="en-US" altLang="zh-CN" sz="2000" dirty="0"/>
              <a:t>SP2: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buFont typeface="Arial" panose="020B0604020202020204" pitchFamily="34" charset="0"/>
              <a:buChar char="•"/>
            </a:pPr>
            <a:r>
              <a:rPr lang="en-US" altLang="zh-CN" sz="1665" dirty="0"/>
              <a:t>11bp defines a Time Division Multiple Access (TDMA) mechanism for multiple 802.11bp clients to transmit AMP uplink PPDU(s).</a:t>
            </a:r>
          </a:p>
          <a:p>
            <a:r>
              <a:rPr lang="en-US" altLang="zh-CN" sz="2000" dirty="0"/>
              <a:t> </a:t>
            </a:r>
            <a:r>
              <a:rPr lang="en-US" altLang="zh-CN" sz="1995" b="0" i="1" dirty="0"/>
              <a:t>[</a:t>
            </a:r>
            <a:r>
              <a:rPr lang="en-US" altLang="zh-CN" sz="1995" b="0" i="1" dirty="0">
                <a:sym typeface="+mn-ea"/>
              </a:rPr>
              <a:t>Reference contribution: 11-24/2113r0</a:t>
            </a:r>
            <a:r>
              <a:rPr lang="en-US" altLang="zh-CN" sz="1995" b="0" i="1" dirty="0"/>
              <a:t>]</a:t>
            </a:r>
          </a:p>
          <a:p>
            <a:pPr marL="0" lvl="0" indent="0">
              <a:buNone/>
            </a:pPr>
            <a:r>
              <a:rPr lang="en-US" altLang="zh-CN" sz="1995" dirty="0">
                <a:sym typeface="+mn-ea"/>
              </a:rPr>
              <a:t>Result</a:t>
            </a:r>
            <a:r>
              <a:rPr lang="en-US" altLang="zh-CN" sz="1995" dirty="0" smtClean="0">
                <a:sym typeface="+mn-ea"/>
              </a:rPr>
              <a:t>: </a:t>
            </a:r>
            <a:r>
              <a:rPr lang="en-US" altLang="zh-CN" sz="1995" dirty="0" smtClean="0">
                <a:sym typeface="+mn-ea"/>
              </a:rPr>
              <a:t>no objection</a:t>
            </a:r>
            <a:endParaRPr lang="en-US" altLang="zh-CN" sz="1995" dirty="0"/>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#2 (Sanket Kalamkar)</a:t>
            </a:r>
            <a:r>
              <a:rPr lang="en-US" altLang="zh-CN" sz="28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826895"/>
            <a:ext cx="10361613" cy="4113213"/>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000" dirty="0"/>
              <a:t>SP3: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lgn="l">
              <a:buSzTx/>
              <a:buFont typeface="Arial" panose="020B0604020202020204" pitchFamily="34" charset="0"/>
              <a:buChar char="•"/>
            </a:pPr>
            <a:r>
              <a:rPr lang="en-US" altLang="zh-CN" sz="1665" dirty="0"/>
              <a:t>11bp defines a slotted ALOHA based procedure to enable multiple clients to access the medium to send uplink AMP PPDU(s).</a:t>
            </a:r>
          </a:p>
          <a:p>
            <a:r>
              <a:rPr lang="en-US" altLang="zh-CN" sz="2000" b="0" i="1" dirty="0">
                <a:sym typeface="+mn-ea"/>
              </a:rPr>
              <a:t>[Reference contribution: 11-24/2113r0]</a:t>
            </a:r>
            <a:endParaRPr lang="en-US" altLang="zh-CN" sz="2000" dirty="0"/>
          </a:p>
          <a:p>
            <a:r>
              <a:rPr lang="en-US" altLang="zh-CN" sz="2000" dirty="0"/>
              <a:t>Result</a:t>
            </a:r>
            <a:r>
              <a:rPr lang="en-US" altLang="zh-CN" sz="2000" dirty="0" smtClean="0"/>
              <a:t>: </a:t>
            </a:r>
            <a:r>
              <a:rPr lang="en-US" altLang="zh-CN" sz="2000" dirty="0" smtClean="0"/>
              <a:t>deferred</a:t>
            </a:r>
            <a:endParaRPr lang="en-US" altLang="zh-CN" sz="2000" dirty="0"/>
          </a:p>
          <a:p>
            <a:r>
              <a:rPr lang="en-US" altLang="zh-CN" sz="2000" dirty="0"/>
              <a:t> </a:t>
            </a:r>
          </a:p>
          <a:p>
            <a:r>
              <a:rPr lang="en-US" altLang="zh-CN" sz="2000" dirty="0"/>
              <a:t>SP4: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buFont typeface="Arial" panose="020B0604020202020204" pitchFamily="34" charset="0"/>
              <a:buChar char="•"/>
            </a:pPr>
            <a:r>
              <a:rPr lang="en-US" altLang="zh-CN" sz="1665" dirty="0"/>
              <a:t>11bp defines a </a:t>
            </a:r>
            <a:r>
              <a:rPr lang="en-US" altLang="zh-CN" sz="1665" dirty="0" smtClean="0"/>
              <a:t>mechanism </a:t>
            </a:r>
            <a:r>
              <a:rPr lang="en-US" altLang="zh-CN" sz="1665" dirty="0"/>
              <a:t>to support secure communications for 802.11bp clients.</a:t>
            </a:r>
          </a:p>
          <a:p>
            <a:r>
              <a:rPr lang="en-US" altLang="zh-CN" sz="2000" dirty="0"/>
              <a:t> </a:t>
            </a:r>
            <a:r>
              <a:rPr lang="en-US" altLang="zh-CN" sz="1995" b="0" i="1" dirty="0"/>
              <a:t>[</a:t>
            </a:r>
            <a:r>
              <a:rPr lang="en-US" altLang="zh-CN" sz="1995" b="0" i="1" dirty="0">
                <a:sym typeface="+mn-ea"/>
              </a:rPr>
              <a:t>Reference contribution: 11-24/2112r0</a:t>
            </a:r>
            <a:r>
              <a:rPr lang="en-US" altLang="zh-CN" sz="1995" b="0" i="1" dirty="0"/>
              <a:t>]</a:t>
            </a:r>
          </a:p>
          <a:p>
            <a:pPr marL="0" lvl="0" indent="0">
              <a:buNone/>
            </a:pPr>
            <a:r>
              <a:rPr lang="en-US" altLang="zh-CN" sz="1995" dirty="0">
                <a:sym typeface="+mn-ea"/>
              </a:rPr>
              <a:t>Result</a:t>
            </a:r>
            <a:r>
              <a:rPr lang="en-US" altLang="zh-CN" sz="1995" dirty="0" smtClean="0">
                <a:sym typeface="+mn-ea"/>
              </a:rPr>
              <a:t>: </a:t>
            </a:r>
            <a:r>
              <a:rPr lang="en-US" altLang="zh-CN" sz="1995" dirty="0" smtClean="0">
                <a:sym typeface="+mn-ea"/>
              </a:rPr>
              <a:t>no objection</a:t>
            </a:r>
            <a:endParaRPr lang="en-US" altLang="zh-CN" sz="1995" dirty="0"/>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#2 </a:t>
            </a:r>
            <a:r>
              <a:rPr lang="en-US" altLang="zh-CN" sz="2800" dirty="0" smtClean="0">
                <a:sym typeface="+mn-ea"/>
              </a:rPr>
              <a:t>(Sanket Kalamkar)</a:t>
            </a:r>
            <a:r>
              <a:rPr lang="en-US" altLang="zh-CN" sz="2800" dirty="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372235"/>
            <a:ext cx="10361930" cy="52247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1800" dirty="0"/>
              <a:t>SP1: </a:t>
            </a:r>
          </a:p>
          <a:p>
            <a:pPr marL="342900" indent="-342900">
              <a:buFont typeface="Arial" panose="020B0604020202020204" pitchFamily="34" charset="0"/>
              <a:buChar char="•"/>
            </a:pPr>
            <a:r>
              <a:rPr lang="en-US" altLang="zh-CN" sz="1800" dirty="0"/>
              <a:t>Do you agree to include the following text to the security sub-clause of the 11bp SFD?</a:t>
            </a:r>
          </a:p>
          <a:p>
            <a:pPr marL="800100" lvl="1" indent="-342900" algn="l">
              <a:buSzTx/>
              <a:buFont typeface="Arial" panose="020B0604020202020204" pitchFamily="34" charset="0"/>
              <a:buChar char="•"/>
            </a:pPr>
            <a:r>
              <a:rPr lang="en-US" altLang="zh-CN" sz="1600" dirty="0"/>
              <a:t>IEEE 802.11bp will specify secure data communication methods that do not require maintaining security associations.</a:t>
            </a:r>
          </a:p>
          <a:p>
            <a:pPr marL="800100" lvl="1" indent="-342900" algn="l">
              <a:buSzTx/>
              <a:buFont typeface="Arial" panose="020B0604020202020204" pitchFamily="34" charset="0"/>
              <a:buChar char="•"/>
            </a:pPr>
            <a:r>
              <a:rPr lang="en-US" altLang="zh-CN" sz="1600" dirty="0"/>
              <a:t>Note:</a:t>
            </a:r>
          </a:p>
          <a:p>
            <a:pPr marL="1257300" lvl="2" indent="-342900" algn="l">
              <a:buSzTx/>
              <a:buFont typeface="Arial" panose="020B0604020202020204" pitchFamily="34" charset="0"/>
              <a:buChar char="•"/>
            </a:pPr>
            <a:r>
              <a:rPr lang="en-US" altLang="zh-CN" dirty="0" smtClean="0"/>
              <a:t>The </a:t>
            </a:r>
            <a:r>
              <a:rPr lang="en-US" altLang="zh-CN" dirty="0"/>
              <a:t>details are TBD</a:t>
            </a:r>
            <a:r>
              <a:rPr lang="en-US" altLang="zh-CN" dirty="0" smtClean="0"/>
              <a:t>.</a:t>
            </a:r>
          </a:p>
          <a:p>
            <a:pPr marL="1257300" lvl="2" indent="-342900" algn="l">
              <a:buSzTx/>
              <a:buFont typeface="Arial" panose="020B0604020202020204" pitchFamily="34" charset="0"/>
              <a:buChar char="•"/>
            </a:pPr>
            <a:r>
              <a:rPr lang="en-US" altLang="zh-CN" sz="1400" dirty="0" smtClean="0"/>
              <a:t>The security communication methods for backscattering devices is TBD.</a:t>
            </a:r>
            <a:endParaRPr lang="en-US" altLang="zh-CN" sz="1400" dirty="0"/>
          </a:p>
          <a:p>
            <a:r>
              <a:rPr lang="en-US" altLang="zh-CN" sz="1600" b="0" i="1" dirty="0">
                <a:sym typeface="+mn-ea"/>
              </a:rPr>
              <a:t>[Reference contribution: 11-24/0178, 11-24/0526, 11-24/0871, 11-24/1242, 11-24/1998, 11-24/1916]</a:t>
            </a:r>
            <a:endParaRPr lang="en-US" altLang="zh-CN" sz="1600" dirty="0"/>
          </a:p>
          <a:p>
            <a:r>
              <a:rPr lang="en-US" altLang="zh-CN" sz="1800" dirty="0"/>
              <a:t>Result</a:t>
            </a:r>
            <a:r>
              <a:rPr lang="en-US" altLang="zh-CN" sz="1800" dirty="0" smtClean="0"/>
              <a:t>: </a:t>
            </a:r>
            <a:r>
              <a:rPr lang="en-US" altLang="zh-CN" sz="1800" dirty="0" smtClean="0"/>
              <a:t>50y/27n/30a</a:t>
            </a:r>
            <a:endParaRPr lang="en-US" altLang="zh-CN" sz="1800" dirty="0"/>
          </a:p>
          <a:p>
            <a:r>
              <a:rPr lang="en-US" altLang="zh-CN" sz="1800" dirty="0"/>
              <a:t> </a:t>
            </a:r>
          </a:p>
          <a:p>
            <a:r>
              <a:rPr lang="en-US" altLang="zh-CN" sz="1800" dirty="0"/>
              <a:t>SP2: </a:t>
            </a:r>
            <a:r>
              <a:rPr lang="en-US" altLang="zh-CN" sz="1800" dirty="0" smtClean="0"/>
              <a:t> (information collection)</a:t>
            </a:r>
            <a:endParaRPr lang="en-US" altLang="zh-CN" sz="1800" dirty="0"/>
          </a:p>
          <a:p>
            <a:pPr marL="342900" indent="-342900">
              <a:buFont typeface="Arial" panose="020B0604020202020204" pitchFamily="34" charset="0"/>
              <a:buChar char="•"/>
            </a:pPr>
            <a:r>
              <a:rPr lang="en-US" altLang="zh-CN" sz="1800" dirty="0"/>
              <a:t>Do you </a:t>
            </a:r>
            <a:r>
              <a:rPr lang="en-US" altLang="zh-CN" sz="1800" dirty="0" smtClean="0"/>
              <a:t>agree?</a:t>
            </a:r>
            <a:endParaRPr lang="en-US" altLang="zh-CN" sz="1800" dirty="0"/>
          </a:p>
          <a:p>
            <a:pPr marL="800100" lvl="1" indent="-342900">
              <a:buFont typeface="Arial" panose="020B0604020202020204" pitchFamily="34" charset="0"/>
              <a:buChar char="•"/>
            </a:pPr>
            <a:r>
              <a:rPr lang="en-US" altLang="zh-CN" sz="1600" dirty="0"/>
              <a:t>IEEE 802.11bp </a:t>
            </a:r>
            <a:r>
              <a:rPr lang="en-US" altLang="zh-CN" sz="1600" dirty="0" smtClean="0"/>
              <a:t>will </a:t>
            </a:r>
            <a:r>
              <a:rPr lang="en-US" altLang="zh-CN" sz="1600" dirty="0"/>
              <a:t>specify ASCON-128 as an optional cipher for 802.11bp STAs.</a:t>
            </a:r>
          </a:p>
          <a:p>
            <a:pPr marL="800100" lvl="1" indent="-342900">
              <a:buFont typeface="Arial" panose="020B0604020202020204" pitchFamily="34" charset="0"/>
              <a:buChar char="•"/>
            </a:pPr>
            <a:r>
              <a:rPr lang="en-US" altLang="zh-CN" sz="1600" dirty="0"/>
              <a:t>IEEE 802.11bp will specify BIP-ASCON-128 as an optional authentication-only cipher for 802.11bp STAs</a:t>
            </a:r>
          </a:p>
          <a:p>
            <a:r>
              <a:rPr lang="en-US" altLang="zh-CN" sz="1600" dirty="0"/>
              <a:t> </a:t>
            </a:r>
            <a:r>
              <a:rPr lang="en-US" altLang="zh-CN" sz="1600" b="0" i="1" dirty="0"/>
              <a:t>[</a:t>
            </a:r>
            <a:r>
              <a:rPr lang="en-US" altLang="zh-CN" sz="1600" b="0" i="1" dirty="0">
                <a:sym typeface="+mn-ea"/>
              </a:rPr>
              <a:t>Reference contribution: 11-24/1584, 11-24/1998, 11-24/1916</a:t>
            </a:r>
            <a:r>
              <a:rPr lang="en-US" altLang="zh-CN" sz="1600" b="0" i="1" dirty="0"/>
              <a:t>]</a:t>
            </a:r>
          </a:p>
          <a:p>
            <a:pPr marL="0" lvl="0" indent="0">
              <a:buNone/>
            </a:pPr>
            <a:r>
              <a:rPr lang="en-US" altLang="zh-CN" sz="1800" dirty="0">
                <a:sym typeface="+mn-ea"/>
              </a:rPr>
              <a:t>Result</a:t>
            </a:r>
            <a:r>
              <a:rPr lang="en-US" altLang="zh-CN" sz="1800" dirty="0" smtClean="0">
                <a:sym typeface="+mn-ea"/>
              </a:rPr>
              <a:t>: </a:t>
            </a:r>
            <a:r>
              <a:rPr lang="en-US" altLang="zh-CN" sz="1800" dirty="0" smtClean="0">
                <a:sym typeface="+mn-ea"/>
              </a:rPr>
              <a:t>17y/29n/44a</a:t>
            </a:r>
            <a:endParaRPr lang="en-US" altLang="zh-CN" sz="1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#3 (Hui Luo)</a:t>
            </a:r>
            <a:r>
              <a:rPr lang="en-US" altLang="zh-CN" sz="2800" dirty="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2009140"/>
            <a:ext cx="10361930" cy="4587875"/>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a:t>11bp defines one mode of backscattering without carrier center frequency shift.</a:t>
            </a:r>
          </a:p>
          <a:p>
            <a:endParaRPr lang="en-US" altLang="zh-CN" sz="2000" b="0" i="1" dirty="0">
              <a:sym typeface="+mn-ea"/>
            </a:endParaRPr>
          </a:p>
          <a:p>
            <a:r>
              <a:rPr lang="en-US" altLang="zh-CN" sz="2000" b="0" i="1" dirty="0">
                <a:sym typeface="+mn-ea"/>
              </a:rPr>
              <a:t>[Reference contribution: </a:t>
            </a:r>
            <a:r>
              <a:rPr lang="en-US" altLang="zh-CN" sz="2000" b="0" i="1" dirty="0" smtClean="0">
                <a:sym typeface="+mn-ea"/>
              </a:rPr>
              <a:t>11-25/0058r1</a:t>
            </a:r>
            <a:r>
              <a:rPr lang="en-US" altLang="zh-CN" sz="2000" b="0" i="1" dirty="0">
                <a:sym typeface="+mn-ea"/>
              </a:rPr>
              <a:t>]</a:t>
            </a:r>
            <a:endParaRPr lang="en-US" altLang="zh-CN" sz="2000" dirty="0"/>
          </a:p>
          <a:p>
            <a:endParaRPr lang="en-US" altLang="zh-CN" sz="2400" dirty="0"/>
          </a:p>
          <a:p>
            <a:r>
              <a:rPr lang="en-US" altLang="zh-CN" sz="2400" dirty="0"/>
              <a:t>Result</a:t>
            </a:r>
            <a:r>
              <a:rPr lang="en-US" altLang="zh-CN" sz="2400" dirty="0" smtClean="0"/>
              <a:t>: </a:t>
            </a:r>
            <a:r>
              <a:rPr lang="en-US" altLang="zh-CN" sz="2400" dirty="0" smtClean="0"/>
              <a:t>no objection</a:t>
            </a:r>
            <a:endParaRPr lang="en-US" altLang="zh-CN" sz="2400" dirty="0"/>
          </a:p>
          <a:p>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#4 (Rui Cao)</a:t>
            </a:r>
            <a:r>
              <a:rPr lang="en-US" altLang="zh-CN" sz="2800" dirty="0"/>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2009140"/>
            <a:ext cx="10361930" cy="4587875"/>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a:t>The preamble of an AMP DL PPDU includes L-STF, L-LTF, L-SIG, RL-SIG, and U-SIGs for AMP enabled non-AP STA and active TX non-AP AMP </a:t>
            </a:r>
            <a:r>
              <a:rPr lang="en-US" altLang="zh-CN" sz="2000" dirty="0" smtClean="0"/>
              <a:t>STA in 2.4 GHz.</a:t>
            </a:r>
            <a:endParaRPr lang="en-US" altLang="zh-CN" sz="2000" dirty="0"/>
          </a:p>
          <a:p>
            <a:endParaRPr lang="en-US" altLang="zh-CN" sz="2000" b="0" i="1" dirty="0">
              <a:sym typeface="+mn-ea"/>
            </a:endParaRPr>
          </a:p>
          <a:p>
            <a:r>
              <a:rPr lang="en-US" altLang="zh-CN" sz="2000" b="0" i="1" dirty="0">
                <a:sym typeface="+mn-ea"/>
              </a:rPr>
              <a:t>[Reference contribution: 11-24/1859r0]</a:t>
            </a:r>
            <a:endParaRPr lang="en-US" altLang="zh-CN" sz="2000" dirty="0"/>
          </a:p>
          <a:p>
            <a:endParaRPr lang="en-US" altLang="zh-CN" sz="2400" dirty="0"/>
          </a:p>
          <a:p>
            <a:r>
              <a:rPr lang="en-US" altLang="zh-CN" sz="2400" dirty="0"/>
              <a:t>Result</a:t>
            </a:r>
            <a:r>
              <a:rPr lang="en-US" altLang="zh-CN" sz="2400" dirty="0" smtClean="0"/>
              <a:t>: </a:t>
            </a:r>
            <a:r>
              <a:rPr lang="en-US" altLang="zh-CN" sz="2400" dirty="0" smtClean="0"/>
              <a:t>no objection</a:t>
            </a:r>
            <a:endParaRPr lang="en-US" altLang="zh-CN" sz="2400" dirty="0"/>
          </a:p>
          <a:p>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#5 (Youwei Chen)</a:t>
            </a:r>
            <a:r>
              <a:rPr lang="en-US" altLang="zh-CN" sz="2800" dirty="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29105"/>
            <a:ext cx="10361930" cy="463550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000" dirty="0"/>
              <a:t>SP1: </a:t>
            </a:r>
          </a:p>
          <a:p>
            <a:pPr marL="342900" indent="-342900">
              <a:buFont typeface="Arial" panose="020B0604020202020204" pitchFamily="34" charset="0"/>
              <a:buChar char="•"/>
            </a:pPr>
            <a:r>
              <a:rPr lang="en-US" altLang="zh-CN" sz="2000" dirty="0"/>
              <a:t>Do you agree to include the following text to the 11bp SFD?</a:t>
            </a:r>
          </a:p>
          <a:p>
            <a:pPr marL="800100" lvl="1" indent="-342900" algn="l">
              <a:buSzTx/>
              <a:buFont typeface="Arial" panose="020B0604020202020204" pitchFamily="34" charset="0"/>
              <a:buChar char="•"/>
            </a:pPr>
            <a:r>
              <a:rPr lang="en-US" altLang="zh-CN" sz="1800" dirty="0"/>
              <a:t>Backscatter non-AP AMP STA: A non-AP AMP STA that is capable of receiving only AMP Downlink PPDUs and supports uplink backscatter transmission.</a:t>
            </a:r>
          </a:p>
          <a:p>
            <a:pPr marL="800100" lvl="1" indent="-342900" algn="l">
              <a:buSzTx/>
              <a:buFont typeface="Arial" panose="020B0604020202020204" pitchFamily="34" charset="0"/>
              <a:buChar char="•"/>
            </a:pPr>
            <a:r>
              <a:rPr lang="en-US" altLang="zh-CN" sz="1800" dirty="0"/>
              <a:t>Active Tx non-AP AMP STA: A non-AP AMP STA that is capable of receiving only AMP Downlink PPDUs and supports active </a:t>
            </a:r>
            <a:r>
              <a:rPr lang="en-US" altLang="zh-CN" sz="1800" dirty="0" smtClean="0"/>
              <a:t>transmission </a:t>
            </a:r>
            <a:r>
              <a:rPr lang="en-US" altLang="zh-CN" sz="1800" dirty="0"/>
              <a:t>of AMP Uplink PPDUs.</a:t>
            </a:r>
          </a:p>
          <a:p>
            <a:pPr marL="800100" lvl="1" indent="-342900" algn="l">
              <a:buSzTx/>
              <a:buFont typeface="Arial" panose="020B0604020202020204" pitchFamily="34" charset="0"/>
              <a:buChar char="•"/>
            </a:pPr>
            <a:r>
              <a:rPr lang="en-US" altLang="zh-CN" sz="1800" dirty="0"/>
              <a:t>AMP Enabled non-AP STA: A non-AP STA (e.g. non-HT, HT or HE STA) that is also capable of receiving AMP Downlink PPDUs</a:t>
            </a:r>
          </a:p>
          <a:p>
            <a:endParaRPr lang="en-US" altLang="zh-CN" sz="1800" b="0" i="1" dirty="0">
              <a:sym typeface="+mn-ea"/>
            </a:endParaRPr>
          </a:p>
          <a:p>
            <a:r>
              <a:rPr lang="en-US" altLang="zh-CN" sz="1800" b="0" i="1" dirty="0">
                <a:sym typeface="+mn-ea"/>
              </a:rPr>
              <a:t>[Reference contribution: 11-24/1846r2]</a:t>
            </a:r>
            <a:endParaRPr lang="en-US" altLang="zh-CN" sz="1800" dirty="0"/>
          </a:p>
          <a:p>
            <a:endParaRPr lang="en-US" altLang="zh-CN" sz="2000" dirty="0"/>
          </a:p>
          <a:p>
            <a:r>
              <a:rPr lang="en-US" altLang="zh-CN" sz="2000" dirty="0"/>
              <a:t>Result</a:t>
            </a:r>
            <a:r>
              <a:rPr lang="en-US" altLang="zh-CN" sz="2000" dirty="0" smtClean="0"/>
              <a:t>: </a:t>
            </a:r>
            <a:r>
              <a:rPr lang="en-US" altLang="zh-CN" sz="2000" dirty="0" smtClean="0"/>
              <a:t>no objection</a:t>
            </a:r>
            <a:endParaRPr lang="en-US" altLang="zh-CN" sz="20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#6 (Rojan Chitrakar)</a:t>
            </a:r>
            <a:r>
              <a:rPr lang="en-US" altLang="zh-CN" sz="2800" dirty="0"/>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SP2: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smtClean="0"/>
              <a:t>11bp </a:t>
            </a:r>
            <a:r>
              <a:rPr lang="en-US" altLang="zh-CN" sz="2000" dirty="0"/>
              <a:t>supports a mode of operation in which a sub-set of the logical interface of the UHF RFID Standard is used for backscattering communication.</a:t>
            </a:r>
          </a:p>
          <a:p>
            <a:pPr marL="1257300" lvl="2" indent="-342900" algn="l">
              <a:buSzTx/>
              <a:buFont typeface="Arial" panose="020B0604020202020204" pitchFamily="34" charset="0"/>
              <a:buChar char="•"/>
            </a:pPr>
            <a:r>
              <a:rPr lang="en-US" altLang="zh-CN" sz="1600" dirty="0"/>
              <a:t>Applicable UHF commands are encapsulated in </a:t>
            </a:r>
            <a:r>
              <a:rPr lang="en-US" altLang="zh-CN" sz="1600" dirty="0" smtClean="0"/>
              <a:t>802.11bp </a:t>
            </a:r>
            <a:r>
              <a:rPr lang="en-US" altLang="zh-CN" sz="1600" dirty="0"/>
              <a:t>frames.</a:t>
            </a:r>
          </a:p>
          <a:p>
            <a:pPr marL="1257300" lvl="2" indent="-342900" algn="l">
              <a:buSzTx/>
              <a:buFont typeface="Arial" panose="020B0604020202020204" pitchFamily="34" charset="0"/>
              <a:buChar char="•"/>
            </a:pPr>
            <a:r>
              <a:rPr lang="en-US" altLang="zh-CN" sz="1600" dirty="0"/>
              <a:t>Applicable to both mono-static &amp; bi-static backscattering.</a:t>
            </a:r>
          </a:p>
          <a:p>
            <a:pPr marL="1257300" lvl="2" indent="-342900" algn="l">
              <a:buSzTx/>
              <a:buFont typeface="Arial" panose="020B0604020202020204" pitchFamily="34" charset="0"/>
              <a:buChar char="•"/>
            </a:pPr>
            <a:r>
              <a:rPr lang="en-US" altLang="zh-CN" sz="1600" dirty="0"/>
              <a:t>The sub-set of the logical interface to be reused is TBD.</a:t>
            </a:r>
          </a:p>
          <a:p>
            <a:pPr marL="1257300" lvl="2" indent="-342900" algn="l">
              <a:buSzTx/>
              <a:buFont typeface="Arial" panose="020B0604020202020204" pitchFamily="34" charset="0"/>
              <a:buChar char="•"/>
            </a:pPr>
            <a:r>
              <a:rPr lang="en-US" altLang="zh-CN" sz="1600" dirty="0"/>
              <a:t>NOTE – The logical interface of the UHF RFID Standard is defined by the EPC® Radio-Frequency Identity Generation-2 UHF RFID Standard.</a:t>
            </a:r>
            <a:r>
              <a:rPr lang="en-US" altLang="zh-CN" sz="2000" dirty="0"/>
              <a:t> </a:t>
            </a:r>
          </a:p>
          <a:p>
            <a:endParaRPr lang="en-US" altLang="zh-CN" sz="2000" b="0" i="1" dirty="0">
              <a:sym typeface="+mn-ea"/>
            </a:endParaRPr>
          </a:p>
          <a:p>
            <a:r>
              <a:rPr lang="en-US" altLang="zh-CN" sz="2000" b="0" i="1" dirty="0">
                <a:sym typeface="+mn-ea"/>
              </a:rPr>
              <a:t>[Reference contribution: 11-25/0045r0]</a:t>
            </a:r>
            <a:endParaRPr lang="en-US" altLang="zh-CN" sz="2000" dirty="0"/>
          </a:p>
          <a:p>
            <a:endParaRPr lang="en-US" altLang="zh-CN" sz="2400" dirty="0"/>
          </a:p>
          <a:p>
            <a:r>
              <a:rPr lang="en-US" altLang="zh-CN" sz="2400" dirty="0"/>
              <a:t>Result</a:t>
            </a:r>
            <a:r>
              <a:rPr lang="en-US" altLang="zh-CN" sz="2400" dirty="0" smtClean="0"/>
              <a:t>: </a:t>
            </a:r>
            <a:r>
              <a:rPr lang="en-US" altLang="zh-CN" sz="2400" dirty="0" smtClean="0"/>
              <a:t>45Y/12N/34A</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#6 (Rojan Chitrakar)</a:t>
            </a:r>
            <a:r>
              <a:rPr lang="en-US" altLang="zh-CN" sz="2800" dirty="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SP3: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a:t>802.11bp supports a mode of operation that use a time-slot based channel access mechanism for Active Tx non-AP AMP STA</a:t>
            </a:r>
            <a:r>
              <a:rPr lang="en-US" altLang="zh-CN" sz="1600" dirty="0"/>
              <a:t>.</a:t>
            </a:r>
            <a:r>
              <a:rPr lang="en-US" altLang="zh-CN" sz="2000" dirty="0"/>
              <a:t> </a:t>
            </a:r>
          </a:p>
          <a:p>
            <a:endParaRPr lang="en-US" altLang="zh-CN" sz="2000" b="0" i="1" dirty="0">
              <a:sym typeface="+mn-ea"/>
            </a:endParaRPr>
          </a:p>
          <a:p>
            <a:r>
              <a:rPr lang="en-US" altLang="zh-CN" sz="2000" b="0" i="1" dirty="0">
                <a:sym typeface="+mn-ea"/>
              </a:rPr>
              <a:t>[Reference contribution: 11-25/0046r0]</a:t>
            </a:r>
            <a:endParaRPr lang="en-US" altLang="zh-CN" sz="2000" dirty="0"/>
          </a:p>
          <a:p>
            <a:endParaRPr lang="en-US" altLang="zh-CN" sz="2400" dirty="0"/>
          </a:p>
          <a:p>
            <a:r>
              <a:rPr lang="en-US" altLang="zh-CN" sz="2400" dirty="0"/>
              <a:t>Result</a:t>
            </a:r>
            <a:r>
              <a:rPr lang="en-US" altLang="zh-CN" sz="2400" dirty="0" smtClean="0"/>
              <a:t>: </a:t>
            </a:r>
            <a:r>
              <a:rPr lang="en-US" altLang="zh-CN" sz="2400" dirty="0" smtClean="0"/>
              <a:t>deferred</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#6 (Rojan Chitrakar)</a:t>
            </a:r>
            <a:r>
              <a:rPr lang="en-US" altLang="zh-CN" sz="2800" dirty="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a:t>The (3dB) bandwidth of the AMP DL PPDU in 2.4 GHz is at least 10 MHz for backscattering communication. The transmit spectrum mask is TBD</a:t>
            </a:r>
            <a:r>
              <a:rPr lang="en-US" altLang="zh-CN" sz="1600" dirty="0"/>
              <a:t>.</a:t>
            </a:r>
            <a:r>
              <a:rPr lang="en-US" altLang="zh-CN" sz="2000" dirty="0"/>
              <a:t> </a:t>
            </a:r>
          </a:p>
          <a:p>
            <a:endParaRPr lang="en-US" altLang="zh-CN" sz="2000" b="0" i="1" dirty="0">
              <a:sym typeface="+mn-ea"/>
            </a:endParaRPr>
          </a:p>
          <a:p>
            <a:r>
              <a:rPr lang="en-US" altLang="zh-CN" sz="2000" b="0" i="1" dirty="0">
                <a:sym typeface="+mn-ea"/>
              </a:rPr>
              <a:t>[Reference contribution: 11-25/0050r1, 11-25/0051r1]</a:t>
            </a:r>
            <a:endParaRPr lang="en-US" altLang="zh-CN" sz="2000" dirty="0"/>
          </a:p>
          <a:p>
            <a:endParaRPr lang="en-US" altLang="zh-CN" sz="2400" dirty="0"/>
          </a:p>
          <a:p>
            <a:r>
              <a:rPr lang="en-US" altLang="zh-CN" sz="2400" dirty="0"/>
              <a:t>Result</a:t>
            </a:r>
            <a:r>
              <a:rPr lang="en-US" altLang="zh-CN" sz="2400" dirty="0" smtClean="0"/>
              <a:t>: </a:t>
            </a:r>
            <a:r>
              <a:rPr lang="en-US" altLang="zh-CN" sz="2400" dirty="0" smtClean="0"/>
              <a:t>41y/11n/40a</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#7 (Panpan Li)</a:t>
            </a:r>
            <a:r>
              <a:rPr lang="en-US" altLang="zh-CN" sz="2800" dirty="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SP1: </a:t>
            </a:r>
          </a:p>
          <a:p>
            <a:pPr marL="342900" indent="-342900">
              <a:buFont typeface="Arial" panose="020B0604020202020204" pitchFamily="34" charset="0"/>
              <a:buChar char="•"/>
            </a:pPr>
            <a:r>
              <a:rPr lang="en-US" altLang="zh-CN" sz="2800" dirty="0"/>
              <a:t>Do you agree to include the following text to the 11bp SFD?</a:t>
            </a:r>
          </a:p>
          <a:p>
            <a:pPr marL="800100" lvl="1" indent="-342900" algn="l">
              <a:buSzTx/>
              <a:buFont typeface="Arial" panose="020B0604020202020204" pitchFamily="34" charset="0"/>
              <a:buChar char="•"/>
            </a:pPr>
            <a:r>
              <a:rPr lang="en-US" altLang="zh-CN" sz="2400" dirty="0"/>
              <a:t>11bp defines the following data rates for AMP uplink transmissions at 2.4GHz</a:t>
            </a:r>
          </a:p>
          <a:p>
            <a:pPr marL="1257300" lvl="2" indent="-342900" algn="l">
              <a:buSzTx/>
              <a:buFont typeface="Arial" panose="020B0604020202020204" pitchFamily="34" charset="0"/>
              <a:buChar char="•"/>
            </a:pPr>
            <a:r>
              <a:rPr lang="en-US" altLang="zh-CN" sz="1800" dirty="0"/>
              <a:t>250kbps and 1Mbps for both backscatter and non-backscatter uplink transmission;</a:t>
            </a:r>
          </a:p>
          <a:p>
            <a:pPr marL="1257300" lvl="2" indent="-342900" algn="l">
              <a:buSzTx/>
              <a:buFont typeface="Arial" panose="020B0604020202020204" pitchFamily="34" charset="0"/>
              <a:buChar char="•"/>
            </a:pPr>
            <a:r>
              <a:rPr lang="en-US" altLang="zh-CN" sz="1800" dirty="0"/>
              <a:t>4Mbps for non-backscatter uplink transmission only</a:t>
            </a:r>
            <a:r>
              <a:rPr lang="en-US" altLang="zh-CN" sz="1400" dirty="0"/>
              <a:t>.</a:t>
            </a:r>
            <a:r>
              <a:rPr lang="en-US" altLang="zh-CN" sz="1800" dirty="0"/>
              <a:t> </a:t>
            </a:r>
            <a:endParaRPr lang="en-US" altLang="zh-CN" sz="1800" dirty="0" smtClean="0"/>
          </a:p>
          <a:p>
            <a:pPr marL="1600200" lvl="3" indent="-342900">
              <a:buSzTx/>
              <a:buFont typeface="Arial" panose="020B0604020202020204" pitchFamily="34" charset="0"/>
              <a:buChar char="•"/>
            </a:pPr>
            <a:r>
              <a:rPr lang="en-US" altLang="zh-CN" sz="1800" dirty="0" smtClean="0"/>
              <a:t>Mandatory or optional is TBD </a:t>
            </a:r>
            <a:endParaRPr lang="en-US" altLang="zh-CN" sz="1800" dirty="0"/>
          </a:p>
          <a:p>
            <a:endParaRPr lang="en-US" altLang="zh-CN" sz="2400" b="0" i="1" dirty="0">
              <a:sym typeface="+mn-ea"/>
            </a:endParaRPr>
          </a:p>
          <a:p>
            <a:r>
              <a:rPr lang="en-US" altLang="zh-CN" sz="2400" b="0" i="1" dirty="0">
                <a:sym typeface="+mn-ea"/>
              </a:rPr>
              <a:t>[Reference contribution: 11-25/0033r0, 11-25/0027r0]</a:t>
            </a:r>
            <a:endParaRPr lang="en-US" altLang="zh-CN" sz="2400" dirty="0"/>
          </a:p>
          <a:p>
            <a:endParaRPr lang="en-US" altLang="zh-CN" sz="2800" dirty="0"/>
          </a:p>
          <a:p>
            <a:r>
              <a:rPr lang="en-US" altLang="zh-CN" sz="2800" dirty="0"/>
              <a:t>Result</a:t>
            </a:r>
            <a:r>
              <a:rPr lang="en-US" altLang="zh-CN" sz="2800" dirty="0" smtClean="0"/>
              <a:t>: </a:t>
            </a:r>
            <a:r>
              <a:rPr lang="en-US" altLang="zh-CN" sz="2800" dirty="0" smtClean="0"/>
              <a:t>no objection</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#8 (Yinan Qi)</a:t>
            </a:r>
            <a:r>
              <a:rPr lang="en-US" altLang="zh-CN" sz="2800" dirty="0"/>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SP2: </a:t>
            </a:r>
          </a:p>
          <a:p>
            <a:pPr marL="342900" indent="-342900">
              <a:buFont typeface="Arial" panose="020B0604020202020204" pitchFamily="34" charset="0"/>
              <a:buChar char="•"/>
            </a:pPr>
            <a:r>
              <a:rPr lang="en-US" altLang="zh-CN" sz="2800" dirty="0"/>
              <a:t>Do you agree to include the following text to the 11bp SFD?</a:t>
            </a:r>
          </a:p>
          <a:p>
            <a:pPr marL="800100" lvl="1" indent="-342900" algn="l">
              <a:buSzTx/>
              <a:buFont typeface="Arial" panose="020B0604020202020204" pitchFamily="34" charset="0"/>
              <a:buChar char="•"/>
            </a:pPr>
            <a:r>
              <a:rPr lang="en-US" altLang="zh-CN" sz="2400" dirty="0"/>
              <a:t>If an AMP device is able to support TSF, it can monitor AMP DL Frame in a duty-cycle manner.</a:t>
            </a:r>
            <a:r>
              <a:rPr lang="en-US" altLang="zh-CN" sz="1400" dirty="0"/>
              <a:t>.</a:t>
            </a:r>
            <a:r>
              <a:rPr lang="en-US" altLang="zh-CN" sz="1800" dirty="0"/>
              <a:t> </a:t>
            </a:r>
          </a:p>
          <a:p>
            <a:endParaRPr lang="en-US" altLang="zh-CN" sz="2400" b="0" i="1" dirty="0">
              <a:sym typeface="+mn-ea"/>
            </a:endParaRPr>
          </a:p>
          <a:p>
            <a:r>
              <a:rPr lang="en-US" altLang="zh-CN" sz="2400" b="0" i="1" dirty="0">
                <a:sym typeface="+mn-ea"/>
              </a:rPr>
              <a:t>[Reference contribution: 11-25/0032r0, 11-25/0039r0]</a:t>
            </a:r>
            <a:endParaRPr lang="en-US" altLang="zh-CN" sz="2400" dirty="0"/>
          </a:p>
          <a:p>
            <a:endParaRPr lang="en-US" altLang="zh-CN" sz="2800" dirty="0"/>
          </a:p>
          <a:p>
            <a:r>
              <a:rPr lang="en-US" altLang="zh-CN" sz="2800" dirty="0"/>
              <a:t>Result</a:t>
            </a:r>
            <a:r>
              <a:rPr lang="en-US" altLang="zh-CN" sz="2800" dirty="0" smtClean="0"/>
              <a:t>: </a:t>
            </a:r>
            <a:r>
              <a:rPr lang="en-US" altLang="zh-CN" sz="2800" dirty="0" smtClean="0"/>
              <a:t>no objection</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#8 (Yinan Qi)</a:t>
            </a:r>
            <a:r>
              <a:rPr lang="en-US" altLang="zh-CN" sz="28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SP3: </a:t>
            </a:r>
          </a:p>
          <a:p>
            <a:pPr marL="342900" indent="-342900">
              <a:buFont typeface="Arial" panose="020B0604020202020204" pitchFamily="34" charset="0"/>
              <a:buChar char="•"/>
            </a:pPr>
            <a:r>
              <a:rPr lang="en-US" altLang="zh-CN" sz="2800" dirty="0"/>
              <a:t>Do you agree to include the following text to the 11bp SFD?</a:t>
            </a:r>
          </a:p>
          <a:p>
            <a:pPr marL="800100" lvl="1" indent="-342900" algn="l">
              <a:buSzTx/>
              <a:buFont typeface="Arial" panose="020B0604020202020204" pitchFamily="34" charset="0"/>
              <a:buChar char="•"/>
            </a:pPr>
            <a:r>
              <a:rPr lang="en-US" altLang="zh-CN" sz="2400" dirty="0"/>
              <a:t>IEEE 802.11bp defines a TDM multiple access mechanism for AMP.</a:t>
            </a:r>
          </a:p>
          <a:p>
            <a:pPr marL="1257300" lvl="2" indent="-342900" algn="l">
              <a:buSzTx/>
              <a:buFont typeface="Arial" panose="020B0604020202020204" pitchFamily="34" charset="0"/>
              <a:buChar char="•"/>
            </a:pPr>
            <a:r>
              <a:rPr lang="en-US" altLang="zh-CN" sz="1920" dirty="0"/>
              <a:t>FDM and CDM are TBD.</a:t>
            </a:r>
            <a:r>
              <a:rPr lang="en-US" altLang="zh-CN" sz="1440" dirty="0"/>
              <a:t> </a:t>
            </a:r>
          </a:p>
          <a:p>
            <a:endParaRPr lang="en-US" altLang="zh-CN" sz="2400" b="0" i="1" dirty="0">
              <a:sym typeface="+mn-ea"/>
            </a:endParaRPr>
          </a:p>
          <a:p>
            <a:r>
              <a:rPr lang="en-US" altLang="zh-CN" sz="2400" b="0" i="1" dirty="0">
                <a:sym typeface="+mn-ea"/>
              </a:rPr>
              <a:t>[Reference contribution: 11-25/0031r0]</a:t>
            </a:r>
            <a:endParaRPr lang="en-US" altLang="zh-CN" sz="2400" dirty="0"/>
          </a:p>
          <a:p>
            <a:endParaRPr lang="en-US" altLang="zh-CN" sz="2800" dirty="0"/>
          </a:p>
          <a:p>
            <a:r>
              <a:rPr lang="en-US" altLang="zh-CN" sz="2800" dirty="0"/>
              <a:t>Result</a:t>
            </a:r>
            <a:r>
              <a:rPr lang="en-US" altLang="zh-CN" sz="2800" dirty="0" smtClean="0"/>
              <a:t>: </a:t>
            </a:r>
            <a:r>
              <a:rPr lang="en-US" altLang="zh-CN" sz="2800" dirty="0" smtClean="0"/>
              <a:t>deferred</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#8 (Yinan Qi)</a:t>
            </a:r>
            <a:r>
              <a:rPr lang="en-US" altLang="zh-CN" sz="2800" dirty="0"/>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SP1: </a:t>
            </a:r>
          </a:p>
          <a:p>
            <a:pPr marL="342900" indent="-342900">
              <a:buFont typeface="Arial" panose="020B0604020202020204" pitchFamily="34" charset="0"/>
              <a:buChar char="•"/>
            </a:pPr>
            <a:r>
              <a:rPr lang="en-US" altLang="zh-CN" sz="2800" dirty="0"/>
              <a:t>Do you agree to include the following text to the 11bp SFD?</a:t>
            </a:r>
          </a:p>
          <a:p>
            <a:pPr marL="800100" lvl="1" indent="-342900" algn="l">
              <a:buSzTx/>
              <a:buFont typeface="Arial" panose="020B0604020202020204" pitchFamily="34" charset="0"/>
              <a:buChar char="•"/>
            </a:pPr>
            <a:r>
              <a:rPr lang="en-US" altLang="zh-CN" sz="2400" dirty="0"/>
              <a:t>11bp supports a MAC mechanism to enable an ID to be assigned to an </a:t>
            </a:r>
            <a:r>
              <a:rPr lang="en-US" altLang="zh-CN" sz="2400" dirty="0" smtClean="0"/>
              <a:t>Active </a:t>
            </a:r>
            <a:r>
              <a:rPr lang="en-US" altLang="zh-CN" sz="2400" dirty="0" err="1" smtClean="0"/>
              <a:t>tx</a:t>
            </a:r>
            <a:r>
              <a:rPr lang="en-US" altLang="zh-CN" sz="2400" dirty="0" smtClean="0"/>
              <a:t> </a:t>
            </a:r>
            <a:r>
              <a:rPr lang="en-US" altLang="zh-CN" sz="2400" dirty="0" smtClean="0"/>
              <a:t>non-AP </a:t>
            </a:r>
            <a:r>
              <a:rPr lang="en-US" altLang="zh-CN" sz="2400" dirty="0" smtClean="0"/>
              <a:t>AMP STA</a:t>
            </a:r>
            <a:r>
              <a:rPr lang="en-US" altLang="zh-CN" sz="2400" dirty="0"/>
              <a:t>.</a:t>
            </a:r>
          </a:p>
          <a:p>
            <a:pPr marL="1257300" lvl="2" indent="-342900" algn="l">
              <a:buSzTx/>
              <a:buFont typeface="Arial" panose="020B0604020202020204" pitchFamily="34" charset="0"/>
              <a:buChar char="•"/>
            </a:pPr>
            <a:r>
              <a:rPr lang="en-US" altLang="zh-CN" sz="1920" dirty="0"/>
              <a:t>Conditions for ID allocation are TBD.</a:t>
            </a:r>
            <a:r>
              <a:rPr lang="en-US" altLang="zh-CN" sz="1535" dirty="0"/>
              <a:t>.</a:t>
            </a:r>
            <a:r>
              <a:rPr lang="en-US" altLang="zh-CN" sz="1150" dirty="0"/>
              <a:t> </a:t>
            </a:r>
          </a:p>
          <a:p>
            <a:endParaRPr lang="en-US" altLang="zh-CN" sz="2400" b="0" i="1" dirty="0">
              <a:sym typeface="+mn-ea"/>
            </a:endParaRPr>
          </a:p>
          <a:p>
            <a:r>
              <a:rPr lang="en-US" altLang="zh-CN" sz="2400" b="0" i="1" dirty="0">
                <a:sym typeface="+mn-ea"/>
              </a:rPr>
              <a:t>[Reference contribution: 11-25/0041r1]</a:t>
            </a:r>
            <a:endParaRPr lang="en-US" altLang="zh-CN" sz="2400" dirty="0"/>
          </a:p>
          <a:p>
            <a:endParaRPr lang="en-US" altLang="zh-CN" sz="2800" dirty="0"/>
          </a:p>
          <a:p>
            <a:r>
              <a:rPr lang="en-US" altLang="zh-CN" sz="2800" dirty="0"/>
              <a:t>Result</a:t>
            </a:r>
            <a:r>
              <a:rPr lang="en-US" altLang="zh-CN" sz="2800" dirty="0" smtClean="0"/>
              <a:t>: </a:t>
            </a:r>
            <a:r>
              <a:rPr lang="en-US" altLang="zh-CN" sz="2800" dirty="0" smtClean="0"/>
              <a:t>38Y/32N/24A</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#9 (Zhanjing Bao)</a:t>
            </a:r>
            <a:r>
              <a:rPr lang="en-US" altLang="zh-CN" sz="2800" dirty="0"/>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a:t>The AMP STA shall meet a minimal harvester sensitivity.</a:t>
            </a:r>
          </a:p>
          <a:p>
            <a:r>
              <a:rPr lang="en-US" altLang="zh-CN" sz="2000" b="0" i="1" dirty="0">
                <a:sym typeface="+mn-ea"/>
              </a:rPr>
              <a:t>[Reference contribution: 11-25/?]</a:t>
            </a:r>
            <a:endParaRPr lang="en-US" altLang="zh-CN" sz="2000" dirty="0"/>
          </a:p>
          <a:p>
            <a:r>
              <a:rPr lang="en-US" altLang="zh-CN" sz="2400" dirty="0"/>
              <a:t>Result</a:t>
            </a:r>
            <a:r>
              <a:rPr lang="en-US" altLang="zh-CN" sz="2400" dirty="0" smtClean="0"/>
              <a:t>: </a:t>
            </a:r>
            <a:r>
              <a:rPr lang="en-US" altLang="zh-CN" sz="2400" dirty="0" smtClean="0"/>
              <a:t>deferred</a:t>
            </a:r>
            <a:endParaRPr lang="en-US" altLang="zh-CN" sz="2400" dirty="0" smtClean="0"/>
          </a:p>
          <a:p>
            <a:endParaRPr lang="en-US" altLang="zh-CN" sz="2400" dirty="0" smtClean="0">
              <a:sym typeface="+mn-ea"/>
            </a:endParaRPr>
          </a:p>
          <a:p>
            <a:r>
              <a:rPr lang="en-US" altLang="zh-CN" sz="2400" dirty="0">
                <a:sym typeface="+mn-ea"/>
              </a:rPr>
              <a:t>SP2: (information collection) </a:t>
            </a:r>
            <a:endParaRPr lang="en-US" altLang="zh-CN" sz="2400" dirty="0"/>
          </a:p>
          <a:p>
            <a:pPr marL="342900" indent="-342900">
              <a:buFont typeface="Arial" panose="020B0604020202020204" pitchFamily="34" charset="0"/>
              <a:buChar char="•"/>
            </a:pPr>
            <a:r>
              <a:rPr lang="en-US" altLang="zh-CN" sz="2000" dirty="0">
                <a:sym typeface="+mn-ea"/>
              </a:rPr>
              <a:t>Do you agree that a passive BS AMP STA shall meet a minimum harvester sensitivity enabling full capacitor re-charge with a threshold of: -20 dBm, -22 dBm, -24 dBm, or -26 dBm?</a:t>
            </a:r>
            <a:endParaRPr lang="en-US" altLang="zh-CN" sz="2000" dirty="0"/>
          </a:p>
          <a:p>
            <a:r>
              <a:rPr lang="en-US" altLang="zh-CN" sz="2000" b="0" i="1" dirty="0">
                <a:sym typeface="+mn-ea"/>
              </a:rPr>
              <a:t>[Reference contribution: 11-25/?]</a:t>
            </a:r>
            <a:endParaRPr lang="en-US" altLang="zh-CN" sz="2000" dirty="0"/>
          </a:p>
          <a:p>
            <a:r>
              <a:rPr lang="en-US" altLang="zh-CN" sz="2400" dirty="0">
                <a:sym typeface="+mn-ea"/>
              </a:rPr>
              <a:t>Result</a:t>
            </a:r>
            <a:r>
              <a:rPr lang="en-US" altLang="zh-CN" sz="2400" dirty="0" smtClean="0">
                <a:sym typeface="+mn-ea"/>
              </a:rPr>
              <a:t>: </a:t>
            </a:r>
            <a:r>
              <a:rPr lang="en-US" altLang="zh-CN" sz="2400" dirty="0" smtClean="0">
                <a:sym typeface="+mn-ea"/>
              </a:rPr>
              <a:t>deferred</a:t>
            </a:r>
            <a:endParaRPr lang="en-US" altLang="zh-CN" sz="2400" dirty="0" smtClean="0">
              <a:sym typeface="+mn-ea"/>
            </a:endParaRPr>
          </a:p>
          <a:p>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#10 (Dror Regev)</a:t>
            </a:r>
            <a:r>
              <a:rPr lang="en-US" altLang="zh-CN" sz="2800" dirty="0"/>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800" dirty="0"/>
              <a:t>SP1: </a:t>
            </a:r>
          </a:p>
          <a:p>
            <a:pPr marL="342900" indent="-342900">
              <a:buFont typeface="Arial" panose="020B0604020202020204" pitchFamily="34" charset="0"/>
              <a:buChar char="•"/>
            </a:pPr>
            <a:r>
              <a:rPr lang="en-US" altLang="zh-CN" sz="2800" dirty="0"/>
              <a:t>Do you agree to include the following text to the 11bp SFD?</a:t>
            </a:r>
          </a:p>
          <a:p>
            <a:pPr marL="800100" lvl="1" indent="-342900" algn="l">
              <a:buSzTx/>
              <a:buFont typeface="Arial" panose="020B0604020202020204" pitchFamily="34" charset="0"/>
              <a:buChar char="•"/>
            </a:pPr>
            <a:r>
              <a:rPr lang="en-US" altLang="zh-CN" sz="2400" dirty="0"/>
              <a:t>IEEE 802.11bp defines at least one AMP-Sync </a:t>
            </a:r>
            <a:r>
              <a:rPr lang="en-US" altLang="zh-CN" sz="2400" dirty="0" smtClean="0"/>
              <a:t>in </a:t>
            </a:r>
            <a:r>
              <a:rPr lang="en-US" altLang="zh-CN" sz="2400" dirty="0"/>
              <a:t>the AMP Downlink PPDU in 2.4 GHz for backscatter communication, and at least one AMP-Sync </a:t>
            </a:r>
            <a:r>
              <a:rPr lang="en-US" altLang="zh-CN" sz="2400" dirty="0" smtClean="0"/>
              <a:t>in </a:t>
            </a:r>
            <a:r>
              <a:rPr lang="en-US" altLang="zh-CN" sz="2400" dirty="0"/>
              <a:t>the AMP Downlink PPDU in 2.4 GHz for non-backscatter communication. The AMP-Sync </a:t>
            </a:r>
            <a:r>
              <a:rPr lang="en-US" altLang="zh-CN" sz="2400" dirty="0" smtClean="0"/>
              <a:t>is </a:t>
            </a:r>
            <a:r>
              <a:rPr lang="en-US" altLang="zh-CN" sz="2400" dirty="0"/>
              <a:t>independent of the integrated and non-integrated deployment</a:t>
            </a:r>
            <a:r>
              <a:rPr lang="en-US" altLang="zh-CN" sz="1535" dirty="0"/>
              <a:t>.</a:t>
            </a:r>
            <a:r>
              <a:rPr lang="en-US" altLang="zh-CN" sz="1150" dirty="0"/>
              <a:t> </a:t>
            </a:r>
          </a:p>
          <a:p>
            <a:endParaRPr lang="en-US" altLang="zh-CN" sz="2400" b="0" i="1" dirty="0">
              <a:sym typeface="+mn-ea"/>
            </a:endParaRPr>
          </a:p>
          <a:p>
            <a:r>
              <a:rPr lang="en-US" altLang="zh-CN" sz="2400" b="0" i="1" dirty="0">
                <a:sym typeface="+mn-ea"/>
              </a:rPr>
              <a:t>[Reference contribution: 11-25/0047r0]</a:t>
            </a:r>
            <a:endParaRPr lang="en-US" altLang="zh-CN" sz="2400" dirty="0"/>
          </a:p>
          <a:p>
            <a:endParaRPr lang="en-US" altLang="zh-CN" sz="2800" dirty="0"/>
          </a:p>
          <a:p>
            <a:r>
              <a:rPr lang="en-US" altLang="zh-CN" sz="2800" dirty="0"/>
              <a:t>Result</a:t>
            </a:r>
            <a:r>
              <a:rPr lang="en-US" altLang="zh-CN" sz="2800" dirty="0" smtClean="0"/>
              <a:t>: </a:t>
            </a:r>
            <a:r>
              <a:rPr lang="en-US" altLang="zh-CN" sz="2800" dirty="0" smtClean="0"/>
              <a:t>no objection</a:t>
            </a:r>
            <a:endParaRPr lang="en-US" altLang="zh-CN" sz="28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#11 (Bin Qian)</a:t>
            </a:r>
            <a:r>
              <a:rPr lang="en-US" altLang="zh-CN" sz="2800" dirty="0"/>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SP1: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a:t>IEEE 802.11bp defines an AMP Energizer that contains an Energizing Function, which is capable of transmitting WPT waveform and/or excitation waveform for backscattering operation. Additionally, the AMP Energizer may contain or be co-located (which one is TBD) with an IEEE 802.11 non-AMP non-AP STA.</a:t>
            </a:r>
          </a:p>
          <a:p>
            <a:pPr marL="800100" lvl="1" indent="-342900" algn="l">
              <a:buSzTx/>
              <a:buFont typeface="Arial" panose="020B0604020202020204" pitchFamily="34" charset="0"/>
              <a:buChar char="•"/>
            </a:pPr>
            <a:r>
              <a:rPr lang="en-US" altLang="zh-CN" sz="2000" dirty="0"/>
              <a:t>Note: WPT waveform is transmitted over sub1-GHz. Depending on whether the backscattering operation happens in sub1-GHz or 2.4GHz, accordingly the excitation waveform will be transmitted in the same band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11-24/1767r0, 11-25/0037r0]</a:t>
            </a:r>
            <a:endParaRPr lang="en-US" altLang="zh-CN" sz="2000" dirty="0"/>
          </a:p>
          <a:p>
            <a:endParaRPr lang="en-US" altLang="zh-CN" sz="2400" dirty="0"/>
          </a:p>
          <a:p>
            <a:r>
              <a:rPr lang="en-US" altLang="zh-CN" sz="2400" dirty="0"/>
              <a:t>Result</a:t>
            </a:r>
            <a:r>
              <a:rPr lang="en-US" altLang="zh-CN" sz="2400" dirty="0" smtClean="0"/>
              <a:t>: </a:t>
            </a:r>
            <a:r>
              <a:rPr lang="en-US" altLang="zh-CN" sz="2400" dirty="0" smtClean="0"/>
              <a:t>no objection</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#12 (Ian Bajaj)</a:t>
            </a:r>
            <a:r>
              <a:rPr lang="en-US" altLang="zh-CN" sz="2800" dirty="0"/>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SP2: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a:t>IEEE 802.11bp defines a mechanism that allows control information to be </a:t>
            </a:r>
            <a:r>
              <a:rPr lang="en-US" altLang="zh-CN" sz="2000" dirty="0" smtClean="0"/>
              <a:t>sent by AMP AP STA </a:t>
            </a:r>
            <a:r>
              <a:rPr lang="en-US" altLang="zh-CN" sz="2000" dirty="0"/>
              <a:t>to the AMP Energizer. The control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11-24/1769r0, 11-25/0037r0]</a:t>
            </a:r>
            <a:endParaRPr lang="en-US" altLang="zh-CN" sz="2000" dirty="0"/>
          </a:p>
          <a:p>
            <a:endParaRPr lang="en-US" altLang="zh-CN" sz="2400" dirty="0"/>
          </a:p>
          <a:p>
            <a:r>
              <a:rPr lang="en-US" altLang="zh-CN" sz="2400" dirty="0"/>
              <a:t>Result</a:t>
            </a:r>
            <a:r>
              <a:rPr lang="en-US" altLang="zh-CN" sz="2400" dirty="0" smtClean="0"/>
              <a:t>: </a:t>
            </a:r>
            <a:r>
              <a:rPr lang="en-US" altLang="zh-CN" sz="2400" dirty="0" smtClean="0"/>
              <a:t>no objection</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#12 (Ian Bajaj)</a:t>
            </a:r>
            <a:r>
              <a:rPr lang="en-US" altLang="zh-CN" sz="2800" dirty="0"/>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a:spLocks noGrp="1"/>
          </p:cNvSpPr>
          <p:nvPr/>
        </p:nvSpPr>
        <p:spPr>
          <a:xfrm>
            <a:off x="929005" y="1780540"/>
            <a:ext cx="10361930" cy="466598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SP3: </a:t>
            </a:r>
          </a:p>
          <a:p>
            <a:pPr marL="342900" indent="-342900">
              <a:buFont typeface="Arial" panose="020B0604020202020204" pitchFamily="34" charset="0"/>
              <a:buChar char="•"/>
            </a:pPr>
            <a:r>
              <a:rPr lang="en-US" altLang="zh-CN" sz="2400" dirty="0"/>
              <a:t>Do you agree to include the following text to the 11bp SFD?</a:t>
            </a:r>
          </a:p>
          <a:p>
            <a:pPr marL="800100" lvl="1" indent="-342900" algn="l">
              <a:buSzTx/>
              <a:buFont typeface="Arial" panose="020B0604020202020204" pitchFamily="34" charset="0"/>
              <a:buChar char="•"/>
            </a:pPr>
            <a:r>
              <a:rPr lang="en-US" altLang="zh-CN" sz="2000" dirty="0"/>
              <a:t>IEEE 802.11bp defines a mechanism that allows an AMP non-AP STA to report its energy harvesting and power related </a:t>
            </a:r>
            <a:r>
              <a:rPr lang="en-US" altLang="zh-CN" sz="2000" dirty="0" smtClean="0"/>
              <a:t>information to AMP AP STA. </a:t>
            </a:r>
            <a:r>
              <a:rPr lang="en-US" altLang="zh-CN" sz="2000" dirty="0"/>
              <a:t>The parameters that are included in the report and how to report such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11-24/1381r0, 11-24/1524r2, 11-24/1539r0, 11-24/1561r2, 11-24/1769r0, 11-24/1781r2, 11-24/1939r0]</a:t>
            </a:r>
            <a:endParaRPr lang="en-US" altLang="zh-CN" sz="2000" dirty="0"/>
          </a:p>
          <a:p>
            <a:endParaRPr lang="en-US" altLang="zh-CN" sz="2400" dirty="0"/>
          </a:p>
          <a:p>
            <a:r>
              <a:rPr lang="en-US" altLang="zh-CN" sz="2400" dirty="0"/>
              <a:t>Result</a:t>
            </a:r>
            <a:r>
              <a:rPr lang="en-US" altLang="zh-CN" sz="2400" dirty="0" smtClean="0"/>
              <a:t>: </a:t>
            </a:r>
            <a:r>
              <a:rPr lang="en-US" altLang="zh-CN" sz="2400" dirty="0" smtClean="0"/>
              <a:t>59Y/6N/29A</a:t>
            </a:r>
            <a:endParaRPr lang="en-US" altLang="zh-CN" sz="2400" dirty="0" smtClean="0">
              <a:sym typeface="+mn-ea"/>
            </a:endParaRPr>
          </a:p>
        </p:txBody>
      </p:sp>
      <p:sp>
        <p:nvSpPr>
          <p:cNvPr id="6"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t>SP </a:t>
            </a:r>
            <a:r>
              <a:rPr lang="en-US" altLang="zh-CN" sz="2800" dirty="0" smtClean="0"/>
              <a:t>Set #12 (Ian Bajaj)</a:t>
            </a:r>
            <a:r>
              <a:rPr lang="en-US" altLang="zh-CN" sz="2800" dirty="0"/>
              <a: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Feb 11</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p>
          <a:p>
            <a:pPr lvl="1" defTabSz="337185">
              <a:lnSpc>
                <a:spcPct val="120000"/>
              </a:lnSpc>
              <a:spcBef>
                <a:spcPts val="0"/>
              </a:spcBef>
              <a:spcAft>
                <a:spcPts val="600"/>
              </a:spcAft>
              <a:buFont typeface="Arial" panose="020B0604020202020204" pitchFamily="34" charset="0"/>
              <a:buChar char="•"/>
              <a:defRPr/>
            </a:pPr>
            <a:endParaRPr lang="en-US" altLang="en-US" sz="2400" kern="0" dirty="0" err="1"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err="1" smtClean="0">
                <a:solidFill>
                  <a:schemeClr val="tx1"/>
                </a:solidFill>
                <a:sym typeface="+mn-ea"/>
              </a:rPr>
              <a:t>Feb 25</a:t>
            </a:r>
            <a:r>
              <a:rPr lang="en-US" altLang="en-US" sz="2400" kern="0" baseline="30000" dirty="0" err="1" smtClean="0">
                <a:solidFill>
                  <a:schemeClr val="tx1"/>
                </a:solidFill>
                <a:sym typeface="+mn-ea"/>
              </a:rPr>
              <a:t>th</a:t>
            </a:r>
            <a:r>
              <a:rPr lang="en-US" altLang="en-US" sz="2400" kern="0" dirty="0" err="1" smtClean="0">
                <a:solidFill>
                  <a:schemeClr val="tx1"/>
                </a:solidFill>
                <a:sym typeface="+mn-ea"/>
              </a:rPr>
              <a:t> (Tuesday), </a:t>
            </a:r>
            <a:r>
              <a:rPr lang="en-US" altLang="en-US" sz="2400" kern="0" dirty="0" smtClean="0">
                <a:solidFill>
                  <a:schemeClr val="tx1"/>
                </a:solidFill>
                <a:sym typeface="+mn-ea"/>
              </a:rPr>
              <a:t>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Mar 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144</TotalTime>
  <Words>5239</Words>
  <Application>Microsoft Office PowerPoint</Application>
  <PresentationFormat>宽屏</PresentationFormat>
  <Paragraphs>822</Paragraphs>
  <Slides>58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58</vt:i4>
      </vt:variant>
    </vt:vector>
  </HeadingPairs>
  <TitlesOfParts>
    <vt:vector size="6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503</cp:revision>
  <cp:lastPrinted>2014-11-04T15:04:00Z</cp:lastPrinted>
  <dcterms:created xsi:type="dcterms:W3CDTF">2007-04-17T18:10:00Z</dcterms:created>
  <dcterms:modified xsi:type="dcterms:W3CDTF">2025-01-16T06:40:08Z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1EF28DE30C1E482482107B85B17C7B13</vt:lpwstr>
  </property>
</Properties>
</file>