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0"/>
  </p:notesMasterIdLst>
  <p:handoutMasterIdLst>
    <p:handoutMasterId r:id="rId61"/>
  </p:handoutMasterIdLst>
  <p:sldIdLst>
    <p:sldId id="1263" r:id="rId2"/>
    <p:sldId id="1266" r:id="rId3"/>
    <p:sldId id="1267" r:id="rId4"/>
    <p:sldId id="1269" r:id="rId5"/>
    <p:sldId id="1270" r:id="rId6"/>
    <p:sldId id="1271" r:id="rId7"/>
    <p:sldId id="1273" r:id="rId8"/>
    <p:sldId id="1274" r:id="rId9"/>
    <p:sldId id="1275" r:id="rId10"/>
    <p:sldId id="1276" r:id="rId11"/>
    <p:sldId id="1278" r:id="rId12"/>
    <p:sldId id="1279" r:id="rId13"/>
    <p:sldId id="1385" r:id="rId14"/>
    <p:sldId id="1388" r:id="rId15"/>
    <p:sldId id="1387" r:id="rId16"/>
    <p:sldId id="1386" r:id="rId17"/>
    <p:sldId id="1296" r:id="rId18"/>
    <p:sldId id="1389" r:id="rId19"/>
    <p:sldId id="1283" r:id="rId20"/>
    <p:sldId id="1284" r:id="rId21"/>
    <p:sldId id="1366" r:id="rId22"/>
    <p:sldId id="1428" r:id="rId23"/>
    <p:sldId id="1429" r:id="rId24"/>
    <p:sldId id="1361" r:id="rId25"/>
    <p:sldId id="1287" r:id="rId26"/>
    <p:sldId id="1462" r:id="rId27"/>
    <p:sldId id="1336" r:id="rId28"/>
    <p:sldId id="1463" r:id="rId29"/>
    <p:sldId id="1427" r:id="rId30"/>
    <p:sldId id="1464" r:id="rId31"/>
    <p:sldId id="1313" r:id="rId32"/>
    <p:sldId id="1465" r:id="rId33"/>
    <p:sldId id="1367" r:id="rId34"/>
    <p:sldId id="1466" r:id="rId35"/>
    <p:sldId id="1379" r:id="rId36"/>
    <p:sldId id="1467" r:id="rId37"/>
    <p:sldId id="1291" r:id="rId38"/>
    <p:sldId id="1476" r:id="rId39"/>
    <p:sldId id="1477" r:id="rId40"/>
    <p:sldId id="1478" r:id="rId41"/>
    <p:sldId id="1479" r:id="rId42"/>
    <p:sldId id="1480" r:id="rId43"/>
    <p:sldId id="1481" r:id="rId44"/>
    <p:sldId id="1482" r:id="rId45"/>
    <p:sldId id="1483" r:id="rId46"/>
    <p:sldId id="1484" r:id="rId47"/>
    <p:sldId id="1485" r:id="rId48"/>
    <p:sldId id="1486" r:id="rId49"/>
    <p:sldId id="1487" r:id="rId50"/>
    <p:sldId id="1488" r:id="rId51"/>
    <p:sldId id="1489" r:id="rId52"/>
    <p:sldId id="1490" r:id="rId53"/>
    <p:sldId id="1491" r:id="rId54"/>
    <p:sldId id="1492" r:id="rId55"/>
    <p:sldId id="1493" r:id="rId56"/>
    <p:sldId id="1494" r:id="rId57"/>
    <p:sldId id="1346" r:id="rId58"/>
    <p:sldId id="1347" r:id="rId59"/>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22" autoAdjust="0"/>
    <p:restoredTop sz="95405"/>
  </p:normalViewPr>
  <p:slideViewPr>
    <p:cSldViewPr showGuides="1">
      <p:cViewPr varScale="1">
        <p:scale>
          <a:sx n="99" d="100"/>
          <a:sy n="99" d="100"/>
        </p:scale>
        <p:origin x="158" y="91"/>
      </p:cViewPr>
      <p:guideLst>
        <p:guide orient="horz" pos="2160"/>
        <p:guide pos="3839"/>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Jan 2025</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Jan 2025</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Jan 2025</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Jan 2025</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Jan 2025</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1997r6</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cvent.me/d5xo5D"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5/11-25-0054-00-00bp-teleconference-minutes-january-2025.docx" TargetMode="External"/><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Jan Interim 2025 Session</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2025-01-08</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639"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680" y="1866106"/>
            <a:ext cx="10361613" cy="4494213"/>
          </a:xfrm>
          <a:prstGeom prst="rect">
            <a:avLst/>
          </a:prstGeom>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pPr>
            <a:r>
              <a:rPr lang="en-US" sz="2000" kern="0" dirty="0" smtClean="0"/>
              <a:t>In-room Attendees:</a:t>
            </a:r>
          </a:p>
          <a:p>
            <a:pPr lvl="1">
              <a:lnSpc>
                <a:spcPct val="120000"/>
              </a:lnSpc>
              <a:spcBef>
                <a:spcPts val="0"/>
              </a:spcBef>
            </a:pPr>
            <a:r>
              <a:rPr lang="en-US" sz="1800" kern="0" dirty="0" smtClean="0"/>
              <a:t>In </a:t>
            </a:r>
            <a:r>
              <a:rPr lang="en-US" sz="1800" kern="0" dirty="0" err="1" smtClean="0"/>
              <a:t>Webex</a:t>
            </a:r>
            <a:r>
              <a:rPr lang="en-US" sz="1800" kern="0" dirty="0" smtClean="0"/>
              <a:t> choose connect </a:t>
            </a:r>
            <a:r>
              <a:rPr lang="en-US" sz="1900" b="1" kern="0" dirty="0" smtClean="0"/>
              <a:t>without audio</a:t>
            </a:r>
            <a:r>
              <a:rPr lang="en-US" sz="1800" b="1" kern="0" dirty="0" smtClean="0"/>
              <a:t> </a:t>
            </a:r>
            <a:r>
              <a:rPr lang="en-US" sz="1800" kern="0" dirty="0" smtClean="0"/>
              <a:t>before you join</a:t>
            </a:r>
          </a:p>
          <a:p>
            <a:pPr lvl="1">
              <a:lnSpc>
                <a:spcPct val="120000"/>
              </a:lnSpc>
              <a:spcBef>
                <a:spcPts val="0"/>
              </a:spcBef>
            </a:pPr>
            <a:r>
              <a:rPr lang="en-US" sz="1800" kern="0" dirty="0" smtClean="0"/>
              <a:t>Use the </a:t>
            </a:r>
            <a:r>
              <a:rPr lang="en-US" sz="1800" kern="0" dirty="0" err="1" smtClean="0"/>
              <a:t>Webex</a:t>
            </a:r>
            <a:r>
              <a:rPr lang="en-US" sz="1800" kern="0" dirty="0" smtClean="0"/>
              <a:t> queue to indicate you want to speak</a:t>
            </a:r>
          </a:p>
          <a:p>
            <a:pPr lvl="1">
              <a:lnSpc>
                <a:spcPct val="120000"/>
              </a:lnSpc>
              <a:spcBef>
                <a:spcPts val="0"/>
              </a:spcBef>
            </a:pPr>
            <a:r>
              <a:rPr lang="en-US" sz="1800" kern="0" dirty="0" smtClean="0"/>
              <a:t>Wait to be called on while standing/holding a microphone to make a comment</a:t>
            </a:r>
          </a:p>
          <a:p>
            <a:pPr lvl="1">
              <a:lnSpc>
                <a:spcPct val="120000"/>
              </a:lnSpc>
              <a:spcBef>
                <a:spcPts val="0"/>
              </a:spcBef>
            </a:pPr>
            <a:r>
              <a:rPr lang="en-US" sz="1800" kern="0" dirty="0" smtClean="0"/>
              <a:t>Repeat any questions that are inadvertently asked away from the microphone</a:t>
            </a:r>
          </a:p>
          <a:p>
            <a:pPr>
              <a:lnSpc>
                <a:spcPct val="120000"/>
              </a:lnSpc>
            </a:pPr>
            <a:r>
              <a:rPr lang="en-US" sz="2000" kern="0" dirty="0" smtClean="0"/>
              <a:t>Remote Attendees:</a:t>
            </a:r>
          </a:p>
          <a:p>
            <a:pPr lvl="1">
              <a:lnSpc>
                <a:spcPct val="120000"/>
              </a:lnSpc>
              <a:spcBef>
                <a:spcPts val="0"/>
              </a:spcBef>
            </a:pPr>
            <a:r>
              <a:rPr lang="en-US" sz="1800" kern="0" dirty="0" smtClean="0"/>
              <a:t>Join </a:t>
            </a:r>
            <a:r>
              <a:rPr lang="en-US" sz="1800" kern="0" dirty="0" err="1" smtClean="0"/>
              <a:t>Webex</a:t>
            </a:r>
            <a:r>
              <a:rPr lang="en-US" sz="1800" kern="0" dirty="0" smtClean="0"/>
              <a:t> and set </a:t>
            </a:r>
            <a:r>
              <a:rPr lang="en-US" sz="1800" kern="0" dirty="0" err="1" smtClean="0"/>
              <a:t>Webex</a:t>
            </a:r>
            <a:r>
              <a:rPr lang="en-US" sz="1800" kern="0" dirty="0" smtClean="0"/>
              <a:t> audio as ‘music’</a:t>
            </a:r>
          </a:p>
          <a:p>
            <a:pPr lvl="1">
              <a:lnSpc>
                <a:spcPct val="120000"/>
              </a:lnSpc>
              <a:spcBef>
                <a:spcPts val="0"/>
              </a:spcBef>
            </a:pPr>
            <a:r>
              <a:rPr lang="en-US" sz="1800" kern="0" dirty="0" smtClean="0"/>
              <a:t>Use the </a:t>
            </a:r>
            <a:r>
              <a:rPr lang="en-US" sz="1800" kern="0" dirty="0" err="1" smtClean="0"/>
              <a:t>Webex</a:t>
            </a:r>
            <a:r>
              <a:rPr lang="en-US" sz="1800" kern="0" dirty="0" smtClean="0"/>
              <a:t> chat window to indicate you want to speak (“q”)</a:t>
            </a:r>
          </a:p>
          <a:p>
            <a:pPr lvl="1">
              <a:lnSpc>
                <a:spcPct val="120000"/>
              </a:lnSpc>
              <a:spcBef>
                <a:spcPts val="0"/>
              </a:spcBef>
            </a:pPr>
            <a:r>
              <a:rPr lang="en-US" sz="1800" kern="0" dirty="0" smtClean="0"/>
              <a:t>Wait to be called on to speak</a:t>
            </a:r>
          </a:p>
          <a:p>
            <a:pPr>
              <a:lnSpc>
                <a:spcPct val="120000"/>
              </a:lnSpc>
            </a:pPr>
            <a:r>
              <a:rPr lang="en-US" altLang="zh-CN" sz="2100" kern="0" dirty="0" smtClean="0"/>
              <a:t>Reference:</a:t>
            </a:r>
          </a:p>
          <a:p>
            <a:pPr marL="99695" indent="0">
              <a:lnSpc>
                <a:spcPct val="120000"/>
              </a:lnSpc>
            </a:pPr>
            <a:r>
              <a:rPr lang="en-US" altLang="zh-CN" sz="1800" b="0" u="sng" kern="0" dirty="0" smtClean="0">
                <a:hlinkClick r:id="rId2"/>
              </a:rPr>
              <a:t>https://mentor.ieee.org/802-ec/dcn/22/ec-22-0204-00-00EC-2022-nov-ieee-802-mixed-mode-plenary-meeting-av-training.pptx</a:t>
            </a:r>
            <a:r>
              <a:rPr lang="en-US" altLang="zh-CN" sz="1800" b="0" u="sng" kern="0" dirty="0" smtClean="0"/>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sz="3200" dirty="0">
                <a:sym typeface="+mn-ea"/>
              </a:rPr>
              <a:t>for </a:t>
            </a:r>
            <a:r>
              <a:rPr lang="en-US" altLang="en-US" sz="3200" dirty="0">
                <a:sym typeface="+mn-ea"/>
              </a:rPr>
              <a:t>the January IEEE 802 interim 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altLang="en-US" sz="2400" b="0" dirty="0">
                <a:sym typeface="+mn-ea"/>
              </a:rPr>
              <a:t>This meeting is part of the January IEEE 802 interim session</a:t>
            </a:r>
            <a:endParaRPr lang="en-US" altLang="en-US" sz="2400" b="0" dirty="0"/>
          </a:p>
          <a:p>
            <a:pPr>
              <a:buFont typeface="Arial" panose="020B0604020202020204" pitchFamily="34" charset="0"/>
              <a:buChar char="•"/>
            </a:pPr>
            <a:endParaRPr lang="en-US" altLang="en-US" sz="2400" b="0" dirty="0"/>
          </a:p>
          <a:p>
            <a:pPr>
              <a:buFont typeface="Arial" panose="020B0604020202020204" pitchFamily="34" charset="0"/>
              <a:buChar char="•"/>
            </a:pPr>
            <a:r>
              <a:rPr lang="en-US" altLang="en-US" sz="2400" b="0" dirty="0">
                <a:sym typeface="+mn-ea"/>
              </a:rPr>
              <a:t>You must pay the registration fee whether attending in-person or remotely</a:t>
            </a:r>
            <a:endParaRPr lang="en-US" altLang="en-US" sz="2400" b="0" dirty="0"/>
          </a:p>
          <a:p>
            <a:pPr>
              <a:buFont typeface="Arial" panose="020B0604020202020204" pitchFamily="34" charset="0"/>
              <a:buChar char="•"/>
            </a:pPr>
            <a:endParaRPr lang="en-US" altLang="en-US" sz="2400" b="0" dirty="0"/>
          </a:p>
          <a:p>
            <a:pPr>
              <a:buFont typeface="Arial" panose="020B0604020202020204" pitchFamily="34" charset="0"/>
              <a:buChar char="•"/>
            </a:pPr>
            <a:r>
              <a:rPr lang="en-US" altLang="en-US" sz="2400" b="0" dirty="0">
                <a:sym typeface="+mn-ea"/>
              </a:rPr>
              <a:t>If you have not already done so, you can register here: </a:t>
            </a:r>
            <a:endParaRPr lang="en-US" altLang="en-US" sz="2400" b="0" dirty="0"/>
          </a:p>
          <a:p>
            <a:pPr marL="400050" lvl="1" indent="0"/>
            <a:r>
              <a:rPr lang="en-US" sz="2400" dirty="0">
                <a:sym typeface="+mn-ea"/>
                <a:hlinkClick r:id="rId2"/>
              </a:rPr>
              <a:t>https://cvent.me/d5xo5D</a:t>
            </a:r>
            <a:endParaRPr lang="en-US" sz="2400" dirty="0"/>
          </a:p>
          <a:p>
            <a:pPr marL="0" indent="0"/>
            <a:endParaRPr lang="en-US" altLang="en-US" sz="2400" b="0" dirty="0"/>
          </a:p>
          <a:p>
            <a:pPr>
              <a:buFont typeface="Arial" panose="020B0604020202020204" pitchFamily="34" charset="0"/>
              <a:buChar char="•"/>
            </a:pPr>
            <a:r>
              <a:rPr lang="en-US" altLang="en-US" sz="2400" b="0" dirty="0">
                <a:sym typeface="+mn-ea"/>
              </a:rPr>
              <a:t>If you do not intend to register for this session you must leave this meeting and, if you have logged attendance on IMAT, email the 802.11 chair or vice chairs to have your attendance cancelled</a:t>
            </a:r>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Functional Requirements</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11-24/1537r1, Wireless connectivity challenges for AMP only IoT devices under 802.11 specification, Solomon Trainin (Wiliot) [30 mins]</a:t>
            </a:r>
          </a:p>
          <a:p>
            <a:pPr marL="800100" lvl="1" indent="-342900" algn="just">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11-25/0010r0, Discussion on amp energizer: function and operation frequency, Yinan Qi (OPPO)</a:t>
            </a:r>
          </a:p>
          <a:p>
            <a:pPr marL="800100" lvl="1" indent="-342900" algn="just">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11-24/2115, Long Range Backscatter Use Case, Nelson Costa (Haila Technologies)</a:t>
            </a:r>
          </a:p>
          <a:p>
            <a:pPr marL="800100" lvl="1" indent="-342900" algn="just">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11-24/1846r2, "AMP Client STA Types", Rojan Chitrakar (Huawei) - 10 mins [earlier slot preferred]</a:t>
            </a:r>
          </a:p>
          <a:p>
            <a:pPr marL="800100" lvl="1" indent="-342900" algn="just">
              <a:buSzTx/>
              <a:buFontTx/>
              <a:buChar char="•"/>
              <a:defRPr/>
            </a:pPr>
            <a:r>
              <a:rPr lang="en-US" altLang="en-US" sz="1600" b="0" kern="0" dirty="0">
                <a:solidFill>
                  <a:srgbClr val="00B050"/>
                </a:solidFill>
                <a:latin typeface="Calibri" panose="020F0502020204030204" pitchFamily="34" charset="0"/>
                <a:cs typeface="Calibri" panose="020F0502020204030204" pitchFamily="34" charset="0"/>
              </a:rPr>
              <a:t>11-24/2132, AMP relay topology and operation, Zhanjing Bao (TCL)</a:t>
            </a:r>
          </a:p>
          <a:p>
            <a:pPr marL="800100" lvl="1" indent="-342900" algn="just">
              <a:buSzTx/>
              <a:buFontTx/>
              <a:buChar char="•"/>
              <a:defRPr/>
            </a:pPr>
            <a:r>
              <a:rPr lang="en-US" altLang="en-US" sz="1600" b="0" kern="0" dirty="0">
                <a:solidFill>
                  <a:srgbClr val="00B050"/>
                </a:solidFill>
                <a:latin typeface="Calibri" panose="020F0502020204030204" pitchFamily="34" charset="0"/>
                <a:cs typeface="Calibri" panose="020F0502020204030204" pitchFamily="34" charset="0"/>
              </a:rPr>
              <a:t>11-25/0052, Active AMP STA Polling Requirements, Sebastian Max (Ericsson)</a:t>
            </a:r>
          </a:p>
          <a:p>
            <a:pPr marL="800100" lvl="1" indent="-342900" algn="just">
              <a:buSzTx/>
              <a:buFontTx/>
              <a:buChar char="•"/>
              <a:defRPr/>
            </a:pPr>
            <a:r>
              <a:rPr lang="en-US" altLang="en-US" sz="1600" b="0" kern="0" dirty="0">
                <a:solidFill>
                  <a:srgbClr val="00B050"/>
                </a:solidFill>
                <a:latin typeface="Calibri" panose="020F0502020204030204" pitchFamily="34" charset="0"/>
                <a:cs typeface="Calibri" panose="020F0502020204030204" pitchFamily="34" charset="0"/>
              </a:rPr>
              <a:t>11-25/0055, Wireless connectivity challenges for backscattering AMP STA, Solomon Trainin (Wiliot)</a:t>
            </a:r>
          </a:p>
          <a:p>
            <a:pPr marL="800100" lvl="1" indent="-342900" algn="just">
              <a:buSzTx/>
              <a:buFontTx/>
              <a:buChar char="•"/>
              <a:defRPr/>
            </a:pPr>
            <a:r>
              <a:rPr lang="en-US" altLang="en-US" sz="1600" b="0" kern="0" dirty="0">
                <a:solidFill>
                  <a:schemeClr val="tx1"/>
                </a:solidFill>
                <a:latin typeface="Calibri" panose="020F0502020204030204" pitchFamily="34" charset="0"/>
                <a:cs typeface="Calibri" panose="020F0502020204030204" pitchFamily="34" charset="0"/>
              </a:rPr>
              <a:t> </a:t>
            </a:r>
            <a:r>
              <a:rPr lang="en-US" altLang="en-US" sz="1600" i="1" kern="0" dirty="0">
                <a:solidFill>
                  <a:schemeClr val="tx1"/>
                </a:solidFill>
                <a:latin typeface="Calibri" panose="020F0502020204030204" pitchFamily="34" charset="0"/>
                <a:cs typeface="Calibri" panose="020F0502020204030204" pitchFamily="34" charset="0"/>
                <a:sym typeface="+mn-ea"/>
              </a:rPr>
              <a:t>t.b.d. (call for submissions)</a:t>
            </a:r>
            <a:endParaRPr lang="en-US" altLang="en-US" sz="1600" i="1" kern="0" dirty="0">
              <a:solidFill>
                <a:schemeClr val="tx1"/>
              </a:solidFill>
              <a:latin typeface="Calibri" panose="020F0502020204030204" pitchFamily="34" charset="0"/>
              <a:cs typeface="Calibri" panose="020F0502020204030204" pitchFamily="34" charset="0"/>
            </a:endParaRPr>
          </a:p>
          <a:p>
            <a:pPr marL="499745" indent="-342900" algn="just">
              <a:buSzTx/>
              <a:buFontTx/>
              <a:buChar char="•"/>
              <a:defRPr/>
            </a:pPr>
            <a:endParaRPr lang="en-US" altLang="en-US" sz="1600" b="0" kern="0" dirty="0">
              <a:solidFill>
                <a:schemeClr val="tx1"/>
              </a:solidFill>
              <a:latin typeface="Calibri" panose="020F0502020204030204" pitchFamily="34" charset="0"/>
              <a:cs typeface="Calibri" panose="020F0502020204030204" pitchFamily="34" charset="0"/>
              <a:sym typeface="+mn-ea"/>
            </a:endParaRPr>
          </a:p>
          <a:p>
            <a:pPr marL="1099820" lvl="2" indent="-342900" algn="just">
              <a:buFontTx/>
              <a:buChar char="•"/>
              <a:defRPr/>
            </a:pPr>
            <a:endParaRPr lang="en-US" altLang="zh-CN" sz="13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2025</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PHY</a:t>
            </a:r>
            <a:endParaRPr lang="en-US" altLang="zh-CN" sz="3200" kern="0" dirty="0"/>
          </a:p>
        </p:txBody>
      </p:sp>
      <p:sp>
        <p:nvSpPr>
          <p:cNvPr id="8" name="文本占位符 2"/>
          <p:cNvSpPr txBox="1"/>
          <p:nvPr/>
        </p:nvSpPr>
        <p:spPr>
          <a:xfrm>
            <a:off x="929005" y="1524001"/>
            <a:ext cx="10210800" cy="4876722"/>
          </a:xfrm>
          <a:prstGeom prst="rect">
            <a:avLst/>
          </a:prstGeom>
          <a:noFill/>
        </p:spPr>
        <p:txBody>
          <a:bodyPr>
            <a:normAutofit fontScale="90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11-24/1982, Considerations For Sync Sequence Selection, Amichai Sanderovich (Wiliot)</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11-24/2002, Low Complexity Backscatter AMP STS, Vytas Kezys (Haila)</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11-24/2114, Channel Correction in Long Range Backscatter, Nelson Costa (Haila Technologies)</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11-24/2128, Follow-up on Channel Shifting in Backscatter Operations, Nelson Costa (Haila Technologies)</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11-24/2143, Advantages of 802.11b DSS in Long-Range Backscatter, Nelson Costa (Haila Technologies)</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11-25/0027, AMP PPDU Design, Yinan Qi (OPPO) </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11-25/0028, AMP PPDU Configuration, Yinan Qi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11-25/0033, UL Data Rates for AMP and PPDU, Chuanfeng He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11-25/0034, Sync field for AMP PPDU, Chuanfeng He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11-25/0042r0, AMP Downlink Sync Field Study, Steve Shellhammer (Qualcomm) [AM1 or AM2]</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11-25-0030r0, “AMP UL Bi-Static Leakage and Dynamic-Range Implications”, Dror Regev (Huawei) [ same slot as 0043]</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11-25-0043r0, “Passive AMP STA RF Power Harvesting Sensitivity Threshold”, Dror Regev (Huawei) [ same slot as 0030]</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11-25-0047r0, “Follow up on downlink sync field design”, Bin Qian (Huawei)</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11-25-0048r0, “Discussion on uplink transmissions for backscatter STAs”, Bin Qian (Huawei)</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11-25-0050r0, “AMP DL Wideband OOK Generation”, Panpan Li (Huawei)</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11-25-0051r0, “Signal Design for OOK”, Leif Wilhelmsson (Ericsson)</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11-25/0058, AMP-monostatic-backscattering PHY followup, Rui Cao (NXP)</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11-25/0061, AMP-monostatic-backscattering-operation, Rui Cao (NXP)</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11-25/0075, Further Thoughts on AMP DL PPDU for Mono-static Backscattering, Rui Cao (NXP)</a:t>
            </a:r>
          </a:p>
          <a:p>
            <a:pPr marL="800100" lvl="1" indent="-342900" algn="just">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 (call for submissions)</a:t>
            </a:r>
            <a:endParaRPr lang="en-US" altLang="zh-CN" sz="1600" b="0" kern="0" dirty="0" smtClean="0">
              <a:solidFill>
                <a:srgbClr val="00B050"/>
              </a:solidFill>
              <a:highlight>
                <a:srgbClr val="FFFF00"/>
              </a:highlight>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2025</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MAC</a:t>
            </a:r>
            <a:endParaRPr lang="en-US" altLang="zh-CN" sz="3200" kern="0" dirty="0"/>
          </a:p>
        </p:txBody>
      </p:sp>
      <p:sp>
        <p:nvSpPr>
          <p:cNvPr id="8" name="文本占位符 2"/>
          <p:cNvSpPr txBox="1"/>
          <p:nvPr/>
        </p:nvSpPr>
        <p:spPr>
          <a:xfrm>
            <a:off x="929005" y="1524000"/>
            <a:ext cx="10210800" cy="4783455"/>
          </a:xfrm>
          <a:prstGeom prst="rect">
            <a:avLst/>
          </a:prstGeom>
          <a:noFill/>
        </p:spPr>
        <p:txBody>
          <a:bodyPr>
            <a:normAutofit fontScale="92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sym typeface="+mn-ea"/>
              </a:rPr>
              <a:t>11-24/2112, Secure E2E Operation for AMP, </a:t>
            </a:r>
            <a:r>
              <a:rPr lang="en-US" altLang="en-US" sz="1800" kern="0" dirty="0" err="1" smtClean="0">
                <a:solidFill>
                  <a:srgbClr val="00B050"/>
                </a:solidFill>
                <a:latin typeface="Calibri" panose="020F0502020204030204" pitchFamily="34" charset="0"/>
                <a:cs typeface="Calibri" panose="020F0502020204030204" pitchFamily="34" charset="0"/>
                <a:sym typeface="+mn-ea"/>
              </a:rPr>
              <a:t>Sanket</a:t>
            </a:r>
            <a:r>
              <a:rPr lang="en-US" altLang="en-US" sz="1800" kern="0" dirty="0" smtClean="0">
                <a:solidFill>
                  <a:srgbClr val="00B050"/>
                </a:solidFill>
                <a:latin typeface="Calibri" panose="020F0502020204030204" pitchFamily="34" charset="0"/>
                <a:cs typeface="Calibri" panose="020F0502020204030204" pitchFamily="34" charset="0"/>
                <a:sym typeface="+mn-ea"/>
              </a:rPr>
              <a:t> </a:t>
            </a:r>
            <a:r>
              <a:rPr lang="en-US" altLang="en-US" sz="1800" kern="0" dirty="0" err="1" smtClean="0">
                <a:solidFill>
                  <a:srgbClr val="00B050"/>
                </a:solidFill>
                <a:latin typeface="Calibri" panose="020F0502020204030204" pitchFamily="34" charset="0"/>
                <a:cs typeface="Calibri" panose="020F0502020204030204" pitchFamily="34" charset="0"/>
                <a:sym typeface="+mn-ea"/>
              </a:rPr>
              <a:t>Kalamkar</a:t>
            </a:r>
            <a:r>
              <a:rPr lang="en-US" altLang="en-US" sz="1800" kern="0" dirty="0" smtClean="0">
                <a:solidFill>
                  <a:srgbClr val="00B050"/>
                </a:solidFill>
                <a:latin typeface="Calibri" panose="020F0502020204030204" pitchFamily="34" charset="0"/>
                <a:cs typeface="Calibri" panose="020F0502020204030204" pitchFamily="34" charset="0"/>
                <a:sym typeface="+mn-ea"/>
              </a:rPr>
              <a:t> (Qualcomm)</a:t>
            </a:r>
          </a:p>
          <a:p>
            <a:pPr marL="800100" lvl="1" indent="-342900" algn="just">
              <a:buFontTx/>
              <a:buChar char="•"/>
              <a:defRPr/>
            </a:pPr>
            <a:r>
              <a:rPr lang="en-US" altLang="zh-CN" sz="1800" kern="0" dirty="0" smtClean="0">
                <a:solidFill>
                  <a:srgbClr val="00B050"/>
                </a:solidFill>
                <a:latin typeface="Calibri" panose="020F0502020204030204" pitchFamily="34" charset="0"/>
                <a:cs typeface="Calibri" panose="020F0502020204030204" pitchFamily="34" charset="0"/>
                <a:sym typeface="+mn-ea"/>
              </a:rPr>
              <a:t>11-24/2113, UL Access for AMP, </a:t>
            </a:r>
            <a:r>
              <a:rPr lang="en-US" altLang="zh-CN" sz="1800" kern="0" dirty="0" err="1" smtClean="0">
                <a:solidFill>
                  <a:srgbClr val="00B050"/>
                </a:solidFill>
                <a:latin typeface="Calibri" panose="020F0502020204030204" pitchFamily="34" charset="0"/>
                <a:cs typeface="Calibri" panose="020F0502020204030204" pitchFamily="34" charset="0"/>
                <a:sym typeface="+mn-ea"/>
              </a:rPr>
              <a:t>Sanket</a:t>
            </a:r>
            <a:r>
              <a:rPr lang="en-US" altLang="zh-CN" sz="1800" kern="0" dirty="0" smtClean="0">
                <a:solidFill>
                  <a:srgbClr val="00B050"/>
                </a:solidFill>
                <a:latin typeface="Calibri" panose="020F0502020204030204" pitchFamily="34" charset="0"/>
                <a:cs typeface="Calibri" panose="020F0502020204030204" pitchFamily="34" charset="0"/>
                <a:sym typeface="+mn-ea"/>
              </a:rPr>
              <a:t> </a:t>
            </a:r>
            <a:r>
              <a:rPr lang="en-US" altLang="zh-CN" sz="1800" kern="0" dirty="0" err="1" smtClean="0">
                <a:solidFill>
                  <a:srgbClr val="00B050"/>
                </a:solidFill>
                <a:latin typeface="Calibri" panose="020F0502020204030204" pitchFamily="34" charset="0"/>
                <a:cs typeface="Calibri" panose="020F0502020204030204" pitchFamily="34" charset="0"/>
                <a:sym typeface="+mn-ea"/>
              </a:rPr>
              <a:t>Kalamkar</a:t>
            </a:r>
            <a:r>
              <a:rPr lang="en-US" altLang="zh-CN" sz="1800" kern="0" dirty="0" smtClean="0">
                <a:solidFill>
                  <a:srgbClr val="00B050"/>
                </a:solidFill>
                <a:latin typeface="Calibri" panose="020F0502020204030204" pitchFamily="34" charset="0"/>
                <a:cs typeface="Calibri" panose="020F0502020204030204" pitchFamily="34" charset="0"/>
                <a:sym typeface="+mn-ea"/>
              </a:rPr>
              <a:t> (Qualcomm)</a:t>
            </a:r>
          </a:p>
          <a:p>
            <a:pPr marL="800100" lvl="1" indent="-342900" algn="just">
              <a:buFontTx/>
              <a:buChar char="•"/>
              <a:defRPr/>
            </a:pPr>
            <a:r>
              <a:rPr lang="en-US" altLang="zh-CN" sz="1800" kern="0" dirty="0" smtClean="0">
                <a:solidFill>
                  <a:srgbClr val="00B050"/>
                </a:solidFill>
                <a:latin typeface="Calibri" panose="020F0502020204030204" pitchFamily="34" charset="0"/>
                <a:cs typeface="Calibri" panose="020F0502020204030204" pitchFamily="34" charset="0"/>
                <a:sym typeface="+mn-ea"/>
              </a:rPr>
              <a:t>11-25/0015, </a:t>
            </a:r>
            <a:r>
              <a:rPr lang="en-US" altLang="zh-CN" sz="1800" kern="0" dirty="0" err="1" smtClean="0">
                <a:solidFill>
                  <a:srgbClr val="00B050"/>
                </a:solidFill>
                <a:latin typeface="Calibri" panose="020F0502020204030204" pitchFamily="34" charset="0"/>
                <a:cs typeface="Calibri" panose="020F0502020204030204" pitchFamily="34" charset="0"/>
                <a:sym typeface="+mn-ea"/>
              </a:rPr>
              <a:t>Leveraing</a:t>
            </a:r>
            <a:r>
              <a:rPr lang="en-US" altLang="zh-CN" sz="1800" kern="0" dirty="0" smtClean="0">
                <a:solidFill>
                  <a:srgbClr val="00B050"/>
                </a:solidFill>
                <a:latin typeface="Calibri" panose="020F0502020204030204" pitchFamily="34" charset="0"/>
                <a:cs typeface="Calibri" panose="020F0502020204030204" pitchFamily="34" charset="0"/>
                <a:sym typeface="+mn-ea"/>
              </a:rPr>
              <a:t> EBCS and WUR to design MAC for 802.11bp, Kamran </a:t>
            </a:r>
            <a:r>
              <a:rPr lang="en-US" altLang="zh-CN" sz="1800" kern="0" dirty="0" err="1" smtClean="0">
                <a:solidFill>
                  <a:srgbClr val="00B050"/>
                </a:solidFill>
                <a:latin typeface="Calibri" panose="020F0502020204030204" pitchFamily="34" charset="0"/>
                <a:cs typeface="Calibri" panose="020F0502020204030204" pitchFamily="34" charset="0"/>
                <a:sym typeface="+mn-ea"/>
              </a:rPr>
              <a:t>Nishat</a:t>
            </a:r>
            <a:r>
              <a:rPr lang="en-US" altLang="zh-CN" sz="1800" kern="0" dirty="0" smtClean="0">
                <a:solidFill>
                  <a:srgbClr val="00B050"/>
                </a:solidFill>
                <a:latin typeface="Calibri" panose="020F0502020204030204" pitchFamily="34" charset="0"/>
                <a:cs typeface="Calibri" panose="020F0502020204030204" pitchFamily="34" charset="0"/>
                <a:sym typeface="+mn-ea"/>
              </a:rPr>
              <a:t> (</a:t>
            </a:r>
            <a:r>
              <a:rPr lang="en-US" altLang="zh-CN" sz="1800" kern="0" dirty="0" err="1" smtClean="0">
                <a:solidFill>
                  <a:srgbClr val="00B050"/>
                </a:solidFill>
                <a:latin typeface="Calibri" panose="020F0502020204030204" pitchFamily="34" charset="0"/>
                <a:cs typeface="Calibri" panose="020F0502020204030204" pitchFamily="34" charset="0"/>
                <a:sym typeface="+mn-ea"/>
              </a:rPr>
              <a:t>Haila</a:t>
            </a:r>
            <a:r>
              <a:rPr lang="en-US" altLang="zh-CN" sz="1800" kern="0" dirty="0" smtClean="0">
                <a:solidFill>
                  <a:srgbClr val="00B050"/>
                </a:solidFill>
                <a:latin typeface="Calibri" panose="020F0502020204030204" pitchFamily="34" charset="0"/>
                <a:cs typeface="Calibri" panose="020F0502020204030204" pitchFamily="34" charset="0"/>
                <a:sym typeface="+mn-ea"/>
              </a:rPr>
              <a:t> Technologies)</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sym typeface="+mn-ea"/>
              </a:rPr>
              <a:t>11-25/0021</a:t>
            </a:r>
            <a:r>
              <a:rPr lang="en-US" altLang="en-US" sz="1800" kern="0" dirty="0">
                <a:solidFill>
                  <a:srgbClr val="00B050"/>
                </a:solidFill>
                <a:latin typeface="Calibri" panose="020F0502020204030204" pitchFamily="34" charset="0"/>
                <a:cs typeface="Calibri" panose="020F0502020204030204" pitchFamily="34" charset="0"/>
                <a:sym typeface="+mn-ea"/>
              </a:rPr>
              <a:t>, Channel access and trigger design for active STAs, You-wei Chen (MediaTek)</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sym typeface="+mn-ea"/>
              </a:rPr>
              <a:t>11-25/0031, Trigger based multiple access for AMP, Chuanfeng He (OPPO)</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sym typeface="+mn-ea"/>
              </a:rPr>
              <a:t>11-25/0032, Duty-cycle AMP operation, Chuanfeng He (OPPO)</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sym typeface="+mn-ea"/>
              </a:rPr>
              <a:t>11-25/0035, CDM access for AMP,  Chuanfeng He (OPPO)</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sym typeface="+mn-ea"/>
              </a:rPr>
              <a:t>11-25/0037r0, “Follow-up on AMP Energizer”, Ian Bajaj (Huawei)</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sym typeface="+mn-ea"/>
              </a:rPr>
              <a:t>11-25/0038r0, “Use Case for AMP STA Reporting”, Ian Bajaj (Huawei)</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sym typeface="+mn-ea"/>
              </a:rPr>
              <a:t>11-25/0039r0, “ AMP Open Service Period”, Ian Bajaj (Huawei)</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sym typeface="+mn-ea"/>
              </a:rPr>
              <a:t>11-25/0041, Follow up on AMP identification, Zhanjing Bao (TCL)</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sym typeface="+mn-ea"/>
              </a:rPr>
              <a:t>11-25/0045r0, "Channel Access for Backscatter non-AP AMP STAs", Rojan Chitrakar (Huawei)</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sym typeface="+mn-ea"/>
              </a:rPr>
              <a:t>11-25/0046r0, "Channel Access for Active Tx non-AP AMP STAs", Rojan Chitrakar (Huawei)</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sym typeface="+mn-ea"/>
              </a:rPr>
              <a:t>11-25/0091, frame format discussion follow up, Liwen Chu (NXP)</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sym typeface="+mn-ea"/>
              </a:rPr>
              <a:t>11-25/0094, AMP device management, Liwen Chu (NXP)</a:t>
            </a: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11-25/0096, Active AMP STA polling procedure, Liwen Chu (NXP)</a:t>
            </a:r>
          </a:p>
          <a:p>
            <a:pPr marL="800100" lvl="1" indent="-342900" algn="just">
              <a:buFontTx/>
              <a:buChar char="•"/>
              <a:defRPr/>
            </a:pPr>
            <a:r>
              <a:rPr lang="en-US" altLang="en-US" sz="1800" i="1" kern="0" dirty="0">
                <a:solidFill>
                  <a:schemeClr val="tx1"/>
                </a:solidFill>
                <a:latin typeface="Calibri" panose="020F0502020204030204" pitchFamily="34" charset="0"/>
                <a:cs typeface="Calibri" panose="020F0502020204030204" pitchFamily="34" charset="0"/>
                <a:sym typeface="+mn-ea"/>
              </a:rPr>
              <a:t>t.b.d. (call for submissions)</a:t>
            </a:r>
            <a:endParaRPr lang="en-US" altLang="en-US" sz="1800" b="0" i="1" kern="0" dirty="0" smtClean="0">
              <a:solidFill>
                <a:schemeClr val="tx1"/>
              </a:solidFill>
              <a:highlight>
                <a:srgbClr val="FFFF00"/>
              </a:highlight>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2025</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Misc.</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sym typeface="+mn-ea"/>
              </a:rPr>
              <a:t>WPT</a:t>
            </a:r>
          </a:p>
          <a:p>
            <a:pPr marL="800100" lvl="1" indent="-342900" algn="l">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11-25/0029, WPT Protocol, Wave and PPDU, Yinan Qi (OPPO)</a:t>
            </a:r>
          </a:p>
          <a:p>
            <a:pPr marL="800100" lvl="1" indent="-342900" algn="l">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11-25/0012, WPT Waveform Comparison, Amichai Sanderovich (Wiliot)</a:t>
            </a:r>
          </a:p>
          <a:p>
            <a:pPr marL="800100" lvl="1" indent="-342900" algn="l">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rPr>
              <a:t>Security</a:t>
            </a:r>
          </a:p>
          <a:p>
            <a:pPr marL="800100" lvl="1" indent="-342900" algn="l">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11-24/1998, Secure Transaction Methods with Low Computation Complexity for AMP Devices, Hui Luo (Infineon)</a:t>
            </a:r>
          </a:p>
          <a:p>
            <a:pPr marL="800100" lvl="1" indent="-342900" algn="l">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11-24/1916, Recap of Compact Secure Transaction Methods for AMP, Hui Luo (Infineon)</a:t>
            </a:r>
          </a:p>
          <a:p>
            <a:pPr marL="800100" lvl="1" indent="-342900" algn="l">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457200" lvl="1" indent="0" algn="just">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4038600" y="1372870"/>
            <a:ext cx="3585845" cy="5009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Tuesday</a:t>
            </a:r>
            <a:r>
              <a:rPr lang="en-GB" altLang="en-US" sz="1800" u="sng" dirty="0" smtClean="0">
                <a:sym typeface="+mn-ea"/>
              </a:rPr>
              <a:t> (</a:t>
            </a:r>
            <a:r>
              <a:rPr lang="en-US" altLang="en-GB" sz="1800" u="sng" dirty="0" smtClean="0">
                <a:sym typeface="+mn-ea"/>
              </a:rPr>
              <a:t>P</a:t>
            </a:r>
            <a:r>
              <a:rPr lang="en-GB" altLang="en-US" sz="1800" u="sng" dirty="0" smtClean="0">
                <a:sym typeface="+mn-ea"/>
              </a:rPr>
              <a:t>M</a:t>
            </a:r>
            <a:r>
              <a:rPr lang="en-US" altLang="en-GB" sz="1800" u="sng" dirty="0" smtClean="0">
                <a:sym typeface="+mn-ea"/>
              </a:rPr>
              <a:t>2, 401</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endParaRPr>
          </a:p>
          <a:p>
            <a:pPr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endParaRPr>
          </a:p>
          <a:p>
            <a:pPr lvl="0" eaLnBrk="0" hangingPunct="0">
              <a:lnSpc>
                <a:spcPct val="100000"/>
              </a:lnSpc>
              <a:spcBef>
                <a:spcPts val="0"/>
              </a:spcBef>
              <a:defRPr/>
            </a:pPr>
            <a:r>
              <a:rPr lang="en-GB" altLang="en-US" sz="1800" dirty="0">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rPr>
              <a:t>Wednesday</a:t>
            </a:r>
            <a:r>
              <a:rPr lang="en-GB" altLang="en-US" sz="1800" u="sng" dirty="0" smtClean="0">
                <a:solidFill>
                  <a:schemeClr val="tx1"/>
                </a:solidFill>
              </a:rPr>
              <a:t> (</a:t>
            </a:r>
            <a:r>
              <a:rPr lang="en-US" altLang="en-GB" sz="1800" u="sng" dirty="0" smtClean="0">
                <a:solidFill>
                  <a:schemeClr val="tx1"/>
                </a:solidFill>
              </a:rPr>
              <a:t>A</a:t>
            </a:r>
            <a:r>
              <a:rPr lang="en-GB" altLang="en-US" sz="1800" u="sng" dirty="0" smtClean="0">
                <a:solidFill>
                  <a:schemeClr val="tx1"/>
                </a:solidFill>
              </a:rPr>
              <a:t>M</a:t>
            </a:r>
            <a:r>
              <a:rPr lang="en-US" altLang="en-GB" sz="1800" u="sng" dirty="0" smtClean="0">
                <a:solidFill>
                  <a:schemeClr val="tx1"/>
                </a:solidFill>
              </a:rPr>
              <a:t>1, </a:t>
            </a:r>
            <a:r>
              <a:rPr lang="en-US" altLang="en-GB" sz="1800" u="sng" dirty="0" smtClean="0">
                <a:sym typeface="+mn-ea"/>
              </a:rPr>
              <a:t>401</a:t>
            </a:r>
            <a:r>
              <a:rPr lang="en-GB" altLang="en-US" sz="1800" u="sng" dirty="0" smtClean="0">
                <a:solidFill>
                  <a:schemeClr val="tx1"/>
                </a:solidFill>
              </a:rPr>
              <a:t>)</a:t>
            </a:r>
          </a:p>
          <a:p>
            <a:pPr lvl="0" eaLnBrk="0" hangingPunct="0">
              <a:lnSpc>
                <a:spcPct val="100000"/>
              </a:lnSpc>
              <a:spcBef>
                <a:spcPts val="0"/>
              </a:spcBef>
              <a:defRPr/>
            </a:pPr>
            <a:r>
              <a:rPr lang="en-US" sz="1800" dirty="0" smtClean="0">
                <a:solidFill>
                  <a:schemeClr val="tx1"/>
                </a:solidFill>
              </a:rPr>
              <a:t>Regular items</a:t>
            </a:r>
          </a:p>
          <a:p>
            <a:pPr eaLnBrk="0" hangingPunct="0">
              <a:lnSpc>
                <a:spcPct val="100000"/>
              </a:lnSpc>
              <a:spcBef>
                <a:spcPts val="0"/>
              </a:spcBef>
              <a:defRPr/>
            </a:pPr>
            <a:r>
              <a:rPr lang="en-US" altLang="en-GB" sz="1800" dirty="0" smtClean="0">
                <a:solidFill>
                  <a:schemeClr val="tx1"/>
                </a:solidFill>
              </a:rPr>
              <a:t>Contribution discussion</a:t>
            </a:r>
          </a:p>
          <a:p>
            <a:pPr lvl="0" eaLnBrk="0" hangingPunct="0">
              <a:lnSpc>
                <a:spcPct val="100000"/>
              </a:lnSpc>
              <a:spcBef>
                <a:spcPts val="0"/>
              </a:spcBef>
              <a:defRPr/>
            </a:pPr>
            <a:r>
              <a:rPr lang="en-GB" altLang="en-US" sz="1800" dirty="0">
                <a:solidFill>
                  <a:schemeClr val="tx1"/>
                </a:solidFill>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Wednesday</a:t>
            </a:r>
            <a:r>
              <a:rPr lang="en-GB" altLang="en-US" sz="1800" u="sng" dirty="0" smtClean="0">
                <a:solidFill>
                  <a:schemeClr val="tx1"/>
                </a:solidFill>
                <a:sym typeface="+mn-ea"/>
              </a:rPr>
              <a:t> (</a:t>
            </a:r>
            <a:r>
              <a:rPr lang="en-US" altLang="en-GB" sz="1800" u="sng" dirty="0" smtClean="0">
                <a:solidFill>
                  <a:schemeClr val="tx1"/>
                </a:solidFill>
                <a:sym typeface="+mn-ea"/>
              </a:rPr>
              <a:t>AM2, </a:t>
            </a:r>
            <a:r>
              <a:rPr lang="en-US" altLang="en-GB" sz="1800" u="sng" dirty="0" smtClean="0">
                <a:sym typeface="+mn-ea"/>
              </a:rPr>
              <a:t>401</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
        <p:nvSpPr>
          <p:cNvPr id="7" name="Rectangle 3"/>
          <p:cNvSpPr txBox="1">
            <a:spLocks noChangeArrowheads="1"/>
          </p:cNvSpPr>
          <p:nvPr/>
        </p:nvSpPr>
        <p:spPr bwMode="auto">
          <a:xfrm>
            <a:off x="7846060" y="1372870"/>
            <a:ext cx="3938270" cy="4428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Thursday</a:t>
            </a:r>
            <a:r>
              <a:rPr lang="en-GB" altLang="en-US" sz="1800" u="sng" dirty="0" smtClean="0">
                <a:sym typeface="+mn-ea"/>
              </a:rPr>
              <a:t> (</a:t>
            </a:r>
            <a:r>
              <a:rPr lang="en-US" altLang="en-GB" sz="1800" u="sng" dirty="0" smtClean="0">
                <a:sym typeface="+mn-ea"/>
              </a:rPr>
              <a:t>AM1, 401</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Recess</a:t>
            </a:r>
          </a:p>
          <a:p>
            <a:pPr lvl="0" eaLnBrk="0" hangingPunct="0">
              <a:lnSpc>
                <a:spcPct val="100000"/>
              </a:lnSpc>
              <a:spcBef>
                <a:spcPts val="0"/>
              </a:spcBef>
              <a:defRPr/>
            </a:pPr>
            <a:endParaRPr lang="en-US" altLang="en-GB" sz="1800" dirty="0" smtClean="0">
              <a:solidFill>
                <a:schemeClr val="tx1"/>
              </a:solidFill>
              <a:sym typeface="+mn-ea"/>
            </a:endParaRPr>
          </a:p>
          <a:p>
            <a:pPr marL="0" lvl="0" indent="0" eaLnBrk="0" hangingPunct="0">
              <a:spcBef>
                <a:spcPts val="0"/>
              </a:spcBef>
              <a:buNone/>
              <a:defRPr/>
            </a:pPr>
            <a:r>
              <a:rPr lang="en-GB" altLang="en-US" sz="1800" u="sng" dirty="0" smtClean="0">
                <a:solidFill>
                  <a:schemeClr val="tx1"/>
                </a:solidFill>
                <a:sym typeface="+mn-ea"/>
              </a:rPr>
              <a:t>Thursday (</a:t>
            </a:r>
            <a:r>
              <a:rPr lang="en-US" altLang="en-GB" sz="1800" u="sng" dirty="0" smtClean="0">
                <a:solidFill>
                  <a:schemeClr val="tx1"/>
                </a:solidFill>
                <a:sym typeface="+mn-ea"/>
              </a:rPr>
              <a:t>P</a:t>
            </a:r>
            <a:r>
              <a:rPr lang="en-GB" altLang="en-US" sz="1800" u="sng" dirty="0" smtClean="0">
                <a:solidFill>
                  <a:schemeClr val="tx1"/>
                </a:solidFill>
                <a:sym typeface="+mn-ea"/>
              </a:rPr>
              <a:t>M</a:t>
            </a:r>
            <a:r>
              <a:rPr lang="en-US" altLang="en-GB" sz="1800" u="sng" dirty="0" smtClean="0">
                <a:solidFill>
                  <a:schemeClr val="tx1"/>
                </a:solidFill>
                <a:sym typeface="+mn-ea"/>
              </a:rPr>
              <a:t>1</a:t>
            </a:r>
            <a:r>
              <a:rPr lang="en-GB" altLang="en-US" sz="1800" u="sng" dirty="0" smtClean="0">
                <a:solidFill>
                  <a:schemeClr val="tx1"/>
                </a:solidFill>
                <a:sym typeface="+mn-ea"/>
              </a:rPr>
              <a:t>, </a:t>
            </a:r>
            <a:r>
              <a:rPr lang="en-US" altLang="en-GB" sz="1800" u="sng" dirty="0" smtClean="0">
                <a:sym typeface="+mn-ea"/>
              </a:rPr>
              <a:t>401</a:t>
            </a:r>
            <a:r>
              <a:rPr lang="en-GB" altLang="en-US" sz="1800" u="sng" dirty="0" smtClean="0">
                <a:solidFill>
                  <a:schemeClr val="tx1"/>
                </a:solidFill>
                <a:sym typeface="+mn-ea"/>
              </a:rPr>
              <a:t>)</a:t>
            </a:r>
            <a:endParaRPr lang="en-GB" altLang="en-US" sz="1800" u="sng" dirty="0" smtClean="0">
              <a:solidFill>
                <a:schemeClr val="tx1"/>
              </a:solidFill>
            </a:endParaRPr>
          </a:p>
          <a:p>
            <a:pPr eaLnBrk="0" hangingPunct="0">
              <a:spcBef>
                <a:spcPts val="0"/>
              </a:spcBef>
              <a:defRPr/>
            </a:pPr>
            <a:r>
              <a:rPr lang="en-US" altLang="en-GB" sz="1800" dirty="0" smtClean="0">
                <a:solidFill>
                  <a:schemeClr val="tx1"/>
                </a:solidFill>
                <a:sym typeface="+mn-ea"/>
              </a:rPr>
              <a:t>Regular items</a:t>
            </a:r>
          </a:p>
          <a:p>
            <a:pPr eaLnBrk="0" hangingPunct="0">
              <a:spcBef>
                <a:spcPts val="0"/>
              </a:spcBef>
              <a:defRPr/>
            </a:pPr>
            <a:r>
              <a:rPr lang="en-US" altLang="en-GB" sz="1800" dirty="0">
                <a:sym typeface="+mn-ea"/>
              </a:rPr>
              <a:t>SPs and Motions</a:t>
            </a:r>
          </a:p>
          <a:p>
            <a:pPr eaLnBrk="0" hangingPunct="0">
              <a:spcBef>
                <a:spcPts val="0"/>
              </a:spcBef>
              <a:defRPr/>
            </a:pPr>
            <a:r>
              <a:rPr lang="en-US" altLang="en-GB" sz="1800" dirty="0" smtClean="0">
                <a:solidFill>
                  <a:schemeClr val="tx1"/>
                </a:solidFill>
                <a:sym typeface="+mn-ea"/>
              </a:rPr>
              <a:t>Contribution discussion</a:t>
            </a:r>
          </a:p>
          <a:p>
            <a:pPr eaLnBrk="0" hangingPunct="0">
              <a:spcBef>
                <a:spcPts val="0"/>
              </a:spcBef>
              <a:defRPr/>
            </a:pPr>
            <a:r>
              <a:rPr lang="en-US" altLang="en-GB" sz="1800" dirty="0" smtClean="0">
                <a:solidFill>
                  <a:schemeClr val="tx1"/>
                </a:solidFill>
                <a:sym typeface="+mn-ea"/>
              </a:rPr>
              <a:t>Timeline Review</a:t>
            </a:r>
          </a:p>
          <a:p>
            <a:pPr eaLnBrk="0" hangingPunct="0">
              <a:spcBef>
                <a:spcPts val="0"/>
              </a:spcBef>
              <a:defRPr/>
            </a:pPr>
            <a:r>
              <a:rPr lang="en-US" altLang="en-GB" sz="1800" dirty="0" smtClean="0">
                <a:solidFill>
                  <a:schemeClr val="tx1"/>
                </a:solidFill>
                <a:sym typeface="+mn-ea"/>
              </a:rPr>
              <a:t>Teleconference Plan</a:t>
            </a:r>
            <a:endParaRPr lang="en-US" altLang="en-GB" sz="1800" dirty="0" smtClean="0">
              <a:solidFill>
                <a:schemeClr val="tx1"/>
              </a:solidFill>
            </a:endParaRPr>
          </a:p>
          <a:p>
            <a:pPr lvl="0" eaLnBrk="0" hangingPunct="0">
              <a:spcBef>
                <a:spcPts val="0"/>
              </a:spcBef>
              <a:defRPr/>
            </a:pPr>
            <a:r>
              <a:rPr lang="en-US" altLang="en-GB" sz="1800" dirty="0" smtClean="0">
                <a:solidFill>
                  <a:schemeClr val="tx1"/>
                </a:solidFill>
                <a:sym typeface="+mn-ea"/>
              </a:rPr>
              <a:t>Adjourn</a:t>
            </a: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t>Jan 2025</a:t>
            </a:r>
            <a:endParaRPr lang="en-US" dirty="0"/>
          </a:p>
        </p:txBody>
      </p:sp>
      <p:sp>
        <p:nvSpPr>
          <p:cNvPr id="3" name="文本框 2"/>
          <p:cNvSpPr txBox="1"/>
          <p:nvPr/>
        </p:nvSpPr>
        <p:spPr>
          <a:xfrm>
            <a:off x="7315200" y="4723765"/>
            <a:ext cx="4803775" cy="1641475"/>
          </a:xfrm>
          <a:prstGeom prst="rect">
            <a:avLst/>
          </a:prstGeom>
          <a:noFill/>
        </p:spPr>
        <p:txBody>
          <a:bodyPr wrap="square" rtlCol="0" anchor="t">
            <a:spAutoFit/>
          </a:bodyPr>
          <a:lstStyle/>
          <a:p>
            <a:pPr lvl="0" eaLnBrk="0" hangingPunct="0">
              <a:lnSpc>
                <a:spcPct val="120000"/>
              </a:lnSpc>
              <a:spcBef>
                <a:spcPts val="0"/>
              </a:spcBef>
              <a:defRPr/>
            </a:pPr>
            <a:r>
              <a:rPr lang="en-US" altLang="en-GB" sz="1400" b="1" i="1" dirty="0" smtClean="0">
                <a:sym typeface="+mn-ea"/>
              </a:rPr>
              <a:t>Note, the “Regular items” include:</a:t>
            </a:r>
          </a:p>
          <a:p>
            <a:pPr marL="171450" lvl="0" indent="-171450" eaLnBrk="0" hangingPunct="0">
              <a:lnSpc>
                <a:spcPct val="120000"/>
              </a:lnSpc>
              <a:spcBef>
                <a:spcPts val="0"/>
              </a:spcBef>
              <a:buFont typeface="Arial" panose="020B0604020202020204" pitchFamily="34" charset="0"/>
              <a:buChar char="•"/>
              <a:defRPr/>
            </a:pPr>
            <a:r>
              <a:rPr lang="en-GB" altLang="en-US" sz="1400" b="1" i="1" dirty="0" smtClean="0">
                <a:sym typeface="+mn-ea"/>
              </a:rPr>
              <a:t>Call </a:t>
            </a:r>
            <a:r>
              <a:rPr lang="en-US" altLang="en-GB" sz="1400" b="1" i="1" dirty="0">
                <a:sym typeface="+mn-ea"/>
              </a:rPr>
              <a:t>meeting to order and remind the group to record </a:t>
            </a:r>
            <a:r>
              <a:rPr lang="en-US" altLang="en-GB" sz="1400" b="1" i="1" dirty="0" smtClean="0">
                <a:sym typeface="+mn-ea"/>
              </a:rPr>
              <a:t>attendance </a:t>
            </a:r>
            <a:r>
              <a:rPr lang="en-US" altLang="en-GB" sz="1400" b="1" i="1" dirty="0">
                <a:sym typeface="+mn-ea"/>
              </a:rPr>
              <a:t>on imat.ieee.org</a:t>
            </a:r>
            <a:endParaRPr lang="en-GB" altLang="en-US"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GB" altLang="en-US" sz="1400" b="1" i="1" dirty="0">
                <a:sym typeface="+mn-ea"/>
              </a:rPr>
              <a:t>IEEE-SA IPR policies </a:t>
            </a:r>
            <a:r>
              <a:rPr lang="en-US" altLang="en-GB" sz="1400" b="1" i="1" dirty="0">
                <a:sym typeface="+mn-ea"/>
              </a:rPr>
              <a:t>and meeting rules</a:t>
            </a:r>
            <a:endParaRPr lang="en-US" altLang="en-GB"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Approve meeting </a:t>
            </a:r>
            <a:r>
              <a:rPr lang="en-GB" altLang="en-US" sz="1400" b="1" i="1" dirty="0" smtClean="0">
                <a:sym typeface="+mn-ea"/>
              </a:rPr>
              <a:t>agenda</a:t>
            </a: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Ask for any other business for the meeting</a:t>
            </a:r>
          </a:p>
        </p:txBody>
      </p:sp>
      <p:sp>
        <p:nvSpPr>
          <p:cNvPr id="8" name="Rectangle 3"/>
          <p:cNvSpPr txBox="1">
            <a:spLocks noChangeArrowheads="1"/>
          </p:cNvSpPr>
          <p:nvPr/>
        </p:nvSpPr>
        <p:spPr bwMode="auto">
          <a:xfrm>
            <a:off x="533400" y="1372870"/>
            <a:ext cx="3263265" cy="5026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00000"/>
              </a:lnSpc>
              <a:spcBef>
                <a:spcPts val="0"/>
              </a:spcBef>
              <a:buNone/>
              <a:defRPr/>
            </a:pPr>
            <a:r>
              <a:rPr lang="en-US" altLang="en-GB" sz="1800" u="sng" dirty="0" smtClean="0">
                <a:solidFill>
                  <a:schemeClr val="tx1"/>
                </a:solidFill>
              </a:rPr>
              <a:t>Monday</a:t>
            </a:r>
            <a:r>
              <a:rPr lang="en-GB" altLang="en-US" sz="1800" u="sng" dirty="0" smtClean="0">
                <a:solidFill>
                  <a:schemeClr val="tx1"/>
                </a:solidFill>
              </a:rPr>
              <a:t> (</a:t>
            </a:r>
            <a:r>
              <a:rPr lang="en-US" altLang="en-GB" sz="1800" u="sng" dirty="0" smtClean="0">
                <a:solidFill>
                  <a:schemeClr val="tx1"/>
                </a:solidFill>
              </a:rPr>
              <a:t>AM2, 401</a:t>
            </a:r>
            <a:r>
              <a:rPr lang="en-GB" altLang="en-US" sz="1800" u="sng" dirty="0" smtClean="0">
                <a:solidFill>
                  <a:schemeClr val="tx1"/>
                </a:solidFill>
              </a:rPr>
              <a:t>)</a:t>
            </a:r>
          </a:p>
          <a:p>
            <a:pPr lvl="0" eaLnBrk="0" hangingPunct="0">
              <a:lnSpc>
                <a:spcPct val="100000"/>
              </a:lnSpc>
              <a:spcBef>
                <a:spcPts val="0"/>
              </a:spcBef>
              <a:defRPr/>
            </a:pPr>
            <a:r>
              <a:rPr lang="en-US" sz="1800" dirty="0" smtClean="0">
                <a:solidFill>
                  <a:schemeClr val="tx1"/>
                </a:solidFill>
              </a:rPr>
              <a:t>Regular items</a:t>
            </a:r>
          </a:p>
          <a:p>
            <a:pPr lvl="0" eaLnBrk="0" hangingPunct="0">
              <a:lnSpc>
                <a:spcPct val="100000"/>
              </a:lnSpc>
              <a:spcBef>
                <a:spcPts val="0"/>
              </a:spcBef>
              <a:defRPr/>
            </a:pPr>
            <a:r>
              <a:rPr lang="en-US" sz="1800" dirty="0" smtClean="0">
                <a:solidFill>
                  <a:schemeClr val="tx1"/>
                </a:solidFill>
              </a:rPr>
              <a:t>Approve TG minutes</a:t>
            </a:r>
          </a:p>
          <a:p>
            <a:pPr eaLnBrk="0" hangingPunct="0">
              <a:lnSpc>
                <a:spcPct val="100000"/>
              </a:lnSpc>
              <a:spcBef>
                <a:spcPts val="0"/>
              </a:spcBef>
              <a:defRPr/>
            </a:pPr>
            <a:r>
              <a:rPr lang="en-US" altLang="en-GB" sz="1800" dirty="0" smtClean="0">
                <a:solidFill>
                  <a:schemeClr val="tx1"/>
                </a:solidFill>
              </a:rPr>
              <a:t>FRD/SFD motion</a:t>
            </a:r>
          </a:p>
          <a:p>
            <a:pPr eaLnBrk="0" hangingPunct="0">
              <a:lnSpc>
                <a:spcPct val="100000"/>
              </a:lnSpc>
              <a:spcBef>
                <a:spcPts val="0"/>
              </a:spcBef>
              <a:defRPr/>
            </a:pPr>
            <a:r>
              <a:rPr lang="en-US" altLang="en-GB" sz="1800" dirty="0" smtClean="0">
                <a:solidFill>
                  <a:schemeClr val="tx1"/>
                </a:solidFill>
              </a:rPr>
              <a:t>Contribution discussion</a:t>
            </a:r>
          </a:p>
          <a:p>
            <a:pPr lvl="0" eaLnBrk="0" hangingPunct="0">
              <a:lnSpc>
                <a:spcPct val="100000"/>
              </a:lnSpc>
              <a:spcBef>
                <a:spcPts val="0"/>
              </a:spcBef>
              <a:defRPr/>
            </a:pPr>
            <a:r>
              <a:rPr lang="en-GB" altLang="en-US" sz="1800" dirty="0">
                <a:solidFill>
                  <a:schemeClr val="tx1"/>
                </a:solidFill>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Monday</a:t>
            </a:r>
            <a:r>
              <a:rPr lang="en-GB" altLang="en-US" sz="1800" u="sng" dirty="0" smtClean="0">
                <a:solidFill>
                  <a:schemeClr val="tx1"/>
                </a:solidFill>
                <a:sym typeface="+mn-ea"/>
              </a:rPr>
              <a:t> (</a:t>
            </a:r>
            <a:r>
              <a:rPr lang="en-US" altLang="en-GB" sz="1800" u="sng" dirty="0" smtClean="0">
                <a:solidFill>
                  <a:schemeClr val="tx1"/>
                </a:solidFill>
                <a:sym typeface="+mn-ea"/>
              </a:rPr>
              <a:t>PM2, </a:t>
            </a:r>
            <a:r>
              <a:rPr lang="en-US" altLang="en-GB" sz="1800" u="sng" dirty="0" smtClean="0">
                <a:sym typeface="+mn-ea"/>
              </a:rPr>
              <a:t>401</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Tuesday</a:t>
            </a:r>
            <a:r>
              <a:rPr lang="en-GB" altLang="en-US" sz="1800" u="sng" dirty="0" smtClean="0">
                <a:solidFill>
                  <a:schemeClr val="tx1"/>
                </a:solidFill>
                <a:sym typeface="+mn-ea"/>
              </a:rPr>
              <a:t> (</a:t>
            </a:r>
            <a:r>
              <a:rPr lang="en-US" altLang="en-GB" sz="1800" u="sng" dirty="0" smtClean="0">
                <a:solidFill>
                  <a:schemeClr val="tx1"/>
                </a:solidFill>
                <a:sym typeface="+mn-ea"/>
              </a:rPr>
              <a:t>AM1, </a:t>
            </a:r>
            <a:r>
              <a:rPr lang="en-US" altLang="en-GB" sz="1800" u="sng" dirty="0" smtClean="0">
                <a:sym typeface="+mn-ea"/>
              </a:rPr>
              <a:t>401</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err="1" smtClean="0"/>
              <a:t>TGbp</a:t>
            </a:r>
            <a:r>
              <a:rPr lang="en-US" altLang="zh-CN" sz="3200" kern="0" dirty="0" smtClean="0"/>
              <a:t> meeting slots during the week</a:t>
            </a:r>
            <a:endParaRPr lang="en-US" altLang="zh-CN" sz="3200" kern="0" dirty="0"/>
          </a:p>
        </p:txBody>
      </p:sp>
      <p:graphicFrame>
        <p:nvGraphicFramePr>
          <p:cNvPr id="9" name="表格 8"/>
          <p:cNvGraphicFramePr/>
          <p:nvPr>
            <p:custDataLst>
              <p:tags r:id="rId1"/>
            </p:custDataLst>
          </p:nvPr>
        </p:nvGraphicFramePr>
        <p:xfrm>
          <a:off x="826770" y="1981200"/>
          <a:ext cx="10448925" cy="3477260"/>
        </p:xfrm>
        <a:graphic>
          <a:graphicData uri="http://schemas.openxmlformats.org/drawingml/2006/table">
            <a:tbl>
              <a:tblPr firstRow="1" bandRow="1">
                <a:tableStyleId>{00A15C55-8517-42AA-B614-E9B94910E393}</a:tableStyleId>
              </a:tblPr>
              <a:tblGrid>
                <a:gridCol w="1998980">
                  <a:extLst>
                    <a:ext uri="{9D8B030D-6E8A-4147-A177-3AD203B41FA5}">
                      <a16:colId xmlns:a16="http://schemas.microsoft.com/office/drawing/2014/main" val="20000"/>
                    </a:ext>
                  </a:extLst>
                </a:gridCol>
                <a:gridCol w="1943100">
                  <a:extLst>
                    <a:ext uri="{9D8B030D-6E8A-4147-A177-3AD203B41FA5}">
                      <a16:colId xmlns:a16="http://schemas.microsoft.com/office/drawing/2014/main" val="20001"/>
                    </a:ext>
                  </a:extLst>
                </a:gridCol>
                <a:gridCol w="1363980">
                  <a:extLst>
                    <a:ext uri="{9D8B030D-6E8A-4147-A177-3AD203B41FA5}">
                      <a16:colId xmlns:a16="http://schemas.microsoft.com/office/drawing/2014/main" val="20002"/>
                    </a:ext>
                  </a:extLst>
                </a:gridCol>
                <a:gridCol w="1798955">
                  <a:extLst>
                    <a:ext uri="{9D8B030D-6E8A-4147-A177-3AD203B41FA5}">
                      <a16:colId xmlns:a16="http://schemas.microsoft.com/office/drawing/2014/main" val="20003"/>
                    </a:ext>
                  </a:extLst>
                </a:gridCol>
                <a:gridCol w="2193925">
                  <a:extLst>
                    <a:ext uri="{9D8B030D-6E8A-4147-A177-3AD203B41FA5}">
                      <a16:colId xmlns:a16="http://schemas.microsoft.com/office/drawing/2014/main" val="20004"/>
                    </a:ext>
                  </a:extLst>
                </a:gridCol>
                <a:gridCol w="1149985">
                  <a:extLst>
                    <a:ext uri="{9D8B030D-6E8A-4147-A177-3AD203B41FA5}">
                      <a16:colId xmlns:a16="http://schemas.microsoft.com/office/drawing/2014/main" val="20005"/>
                    </a:ext>
                  </a:extLst>
                </a:gridCol>
              </a:tblGrid>
              <a:tr h="424180">
                <a:tc>
                  <a:txBody>
                    <a:bodyPr/>
                    <a:lstStyle/>
                    <a:p>
                      <a:pPr>
                        <a:buNone/>
                      </a:pPr>
                      <a:endParaRPr lang="zh-CN" altLang="en-US" sz="1800"/>
                    </a:p>
                  </a:txBody>
                  <a:tcPr/>
                </a:tc>
                <a:tc>
                  <a:txBody>
                    <a:bodyPr/>
                    <a:lstStyle/>
                    <a:p>
                      <a:pPr algn="ctr">
                        <a:buNone/>
                      </a:pPr>
                      <a:r>
                        <a:rPr lang="en-US" altLang="zh-CN" sz="1800" dirty="0"/>
                        <a:t>Mon</a:t>
                      </a:r>
                    </a:p>
                  </a:txBody>
                  <a:tcPr anchor="ctr"/>
                </a:tc>
                <a:tc>
                  <a:txBody>
                    <a:bodyPr/>
                    <a:lstStyle/>
                    <a:p>
                      <a:pPr algn="ctr">
                        <a:buNone/>
                      </a:pPr>
                      <a:r>
                        <a:rPr lang="en-US" altLang="zh-CN" sz="1800"/>
                        <a:t>Tue</a:t>
                      </a:r>
                    </a:p>
                  </a:txBody>
                  <a:tcPr anchor="ctr"/>
                </a:tc>
                <a:tc>
                  <a:txBody>
                    <a:bodyPr/>
                    <a:lstStyle/>
                    <a:p>
                      <a:pPr algn="ctr">
                        <a:buNone/>
                      </a:pPr>
                      <a:r>
                        <a:rPr lang="en-US" altLang="zh-CN" sz="1800"/>
                        <a:t>Wed</a:t>
                      </a:r>
                    </a:p>
                  </a:txBody>
                  <a:tcPr anchor="ctr"/>
                </a:tc>
                <a:tc>
                  <a:txBody>
                    <a:bodyPr/>
                    <a:lstStyle/>
                    <a:p>
                      <a:pPr algn="ctr">
                        <a:buNone/>
                      </a:pPr>
                      <a:r>
                        <a:rPr lang="en-US" altLang="zh-CN" sz="1800"/>
                        <a:t>Thu</a:t>
                      </a:r>
                    </a:p>
                  </a:txBody>
                  <a:tcPr anchor="ctr"/>
                </a:tc>
                <a:tc>
                  <a:txBody>
                    <a:bodyPr/>
                    <a:lstStyle/>
                    <a:p>
                      <a:pPr algn="ctr">
                        <a:buNone/>
                      </a:pPr>
                      <a:r>
                        <a:rPr lang="en-US" altLang="zh-CN" sz="1800" dirty="0"/>
                        <a:t>Fri</a:t>
                      </a:r>
                    </a:p>
                  </a:txBody>
                  <a:tcPr anchor="ctr"/>
                </a:tc>
                <a:extLst>
                  <a:ext uri="{0D108BD9-81ED-4DB2-BD59-A6C34878D82A}">
                    <a16:rowId xmlns:a16="http://schemas.microsoft.com/office/drawing/2014/main" val="10000"/>
                  </a:ext>
                </a:extLst>
              </a:tr>
              <a:tr h="657225">
                <a:tc>
                  <a:txBody>
                    <a:bodyPr/>
                    <a:lstStyle/>
                    <a:p>
                      <a:pPr>
                        <a:buNone/>
                      </a:pPr>
                      <a:r>
                        <a:rPr lang="en-US" altLang="zh-CN" sz="1800"/>
                        <a:t>AM1 (8:00~10:00)</a:t>
                      </a:r>
                    </a:p>
                  </a:txBody>
                  <a:tcPr/>
                </a:tc>
                <a:tc>
                  <a:txBody>
                    <a:bodyPr/>
                    <a:lstStyle/>
                    <a:p>
                      <a:pPr algn="ctr">
                        <a:buNone/>
                      </a:pPr>
                      <a:r>
                        <a:rPr lang="en-US" altLang="zh-CN" sz="1800" dirty="0" smtClean="0">
                          <a:solidFill>
                            <a:schemeClr val="bg1">
                              <a:lumMod val="50000"/>
                            </a:schemeClr>
                          </a:solidFill>
                        </a:rPr>
                        <a:t>802.11 Opening Plenary</a:t>
                      </a:r>
                      <a:endParaRPr lang="zh-CN" altLang="en-US" sz="1800" dirty="0">
                        <a:solidFill>
                          <a:schemeClr val="bg1">
                            <a:lumMod val="50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(PHY)</a:t>
                      </a:r>
                    </a:p>
                  </a:txBody>
                  <a:tcPr anchor="ctr"/>
                </a:tc>
                <a:tc>
                  <a:txBody>
                    <a:bodyPr/>
                    <a:lstStyle/>
                    <a:p>
                      <a:pPr algn="ctr">
                        <a:buNone/>
                      </a:pPr>
                      <a:r>
                        <a:rPr lang="en-US" altLang="zh-CN" sz="1800" dirty="0" err="1" smtClean="0">
                          <a:sym typeface="+mn-ea"/>
                        </a:rPr>
                        <a:t>TGbp</a:t>
                      </a:r>
                      <a:r>
                        <a:rPr lang="en-US" altLang="zh-CN" sz="1800" dirty="0" smtClean="0">
                          <a:sym typeface="+mn-ea"/>
                        </a:rPr>
                        <a:t> </a:t>
                      </a:r>
                    </a:p>
                    <a:p>
                      <a:pPr algn="ctr">
                        <a:buNone/>
                      </a:pPr>
                      <a:r>
                        <a:rPr lang="en-US" altLang="zh-CN" sz="1800" dirty="0" smtClean="0">
                          <a:sym typeface="+mn-ea"/>
                        </a:rPr>
                        <a:t>(PHY)</a:t>
                      </a:r>
                      <a:endParaRPr lang="zh-CN" altLang="en-US" sz="1800"/>
                    </a:p>
                  </a:txBody>
                  <a:tcPr anchor="ctr"/>
                </a:tc>
                <a:tc>
                  <a:txBody>
                    <a:bodyPr/>
                    <a:lstStyle/>
                    <a:p>
                      <a:pPr algn="ctr">
                        <a:buNone/>
                      </a:pPr>
                      <a:r>
                        <a:rPr lang="en-US" altLang="zh-CN" sz="1800" dirty="0" err="1" smtClean="0">
                          <a:sym typeface="+mn-ea"/>
                        </a:rPr>
                        <a:t>TGbp</a:t>
                      </a:r>
                      <a:r>
                        <a:rPr lang="en-US" altLang="zh-CN" sz="1800" dirty="0" smtClean="0">
                          <a:sym typeface="+mn-ea"/>
                        </a:rPr>
                        <a:t> </a:t>
                      </a:r>
                    </a:p>
                    <a:p>
                      <a:pPr algn="ctr">
                        <a:buNone/>
                      </a:pPr>
                      <a:r>
                        <a:rPr lang="en-US" altLang="zh-CN" sz="1800" dirty="0" smtClean="0">
                          <a:sym typeface="+mn-ea"/>
                        </a:rPr>
                        <a:t>(MAC/WPT/Sec)</a:t>
                      </a:r>
                      <a:endParaRPr lang="zh-CN" altLang="en-US" sz="1800" dirty="0"/>
                    </a:p>
                  </a:txBody>
                  <a:tcPr anchor="ctr"/>
                </a:tc>
                <a:tc>
                  <a:txBody>
                    <a:bodyPr/>
                    <a:lstStyle/>
                    <a:p>
                      <a:pPr algn="ctr">
                        <a:buNone/>
                      </a:pPr>
                      <a:r>
                        <a:rPr lang="en-US" altLang="zh-CN" sz="1800" dirty="0" smtClean="0">
                          <a:solidFill>
                            <a:schemeClr val="bg1">
                              <a:lumMod val="50000"/>
                            </a:schemeClr>
                          </a:solidFill>
                        </a:rPr>
                        <a:t>Closing Plenary</a:t>
                      </a:r>
                      <a:endParaRPr lang="zh-CN" altLang="en-US" sz="1800" dirty="0">
                        <a:solidFill>
                          <a:schemeClr val="bg1">
                            <a:lumMod val="50000"/>
                          </a:schemeClr>
                        </a:solidFill>
                      </a:endParaRPr>
                    </a:p>
                  </a:txBody>
                  <a:tcPr anchor="ctr"/>
                </a:tc>
                <a:extLst>
                  <a:ext uri="{0D108BD9-81ED-4DB2-BD59-A6C34878D82A}">
                    <a16:rowId xmlns:a16="http://schemas.microsoft.com/office/drawing/2014/main" val="10001"/>
                  </a:ext>
                </a:extLst>
              </a:tr>
              <a:tr h="656590">
                <a:tc>
                  <a:txBody>
                    <a:bodyPr/>
                    <a:lstStyle/>
                    <a:p>
                      <a:pPr>
                        <a:buNone/>
                      </a:pPr>
                      <a:r>
                        <a:rPr lang="en-US" altLang="zh-CN" sz="1800" dirty="0"/>
                        <a:t>AM2 (10:30~12:30)</a:t>
                      </a:r>
                    </a:p>
                  </a:txBody>
                  <a:tcPr/>
                </a:tc>
                <a:tc>
                  <a:txBody>
                    <a:bodyPr/>
                    <a:lstStyle/>
                    <a:p>
                      <a:pPr algn="ctr">
                        <a:buNone/>
                      </a:pPr>
                      <a:r>
                        <a:rPr lang="en-US" altLang="zh-CN" sz="1800" dirty="0" err="1" smtClean="0">
                          <a:sym typeface="+mn-ea"/>
                        </a:rPr>
                        <a:t>TGbp</a:t>
                      </a:r>
                      <a:r>
                        <a:rPr lang="en-US" altLang="zh-CN" sz="1800" dirty="0" smtClean="0">
                          <a:sym typeface="+mn-ea"/>
                        </a:rPr>
                        <a:t> </a:t>
                      </a:r>
                      <a:endParaRPr lang="en-US" altLang="zh-CN" sz="1800" dirty="0" smtClean="0"/>
                    </a:p>
                    <a:p>
                      <a:pPr algn="ctr">
                        <a:buNone/>
                      </a:pPr>
                      <a:r>
                        <a:rPr lang="en-US" altLang="zh-CN" sz="1800" dirty="0" smtClean="0">
                          <a:sym typeface="+mn-ea"/>
                        </a:rPr>
                        <a:t>(Opening/FR)</a:t>
                      </a:r>
                      <a:endParaRPr lang="en-US" altLang="zh-CN" sz="1800" dirty="0"/>
                    </a:p>
                  </a:txBody>
                  <a:tcPr anchor="ctr"/>
                </a:tc>
                <a:tc>
                  <a:txBody>
                    <a:bodyPr/>
                    <a:lstStyle/>
                    <a:p>
                      <a:pPr algn="ctr">
                        <a:buNone/>
                      </a:pPr>
                      <a:endParaRPr lang="en-US" altLang="zh-CN" sz="1800" dirty="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(MAC)</a:t>
                      </a:r>
                      <a:endParaRPr lang="en-US" altLang="zh-CN" sz="1800" dirty="0">
                        <a:sym typeface="+mn-ea"/>
                      </a:endParaRPr>
                    </a:p>
                  </a:txBody>
                  <a:tcPr anchor="ctr"/>
                </a:tc>
                <a:tc>
                  <a:txBody>
                    <a:bodyPr/>
                    <a:lstStyle/>
                    <a:p>
                      <a:pPr algn="ctr">
                        <a:buNone/>
                      </a:pPr>
                      <a:endParaRPr lang="en-US" altLang="zh-CN" sz="1800" dirty="0">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2"/>
                  </a:ext>
                </a:extLst>
              </a:tr>
              <a:tr h="657225">
                <a:tc>
                  <a:txBody>
                    <a:bodyPr/>
                    <a:lstStyle/>
                    <a:p>
                      <a:pPr>
                        <a:buNone/>
                      </a:pPr>
                      <a:r>
                        <a:rPr lang="en-US" altLang="zh-CN" sz="1800" dirty="0"/>
                        <a:t>PM1 (13:30~15:30)</a:t>
                      </a:r>
                    </a:p>
                  </a:txBody>
                  <a:tcPr/>
                </a:tc>
                <a:tc>
                  <a:txBody>
                    <a:bodyPr/>
                    <a:lstStyle/>
                    <a:p>
                      <a:pPr algn="ctr">
                        <a:buNone/>
                      </a:pPr>
                      <a:endParaRPr lang="zh-CN" altLang="en-US" sz="1800" dirty="0"/>
                    </a:p>
                  </a:txBody>
                  <a:tcPr anchor="ctr"/>
                </a:tc>
                <a:tc>
                  <a:txBody>
                    <a:bodyPr/>
                    <a:lstStyle/>
                    <a:p>
                      <a:pPr algn="ctr">
                        <a:buNone/>
                      </a:pPr>
                      <a:endParaRPr lang="zh-CN" altLang="en-US" sz="1800"/>
                    </a:p>
                  </a:txBody>
                  <a:tcPr anchor="ctr"/>
                </a:tc>
                <a:tc>
                  <a:txBody>
                    <a:bodyPr/>
                    <a:lstStyle/>
                    <a:p>
                      <a:pPr algn="ctr">
                        <a:buNone/>
                      </a:pPr>
                      <a:r>
                        <a:rPr lang="en-US" altLang="zh-CN" sz="1800" dirty="0" smtClean="0">
                          <a:solidFill>
                            <a:schemeClr val="bg1">
                              <a:lumMod val="50000"/>
                            </a:schemeClr>
                          </a:solidFill>
                        </a:rPr>
                        <a:t>Mid-week</a:t>
                      </a:r>
                      <a:r>
                        <a:rPr lang="en-US" altLang="zh-CN" sz="1800" baseline="0" dirty="0" smtClean="0">
                          <a:solidFill>
                            <a:schemeClr val="bg1">
                              <a:lumMod val="50000"/>
                            </a:schemeClr>
                          </a:solidFill>
                        </a:rPr>
                        <a:t> Plenary</a:t>
                      </a:r>
                      <a:endParaRPr lang="zh-CN" altLang="en-US" sz="1800" dirty="0">
                        <a:solidFill>
                          <a:schemeClr val="bg1">
                            <a:lumMod val="50000"/>
                          </a:schemeClr>
                        </a:solidFill>
                      </a:endParaRPr>
                    </a:p>
                  </a:txBody>
                  <a:tcPr anchor="ctr"/>
                </a:tc>
                <a:tc>
                  <a:txBody>
                    <a:bodyPr/>
                    <a:lstStyle/>
                    <a:p>
                      <a:pPr algn="ctr">
                        <a:buNone/>
                      </a:pPr>
                      <a:r>
                        <a:rPr lang="en-US" altLang="zh-CN" sz="1800" dirty="0" err="1" smtClean="0">
                          <a:sym typeface="+mn-ea"/>
                        </a:rPr>
                        <a:t>TGbp</a:t>
                      </a:r>
                      <a:r>
                        <a:rPr lang="en-US" altLang="zh-CN" sz="1800" dirty="0" smtClean="0">
                          <a:sym typeface="+mn-ea"/>
                        </a:rPr>
                        <a:t> (SP/Motions/Closing)</a:t>
                      </a: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3"/>
                  </a:ext>
                </a:extLst>
              </a:tr>
              <a:tr h="657225">
                <a:tc>
                  <a:txBody>
                    <a:bodyPr/>
                    <a:lstStyle/>
                    <a:p>
                      <a:pPr>
                        <a:buNone/>
                      </a:pPr>
                      <a:r>
                        <a:rPr lang="en-US" altLang="zh-CN" sz="1800"/>
                        <a:t>PM2 (16:00~18:00)</a:t>
                      </a:r>
                    </a:p>
                  </a:txBody>
                  <a:tcPr/>
                </a:tc>
                <a:tc>
                  <a:txBody>
                    <a:bodyPr/>
                    <a:lstStyle/>
                    <a:p>
                      <a:pPr algn="ctr">
                        <a:buNone/>
                      </a:pPr>
                      <a:r>
                        <a:rPr lang="en-US" altLang="zh-CN" sz="1800" dirty="0" err="1" smtClean="0">
                          <a:sym typeface="+mn-ea"/>
                        </a:rPr>
                        <a:t>TGbp</a:t>
                      </a:r>
                      <a:r>
                        <a:rPr lang="en-US" altLang="zh-CN" sz="1800" dirty="0" smtClean="0">
                          <a:sym typeface="+mn-ea"/>
                        </a:rPr>
                        <a:t> (PHY)</a:t>
                      </a:r>
                      <a:endParaRPr lang="zh-CN" altLang="en-US" sz="1800" dirty="0"/>
                    </a:p>
                    <a:p>
                      <a:pPr algn="ctr">
                        <a:buNone/>
                      </a:pPr>
                      <a:endParaRPr lang="en-US" altLang="zh-CN" sz="1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(PHY)</a:t>
                      </a:r>
                      <a:endParaRPr lang="zh-CN" altLang="en-US" sz="1800" dirty="0"/>
                    </a:p>
                  </a:txBody>
                  <a:tcPr anchor="ctr"/>
                </a:tc>
                <a:tc>
                  <a:txBody>
                    <a:bodyPr/>
                    <a:lstStyle/>
                    <a:p>
                      <a:pPr algn="ctr">
                        <a:buNone/>
                      </a:pPr>
                      <a:endParaRPr lang="en-US" altLang="zh-CN" sz="1800" dirty="0">
                        <a:sym typeface="+mn-ea"/>
                      </a:endParaRPr>
                    </a:p>
                  </a:txBody>
                  <a:tcPr anchor="ctr"/>
                </a:tc>
                <a:tc>
                  <a:txBody>
                    <a:bodyPr/>
                    <a:lstStyle/>
                    <a:p>
                      <a:pPr algn="ctr">
                        <a:buNone/>
                      </a:pPr>
                      <a:endParaRPr lang="en-US" altLang="zh-CN" sz="1800" dirty="0">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4"/>
                  </a:ext>
                </a:extLst>
              </a:tr>
              <a:tr h="424815">
                <a:tc>
                  <a:txBody>
                    <a:bodyPr/>
                    <a:lstStyle/>
                    <a:p>
                      <a:pPr>
                        <a:buNone/>
                      </a:pPr>
                      <a:r>
                        <a:rPr lang="en-US" altLang="zh-CN" sz="1800"/>
                        <a:t>EVE (19:30~21:30)</a:t>
                      </a:r>
                    </a:p>
                  </a:txBody>
                  <a:tcP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a:t>
            </a:r>
            <a:r>
              <a:rPr lang="en-US" sz="3200" kern="0" dirty="0" smtClean="0">
                <a:solidFill>
                  <a:srgbClr val="0000FF"/>
                </a:solidFill>
                <a:latin typeface="Arial Black" panose="020B0A04020102020204" pitchFamily="34" charset="0"/>
                <a:sym typeface="+mn-ea"/>
              </a:rPr>
              <a:t>Interim </a:t>
            </a:r>
            <a:r>
              <a:rPr lang="en-US" sz="3200" kern="0" dirty="0" smtClean="0">
                <a:solidFill>
                  <a:srgbClr val="0000FF"/>
                </a:solidFill>
                <a:latin typeface="Arial Black" panose="020B0A04020102020204" pitchFamily="34" charset="0"/>
              </a:rPr>
              <a:t>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13</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2025</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US" altLang="en-GB" dirty="0" smtClean="0"/>
              <a:t>Approve TG minutes</a:t>
            </a:r>
            <a:endParaRPr lang="en-GB" altLang="en-US" dirty="0" smtClean="0"/>
          </a:p>
          <a:p>
            <a:pPr eaLnBrk="0" hangingPunct="0">
              <a:defRPr/>
            </a:pPr>
            <a:r>
              <a:rPr lang="en-US" altLang="en-GB" dirty="0" smtClean="0"/>
              <a:t>FRD/</a:t>
            </a:r>
            <a:r>
              <a:rPr lang="en-GB" altLang="en-US" dirty="0" smtClean="0"/>
              <a:t>SFD </a:t>
            </a:r>
            <a:r>
              <a:rPr lang="en-US" altLang="en-GB" dirty="0" smtClean="0"/>
              <a:t>motions</a:t>
            </a:r>
            <a:endParaRPr lang="en-GB" altLang="en-US" dirty="0" smtClean="0"/>
          </a:p>
          <a:p>
            <a:pPr eaLnBrk="0" hangingPunct="0">
              <a:defRPr/>
            </a:pPr>
            <a:r>
              <a:rPr lang="en-GB" altLang="en-US" dirty="0" smtClean="0"/>
              <a:t>Contribution discussion (F</a:t>
            </a:r>
            <a:r>
              <a:rPr lang="en-US" altLang="en-GB" dirty="0" smtClean="0"/>
              <a:t>R</a:t>
            </a:r>
            <a:r>
              <a:rPr lang="en-GB" altLang="en-US" dirty="0" smtClean="0"/>
              <a:t>) [2</a:t>
            </a:r>
            <a:r>
              <a:rPr lang="en-US" altLang="en-GB" dirty="0" smtClean="0"/>
              <a:t>0</a:t>
            </a:r>
            <a:r>
              <a:rPr lang="en-GB" altLang="en-US" dirty="0" smtClean="0"/>
              <a:t> </a:t>
            </a:r>
            <a:r>
              <a:rPr lang="en-GB" altLang="en-US" dirty="0" err="1" smtClean="0"/>
              <a:t>mins</a:t>
            </a:r>
            <a:r>
              <a:rPr lang="en-GB" altLang="en-US" dirty="0" smtClean="0"/>
              <a:t> for each w/o prior request]</a:t>
            </a:r>
          </a:p>
          <a:p>
            <a:pPr lvl="1" algn="l" eaLnBrk="0" hangingPunct="0">
              <a:buClrTx/>
              <a:buSzTx/>
              <a:buFontTx/>
              <a:buChar char="–"/>
              <a:defRPr/>
            </a:pPr>
            <a:r>
              <a:rPr lang="en-US" altLang="en-GB" dirty="0" smtClean="0">
                <a:solidFill>
                  <a:srgbClr val="00B050"/>
                </a:solidFill>
                <a:sym typeface="+mn-ea"/>
              </a:rPr>
              <a:t>11-24/1846r2, "AMP Client STA Types", Rojan Chitrakar (Huawei) - 10 mins [earlier slot preferred]</a:t>
            </a:r>
          </a:p>
          <a:p>
            <a:pPr lvl="1" algn="l" eaLnBrk="0" hangingPunct="0">
              <a:buClrTx/>
              <a:buSzTx/>
              <a:buFontTx/>
              <a:buChar char="–"/>
              <a:defRPr/>
            </a:pPr>
            <a:r>
              <a:rPr lang="en-US" altLang="en-GB" b="0" dirty="0" smtClean="0">
                <a:solidFill>
                  <a:srgbClr val="00B050"/>
                </a:solidFill>
                <a:sym typeface="+mn-ea"/>
              </a:rPr>
              <a:t>11-24/2132, AMP relay topology and operation, Zhanjing Bao (TCL)</a:t>
            </a:r>
            <a:endParaRPr lang="en-US" altLang="en-GB" b="0" dirty="0" smtClean="0">
              <a:solidFill>
                <a:srgbClr val="00B050"/>
              </a:solidFill>
            </a:endParaRPr>
          </a:p>
          <a:p>
            <a:pPr lvl="1" algn="l" eaLnBrk="0" hangingPunct="0">
              <a:buClrTx/>
              <a:buSzTx/>
              <a:buFontTx/>
              <a:buChar char="–"/>
              <a:defRPr/>
            </a:pPr>
            <a:r>
              <a:rPr lang="en-US" altLang="en-GB" b="0" dirty="0" smtClean="0">
                <a:solidFill>
                  <a:srgbClr val="00B050"/>
                </a:solidFill>
                <a:sym typeface="+mn-ea"/>
              </a:rPr>
              <a:t>11-25/0052, Active AMP STA Polling Requirements, Sebastian Max (Ericsson)</a:t>
            </a:r>
            <a:endParaRPr lang="en-US" altLang="en-GB" b="0" dirty="0" smtClean="0">
              <a:solidFill>
                <a:srgbClr val="00B050"/>
              </a:solidFill>
            </a:endParaRPr>
          </a:p>
          <a:p>
            <a:pPr lvl="1" algn="l" eaLnBrk="0" hangingPunct="0">
              <a:buClrTx/>
              <a:buSzTx/>
              <a:buFontTx/>
              <a:buChar char="–"/>
              <a:defRPr/>
            </a:pPr>
            <a:r>
              <a:rPr lang="en-US" altLang="en-GB" b="0" dirty="0" smtClean="0">
                <a:solidFill>
                  <a:srgbClr val="00B050"/>
                </a:solidFill>
                <a:sym typeface="+mn-ea"/>
              </a:rPr>
              <a:t>11-25/0055, Wireless connectivity challenges for backscattering AMP STA, Solomon Trainin (Wiliot)</a:t>
            </a:r>
            <a:endParaRPr lang="en-US" altLang="en-GB" b="0" dirty="0" smtClean="0">
              <a:solidFill>
                <a:srgbClr val="00B050"/>
              </a:solidFill>
            </a:endParaRPr>
          </a:p>
          <a:p>
            <a:pPr eaLnBrk="0" hangingPunct="0">
              <a:defRPr/>
            </a:pPr>
            <a:r>
              <a:rPr lang="en-GB" altLang="en-US" dirty="0" smtClean="0"/>
              <a:t>Any other business?</a:t>
            </a:r>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2025</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TGbp Meeting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meeting minutes for </a:t>
            </a:r>
            <a:r>
              <a:rPr lang="en-US" altLang="en-GB" sz="2400" dirty="0" smtClean="0">
                <a:sym typeface="+mn-ea"/>
              </a:rPr>
              <a:t>TGbp</a:t>
            </a:r>
            <a:r>
              <a:rPr lang="en-GB" altLang="en-US" sz="2400" dirty="0" smtClean="0">
                <a:sym typeface="+mn-ea"/>
              </a:rPr>
              <a:t> meetings during 802 </a:t>
            </a:r>
            <a:r>
              <a:rPr lang="en-US" altLang="en-GB" sz="2400" dirty="0" smtClean="0">
                <a:sym typeface="+mn-ea"/>
              </a:rPr>
              <a:t>Nov plenary</a:t>
            </a:r>
            <a:r>
              <a:rPr lang="en-US" altLang="zh-CN" sz="2400" dirty="0" smtClean="0">
                <a:sym typeface="+mn-ea"/>
              </a:rPr>
              <a:t> </a:t>
            </a:r>
            <a:r>
              <a:rPr lang="en-GB" altLang="en-US" sz="2400" dirty="0" smtClean="0">
                <a:sym typeface="+mn-ea"/>
              </a:rPr>
              <a:t>session </a:t>
            </a:r>
            <a:r>
              <a:rPr lang="en-US" altLang="en-GB" sz="2400" dirty="0" smtClean="0">
                <a:sym typeface="+mn-ea"/>
              </a:rPr>
              <a:t>and TGbp TCs before Jan 2025 interim session </a:t>
            </a:r>
            <a:r>
              <a:rPr lang="en-GB" altLang="en-US" sz="2400" dirty="0" smtClean="0">
                <a:sym typeface="+mn-ea"/>
              </a:rPr>
              <a:t>as below:</a:t>
            </a:r>
            <a:endParaRPr lang="en-GB" altLang="en-US" sz="2400" dirty="0" smtClean="0"/>
          </a:p>
          <a:p>
            <a:pPr lvl="1" indent="-342900" eaLnBrk="0" hangingPunct="0">
              <a:buFontTx/>
              <a:buChar char="-"/>
              <a:defRPr/>
            </a:pPr>
            <a:r>
              <a:rPr lang="en-GB" altLang="en-US" sz="2400" dirty="0">
                <a:sym typeface="+mn-ea"/>
                <a:hlinkClick r:id="rId2"/>
              </a:rPr>
              <a:t>https://mentor.ieee.org/802.11/dcn/24/11-24-1965-00-00bp-2024-11-plenary-meeting-minutes.docx</a:t>
            </a:r>
            <a:endParaRPr lang="en-GB" altLang="en-US" sz="2400" dirty="0">
              <a:sym typeface="+mn-ea"/>
            </a:endParaRPr>
          </a:p>
          <a:p>
            <a:pPr lvl="1" indent="-342900" eaLnBrk="0" hangingPunct="0">
              <a:buFontTx/>
              <a:buChar char="-"/>
              <a:defRPr/>
            </a:pPr>
            <a:r>
              <a:rPr lang="en-GB" altLang="en-US" sz="2400" dirty="0">
                <a:sym typeface="+mn-ea"/>
                <a:hlinkClick r:id="rId3"/>
              </a:rPr>
              <a:t>https://</a:t>
            </a:r>
            <a:r>
              <a:rPr lang="en-GB" altLang="en-US" sz="2400" dirty="0" smtClean="0">
                <a:sym typeface="+mn-ea"/>
                <a:hlinkClick r:id="rId3"/>
              </a:rPr>
              <a:t>mentor.ieee.org/802.11/dcn/24/11-24-2038-00-00bp-ieee-802-11-tgbp-ambient-power-communication-teleconference-minutes-december.docx</a:t>
            </a:r>
            <a:endParaRPr lang="en-GB" altLang="en-US" sz="2400" dirty="0" smtClean="0">
              <a:sym typeface="+mn-ea"/>
            </a:endParaRPr>
          </a:p>
          <a:p>
            <a:pPr lvl="1" indent="-342900" eaLnBrk="0" hangingPunct="0">
              <a:buFontTx/>
              <a:buChar char="-"/>
              <a:defRPr/>
            </a:pPr>
            <a:r>
              <a:rPr lang="en-GB" altLang="en-US" sz="2400" dirty="0" smtClean="0">
                <a:sym typeface="+mn-ea"/>
                <a:hlinkClick r:id="rId3"/>
              </a:rPr>
              <a:t>https</a:t>
            </a:r>
            <a:r>
              <a:rPr lang="en-GB" altLang="en-US" sz="2400" dirty="0">
                <a:sym typeface="+mn-ea"/>
                <a:hlinkClick r:id="rId3"/>
              </a:rPr>
              <a:t>://mentor.ieee.org/802.11/dcn/25/11-25-0054-00-00bp-teleconference-minutes-january-2025.docx</a:t>
            </a: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Sebastian</a:t>
            </a:r>
            <a:r>
              <a:rPr lang="en-US" altLang="en-GB" sz="2400" dirty="0" smtClean="0"/>
              <a:t> Max</a:t>
            </a:r>
          </a:p>
          <a:p>
            <a:pPr marL="0" lvl="0" indent="0" eaLnBrk="0" hangingPunct="0">
              <a:buNone/>
              <a:defRPr/>
            </a:pPr>
            <a:r>
              <a:rPr lang="en-GB" altLang="en-US" sz="2400" dirty="0" smtClean="0">
                <a:sym typeface="+mn-ea"/>
              </a:rPr>
              <a:t>Seconded: </a:t>
            </a:r>
            <a:r>
              <a:rPr lang="en-GB" altLang="en-US" sz="2400" dirty="0" err="1" smtClean="0">
                <a:sym typeface="+mn-ea"/>
              </a:rPr>
              <a:t>Yinan</a:t>
            </a:r>
            <a:r>
              <a:rPr lang="en-GB" altLang="en-US" sz="2400" dirty="0" smtClean="0">
                <a:sym typeface="+mn-ea"/>
              </a:rPr>
              <a:t> Qi</a:t>
            </a:r>
            <a:endParaRPr lang="en-GB" altLang="en-US" sz="2400" dirty="0"/>
          </a:p>
          <a:p>
            <a:pPr marL="0" lvl="0" indent="0" eaLnBrk="0" hangingPunct="0">
              <a:buNone/>
              <a:defRPr/>
            </a:pPr>
            <a:r>
              <a:rPr lang="en-GB" altLang="en-US" sz="2400" dirty="0" smtClean="0">
                <a:sym typeface="+mn-ea"/>
              </a:rPr>
              <a:t>Result: Approved with unanimous consent</a:t>
            </a:r>
            <a:endParaRPr lang="en-GB"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FRD update</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a:t>
            </a:r>
            <a:r>
              <a:rPr lang="en-US" sz="2400" dirty="0" smtClean="0">
                <a:sym typeface="+mn-ea"/>
              </a:rPr>
              <a:t>updated 11bp FRD as included in</a:t>
            </a:r>
            <a:r>
              <a:rPr lang="en-GB" altLang="en-US" sz="2400" dirty="0" smtClean="0">
                <a:sym typeface="+mn-ea"/>
              </a:rPr>
              <a:t>:</a:t>
            </a:r>
            <a:endParaRPr lang="en-GB" altLang="en-US" sz="2400" dirty="0" smtClean="0"/>
          </a:p>
          <a:p>
            <a:pPr lvl="1" indent="-342900" eaLnBrk="0" hangingPunct="0">
              <a:buFontTx/>
              <a:buChar char="-"/>
              <a:defRPr/>
            </a:pPr>
            <a:r>
              <a:rPr lang="en-GB" altLang="en-US" sz="2400" dirty="0">
                <a:sym typeface="+mn-ea"/>
                <a:hlinkClick r:id="rId2"/>
              </a:rPr>
              <a:t>https://mentor.ieee.org/802.11/dcn/24/11-24-1307-03-00bp-proposed-tgbp-functional-requirements.doc</a:t>
            </a:r>
            <a:endParaRPr lang="en-GB" altLang="en-US" sz="2400" dirty="0">
              <a:sym typeface="+mn-ea"/>
            </a:endParaRPr>
          </a:p>
          <a:p>
            <a:pPr lvl="1" indent="-342900" eaLnBrk="0" hangingPunct="0">
              <a:buFontTx/>
              <a:buChar char="-"/>
              <a:defRPr/>
            </a:pP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Bin Qian</a:t>
            </a:r>
            <a:endParaRPr lang="en-US" altLang="en-GB" sz="2400" dirty="0" smtClean="0"/>
          </a:p>
          <a:p>
            <a:pPr marL="0" lvl="0" indent="0" eaLnBrk="0" hangingPunct="0">
              <a:buNone/>
              <a:defRPr/>
            </a:pPr>
            <a:r>
              <a:rPr lang="en-GB" altLang="en-US" sz="2400" dirty="0" smtClean="0">
                <a:sym typeface="+mn-ea"/>
              </a:rPr>
              <a:t>Seconded: Sebastian Max</a:t>
            </a:r>
            <a:endParaRPr lang="en-GB" altLang="en-US" sz="2400" dirty="0"/>
          </a:p>
          <a:p>
            <a:pPr marL="0" lvl="0" indent="0" eaLnBrk="0" hangingPunct="0">
              <a:buNone/>
              <a:defRPr/>
            </a:pPr>
            <a:r>
              <a:rPr lang="en-GB" altLang="en-US" sz="2400" dirty="0" smtClean="0">
                <a:sym typeface="+mn-ea"/>
              </a:rPr>
              <a:t>Result: Approved with unanimous consent</a:t>
            </a:r>
            <a:endParaRPr lang="en-GB"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SFD update</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a:t>
            </a:r>
            <a:r>
              <a:rPr lang="en-US" altLang="en-GB" sz="2400" dirty="0" smtClean="0">
                <a:sym typeface="+mn-ea"/>
              </a:rPr>
              <a:t>updated 11bp SFD as included in</a:t>
            </a:r>
            <a:r>
              <a:rPr lang="en-GB" altLang="en-US" sz="2400" dirty="0" smtClean="0">
                <a:sym typeface="+mn-ea"/>
              </a:rPr>
              <a:t>:</a:t>
            </a:r>
            <a:endParaRPr lang="en-GB" altLang="en-US" sz="2400" dirty="0" smtClean="0"/>
          </a:p>
          <a:p>
            <a:pPr lvl="1" indent="-342900" eaLnBrk="0" hangingPunct="0">
              <a:buFontTx/>
              <a:buChar char="-"/>
              <a:defRPr/>
            </a:pPr>
            <a:r>
              <a:rPr lang="en-GB" altLang="en-US" sz="2400" dirty="0">
                <a:sym typeface="+mn-ea"/>
                <a:hlinkClick r:id="rId2"/>
              </a:rPr>
              <a:t>https://mentor.ieee.org/802.11/dcn/24/11-24-1613-03-00bp-specification-framework-for-tgbp.docx</a:t>
            </a:r>
            <a:endParaRPr lang="en-GB" altLang="en-US" sz="2400" dirty="0">
              <a:sym typeface="+mn-ea"/>
            </a:endParaRPr>
          </a:p>
          <a:p>
            <a:pPr lvl="1" indent="-342900" eaLnBrk="0" hangingPunct="0">
              <a:buFontTx/>
              <a:buChar char="-"/>
              <a:defRPr/>
            </a:pP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Yinan Qi</a:t>
            </a:r>
            <a:endParaRPr lang="en-US" altLang="en-GB" sz="2400" dirty="0" smtClean="0"/>
          </a:p>
          <a:p>
            <a:pPr marL="0" lvl="0" indent="0" eaLnBrk="0" hangingPunct="0">
              <a:buNone/>
              <a:defRPr/>
            </a:pPr>
            <a:r>
              <a:rPr lang="en-GB" altLang="en-US" sz="2400" dirty="0" smtClean="0">
                <a:sym typeface="+mn-ea"/>
              </a:rPr>
              <a:t>Seconded: </a:t>
            </a:r>
            <a:r>
              <a:rPr lang="en-GB" altLang="en-US" sz="2400" dirty="0" err="1" smtClean="0">
                <a:sym typeface="+mn-ea"/>
              </a:rPr>
              <a:t>Zhanjin</a:t>
            </a:r>
            <a:r>
              <a:rPr lang="en-GB" altLang="en-US" dirty="0" err="1" smtClean="0">
                <a:sym typeface="+mn-ea"/>
              </a:rPr>
              <a:t>g</a:t>
            </a:r>
            <a:r>
              <a:rPr lang="en-GB" altLang="en-US" dirty="0" smtClean="0">
                <a:sym typeface="+mn-ea"/>
              </a:rPr>
              <a:t> </a:t>
            </a:r>
            <a:r>
              <a:rPr lang="en-GB" altLang="en-US" dirty="0" err="1" smtClean="0">
                <a:sym typeface="+mn-ea"/>
              </a:rPr>
              <a:t>Bao</a:t>
            </a:r>
            <a:endParaRPr lang="en-GB" altLang="en-US" sz="2400" dirty="0"/>
          </a:p>
          <a:p>
            <a:pPr marL="0" lvl="0" indent="0" eaLnBrk="0" hangingPunct="0">
              <a:buNone/>
              <a:defRPr/>
            </a:pPr>
            <a:r>
              <a:rPr lang="en-GB" altLang="en-US" sz="2400" dirty="0" smtClean="0">
                <a:sym typeface="+mn-ea"/>
              </a:rPr>
              <a:t>Result: Approved with unanimous consent</a:t>
            </a:r>
            <a:endParaRPr lang="en-GB"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 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13</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GB" altLang="en-US" sz="2400" dirty="0" smtClean="0">
                <a:sym typeface="+mn-ea"/>
              </a:rPr>
              <a:t>Contribution discussion (PHY) [2</a:t>
            </a:r>
            <a:r>
              <a:rPr lang="en-US" altLang="en-GB" sz="2400" dirty="0" smtClean="0">
                <a:sym typeface="+mn-ea"/>
              </a:rPr>
              <a:t>0</a:t>
            </a:r>
            <a:r>
              <a:rPr lang="en-GB" altLang="en-US" sz="2400" dirty="0" smtClean="0">
                <a:sym typeface="+mn-ea"/>
              </a:rPr>
              <a:t> </a:t>
            </a:r>
            <a:r>
              <a:rPr lang="en-GB" altLang="en-US" sz="2400" dirty="0" err="1" smtClean="0">
                <a:sym typeface="+mn-ea"/>
              </a:rPr>
              <a:t>mins</a:t>
            </a:r>
            <a:r>
              <a:rPr lang="en-GB" altLang="en-US" sz="2400" dirty="0" smtClean="0">
                <a:sym typeface="+mn-ea"/>
              </a:rPr>
              <a:t> for each]</a:t>
            </a:r>
            <a:endParaRPr lang="en-GB" altLang="en-US" sz="2400" dirty="0" smtClean="0"/>
          </a:p>
          <a:p>
            <a:pPr lvl="1" algn="l" eaLnBrk="0" hangingPunct="0">
              <a:buClrTx/>
              <a:buSzTx/>
              <a:buFontTx/>
              <a:buChar char="–"/>
              <a:defRPr/>
            </a:pPr>
            <a:r>
              <a:rPr lang="en-US" altLang="zh-CN" sz="2200" dirty="0" smtClean="0">
                <a:solidFill>
                  <a:srgbClr val="00B050"/>
                </a:solidFill>
                <a:sym typeface="+mn-ea"/>
              </a:rPr>
              <a:t>11-24/2114, Channel Correction in Long Range Backscatter, Nelson Costa (Haila Technologies)</a:t>
            </a:r>
          </a:p>
          <a:p>
            <a:pPr lvl="1" algn="l" eaLnBrk="0" hangingPunct="0">
              <a:buClrTx/>
              <a:buSzTx/>
              <a:buFontTx/>
              <a:buChar char="–"/>
              <a:defRPr/>
            </a:pPr>
            <a:r>
              <a:rPr lang="en-US" altLang="zh-CN" sz="2200" dirty="0" smtClean="0">
                <a:solidFill>
                  <a:srgbClr val="00B050"/>
                </a:solidFill>
                <a:sym typeface="+mn-ea"/>
              </a:rPr>
              <a:t>11-24/2128, Follow-up on Channel Shifting in Backscatter Operations, Nelson Costa (Haila Technologies)</a:t>
            </a:r>
          </a:p>
          <a:p>
            <a:pPr lvl="1" algn="l" eaLnBrk="0" hangingPunct="0">
              <a:buClrTx/>
              <a:buSzTx/>
              <a:buFontTx/>
              <a:buChar char="–"/>
              <a:defRPr/>
            </a:pPr>
            <a:r>
              <a:rPr lang="en-US" altLang="zh-CN" sz="2200" dirty="0" smtClean="0">
                <a:solidFill>
                  <a:srgbClr val="00B050"/>
                </a:solidFill>
                <a:sym typeface="+mn-ea"/>
              </a:rPr>
              <a:t>11-24/2143, Advantages of 802.11b DSS in Long-Range Backscatter, Nelson Costa (Haila Technologies)</a:t>
            </a:r>
          </a:p>
          <a:p>
            <a:pPr lvl="1" algn="l" eaLnBrk="0" hangingPunct="0">
              <a:buClrTx/>
              <a:buSzTx/>
              <a:buFontTx/>
              <a:buChar char="–"/>
              <a:defRPr/>
            </a:pPr>
            <a:r>
              <a:rPr lang="en-US" altLang="zh-CN" sz="2200" dirty="0" smtClean="0">
                <a:solidFill>
                  <a:srgbClr val="00B050"/>
                </a:solidFill>
                <a:sym typeface="+mn-ea"/>
              </a:rPr>
              <a:t>11-25/0027, AMP PPDU Design, Yinan Qi (OPPO) </a:t>
            </a:r>
          </a:p>
          <a:p>
            <a:pPr lvl="1" algn="l" eaLnBrk="0" hangingPunct="0">
              <a:buClrTx/>
              <a:buSzTx/>
              <a:buFontTx/>
              <a:buChar char="–"/>
              <a:defRPr/>
            </a:pPr>
            <a:r>
              <a:rPr lang="en-US" altLang="zh-CN" sz="2200" dirty="0" smtClean="0">
                <a:solidFill>
                  <a:srgbClr val="00B050"/>
                </a:solidFill>
                <a:sym typeface="+mn-ea"/>
              </a:rPr>
              <a:t>11-25/0028, AMP PPDU Configuration, Yinan Qi (OPPO)</a:t>
            </a:r>
          </a:p>
          <a:p>
            <a:pPr lvl="1" eaLnBrk="0" hangingPunct="0">
              <a:defRPr/>
            </a:pPr>
            <a:r>
              <a:rPr lang="en-US" altLang="en-GB" dirty="0">
                <a:solidFill>
                  <a:srgbClr val="00B050"/>
                </a:solidFill>
                <a:sym typeface="+mn-ea"/>
              </a:rPr>
              <a:t>11-25/0033, UL Data Rates for AMP and PPDU, </a:t>
            </a:r>
            <a:r>
              <a:rPr lang="en-US" altLang="en-GB" dirty="0" err="1" smtClean="0">
                <a:solidFill>
                  <a:srgbClr val="00B050"/>
                </a:solidFill>
                <a:sym typeface="+mn-ea"/>
              </a:rPr>
              <a:t>Weijie</a:t>
            </a:r>
            <a:r>
              <a:rPr lang="en-US" altLang="en-GB" dirty="0" smtClean="0">
                <a:solidFill>
                  <a:srgbClr val="00B050"/>
                </a:solidFill>
                <a:sym typeface="+mn-ea"/>
              </a:rPr>
              <a:t> Xu (OPPO)</a:t>
            </a:r>
            <a:endParaRPr lang="en-US" altLang="zh-CN" sz="2200" dirty="0" smtClean="0">
              <a:solidFill>
                <a:srgbClr val="00B050"/>
              </a:solidFill>
              <a:sym typeface="+mn-ea"/>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 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sz="2400" dirty="0" smtClean="0">
                <a:sym typeface="+mn-ea"/>
              </a:rPr>
              <a:t>Contribution discussion (</a:t>
            </a:r>
            <a:r>
              <a:rPr lang="en-US" altLang="en-GB" sz="2400" dirty="0" smtClean="0">
                <a:sym typeface="+mn-ea"/>
              </a:rPr>
              <a:t>PHY</a:t>
            </a:r>
            <a:r>
              <a:rPr lang="en-GB" altLang="en-US" dirty="0" smtClean="0">
                <a:sym typeface="+mn-ea"/>
              </a:rPr>
              <a:t>) </a:t>
            </a:r>
            <a:r>
              <a:rPr lang="en-GB" altLang="en-US" dirty="0">
                <a:effectLst>
                  <a:outerShdw blurRad="38100" dist="38100" dir="2700000" algn="tl">
                    <a:srgbClr val="000000">
                      <a:alpha val="43137"/>
                    </a:srgbClr>
                  </a:outerShdw>
                </a:effectLst>
                <a:sym typeface="+mn-ea"/>
              </a:rPr>
              <a:t>[</a:t>
            </a:r>
            <a:r>
              <a:rPr lang="en-GB" altLang="en-US" dirty="0" smtClean="0">
                <a:effectLst>
                  <a:outerShdw blurRad="38100" dist="38100" dir="2700000" algn="tl">
                    <a:srgbClr val="000000">
                      <a:alpha val="43137"/>
                    </a:srgbClr>
                  </a:outerShdw>
                </a:effectLst>
                <a:sym typeface="+mn-ea"/>
              </a:rPr>
              <a:t>20 </a:t>
            </a:r>
            <a:r>
              <a:rPr lang="en-GB" altLang="en-US" dirty="0" err="1">
                <a:effectLst>
                  <a:outerShdw blurRad="38100" dist="38100" dir="2700000" algn="tl">
                    <a:srgbClr val="000000">
                      <a:alpha val="43137"/>
                    </a:srgbClr>
                  </a:outerShdw>
                </a:effectLst>
                <a:sym typeface="+mn-ea"/>
              </a:rPr>
              <a:t>mins</a:t>
            </a:r>
            <a:r>
              <a:rPr lang="en-GB" altLang="en-US" dirty="0">
                <a:effectLst>
                  <a:outerShdw blurRad="38100" dist="38100" dir="2700000" algn="tl">
                    <a:srgbClr val="000000">
                      <a:alpha val="43137"/>
                    </a:srgbClr>
                  </a:outerShdw>
                </a:effectLst>
                <a:sym typeface="+mn-ea"/>
              </a:rPr>
              <a:t> </a:t>
            </a:r>
            <a:r>
              <a:rPr lang="en-GB" altLang="en-US" dirty="0">
                <a:sym typeface="+mn-ea"/>
              </a:rPr>
              <a:t>for each]</a:t>
            </a:r>
            <a:endParaRPr lang="en-GB" altLang="en-US" sz="2400" dirty="0" smtClean="0"/>
          </a:p>
          <a:p>
            <a:pPr lvl="1" algn="l" eaLnBrk="0" hangingPunct="0">
              <a:buClrTx/>
              <a:buSzTx/>
              <a:buFontTx/>
              <a:buChar char="–"/>
              <a:defRPr/>
            </a:pPr>
            <a:r>
              <a:rPr lang="en-US" altLang="en-GB" sz="2300" dirty="0" smtClean="0">
                <a:solidFill>
                  <a:srgbClr val="00B050"/>
                </a:solidFill>
                <a:sym typeface="+mn-ea"/>
              </a:rPr>
              <a:t>11-25/0034</a:t>
            </a:r>
            <a:r>
              <a:rPr lang="en-US" altLang="en-GB" sz="2300" dirty="0">
                <a:solidFill>
                  <a:srgbClr val="00B050"/>
                </a:solidFill>
                <a:sym typeface="+mn-ea"/>
              </a:rPr>
              <a:t>, Sync field for AMP PPDU, </a:t>
            </a:r>
            <a:r>
              <a:rPr lang="en-US" altLang="en-GB" sz="2300" dirty="0" err="1" smtClean="0">
                <a:solidFill>
                  <a:srgbClr val="00B050"/>
                </a:solidFill>
                <a:sym typeface="+mn-ea"/>
              </a:rPr>
              <a:t>Wejie</a:t>
            </a:r>
            <a:r>
              <a:rPr lang="en-US" altLang="en-GB" sz="2300" dirty="0" smtClean="0">
                <a:solidFill>
                  <a:srgbClr val="00B050"/>
                </a:solidFill>
                <a:sym typeface="+mn-ea"/>
              </a:rPr>
              <a:t> Xu (OPPO</a:t>
            </a:r>
            <a:r>
              <a:rPr lang="en-US" altLang="en-GB" sz="2300" dirty="0">
                <a:solidFill>
                  <a:srgbClr val="00B050"/>
                </a:solidFill>
                <a:sym typeface="+mn-ea"/>
              </a:rPr>
              <a:t>)</a:t>
            </a:r>
          </a:p>
          <a:p>
            <a:pPr lvl="1" algn="l" eaLnBrk="0" hangingPunct="0">
              <a:buClrTx/>
              <a:buSzTx/>
              <a:buFontTx/>
              <a:buChar char="–"/>
              <a:defRPr/>
            </a:pPr>
            <a:r>
              <a:rPr lang="en-US" altLang="en-GB" sz="2300" dirty="0" smtClean="0">
                <a:solidFill>
                  <a:srgbClr val="00B050"/>
                </a:solidFill>
                <a:sym typeface="+mn-ea"/>
              </a:rPr>
              <a:t>11-25/0042r0, AMP Downlink Sync Field Study, Steve </a:t>
            </a:r>
            <a:r>
              <a:rPr lang="en-US" altLang="en-GB" sz="2300" dirty="0" err="1" smtClean="0">
                <a:solidFill>
                  <a:srgbClr val="00B050"/>
                </a:solidFill>
                <a:sym typeface="+mn-ea"/>
              </a:rPr>
              <a:t>Shellhammer</a:t>
            </a:r>
            <a:r>
              <a:rPr lang="en-US" altLang="en-GB" sz="2300" dirty="0" smtClean="0">
                <a:solidFill>
                  <a:srgbClr val="00B050"/>
                </a:solidFill>
                <a:sym typeface="+mn-ea"/>
              </a:rPr>
              <a:t> (Qualcomm) [AM1 or AM2]</a:t>
            </a:r>
          </a:p>
          <a:p>
            <a:pPr lvl="1" algn="l" eaLnBrk="0" hangingPunct="0">
              <a:buClrTx/>
              <a:buSzTx/>
              <a:buFontTx/>
              <a:buChar char="–"/>
              <a:defRPr/>
            </a:pPr>
            <a:r>
              <a:rPr lang="en-US" altLang="en-GB" sz="2300" dirty="0" smtClean="0">
                <a:solidFill>
                  <a:srgbClr val="00B050"/>
                </a:solidFill>
                <a:sym typeface="+mn-ea"/>
              </a:rPr>
              <a:t>11-25-0030r0</a:t>
            </a:r>
            <a:r>
              <a:rPr lang="en-US" altLang="en-GB" sz="2300" dirty="0">
                <a:solidFill>
                  <a:srgbClr val="00B050"/>
                </a:solidFill>
                <a:sym typeface="+mn-ea"/>
              </a:rPr>
              <a:t>, “AMP UL Bi-Static Leakage and Dynamic-Range Implications”, Dror Regev (Huawei) [ same slot as 0043]</a:t>
            </a:r>
          </a:p>
          <a:p>
            <a:pPr lvl="1" algn="l" eaLnBrk="0" hangingPunct="0">
              <a:buClrTx/>
              <a:buSzTx/>
              <a:buFontTx/>
              <a:buChar char="–"/>
              <a:defRPr/>
            </a:pPr>
            <a:r>
              <a:rPr lang="en-US" altLang="en-GB" sz="2300" dirty="0">
                <a:solidFill>
                  <a:srgbClr val="00B050"/>
                </a:solidFill>
                <a:sym typeface="+mn-ea"/>
              </a:rPr>
              <a:t>11-25-0043r0, “Passive AMP STA RF Power Harvesting Sensitivity Threshold”, Dror Regev (Huawei) [ same slot as 0030</a:t>
            </a:r>
            <a:r>
              <a:rPr lang="en-US" altLang="en-GB" sz="2300" dirty="0" smtClean="0">
                <a:solidFill>
                  <a:srgbClr val="00B050"/>
                </a:solidFill>
                <a:sym typeface="+mn-ea"/>
              </a:rPr>
              <a:t>]</a:t>
            </a:r>
          </a:p>
          <a:p>
            <a:pPr lvl="1" eaLnBrk="0" hangingPunct="0">
              <a:defRPr/>
            </a:pPr>
            <a:r>
              <a:rPr lang="en-US" altLang="zh-CN" sz="2400" dirty="0">
                <a:solidFill>
                  <a:srgbClr val="00B050"/>
                </a:solidFill>
                <a:sym typeface="+mn-ea"/>
              </a:rPr>
              <a:t>11-25-0047r0, “Follow up on downlink sync field design”, Bin Qian (Huawei)</a:t>
            </a:r>
          </a:p>
          <a:p>
            <a:pPr lvl="1" eaLnBrk="0" hangingPunct="0">
              <a:defRPr/>
            </a:pPr>
            <a:r>
              <a:rPr lang="en-US" altLang="zh-CN" sz="2400" dirty="0">
                <a:solidFill>
                  <a:srgbClr val="00B050"/>
                </a:solidFill>
                <a:sym typeface="+mn-ea"/>
              </a:rPr>
              <a:t>11-25-0048r0, “Discussion on uplink transmissions for backscatter STAs”, Bin Qian (Huawei</a:t>
            </a:r>
            <a:r>
              <a:rPr lang="en-US" altLang="zh-CN" sz="2400" dirty="0" smtClean="0">
                <a:solidFill>
                  <a:srgbClr val="00B050"/>
                </a:solidFill>
                <a:sym typeface="+mn-ea"/>
              </a:rPr>
              <a:t>)</a:t>
            </a:r>
            <a:endParaRPr lang="en-US" altLang="en-GB" sz="2300" dirty="0" smtClean="0">
              <a:solidFill>
                <a:srgbClr val="00B050"/>
              </a:solidFill>
              <a:sym typeface="+mn-ea"/>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 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835660" y="1994535"/>
            <a:ext cx="10544175" cy="4330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sz="2400" dirty="0" smtClean="0">
                <a:sym typeface="+mn-ea"/>
              </a:rPr>
              <a:t>Contribution discussion (</a:t>
            </a:r>
            <a:r>
              <a:rPr lang="en-US" altLang="en-GB" sz="2400" dirty="0" smtClean="0">
                <a:sym typeface="+mn-ea"/>
              </a:rPr>
              <a:t>PHY</a:t>
            </a:r>
            <a:r>
              <a:rPr lang="en-GB" altLang="en-US" dirty="0" smtClean="0">
                <a:sym typeface="+mn-ea"/>
              </a:rPr>
              <a:t>)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each]</a:t>
            </a:r>
            <a:endParaRPr lang="en-GB" altLang="en-US" sz="2400" dirty="0" smtClean="0"/>
          </a:p>
          <a:p>
            <a:pPr lvl="1" algn="l" eaLnBrk="0" hangingPunct="0">
              <a:buClrTx/>
              <a:buSzTx/>
              <a:buFontTx/>
              <a:buChar char="–"/>
              <a:defRPr/>
            </a:pPr>
            <a:r>
              <a:rPr lang="en-US" altLang="zh-CN" sz="2200" dirty="0" smtClean="0">
                <a:solidFill>
                  <a:srgbClr val="00B050"/>
                </a:solidFill>
                <a:sym typeface="+mn-ea"/>
              </a:rPr>
              <a:t>11-25/0050r1, </a:t>
            </a:r>
            <a:r>
              <a:rPr lang="en-US" altLang="zh-CN" sz="2200" dirty="0">
                <a:solidFill>
                  <a:srgbClr val="00B050"/>
                </a:solidFill>
                <a:sym typeface="+mn-ea"/>
              </a:rPr>
              <a:t>“AMP DL Wideband OOK Generation”, Panpan Li (Huawei)</a:t>
            </a:r>
          </a:p>
          <a:p>
            <a:pPr lvl="1" algn="l" eaLnBrk="0" hangingPunct="0">
              <a:buClrTx/>
              <a:buSzTx/>
              <a:buFontTx/>
              <a:buChar char="–"/>
              <a:defRPr/>
            </a:pPr>
            <a:r>
              <a:rPr lang="en-US" altLang="zh-CN" sz="2200" dirty="0" smtClean="0">
                <a:solidFill>
                  <a:srgbClr val="00B050"/>
                </a:solidFill>
                <a:sym typeface="+mn-ea"/>
              </a:rPr>
              <a:t>11-25/0051r1, </a:t>
            </a:r>
            <a:r>
              <a:rPr lang="en-US" altLang="zh-CN" sz="2200" dirty="0">
                <a:solidFill>
                  <a:srgbClr val="00B050"/>
                </a:solidFill>
                <a:sym typeface="+mn-ea"/>
              </a:rPr>
              <a:t>“Signal Design for OOK”, Leif Wilhelmsson (Ericsson)</a:t>
            </a:r>
          </a:p>
          <a:p>
            <a:pPr lvl="1" eaLnBrk="0" hangingPunct="0">
              <a:defRPr/>
            </a:pPr>
            <a:r>
              <a:rPr lang="en-US" altLang="en-GB" sz="2200" dirty="0">
                <a:solidFill>
                  <a:srgbClr val="00B050"/>
                </a:solidFill>
                <a:sym typeface="+mn-ea"/>
              </a:rPr>
              <a:t>11-25/0075, Further Thoughts on AMP DL PPDU for Mono-static Backscattering, </a:t>
            </a:r>
            <a:r>
              <a:rPr lang="en-US" altLang="en-GB" sz="2200" dirty="0" err="1">
                <a:solidFill>
                  <a:srgbClr val="00B050"/>
                </a:solidFill>
                <a:sym typeface="+mn-ea"/>
              </a:rPr>
              <a:t>Rui</a:t>
            </a:r>
            <a:r>
              <a:rPr lang="en-US" altLang="en-GB" sz="2200" dirty="0">
                <a:solidFill>
                  <a:srgbClr val="00B050"/>
                </a:solidFill>
                <a:sym typeface="+mn-ea"/>
              </a:rPr>
              <a:t> Cao (NXP)</a:t>
            </a:r>
            <a:endParaRPr lang="en-US" altLang="zh-CN" sz="2200" dirty="0">
              <a:solidFill>
                <a:srgbClr val="00B050"/>
              </a:solidFill>
              <a:sym typeface="+mn-ea"/>
            </a:endParaRPr>
          </a:p>
          <a:p>
            <a:pPr lvl="1" eaLnBrk="0" hangingPunct="0">
              <a:defRPr/>
            </a:pPr>
            <a:r>
              <a:rPr lang="en-US" altLang="zh-CN" sz="2200" dirty="0" smtClean="0">
                <a:solidFill>
                  <a:srgbClr val="00B050"/>
                </a:solidFill>
                <a:sym typeface="+mn-ea"/>
              </a:rPr>
              <a:t>11-25/0058</a:t>
            </a:r>
            <a:r>
              <a:rPr lang="en-US" altLang="zh-CN" sz="2200" dirty="0">
                <a:solidFill>
                  <a:srgbClr val="00B050"/>
                </a:solidFill>
                <a:sym typeface="+mn-ea"/>
              </a:rPr>
              <a:t>, AMP-monostatic-backscattering PHY followup, Rui Cao (NXP)</a:t>
            </a:r>
          </a:p>
          <a:p>
            <a:pPr lvl="1" eaLnBrk="0" hangingPunct="0">
              <a:defRPr/>
            </a:pPr>
            <a:r>
              <a:rPr lang="en-US" altLang="en-GB" sz="2200" dirty="0">
                <a:solidFill>
                  <a:srgbClr val="00B050"/>
                </a:solidFill>
                <a:sym typeface="+mn-ea"/>
              </a:rPr>
              <a:t>11-25/0061, AMP-monostatic-backscattering-operation, </a:t>
            </a:r>
            <a:r>
              <a:rPr lang="en-US" altLang="en-GB" sz="2200" dirty="0" err="1">
                <a:solidFill>
                  <a:srgbClr val="00B050"/>
                </a:solidFill>
                <a:sym typeface="+mn-ea"/>
              </a:rPr>
              <a:t>Rui</a:t>
            </a:r>
            <a:r>
              <a:rPr lang="en-US" altLang="en-GB" sz="2200" dirty="0">
                <a:solidFill>
                  <a:srgbClr val="00B050"/>
                </a:solidFill>
                <a:sym typeface="+mn-ea"/>
              </a:rPr>
              <a:t> Cao (NXP)</a:t>
            </a: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 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0" y="1878262"/>
            <a:ext cx="10567526" cy="4522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(MAC)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Q&amp;A]</a:t>
            </a:r>
            <a:endParaRPr lang="en-US" altLang="en-GB" dirty="0"/>
          </a:p>
          <a:p>
            <a:pPr lvl="1" eaLnBrk="0" hangingPunct="0">
              <a:defRPr/>
            </a:pPr>
            <a:r>
              <a:rPr lang="en-US" altLang="zh-CN" sz="2100" dirty="0" smtClean="0">
                <a:solidFill>
                  <a:srgbClr val="00B050"/>
                </a:solidFill>
                <a:sym typeface="+mn-ea"/>
              </a:rPr>
              <a:t>11-25/0015</a:t>
            </a:r>
            <a:r>
              <a:rPr lang="en-US" altLang="zh-CN" sz="2100" dirty="0">
                <a:solidFill>
                  <a:srgbClr val="00B050"/>
                </a:solidFill>
                <a:sym typeface="+mn-ea"/>
              </a:rPr>
              <a:t>, </a:t>
            </a:r>
            <a:r>
              <a:rPr lang="en-US" altLang="zh-CN" sz="2100" dirty="0" err="1">
                <a:solidFill>
                  <a:srgbClr val="00B050"/>
                </a:solidFill>
                <a:sym typeface="+mn-ea"/>
              </a:rPr>
              <a:t>Leveraing</a:t>
            </a:r>
            <a:r>
              <a:rPr lang="en-US" altLang="zh-CN" sz="2100" dirty="0">
                <a:solidFill>
                  <a:srgbClr val="00B050"/>
                </a:solidFill>
                <a:sym typeface="+mn-ea"/>
              </a:rPr>
              <a:t> EBCS and WUR to design MAC for 802.11bp, Kamran </a:t>
            </a:r>
            <a:r>
              <a:rPr lang="en-US" altLang="zh-CN" sz="2100" dirty="0" err="1">
                <a:solidFill>
                  <a:srgbClr val="00B050"/>
                </a:solidFill>
                <a:sym typeface="+mn-ea"/>
              </a:rPr>
              <a:t>Nishat</a:t>
            </a:r>
            <a:r>
              <a:rPr lang="en-US" altLang="zh-CN" sz="2100" dirty="0">
                <a:solidFill>
                  <a:srgbClr val="00B050"/>
                </a:solidFill>
                <a:sym typeface="+mn-ea"/>
              </a:rPr>
              <a:t> (</a:t>
            </a:r>
            <a:r>
              <a:rPr lang="en-US" altLang="zh-CN" sz="2100" dirty="0" err="1">
                <a:solidFill>
                  <a:srgbClr val="00B050"/>
                </a:solidFill>
                <a:sym typeface="+mn-ea"/>
              </a:rPr>
              <a:t>Haila</a:t>
            </a:r>
            <a:r>
              <a:rPr lang="en-US" altLang="zh-CN" sz="2100" dirty="0">
                <a:solidFill>
                  <a:srgbClr val="00B050"/>
                </a:solidFill>
                <a:sym typeface="+mn-ea"/>
              </a:rPr>
              <a:t> Technologies)</a:t>
            </a:r>
          </a:p>
          <a:p>
            <a:pPr lvl="1" eaLnBrk="0" hangingPunct="0">
              <a:defRPr/>
            </a:pPr>
            <a:r>
              <a:rPr lang="en-US" altLang="en-GB" sz="2100" dirty="0" smtClean="0">
                <a:solidFill>
                  <a:srgbClr val="00B050"/>
                </a:solidFill>
                <a:sym typeface="+mn-ea"/>
              </a:rPr>
              <a:t>11-25/0031</a:t>
            </a:r>
            <a:r>
              <a:rPr lang="en-US" altLang="en-GB" sz="2100" dirty="0">
                <a:solidFill>
                  <a:srgbClr val="00B050"/>
                </a:solidFill>
                <a:sym typeface="+mn-ea"/>
              </a:rPr>
              <a:t>, Trigger based multiple access for AMP, </a:t>
            </a:r>
            <a:r>
              <a:rPr lang="en-US" altLang="en-GB" sz="2100" dirty="0" err="1">
                <a:solidFill>
                  <a:srgbClr val="00B050"/>
                </a:solidFill>
                <a:sym typeface="+mn-ea"/>
              </a:rPr>
              <a:t>Chuanfeng</a:t>
            </a:r>
            <a:r>
              <a:rPr lang="en-US" altLang="en-GB" sz="2100" dirty="0">
                <a:solidFill>
                  <a:srgbClr val="00B050"/>
                </a:solidFill>
                <a:sym typeface="+mn-ea"/>
              </a:rPr>
              <a:t> He (OPPO)</a:t>
            </a:r>
          </a:p>
          <a:p>
            <a:pPr lvl="1" eaLnBrk="0" hangingPunct="0">
              <a:defRPr/>
            </a:pPr>
            <a:r>
              <a:rPr lang="en-US" altLang="en-GB" sz="2100" dirty="0">
                <a:solidFill>
                  <a:srgbClr val="00B050"/>
                </a:solidFill>
                <a:sym typeface="+mn-ea"/>
              </a:rPr>
              <a:t>11-25/0032, Duty-cycle AMP operation, </a:t>
            </a:r>
            <a:r>
              <a:rPr lang="en-US" altLang="en-GB" sz="2100" dirty="0" err="1">
                <a:solidFill>
                  <a:srgbClr val="00B050"/>
                </a:solidFill>
                <a:sym typeface="+mn-ea"/>
              </a:rPr>
              <a:t>Chuanfeng</a:t>
            </a:r>
            <a:r>
              <a:rPr lang="en-US" altLang="en-GB" sz="2100" dirty="0">
                <a:solidFill>
                  <a:srgbClr val="00B050"/>
                </a:solidFill>
                <a:sym typeface="+mn-ea"/>
              </a:rPr>
              <a:t> He (OPPO</a:t>
            </a:r>
            <a:r>
              <a:rPr lang="en-US" altLang="en-GB" sz="2100" dirty="0" smtClean="0">
                <a:solidFill>
                  <a:srgbClr val="00B050"/>
                </a:solidFill>
                <a:sym typeface="+mn-ea"/>
              </a:rPr>
              <a:t>)</a:t>
            </a:r>
            <a:r>
              <a:rPr lang="en-US" altLang="en-US" sz="2100" dirty="0">
                <a:solidFill>
                  <a:srgbClr val="00B050"/>
                </a:solidFill>
                <a:sym typeface="+mn-ea"/>
              </a:rPr>
              <a:t> </a:t>
            </a:r>
            <a:endParaRPr lang="en-US" altLang="en-US" sz="2100" dirty="0" smtClean="0">
              <a:solidFill>
                <a:srgbClr val="00B050"/>
              </a:solidFill>
              <a:sym typeface="+mn-ea"/>
            </a:endParaRPr>
          </a:p>
          <a:p>
            <a:pPr lvl="1" eaLnBrk="0" hangingPunct="0">
              <a:defRPr/>
            </a:pPr>
            <a:r>
              <a:rPr lang="en-US" altLang="en-GB" sz="2400" dirty="0">
                <a:solidFill>
                  <a:srgbClr val="00B050"/>
                </a:solidFill>
                <a:sym typeface="+mn-ea"/>
              </a:rPr>
              <a:t>11-25/0035, CDM access for AMP,  </a:t>
            </a:r>
            <a:r>
              <a:rPr lang="en-US" altLang="en-GB" sz="2400" dirty="0" err="1">
                <a:solidFill>
                  <a:srgbClr val="00B050"/>
                </a:solidFill>
                <a:sym typeface="+mn-ea"/>
              </a:rPr>
              <a:t>Weijie</a:t>
            </a:r>
            <a:r>
              <a:rPr lang="en-US" altLang="en-GB" sz="2400" dirty="0">
                <a:solidFill>
                  <a:srgbClr val="00B050"/>
                </a:solidFill>
                <a:sym typeface="+mn-ea"/>
              </a:rPr>
              <a:t> Xu (OPPO)</a:t>
            </a:r>
          </a:p>
          <a:p>
            <a:pPr lvl="1" eaLnBrk="0" hangingPunct="0">
              <a:defRPr/>
            </a:pPr>
            <a:r>
              <a:rPr lang="en-US" altLang="en-US" sz="2100" dirty="0" smtClean="0">
                <a:solidFill>
                  <a:srgbClr val="00B050"/>
                </a:solidFill>
                <a:sym typeface="+mn-ea"/>
              </a:rPr>
              <a:t>11-24/2112</a:t>
            </a:r>
            <a:r>
              <a:rPr lang="en-US" altLang="en-US" sz="2100" dirty="0">
                <a:solidFill>
                  <a:srgbClr val="00B050"/>
                </a:solidFill>
                <a:sym typeface="+mn-ea"/>
              </a:rPr>
              <a:t>, Secure E2E Operation for AMP, </a:t>
            </a:r>
            <a:r>
              <a:rPr lang="en-US" altLang="en-US" sz="2100" dirty="0" err="1">
                <a:solidFill>
                  <a:srgbClr val="00B050"/>
                </a:solidFill>
                <a:sym typeface="+mn-ea"/>
              </a:rPr>
              <a:t>Sanket</a:t>
            </a:r>
            <a:r>
              <a:rPr lang="en-US" altLang="en-US" sz="2100" dirty="0">
                <a:solidFill>
                  <a:srgbClr val="00B050"/>
                </a:solidFill>
                <a:sym typeface="+mn-ea"/>
              </a:rPr>
              <a:t> </a:t>
            </a:r>
            <a:r>
              <a:rPr lang="en-US" altLang="en-US" sz="2100" dirty="0" err="1">
                <a:solidFill>
                  <a:srgbClr val="00B050"/>
                </a:solidFill>
                <a:sym typeface="+mn-ea"/>
              </a:rPr>
              <a:t>Kalamkar</a:t>
            </a:r>
            <a:r>
              <a:rPr lang="en-US" altLang="en-US" sz="2100" dirty="0">
                <a:solidFill>
                  <a:srgbClr val="00B050"/>
                </a:solidFill>
                <a:sym typeface="+mn-ea"/>
              </a:rPr>
              <a:t> (Qualcomm)</a:t>
            </a:r>
          </a:p>
          <a:p>
            <a:pPr lvl="1" eaLnBrk="0" hangingPunct="0">
              <a:defRPr/>
            </a:pPr>
            <a:r>
              <a:rPr lang="en-US" altLang="zh-CN" sz="2100" dirty="0">
                <a:solidFill>
                  <a:srgbClr val="00B050"/>
                </a:solidFill>
                <a:sym typeface="+mn-ea"/>
              </a:rPr>
              <a:t>11-24/2113, UL Access for AMP, </a:t>
            </a:r>
            <a:r>
              <a:rPr lang="en-US" altLang="zh-CN" sz="2100" dirty="0" err="1">
                <a:solidFill>
                  <a:srgbClr val="00B050"/>
                </a:solidFill>
                <a:sym typeface="+mn-ea"/>
              </a:rPr>
              <a:t>Sanket</a:t>
            </a:r>
            <a:r>
              <a:rPr lang="en-US" altLang="zh-CN" sz="2100" dirty="0">
                <a:solidFill>
                  <a:srgbClr val="00B050"/>
                </a:solidFill>
                <a:sym typeface="+mn-ea"/>
              </a:rPr>
              <a:t> </a:t>
            </a:r>
            <a:r>
              <a:rPr lang="en-US" altLang="zh-CN" sz="2100" dirty="0" err="1">
                <a:solidFill>
                  <a:srgbClr val="00B050"/>
                </a:solidFill>
                <a:sym typeface="+mn-ea"/>
              </a:rPr>
              <a:t>Kalamkar</a:t>
            </a:r>
            <a:r>
              <a:rPr lang="en-US" altLang="zh-CN" sz="2100" dirty="0">
                <a:solidFill>
                  <a:srgbClr val="00B050"/>
                </a:solidFill>
                <a:sym typeface="+mn-ea"/>
              </a:rPr>
              <a:t> (Qualcomm</a:t>
            </a:r>
            <a:r>
              <a:rPr lang="en-US" altLang="zh-CN" sz="2100" dirty="0" smtClean="0">
                <a:solidFill>
                  <a:srgbClr val="00B050"/>
                </a:solidFill>
                <a:sym typeface="+mn-ea"/>
              </a:rPr>
              <a:t>)</a:t>
            </a:r>
            <a:endParaRPr lang="en-US" altLang="zh-CN" sz="2100" dirty="0">
              <a:solidFill>
                <a:srgbClr val="00B050"/>
              </a:solidFill>
              <a:sym typeface="+mn-ea"/>
            </a:endParaRPr>
          </a:p>
          <a:p>
            <a:pPr algn="l" eaLnBrk="0" hangingPunct="0">
              <a:buClrTx/>
              <a:buSzTx/>
              <a:buFontTx/>
              <a:defRPr/>
            </a:pPr>
            <a:r>
              <a:rPr lang="en-US" altLang="en-GB" dirty="0" smtClean="0"/>
              <a:t>Any </a:t>
            </a:r>
            <a:r>
              <a:rPr lang="en-US" altLang="en-GB" dirty="0"/>
              <a:t>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 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28842"/>
            <a:ext cx="10375582" cy="4648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(MAC)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Q&amp;A]</a:t>
            </a:r>
            <a:endParaRPr lang="en-US" altLang="en-GB" dirty="0"/>
          </a:p>
          <a:p>
            <a:pPr lvl="1" eaLnBrk="0" hangingPunct="0">
              <a:defRPr/>
            </a:pPr>
            <a:r>
              <a:rPr lang="en-US" altLang="en-GB" dirty="0">
                <a:solidFill>
                  <a:srgbClr val="00B050"/>
                </a:solidFill>
                <a:sym typeface="+mn-ea"/>
              </a:rPr>
              <a:t>11-25/0021, Channel access and trigger design for active STAs, You-</a:t>
            </a:r>
            <a:r>
              <a:rPr lang="en-US" altLang="en-GB" dirty="0" err="1">
                <a:solidFill>
                  <a:srgbClr val="00B050"/>
                </a:solidFill>
                <a:sym typeface="+mn-ea"/>
              </a:rPr>
              <a:t>wei</a:t>
            </a:r>
            <a:r>
              <a:rPr lang="en-US" altLang="en-GB" dirty="0">
                <a:solidFill>
                  <a:srgbClr val="00B050"/>
                </a:solidFill>
                <a:sym typeface="+mn-ea"/>
              </a:rPr>
              <a:t> Chen (</a:t>
            </a:r>
            <a:r>
              <a:rPr lang="en-US" altLang="en-GB" dirty="0" err="1">
                <a:solidFill>
                  <a:srgbClr val="00B050"/>
                </a:solidFill>
                <a:sym typeface="+mn-ea"/>
              </a:rPr>
              <a:t>MediaTek</a:t>
            </a:r>
            <a:r>
              <a:rPr lang="en-US" altLang="en-GB" dirty="0">
                <a:solidFill>
                  <a:srgbClr val="00B050"/>
                </a:solidFill>
                <a:sym typeface="+mn-ea"/>
              </a:rPr>
              <a:t>)</a:t>
            </a:r>
          </a:p>
          <a:p>
            <a:pPr lvl="1" algn="l" eaLnBrk="0" hangingPunct="0">
              <a:buClrTx/>
              <a:buSzTx/>
              <a:buFontTx/>
              <a:buChar char="–"/>
              <a:defRPr/>
            </a:pPr>
            <a:r>
              <a:rPr lang="en-US" altLang="en-GB" dirty="0" smtClean="0">
                <a:solidFill>
                  <a:srgbClr val="00B050"/>
                </a:solidFill>
                <a:sym typeface="+mn-ea"/>
              </a:rPr>
              <a:t>11-25/0037r0</a:t>
            </a:r>
            <a:r>
              <a:rPr lang="en-US" altLang="en-GB" dirty="0">
                <a:solidFill>
                  <a:srgbClr val="00B050"/>
                </a:solidFill>
                <a:sym typeface="+mn-ea"/>
              </a:rPr>
              <a:t>, “Follow-up on AMP Energizer”, Ian Bajaj (Huawei)</a:t>
            </a:r>
          </a:p>
          <a:p>
            <a:pPr lvl="1" algn="l" eaLnBrk="0" hangingPunct="0">
              <a:buClrTx/>
              <a:buSzTx/>
              <a:buFontTx/>
              <a:buChar char="–"/>
              <a:defRPr/>
            </a:pPr>
            <a:r>
              <a:rPr lang="en-US" altLang="en-US" dirty="0">
                <a:solidFill>
                  <a:srgbClr val="00B050"/>
                </a:solidFill>
                <a:sym typeface="+mn-ea"/>
              </a:rPr>
              <a:t>11-25/0038r0, “Use Case for AMP STA Reporting”, Ian Bajaj (Huawei</a:t>
            </a:r>
            <a:r>
              <a:rPr lang="en-US" altLang="en-US" dirty="0" smtClean="0">
                <a:solidFill>
                  <a:srgbClr val="00B050"/>
                </a:solidFill>
                <a:sym typeface="+mn-ea"/>
              </a:rPr>
              <a:t>)</a:t>
            </a:r>
          </a:p>
          <a:p>
            <a:pPr lvl="1" eaLnBrk="0" hangingPunct="0">
              <a:defRPr/>
            </a:pPr>
            <a:r>
              <a:rPr lang="en-US" altLang="en-US" dirty="0">
                <a:solidFill>
                  <a:srgbClr val="00B050"/>
                </a:solidFill>
                <a:sym typeface="+mn-ea"/>
              </a:rPr>
              <a:t>11-25/0039r0, “ AMP Open Service Period”, Ian Bajaj (Huawei)</a:t>
            </a:r>
          </a:p>
          <a:p>
            <a:pPr lvl="1" eaLnBrk="0" hangingPunct="0">
              <a:defRPr/>
            </a:pPr>
            <a:r>
              <a:rPr lang="en-US" altLang="en-US" dirty="0">
                <a:solidFill>
                  <a:srgbClr val="00B050"/>
                </a:solidFill>
                <a:sym typeface="+mn-ea"/>
              </a:rPr>
              <a:t>11-25/0041, Follow up on AMP identification, </a:t>
            </a:r>
            <a:r>
              <a:rPr lang="en-US" altLang="en-US" dirty="0" err="1">
                <a:solidFill>
                  <a:srgbClr val="00B050"/>
                </a:solidFill>
                <a:sym typeface="+mn-ea"/>
              </a:rPr>
              <a:t>Zhanjing</a:t>
            </a:r>
            <a:r>
              <a:rPr lang="en-US" altLang="en-US" dirty="0">
                <a:solidFill>
                  <a:srgbClr val="00B050"/>
                </a:solidFill>
                <a:sym typeface="+mn-ea"/>
              </a:rPr>
              <a:t> </a:t>
            </a:r>
            <a:r>
              <a:rPr lang="en-US" altLang="en-US" dirty="0" err="1">
                <a:solidFill>
                  <a:srgbClr val="00B050"/>
                </a:solidFill>
                <a:sym typeface="+mn-ea"/>
              </a:rPr>
              <a:t>Bao</a:t>
            </a:r>
            <a:r>
              <a:rPr lang="en-US" altLang="en-US" dirty="0">
                <a:solidFill>
                  <a:srgbClr val="00B050"/>
                </a:solidFill>
                <a:sym typeface="+mn-ea"/>
              </a:rPr>
              <a:t> (TCL)</a:t>
            </a:r>
            <a:endParaRPr lang="en-US" altLang="en-GB" dirty="0">
              <a:solidFill>
                <a:srgbClr val="00B050"/>
              </a:solidFill>
              <a:sym typeface="+mn-ea"/>
            </a:endParaRPr>
          </a:p>
          <a:p>
            <a:pPr lvl="1" eaLnBrk="0" hangingPunct="0">
              <a:defRPr/>
            </a:pPr>
            <a:r>
              <a:rPr lang="en-US" altLang="en-US" dirty="0">
                <a:solidFill>
                  <a:srgbClr val="00B050"/>
                </a:solidFill>
                <a:sym typeface="+mn-ea"/>
              </a:rPr>
              <a:t>11-25/0045r0, "Channel Access for Backscatter non-AP AMP STAs", </a:t>
            </a:r>
            <a:r>
              <a:rPr lang="en-US" altLang="en-US" dirty="0" err="1">
                <a:solidFill>
                  <a:srgbClr val="00B050"/>
                </a:solidFill>
                <a:sym typeface="+mn-ea"/>
              </a:rPr>
              <a:t>Rojan</a:t>
            </a:r>
            <a:r>
              <a:rPr lang="en-US" altLang="en-US" dirty="0">
                <a:solidFill>
                  <a:srgbClr val="00B050"/>
                </a:solidFill>
                <a:sym typeface="+mn-ea"/>
              </a:rPr>
              <a:t> </a:t>
            </a:r>
            <a:r>
              <a:rPr lang="en-US" altLang="en-US" dirty="0" err="1">
                <a:solidFill>
                  <a:srgbClr val="00B050"/>
                </a:solidFill>
                <a:sym typeface="+mn-ea"/>
              </a:rPr>
              <a:t>Chitrakar</a:t>
            </a:r>
            <a:r>
              <a:rPr lang="en-US" altLang="en-US" dirty="0">
                <a:solidFill>
                  <a:srgbClr val="00B050"/>
                </a:solidFill>
                <a:sym typeface="+mn-ea"/>
              </a:rPr>
              <a:t> (Huawei</a:t>
            </a:r>
            <a:r>
              <a:rPr lang="en-US" altLang="en-US" dirty="0" smtClean="0">
                <a:solidFill>
                  <a:srgbClr val="00B050"/>
                </a:solidFill>
                <a:sym typeface="+mn-ea"/>
              </a:rPr>
              <a:t>)</a:t>
            </a:r>
            <a:endParaRPr lang="en-US" altLang="en-US" dirty="0">
              <a:solidFill>
                <a:srgbClr val="00B050"/>
              </a:solidFill>
              <a:sym typeface="+mn-ea"/>
            </a:endParaRPr>
          </a:p>
          <a:p>
            <a:pPr algn="l" eaLnBrk="0" hangingPunct="0">
              <a:buClrTx/>
              <a:buSzTx/>
              <a:buFontTx/>
              <a:defRPr/>
            </a:pPr>
            <a:r>
              <a:rPr lang="en-US" altLang="en-GB" dirty="0" smtClean="0"/>
              <a:t>Any </a:t>
            </a:r>
            <a:r>
              <a:rPr lang="en-US" altLang="en-GB" dirty="0"/>
              <a:t>other business?</a:t>
            </a:r>
          </a:p>
          <a:p>
            <a:pPr lvl="0" eaLnBrk="0" hangingPunct="0">
              <a:defRPr/>
            </a:pPr>
            <a:r>
              <a:rPr lang="en-US" altLang="en-GB" dirty="0">
                <a:sym typeface="+mn-ea"/>
              </a:rPr>
              <a:t>Recess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 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16</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t>Jan 2025</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smtClean="0"/>
              <a:t>Contribution discussion (MAC/WPT/Sec) </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Q&amp;A]</a:t>
            </a:r>
            <a:endParaRPr lang="en-US" altLang="en-GB" dirty="0"/>
          </a:p>
          <a:p>
            <a:pPr lvl="1" algn="l" eaLnBrk="0" hangingPunct="0">
              <a:buClrTx/>
              <a:buSzTx/>
              <a:buFontTx/>
              <a:buChar char="–"/>
              <a:defRPr/>
            </a:pPr>
            <a:r>
              <a:rPr lang="en-US" altLang="en-US" sz="2400" dirty="0" smtClean="0">
                <a:solidFill>
                  <a:srgbClr val="00B050"/>
                </a:solidFill>
                <a:sym typeface="+mn-ea"/>
              </a:rPr>
              <a:t>11-25/0046r0</a:t>
            </a:r>
            <a:r>
              <a:rPr lang="en-US" altLang="en-US" sz="2400" dirty="0">
                <a:solidFill>
                  <a:srgbClr val="00B050"/>
                </a:solidFill>
                <a:sym typeface="+mn-ea"/>
              </a:rPr>
              <a:t>, "Channel Access for Active Tx non-AP AMP STAs", Rojan Chitrakar (Huawei)</a:t>
            </a:r>
          </a:p>
          <a:p>
            <a:pPr lvl="1" algn="l" eaLnBrk="0" hangingPunct="0">
              <a:buClrTx/>
              <a:buSzTx/>
              <a:buFontTx/>
              <a:buChar char="–"/>
              <a:defRPr/>
            </a:pPr>
            <a:r>
              <a:rPr lang="en-US" altLang="en-US" sz="2400" dirty="0">
                <a:solidFill>
                  <a:srgbClr val="00B050"/>
                </a:solidFill>
                <a:sym typeface="+mn-ea"/>
              </a:rPr>
              <a:t>11-25/0091, frame format discussion follow up, Liwen Chu (NXP</a:t>
            </a:r>
            <a:r>
              <a:rPr lang="en-US" altLang="en-US" sz="2400" dirty="0" smtClean="0">
                <a:solidFill>
                  <a:srgbClr val="00B050"/>
                </a:solidFill>
                <a:sym typeface="+mn-ea"/>
              </a:rPr>
              <a:t>)</a:t>
            </a:r>
          </a:p>
          <a:p>
            <a:pPr lvl="1" eaLnBrk="0" hangingPunct="0">
              <a:defRPr/>
            </a:pPr>
            <a:r>
              <a:rPr lang="en-US" altLang="en-GB" sz="2400" dirty="0">
                <a:solidFill>
                  <a:srgbClr val="00B050"/>
                </a:solidFill>
                <a:sym typeface="+mn-ea"/>
              </a:rPr>
              <a:t>11-25/0094, AMP device management, </a:t>
            </a:r>
            <a:r>
              <a:rPr lang="en-US" altLang="en-GB" sz="2400" dirty="0" err="1">
                <a:solidFill>
                  <a:srgbClr val="00B050"/>
                </a:solidFill>
                <a:sym typeface="+mn-ea"/>
              </a:rPr>
              <a:t>Liwen</a:t>
            </a:r>
            <a:r>
              <a:rPr lang="en-US" altLang="en-GB" sz="2400" dirty="0">
                <a:solidFill>
                  <a:srgbClr val="00B050"/>
                </a:solidFill>
                <a:sym typeface="+mn-ea"/>
              </a:rPr>
              <a:t> Chu (NXP</a:t>
            </a:r>
            <a:r>
              <a:rPr lang="en-US" altLang="en-GB" sz="2400" dirty="0" smtClean="0">
                <a:solidFill>
                  <a:srgbClr val="00B050"/>
                </a:solidFill>
                <a:sym typeface="+mn-ea"/>
              </a:rPr>
              <a:t>)</a:t>
            </a:r>
            <a:endParaRPr lang="en-US" altLang="en-US" sz="2400" dirty="0">
              <a:solidFill>
                <a:srgbClr val="00B050"/>
              </a:solidFill>
              <a:sym typeface="+mn-ea"/>
            </a:endParaRPr>
          </a:p>
          <a:p>
            <a:pPr lvl="1" algn="l" eaLnBrk="0" hangingPunct="0">
              <a:buClrTx/>
              <a:buSzTx/>
              <a:buFontTx/>
              <a:buChar char="–"/>
              <a:defRPr/>
            </a:pPr>
            <a:r>
              <a:rPr lang="en-US" altLang="en-US" sz="2400" dirty="0">
                <a:solidFill>
                  <a:srgbClr val="00B050"/>
                </a:solidFill>
                <a:sym typeface="+mn-ea"/>
              </a:rPr>
              <a:t>11-25/0029, WPT Protocol, Wave and PPDU, Yinan Qi (OPPO)</a:t>
            </a:r>
          </a:p>
          <a:p>
            <a:pPr lvl="1" algn="l" eaLnBrk="0" hangingPunct="0">
              <a:buClrTx/>
              <a:buSzTx/>
              <a:buFontTx/>
              <a:buChar char="–"/>
              <a:defRPr/>
            </a:pPr>
            <a:r>
              <a:rPr lang="en-US" altLang="en-US" sz="2400" dirty="0">
                <a:solidFill>
                  <a:srgbClr val="00B050"/>
                </a:solidFill>
                <a:sym typeface="+mn-ea"/>
              </a:rPr>
              <a:t>11-25/0012, WPT Waveform Comparison, Amichai Sanderovich (Wiliot)</a:t>
            </a:r>
          </a:p>
          <a:p>
            <a:pPr lvl="1" algn="l" eaLnBrk="0" hangingPunct="0">
              <a:buClrTx/>
              <a:buSzTx/>
              <a:buFontTx/>
              <a:buChar char="–"/>
              <a:defRPr/>
            </a:pPr>
            <a:r>
              <a:rPr lang="en-US" altLang="en-US" sz="2400" dirty="0">
                <a:solidFill>
                  <a:srgbClr val="00B050"/>
                </a:solidFill>
                <a:sym typeface="+mn-ea"/>
              </a:rPr>
              <a:t>11-24/1916, Recap of Compact Secure Transaction Methods for AMP, Hui Luo (Infineon)</a:t>
            </a:r>
            <a:r>
              <a:rPr lang="en-US" altLang="en-US" sz="2400" dirty="0"/>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 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16</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651635"/>
            <a:ext cx="10375265" cy="4847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a:sym typeface="+mn-ea"/>
              </a:rPr>
              <a:t>SPs and Motions (TG motions refer to 11-24/1322)</a:t>
            </a:r>
          </a:p>
          <a:p>
            <a:pPr eaLnBrk="0" hangingPunct="0">
              <a:defRPr/>
            </a:pPr>
            <a:r>
              <a:rPr lang="en-US" altLang="en-GB" dirty="0" smtClean="0">
                <a:sym typeface="+mn-ea"/>
              </a:rPr>
              <a:t>Timeline </a:t>
            </a:r>
            <a:r>
              <a:rPr lang="en-US" altLang="en-GB" dirty="0" smtClean="0">
                <a:sym typeface="+mn-ea"/>
              </a:rPr>
              <a:t>Review</a:t>
            </a:r>
            <a:endParaRPr lang="en-US" altLang="en-GB" dirty="0" smtClean="0"/>
          </a:p>
          <a:p>
            <a:pPr eaLnBrk="0" hangingPunct="0">
              <a:defRPr/>
            </a:pPr>
            <a:r>
              <a:rPr lang="en-US" altLang="en-GB" dirty="0"/>
              <a:t>Teleconference Plan</a:t>
            </a:r>
          </a:p>
          <a:p>
            <a:pPr eaLnBrk="0" hangingPunct="0">
              <a:defRPr/>
            </a:pPr>
            <a:r>
              <a:rPr lang="en-US" altLang="en-GB" dirty="0" smtClean="0"/>
              <a:t>Any other business?</a:t>
            </a:r>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2025</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a:spLocks noGrp="1"/>
          </p:cNvSpPr>
          <p:nvPr/>
        </p:nvSpPr>
        <p:spPr>
          <a:xfrm>
            <a:off x="929005" y="1600200"/>
            <a:ext cx="10361613" cy="4113213"/>
          </a:xfrm>
          <a:prstGeom prst="rect">
            <a:avLst/>
          </a:prstGeom>
          <a:noFill/>
          <a:ln w="9525">
            <a:noFill/>
          </a:ln>
        </p:spPr>
        <p:txBody>
          <a:bodyPr lIns="92160" tIns="46080" rIns="92160" bIns="46080" anchor="t" anchorCtr="0"/>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r>
              <a:rPr lang="en-US" altLang="zh-CN" sz="2000" dirty="0"/>
              <a:t>SP1: </a:t>
            </a:r>
          </a:p>
          <a:p>
            <a:pPr marL="342900" indent="-342900">
              <a:buFont typeface="Arial" panose="020B0604020202020204" pitchFamily="34" charset="0"/>
              <a:buChar char="•"/>
            </a:pPr>
            <a:r>
              <a:rPr lang="en-US" altLang="zh-CN" sz="2000" dirty="0"/>
              <a:t>Do you agree to include the following text to the 11bp SFD?</a:t>
            </a:r>
          </a:p>
          <a:p>
            <a:pPr marL="800100" lvl="1" indent="-342900" algn="l">
              <a:buSzTx/>
              <a:buFont typeface="Arial" panose="020B0604020202020204" pitchFamily="34" charset="0"/>
              <a:buChar char="•"/>
            </a:pPr>
            <a:r>
              <a:rPr lang="en-US" altLang="zh-CN" sz="1665" dirty="0"/>
              <a:t>11bp defines an “</a:t>
            </a:r>
            <a:r>
              <a:rPr lang="en-US" altLang="zh-CN" sz="1665" dirty="0" smtClean="0"/>
              <a:t>AMP </a:t>
            </a:r>
            <a:r>
              <a:rPr lang="en-US" altLang="zh-CN" sz="1665" dirty="0"/>
              <a:t>AP STA</a:t>
            </a:r>
            <a:r>
              <a:rPr lang="en-US" altLang="zh-CN" sz="1665" dirty="0" smtClean="0"/>
              <a:t>”</a:t>
            </a:r>
            <a:endParaRPr lang="en-US" altLang="zh-CN" sz="1665" dirty="0"/>
          </a:p>
          <a:p>
            <a:pPr marL="1257300" lvl="2" indent="-342900" algn="l">
              <a:buSzTx/>
              <a:buFont typeface="Arial" panose="020B0604020202020204" pitchFamily="34" charset="0"/>
              <a:buChar char="•"/>
            </a:pPr>
            <a:r>
              <a:rPr lang="en-US" altLang="zh-CN" sz="1330" dirty="0"/>
              <a:t>AMP non AP STAs </a:t>
            </a:r>
            <a:r>
              <a:rPr lang="en-US" altLang="zh-CN" sz="1330" dirty="0" smtClean="0"/>
              <a:t> may or may not communicate </a:t>
            </a:r>
            <a:r>
              <a:rPr lang="en-US" altLang="zh-CN" sz="1330" dirty="0"/>
              <a:t>with AMP AP STA without association</a:t>
            </a:r>
          </a:p>
          <a:p>
            <a:pPr marL="1257300" lvl="2" indent="-342900" algn="l">
              <a:buSzTx/>
              <a:buFont typeface="Arial" panose="020B0604020202020204" pitchFamily="34" charset="0"/>
              <a:buChar char="•"/>
            </a:pPr>
            <a:r>
              <a:rPr lang="en-US" altLang="zh-CN" sz="1330" dirty="0"/>
              <a:t>The AMP AP STA </a:t>
            </a:r>
            <a:r>
              <a:rPr lang="en-US" altLang="zh-CN" sz="1330" dirty="0" smtClean="0"/>
              <a:t>may or may not </a:t>
            </a:r>
            <a:r>
              <a:rPr lang="en-US" altLang="zh-CN" sz="1330" dirty="0"/>
              <a:t>provide access to the DS for the AMP non AP STA</a:t>
            </a:r>
          </a:p>
          <a:p>
            <a:pPr marL="800100" lvl="1" indent="-342900" algn="l">
              <a:buSzTx/>
              <a:buFont typeface="Arial" panose="020B0604020202020204" pitchFamily="34" charset="0"/>
              <a:buChar char="•"/>
            </a:pPr>
            <a:r>
              <a:rPr lang="en-US" altLang="zh-CN" sz="1665" dirty="0"/>
              <a:t>Note: the AMP AP STA may be part of an access point</a:t>
            </a:r>
          </a:p>
          <a:p>
            <a:r>
              <a:rPr lang="en-US" altLang="zh-CN" sz="2000" b="0" i="1" dirty="0">
                <a:sym typeface="+mn-ea"/>
              </a:rPr>
              <a:t>[Reference contribution: 11-25/0055r1, 11-24/1537r2]</a:t>
            </a:r>
            <a:endParaRPr lang="en-US" altLang="zh-CN" sz="2000" dirty="0"/>
          </a:p>
          <a:p>
            <a:r>
              <a:rPr lang="en-US" altLang="zh-CN" sz="2000" dirty="0"/>
              <a:t>Result</a:t>
            </a:r>
            <a:r>
              <a:rPr lang="en-US" altLang="zh-CN" sz="2000" dirty="0" smtClean="0"/>
              <a:t>: </a:t>
            </a:r>
            <a:r>
              <a:rPr lang="en-US" altLang="zh-CN" sz="2000" dirty="0" smtClean="0">
                <a:solidFill>
                  <a:srgbClr val="00B050"/>
                </a:solidFill>
              </a:rPr>
              <a:t>no objection</a:t>
            </a:r>
            <a:endParaRPr lang="en-US" altLang="zh-CN" sz="2000" dirty="0">
              <a:solidFill>
                <a:srgbClr val="00B050"/>
              </a:solidFill>
            </a:endParaRPr>
          </a:p>
          <a:p>
            <a:r>
              <a:rPr lang="en-US" altLang="zh-CN" sz="2000" dirty="0"/>
              <a:t> </a:t>
            </a:r>
          </a:p>
          <a:p>
            <a:r>
              <a:rPr lang="en-US" altLang="zh-CN" sz="2000" dirty="0"/>
              <a:t>SP2: </a:t>
            </a:r>
          </a:p>
          <a:p>
            <a:pPr marL="342900" indent="-342900">
              <a:buFont typeface="Arial" panose="020B0604020202020204" pitchFamily="34" charset="0"/>
              <a:buChar char="•"/>
            </a:pPr>
            <a:r>
              <a:rPr lang="en-US" altLang="zh-CN" sz="2000" dirty="0"/>
              <a:t>Do you agree to include the following text to the 11bp SFD?</a:t>
            </a:r>
          </a:p>
          <a:p>
            <a:pPr marL="800100" lvl="1" indent="-342900">
              <a:buFont typeface="Arial" panose="020B0604020202020204" pitchFamily="34" charset="0"/>
              <a:buChar char="•"/>
            </a:pPr>
            <a:r>
              <a:rPr lang="en-US" altLang="zh-CN" sz="1665" dirty="0"/>
              <a:t>11bp defines communication </a:t>
            </a:r>
            <a:r>
              <a:rPr lang="en-US" altLang="zh-CN" sz="1665" dirty="0" smtClean="0"/>
              <a:t>between</a:t>
            </a:r>
            <a:r>
              <a:rPr lang="en-US" altLang="zh-CN" sz="1665" dirty="0" smtClean="0"/>
              <a:t> </a:t>
            </a:r>
            <a:r>
              <a:rPr lang="en-US" altLang="zh-CN" sz="1665" dirty="0"/>
              <a:t>AMP non AP </a:t>
            </a:r>
            <a:r>
              <a:rPr lang="en-US" altLang="zh-CN" sz="1665" dirty="0" smtClean="0"/>
              <a:t>STA and AMP AP STA through </a:t>
            </a:r>
            <a:r>
              <a:rPr lang="en-US" altLang="zh-CN" sz="1665" dirty="0"/>
              <a:t>11bp frames</a:t>
            </a:r>
          </a:p>
          <a:p>
            <a:r>
              <a:rPr lang="en-US" altLang="zh-CN" sz="2000" dirty="0"/>
              <a:t> </a:t>
            </a:r>
            <a:r>
              <a:rPr lang="en-US" altLang="zh-CN" sz="1995" b="0" i="1" dirty="0"/>
              <a:t>[</a:t>
            </a:r>
            <a:r>
              <a:rPr lang="en-US" altLang="zh-CN" sz="1995" b="0" i="1" dirty="0">
                <a:sym typeface="+mn-ea"/>
              </a:rPr>
              <a:t>Reference contribution: 11-25/0055r1, 11-24/1537r2</a:t>
            </a:r>
            <a:r>
              <a:rPr lang="en-US" altLang="zh-CN" sz="1995" b="0" i="1" dirty="0"/>
              <a:t>]</a:t>
            </a:r>
          </a:p>
          <a:p>
            <a:pPr marL="0" lvl="0" indent="0">
              <a:buNone/>
            </a:pPr>
            <a:r>
              <a:rPr lang="en-US" altLang="zh-CN" sz="1995" dirty="0">
                <a:sym typeface="+mn-ea"/>
              </a:rPr>
              <a:t>Result</a:t>
            </a:r>
            <a:r>
              <a:rPr lang="en-US" altLang="zh-CN" sz="1995" dirty="0" smtClean="0">
                <a:sym typeface="+mn-ea"/>
              </a:rPr>
              <a:t>: </a:t>
            </a:r>
            <a:r>
              <a:rPr lang="en-US" altLang="zh-CN" sz="1995" dirty="0" smtClean="0">
                <a:sym typeface="+mn-ea"/>
              </a:rPr>
              <a:t>no objection</a:t>
            </a:r>
            <a:endParaRPr lang="en-US" altLang="zh-CN" sz="1995" dirty="0"/>
          </a:p>
        </p:txBody>
      </p:sp>
      <p:sp>
        <p:nvSpPr>
          <p:cNvPr id="6" name="标题 1"/>
          <p:cNvSpPr>
            <a:spLocks noGrp="1"/>
          </p:cNvSpPr>
          <p:nvPr/>
        </p:nvSpPr>
        <p:spPr>
          <a:xfrm>
            <a:off x="914400" y="685800"/>
            <a:ext cx="10361613" cy="1065213"/>
          </a:xfrm>
          <a:prstGeom prst="rect">
            <a:avLst/>
          </a:prstGeom>
          <a:noFill/>
          <a:ln w="9525">
            <a:noFill/>
          </a:ln>
        </p:spPr>
        <p:txBody>
          <a:bodyPr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dirty="0"/>
              <a:t>SP </a:t>
            </a:r>
            <a:r>
              <a:rPr lang="en-US" altLang="zh-CN" sz="2800" dirty="0" smtClean="0"/>
              <a:t>Set #1 (Solomon Trainin)</a:t>
            </a:r>
            <a:r>
              <a:rPr lang="en-US" altLang="zh-CN" sz="2800" dirty="0"/>
              <a:t>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a:spLocks noGrp="1"/>
          </p:cNvSpPr>
          <p:nvPr/>
        </p:nvSpPr>
        <p:spPr>
          <a:xfrm>
            <a:off x="929005" y="1826895"/>
            <a:ext cx="10361613" cy="4113213"/>
          </a:xfrm>
          <a:prstGeom prst="rect">
            <a:avLst/>
          </a:prstGeom>
          <a:noFill/>
          <a:ln w="9525">
            <a:noFill/>
          </a:ln>
        </p:spPr>
        <p:txBody>
          <a:bodyPr lIns="92160" tIns="46080" rIns="92160" bIns="46080" anchor="t" anchorCtr="0"/>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r>
              <a:rPr lang="en-US" altLang="zh-CN" sz="2000" dirty="0"/>
              <a:t>SP1: </a:t>
            </a:r>
          </a:p>
          <a:p>
            <a:pPr marL="342900" indent="-342900">
              <a:buFont typeface="Arial" panose="020B0604020202020204" pitchFamily="34" charset="0"/>
              <a:buChar char="•"/>
            </a:pPr>
            <a:r>
              <a:rPr lang="en-US" altLang="zh-CN" sz="2000" dirty="0"/>
              <a:t>Do you agree to include the following text to the 11bp SFD?</a:t>
            </a:r>
          </a:p>
          <a:p>
            <a:pPr marL="800100" lvl="1" indent="-342900" algn="l">
              <a:buSzTx/>
              <a:buFont typeface="Arial" panose="020B0604020202020204" pitchFamily="34" charset="0"/>
              <a:buChar char="•"/>
            </a:pPr>
            <a:r>
              <a:rPr lang="en-US" altLang="zh-CN" sz="1665" dirty="0"/>
              <a:t>11bp defines a mechanism to allow an AP to solicit AMP uplink PPDU(s) from one or more 802.11bp clients.</a:t>
            </a:r>
          </a:p>
          <a:p>
            <a:r>
              <a:rPr lang="en-US" altLang="zh-CN" sz="2000" b="0" i="1" dirty="0">
                <a:sym typeface="+mn-ea"/>
              </a:rPr>
              <a:t>[Reference contribution: 11-24/2113r0]</a:t>
            </a:r>
            <a:endParaRPr lang="en-US" altLang="zh-CN" sz="2000" dirty="0"/>
          </a:p>
          <a:p>
            <a:r>
              <a:rPr lang="en-US" altLang="zh-CN" sz="2000" dirty="0"/>
              <a:t>Result</a:t>
            </a:r>
            <a:r>
              <a:rPr lang="en-US" altLang="zh-CN" sz="2000" dirty="0" smtClean="0"/>
              <a:t>: </a:t>
            </a:r>
            <a:r>
              <a:rPr lang="en-US" altLang="zh-CN" sz="2000" dirty="0" smtClean="0"/>
              <a:t>no objection</a:t>
            </a:r>
            <a:endParaRPr lang="en-US" altLang="zh-CN" sz="2000" dirty="0"/>
          </a:p>
          <a:p>
            <a:r>
              <a:rPr lang="en-US" altLang="zh-CN" sz="2000" dirty="0"/>
              <a:t> </a:t>
            </a:r>
          </a:p>
          <a:p>
            <a:r>
              <a:rPr lang="en-US" altLang="zh-CN" sz="2000" dirty="0"/>
              <a:t>SP2: </a:t>
            </a:r>
          </a:p>
          <a:p>
            <a:pPr marL="342900" indent="-342900">
              <a:buFont typeface="Arial" panose="020B0604020202020204" pitchFamily="34" charset="0"/>
              <a:buChar char="•"/>
            </a:pPr>
            <a:r>
              <a:rPr lang="en-US" altLang="zh-CN" sz="2000" dirty="0"/>
              <a:t>Do you agree to include the following text to the 11bp SFD?</a:t>
            </a:r>
          </a:p>
          <a:p>
            <a:pPr marL="800100" lvl="1" indent="-342900">
              <a:buFont typeface="Arial" panose="020B0604020202020204" pitchFamily="34" charset="0"/>
              <a:buChar char="•"/>
            </a:pPr>
            <a:r>
              <a:rPr lang="en-US" altLang="zh-CN" sz="1665" dirty="0"/>
              <a:t>11bp defines a Time Division Multiple Access (TDMA) mechanism for multiple 802.11bp clients to transmit AMP uplink PPDU(s).</a:t>
            </a:r>
          </a:p>
          <a:p>
            <a:r>
              <a:rPr lang="en-US" altLang="zh-CN" sz="2000" dirty="0"/>
              <a:t> </a:t>
            </a:r>
            <a:r>
              <a:rPr lang="en-US" altLang="zh-CN" sz="1995" b="0" i="1" dirty="0"/>
              <a:t>[</a:t>
            </a:r>
            <a:r>
              <a:rPr lang="en-US" altLang="zh-CN" sz="1995" b="0" i="1" dirty="0">
                <a:sym typeface="+mn-ea"/>
              </a:rPr>
              <a:t>Reference contribution: 11-24/2113r0</a:t>
            </a:r>
            <a:r>
              <a:rPr lang="en-US" altLang="zh-CN" sz="1995" b="0" i="1" dirty="0"/>
              <a:t>]</a:t>
            </a:r>
          </a:p>
          <a:p>
            <a:pPr marL="0" lvl="0" indent="0">
              <a:buNone/>
            </a:pPr>
            <a:r>
              <a:rPr lang="en-US" altLang="zh-CN" sz="1995" dirty="0">
                <a:sym typeface="+mn-ea"/>
              </a:rPr>
              <a:t>Result</a:t>
            </a:r>
            <a:r>
              <a:rPr lang="en-US" altLang="zh-CN" sz="1995" dirty="0" smtClean="0">
                <a:sym typeface="+mn-ea"/>
              </a:rPr>
              <a:t>: </a:t>
            </a:r>
            <a:r>
              <a:rPr lang="en-US" altLang="zh-CN" sz="1995" dirty="0" smtClean="0">
                <a:sym typeface="+mn-ea"/>
              </a:rPr>
              <a:t>no objection</a:t>
            </a:r>
            <a:endParaRPr lang="en-US" altLang="zh-CN" sz="1995" dirty="0"/>
          </a:p>
        </p:txBody>
      </p:sp>
      <p:sp>
        <p:nvSpPr>
          <p:cNvPr id="6" name="标题 1"/>
          <p:cNvSpPr>
            <a:spLocks noGrp="1"/>
          </p:cNvSpPr>
          <p:nvPr/>
        </p:nvSpPr>
        <p:spPr>
          <a:xfrm>
            <a:off x="914400" y="685800"/>
            <a:ext cx="10361613" cy="1065213"/>
          </a:xfrm>
          <a:prstGeom prst="rect">
            <a:avLst/>
          </a:prstGeom>
          <a:noFill/>
          <a:ln w="9525">
            <a:noFill/>
          </a:ln>
        </p:spPr>
        <p:txBody>
          <a:bodyPr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dirty="0"/>
              <a:t>SP </a:t>
            </a:r>
            <a:r>
              <a:rPr lang="en-US" altLang="zh-CN" sz="2800" dirty="0" smtClean="0"/>
              <a:t>Set #2 (Sanket Kalamkar)</a:t>
            </a:r>
            <a:r>
              <a:rPr lang="en-US" altLang="zh-CN" sz="2800" dirty="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a:spLocks noGrp="1"/>
          </p:cNvSpPr>
          <p:nvPr/>
        </p:nvSpPr>
        <p:spPr>
          <a:xfrm>
            <a:off x="929005" y="1826895"/>
            <a:ext cx="10361613" cy="4113213"/>
          </a:xfrm>
          <a:prstGeom prst="rect">
            <a:avLst/>
          </a:prstGeom>
          <a:noFill/>
          <a:ln w="9525">
            <a:noFill/>
          </a:ln>
        </p:spPr>
        <p:txBody>
          <a:bodyPr lIns="92160" tIns="46080" rIns="92160" bIns="46080" anchor="t" anchorCtr="0"/>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r>
              <a:rPr lang="en-US" altLang="zh-CN" sz="2000" dirty="0"/>
              <a:t>SP3: </a:t>
            </a:r>
          </a:p>
          <a:p>
            <a:pPr marL="342900" indent="-342900">
              <a:buFont typeface="Arial" panose="020B0604020202020204" pitchFamily="34" charset="0"/>
              <a:buChar char="•"/>
            </a:pPr>
            <a:r>
              <a:rPr lang="en-US" altLang="zh-CN" sz="2000" dirty="0"/>
              <a:t>Do you agree to include the following text to the 11bp SFD?</a:t>
            </a:r>
          </a:p>
          <a:p>
            <a:pPr marL="800100" lvl="1" indent="-342900" algn="l">
              <a:buSzTx/>
              <a:buFont typeface="Arial" panose="020B0604020202020204" pitchFamily="34" charset="0"/>
              <a:buChar char="•"/>
            </a:pPr>
            <a:r>
              <a:rPr lang="en-US" altLang="zh-CN" sz="1665" dirty="0"/>
              <a:t>11bp defines a slotted ALOHA based procedure to enable multiple clients to access the medium to send uplink AMP PPDU(s).</a:t>
            </a:r>
          </a:p>
          <a:p>
            <a:r>
              <a:rPr lang="en-US" altLang="zh-CN" sz="2000" b="0" i="1" dirty="0">
                <a:sym typeface="+mn-ea"/>
              </a:rPr>
              <a:t>[Reference contribution: 11-24/2113r0]</a:t>
            </a:r>
            <a:endParaRPr lang="en-US" altLang="zh-CN" sz="2000" dirty="0"/>
          </a:p>
          <a:p>
            <a:r>
              <a:rPr lang="en-US" altLang="zh-CN" sz="2000" dirty="0"/>
              <a:t>Result</a:t>
            </a:r>
            <a:r>
              <a:rPr lang="en-US" altLang="zh-CN" sz="2000" dirty="0" smtClean="0"/>
              <a:t>: </a:t>
            </a:r>
            <a:r>
              <a:rPr lang="en-US" altLang="zh-CN" sz="2000" dirty="0" smtClean="0"/>
              <a:t>deferred</a:t>
            </a:r>
            <a:endParaRPr lang="en-US" altLang="zh-CN" sz="2000" dirty="0"/>
          </a:p>
          <a:p>
            <a:r>
              <a:rPr lang="en-US" altLang="zh-CN" sz="2000" dirty="0"/>
              <a:t> </a:t>
            </a:r>
          </a:p>
          <a:p>
            <a:r>
              <a:rPr lang="en-US" altLang="zh-CN" sz="2000" dirty="0"/>
              <a:t>SP4: </a:t>
            </a:r>
          </a:p>
          <a:p>
            <a:pPr marL="342900" indent="-342900">
              <a:buFont typeface="Arial" panose="020B0604020202020204" pitchFamily="34" charset="0"/>
              <a:buChar char="•"/>
            </a:pPr>
            <a:r>
              <a:rPr lang="en-US" altLang="zh-CN" sz="2000" dirty="0"/>
              <a:t>Do you agree to include the following text to the 11bp SFD?</a:t>
            </a:r>
          </a:p>
          <a:p>
            <a:pPr marL="800100" lvl="1" indent="-342900">
              <a:buFont typeface="Arial" panose="020B0604020202020204" pitchFamily="34" charset="0"/>
              <a:buChar char="•"/>
            </a:pPr>
            <a:r>
              <a:rPr lang="en-US" altLang="zh-CN" sz="1665" dirty="0"/>
              <a:t>11bp defines a </a:t>
            </a:r>
            <a:r>
              <a:rPr lang="en-US" altLang="zh-CN" sz="1665" dirty="0" smtClean="0"/>
              <a:t>mechanism </a:t>
            </a:r>
            <a:r>
              <a:rPr lang="en-US" altLang="zh-CN" sz="1665" dirty="0"/>
              <a:t>to support secure communications for 802.11bp clients.</a:t>
            </a:r>
          </a:p>
          <a:p>
            <a:r>
              <a:rPr lang="en-US" altLang="zh-CN" sz="2000" dirty="0"/>
              <a:t> </a:t>
            </a:r>
            <a:r>
              <a:rPr lang="en-US" altLang="zh-CN" sz="1995" b="0" i="1" dirty="0"/>
              <a:t>[</a:t>
            </a:r>
            <a:r>
              <a:rPr lang="en-US" altLang="zh-CN" sz="1995" b="0" i="1" dirty="0">
                <a:sym typeface="+mn-ea"/>
              </a:rPr>
              <a:t>Reference contribution: 11-24/2112r0</a:t>
            </a:r>
            <a:r>
              <a:rPr lang="en-US" altLang="zh-CN" sz="1995" b="0" i="1" dirty="0"/>
              <a:t>]</a:t>
            </a:r>
          </a:p>
          <a:p>
            <a:pPr marL="0" lvl="0" indent="0">
              <a:buNone/>
            </a:pPr>
            <a:r>
              <a:rPr lang="en-US" altLang="zh-CN" sz="1995" dirty="0">
                <a:sym typeface="+mn-ea"/>
              </a:rPr>
              <a:t>Result</a:t>
            </a:r>
            <a:r>
              <a:rPr lang="en-US" altLang="zh-CN" sz="1995" dirty="0" smtClean="0">
                <a:sym typeface="+mn-ea"/>
              </a:rPr>
              <a:t>: </a:t>
            </a:r>
            <a:r>
              <a:rPr lang="en-US" altLang="zh-CN" sz="1995" dirty="0" smtClean="0">
                <a:sym typeface="+mn-ea"/>
              </a:rPr>
              <a:t>no objection</a:t>
            </a:r>
            <a:endParaRPr lang="en-US" altLang="zh-CN" sz="1995" dirty="0"/>
          </a:p>
        </p:txBody>
      </p:sp>
      <p:sp>
        <p:nvSpPr>
          <p:cNvPr id="6" name="标题 1"/>
          <p:cNvSpPr>
            <a:spLocks noGrp="1"/>
          </p:cNvSpPr>
          <p:nvPr/>
        </p:nvSpPr>
        <p:spPr>
          <a:xfrm>
            <a:off x="914400" y="685800"/>
            <a:ext cx="10361613" cy="1065213"/>
          </a:xfrm>
          <a:prstGeom prst="rect">
            <a:avLst/>
          </a:prstGeom>
          <a:noFill/>
          <a:ln w="9525">
            <a:noFill/>
          </a:ln>
        </p:spPr>
        <p:txBody>
          <a:bodyPr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dirty="0"/>
              <a:t>SP </a:t>
            </a:r>
            <a:r>
              <a:rPr lang="en-US" altLang="zh-CN" sz="2800" dirty="0" smtClean="0"/>
              <a:t>Set #2 </a:t>
            </a:r>
            <a:r>
              <a:rPr lang="en-US" altLang="zh-CN" sz="2800" dirty="0" smtClean="0">
                <a:sym typeface="+mn-ea"/>
              </a:rPr>
              <a:t>(Sanket Kalamkar)</a:t>
            </a:r>
            <a:r>
              <a:rPr lang="en-US" altLang="zh-CN" sz="2800" dirty="0"/>
              <a:t>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a:spLocks noGrp="1"/>
          </p:cNvSpPr>
          <p:nvPr/>
        </p:nvSpPr>
        <p:spPr>
          <a:xfrm>
            <a:off x="929005" y="1372235"/>
            <a:ext cx="10361930" cy="5224780"/>
          </a:xfrm>
          <a:prstGeom prst="rect">
            <a:avLst/>
          </a:prstGeom>
          <a:noFill/>
          <a:ln w="9525">
            <a:noFill/>
          </a:ln>
        </p:spPr>
        <p:txBody>
          <a:bodyPr lIns="92160" tIns="46080" rIns="92160" bIns="46080" anchor="t" anchorCtr="0"/>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r>
              <a:rPr lang="en-US" altLang="zh-CN" sz="1800" dirty="0"/>
              <a:t>SP1: </a:t>
            </a:r>
          </a:p>
          <a:p>
            <a:pPr marL="342900" indent="-342900">
              <a:buFont typeface="Arial" panose="020B0604020202020204" pitchFamily="34" charset="0"/>
              <a:buChar char="•"/>
            </a:pPr>
            <a:r>
              <a:rPr lang="en-US" altLang="zh-CN" sz="1800" dirty="0"/>
              <a:t>Do you agree to include the following text to the security sub-clause of the 11bp SFD?</a:t>
            </a:r>
          </a:p>
          <a:p>
            <a:pPr marL="800100" lvl="1" indent="-342900" algn="l">
              <a:buSzTx/>
              <a:buFont typeface="Arial" panose="020B0604020202020204" pitchFamily="34" charset="0"/>
              <a:buChar char="•"/>
            </a:pPr>
            <a:r>
              <a:rPr lang="en-US" altLang="zh-CN" sz="1600" dirty="0"/>
              <a:t>IEEE 802.11bp will specify secure data communication methods that do not require maintaining security associations.</a:t>
            </a:r>
          </a:p>
          <a:p>
            <a:pPr marL="800100" lvl="1" indent="-342900" algn="l">
              <a:buSzTx/>
              <a:buFont typeface="Arial" panose="020B0604020202020204" pitchFamily="34" charset="0"/>
              <a:buChar char="•"/>
            </a:pPr>
            <a:r>
              <a:rPr lang="en-US" altLang="zh-CN" sz="1600" dirty="0"/>
              <a:t>Note:</a:t>
            </a:r>
          </a:p>
          <a:p>
            <a:pPr marL="1257300" lvl="2" indent="-342900" algn="l">
              <a:buSzTx/>
              <a:buFont typeface="Arial" panose="020B0604020202020204" pitchFamily="34" charset="0"/>
              <a:buChar char="•"/>
            </a:pPr>
            <a:r>
              <a:rPr lang="en-US" altLang="zh-CN" dirty="0" smtClean="0"/>
              <a:t>The </a:t>
            </a:r>
            <a:r>
              <a:rPr lang="en-US" altLang="zh-CN" dirty="0"/>
              <a:t>details are TBD</a:t>
            </a:r>
            <a:r>
              <a:rPr lang="en-US" altLang="zh-CN" dirty="0" smtClean="0"/>
              <a:t>.</a:t>
            </a:r>
          </a:p>
          <a:p>
            <a:pPr marL="1257300" lvl="2" indent="-342900" algn="l">
              <a:buSzTx/>
              <a:buFont typeface="Arial" panose="020B0604020202020204" pitchFamily="34" charset="0"/>
              <a:buChar char="•"/>
            </a:pPr>
            <a:r>
              <a:rPr lang="en-US" altLang="zh-CN" sz="1400" dirty="0" smtClean="0"/>
              <a:t>The security communication methods for backscattering devices is TBD.</a:t>
            </a:r>
            <a:endParaRPr lang="en-US" altLang="zh-CN" sz="1400" dirty="0"/>
          </a:p>
          <a:p>
            <a:r>
              <a:rPr lang="en-US" altLang="zh-CN" sz="1600" b="0" i="1" dirty="0">
                <a:sym typeface="+mn-ea"/>
              </a:rPr>
              <a:t>[Reference contribution: 11-24/0178, 11-24/0526, 11-24/0871, 11-24/1242, 11-24/1998, 11-24/1916]</a:t>
            </a:r>
            <a:endParaRPr lang="en-US" altLang="zh-CN" sz="1600" dirty="0"/>
          </a:p>
          <a:p>
            <a:r>
              <a:rPr lang="en-US" altLang="zh-CN" sz="1800" dirty="0"/>
              <a:t>Result</a:t>
            </a:r>
            <a:r>
              <a:rPr lang="en-US" altLang="zh-CN" sz="1800" dirty="0" smtClean="0"/>
              <a:t>: </a:t>
            </a:r>
            <a:r>
              <a:rPr lang="en-US" altLang="zh-CN" sz="1800" dirty="0" smtClean="0"/>
              <a:t>50y/27n/30a</a:t>
            </a:r>
            <a:endParaRPr lang="en-US" altLang="zh-CN" sz="1800" dirty="0"/>
          </a:p>
          <a:p>
            <a:r>
              <a:rPr lang="en-US" altLang="zh-CN" sz="1800" dirty="0"/>
              <a:t> </a:t>
            </a:r>
          </a:p>
          <a:p>
            <a:r>
              <a:rPr lang="en-US" altLang="zh-CN" sz="1800" dirty="0"/>
              <a:t>SP2: </a:t>
            </a:r>
            <a:r>
              <a:rPr lang="en-US" altLang="zh-CN" sz="1800" dirty="0" smtClean="0"/>
              <a:t> (information collection)</a:t>
            </a:r>
            <a:endParaRPr lang="en-US" altLang="zh-CN" sz="1800" dirty="0"/>
          </a:p>
          <a:p>
            <a:pPr marL="342900" indent="-342900">
              <a:buFont typeface="Arial" panose="020B0604020202020204" pitchFamily="34" charset="0"/>
              <a:buChar char="•"/>
            </a:pPr>
            <a:r>
              <a:rPr lang="en-US" altLang="zh-CN" sz="1800" dirty="0"/>
              <a:t>Do you </a:t>
            </a:r>
            <a:r>
              <a:rPr lang="en-US" altLang="zh-CN" sz="1800" dirty="0" smtClean="0"/>
              <a:t>agree?</a:t>
            </a:r>
            <a:endParaRPr lang="en-US" altLang="zh-CN" sz="1800" dirty="0"/>
          </a:p>
          <a:p>
            <a:pPr marL="800100" lvl="1" indent="-342900">
              <a:buFont typeface="Arial" panose="020B0604020202020204" pitchFamily="34" charset="0"/>
              <a:buChar char="•"/>
            </a:pPr>
            <a:r>
              <a:rPr lang="en-US" altLang="zh-CN" sz="1600" dirty="0"/>
              <a:t>IEEE 802.11bp </a:t>
            </a:r>
            <a:r>
              <a:rPr lang="en-US" altLang="zh-CN" sz="1600" dirty="0" smtClean="0"/>
              <a:t>will </a:t>
            </a:r>
            <a:r>
              <a:rPr lang="en-US" altLang="zh-CN" sz="1600" dirty="0"/>
              <a:t>specify ASCON-128 as an optional cipher for 802.11bp STAs.</a:t>
            </a:r>
          </a:p>
          <a:p>
            <a:pPr marL="800100" lvl="1" indent="-342900">
              <a:buFont typeface="Arial" panose="020B0604020202020204" pitchFamily="34" charset="0"/>
              <a:buChar char="•"/>
            </a:pPr>
            <a:r>
              <a:rPr lang="en-US" altLang="zh-CN" sz="1600" dirty="0"/>
              <a:t>IEEE 802.11bp will specify BIP-ASCON-128 as an optional authentication-only cipher for 802.11bp STAs</a:t>
            </a:r>
          </a:p>
          <a:p>
            <a:r>
              <a:rPr lang="en-US" altLang="zh-CN" sz="1600" dirty="0"/>
              <a:t> </a:t>
            </a:r>
            <a:r>
              <a:rPr lang="en-US" altLang="zh-CN" sz="1600" b="0" i="1" dirty="0"/>
              <a:t>[</a:t>
            </a:r>
            <a:r>
              <a:rPr lang="en-US" altLang="zh-CN" sz="1600" b="0" i="1" dirty="0">
                <a:sym typeface="+mn-ea"/>
              </a:rPr>
              <a:t>Reference contribution: 11-24/1584, 11-24/1998, 11-24/1916</a:t>
            </a:r>
            <a:r>
              <a:rPr lang="en-US" altLang="zh-CN" sz="1600" b="0" i="1" dirty="0"/>
              <a:t>]</a:t>
            </a:r>
          </a:p>
          <a:p>
            <a:pPr marL="0" lvl="0" indent="0">
              <a:buNone/>
            </a:pPr>
            <a:r>
              <a:rPr lang="en-US" altLang="zh-CN" sz="1800" dirty="0">
                <a:sym typeface="+mn-ea"/>
              </a:rPr>
              <a:t>Result</a:t>
            </a:r>
            <a:r>
              <a:rPr lang="en-US" altLang="zh-CN" sz="1800" dirty="0" smtClean="0">
                <a:sym typeface="+mn-ea"/>
              </a:rPr>
              <a:t>: </a:t>
            </a:r>
            <a:r>
              <a:rPr lang="en-US" altLang="zh-CN" sz="1800" dirty="0" smtClean="0">
                <a:sym typeface="+mn-ea"/>
              </a:rPr>
              <a:t>17y/29n/44a</a:t>
            </a:r>
            <a:endParaRPr lang="en-US" altLang="zh-CN" sz="1800" dirty="0" smtClean="0">
              <a:sym typeface="+mn-ea"/>
            </a:endParaRPr>
          </a:p>
        </p:txBody>
      </p:sp>
      <p:sp>
        <p:nvSpPr>
          <p:cNvPr id="6" name="标题 1"/>
          <p:cNvSpPr>
            <a:spLocks noGrp="1"/>
          </p:cNvSpPr>
          <p:nvPr/>
        </p:nvSpPr>
        <p:spPr>
          <a:xfrm>
            <a:off x="914400" y="685800"/>
            <a:ext cx="10361613" cy="1065213"/>
          </a:xfrm>
          <a:prstGeom prst="rect">
            <a:avLst/>
          </a:prstGeom>
          <a:noFill/>
          <a:ln w="9525">
            <a:noFill/>
          </a:ln>
        </p:spPr>
        <p:txBody>
          <a:bodyPr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dirty="0"/>
              <a:t>SP </a:t>
            </a:r>
            <a:r>
              <a:rPr lang="en-US" altLang="zh-CN" sz="2800" dirty="0" smtClean="0"/>
              <a:t>Set #3 (Hui Luo)</a:t>
            </a:r>
            <a:r>
              <a:rPr lang="en-US" altLang="zh-CN" sz="2800" dirty="0"/>
              <a:t>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a:spLocks noGrp="1"/>
          </p:cNvSpPr>
          <p:nvPr/>
        </p:nvSpPr>
        <p:spPr>
          <a:xfrm>
            <a:off x="929005" y="2009140"/>
            <a:ext cx="10361930" cy="4587875"/>
          </a:xfrm>
          <a:prstGeom prst="rect">
            <a:avLst/>
          </a:prstGeom>
          <a:noFill/>
          <a:ln w="9525">
            <a:noFill/>
          </a:ln>
        </p:spPr>
        <p:txBody>
          <a:bodyPr lIns="92160" tIns="46080" rIns="92160" bIns="46080" anchor="t" anchorCtr="0"/>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r>
              <a:rPr lang="en-US" altLang="zh-CN" sz="2400" dirty="0"/>
              <a:t>SP1: </a:t>
            </a:r>
          </a:p>
          <a:p>
            <a:pPr marL="342900" indent="-342900">
              <a:buFont typeface="Arial" panose="020B0604020202020204" pitchFamily="34" charset="0"/>
              <a:buChar char="•"/>
            </a:pPr>
            <a:r>
              <a:rPr lang="en-US" altLang="zh-CN" sz="2400" dirty="0"/>
              <a:t>Do you agree to include the following text to the 11bp SFD?</a:t>
            </a:r>
          </a:p>
          <a:p>
            <a:pPr marL="800100" lvl="1" indent="-342900" algn="l">
              <a:buSzTx/>
              <a:buFont typeface="Arial" panose="020B0604020202020204" pitchFamily="34" charset="0"/>
              <a:buChar char="•"/>
            </a:pPr>
            <a:r>
              <a:rPr lang="en-US" altLang="zh-CN" sz="2000" dirty="0"/>
              <a:t>11bp defines one mode of backscattering without carrier center frequency shift.</a:t>
            </a:r>
          </a:p>
          <a:p>
            <a:endParaRPr lang="en-US" altLang="zh-CN" sz="2000" b="0" i="1" dirty="0">
              <a:sym typeface="+mn-ea"/>
            </a:endParaRPr>
          </a:p>
          <a:p>
            <a:r>
              <a:rPr lang="en-US" altLang="zh-CN" sz="2000" b="0" i="1" dirty="0">
                <a:sym typeface="+mn-ea"/>
              </a:rPr>
              <a:t>[Reference contribution: </a:t>
            </a:r>
            <a:r>
              <a:rPr lang="en-US" altLang="zh-CN" sz="2000" b="0" i="1" dirty="0" smtClean="0">
                <a:sym typeface="+mn-ea"/>
              </a:rPr>
              <a:t>11-25/0058r1</a:t>
            </a:r>
            <a:r>
              <a:rPr lang="en-US" altLang="zh-CN" sz="2000" b="0" i="1" dirty="0">
                <a:sym typeface="+mn-ea"/>
              </a:rPr>
              <a:t>]</a:t>
            </a:r>
            <a:endParaRPr lang="en-US" altLang="zh-CN" sz="2000" dirty="0"/>
          </a:p>
          <a:p>
            <a:endParaRPr lang="en-US" altLang="zh-CN" sz="2400" dirty="0"/>
          </a:p>
          <a:p>
            <a:r>
              <a:rPr lang="en-US" altLang="zh-CN" sz="2400" dirty="0"/>
              <a:t>Result</a:t>
            </a:r>
            <a:r>
              <a:rPr lang="en-US" altLang="zh-CN" sz="2400" dirty="0" smtClean="0"/>
              <a:t>: </a:t>
            </a:r>
            <a:r>
              <a:rPr lang="en-US" altLang="zh-CN" sz="2400" dirty="0" smtClean="0"/>
              <a:t>no objection</a:t>
            </a:r>
            <a:endParaRPr lang="en-US" altLang="zh-CN" sz="2400" dirty="0"/>
          </a:p>
          <a:p>
            <a:endParaRPr lang="en-US" altLang="zh-CN" sz="2400" dirty="0" smtClean="0">
              <a:sym typeface="+mn-ea"/>
            </a:endParaRPr>
          </a:p>
        </p:txBody>
      </p:sp>
      <p:sp>
        <p:nvSpPr>
          <p:cNvPr id="6" name="标题 1"/>
          <p:cNvSpPr>
            <a:spLocks noGrp="1"/>
          </p:cNvSpPr>
          <p:nvPr/>
        </p:nvSpPr>
        <p:spPr>
          <a:xfrm>
            <a:off x="914400" y="685800"/>
            <a:ext cx="10361613" cy="1065213"/>
          </a:xfrm>
          <a:prstGeom prst="rect">
            <a:avLst/>
          </a:prstGeom>
          <a:noFill/>
          <a:ln w="9525">
            <a:noFill/>
          </a:ln>
        </p:spPr>
        <p:txBody>
          <a:bodyPr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dirty="0"/>
              <a:t>SP </a:t>
            </a:r>
            <a:r>
              <a:rPr lang="en-US" altLang="zh-CN" sz="2800" dirty="0" smtClean="0"/>
              <a:t>Set #4 (Rui Cao)</a:t>
            </a:r>
            <a:r>
              <a:rPr lang="en-US" altLang="zh-CN" sz="2800" dirty="0"/>
              <a:t>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a:spLocks noGrp="1"/>
          </p:cNvSpPr>
          <p:nvPr/>
        </p:nvSpPr>
        <p:spPr>
          <a:xfrm>
            <a:off x="929005" y="2009140"/>
            <a:ext cx="10361930" cy="4587875"/>
          </a:xfrm>
          <a:prstGeom prst="rect">
            <a:avLst/>
          </a:prstGeom>
          <a:noFill/>
          <a:ln w="9525">
            <a:noFill/>
          </a:ln>
        </p:spPr>
        <p:txBody>
          <a:bodyPr lIns="92160" tIns="46080" rIns="92160" bIns="46080" anchor="t" anchorCtr="0"/>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r>
              <a:rPr lang="en-US" altLang="zh-CN" sz="2400" dirty="0"/>
              <a:t>SP1: </a:t>
            </a:r>
          </a:p>
          <a:p>
            <a:pPr marL="342900" indent="-342900">
              <a:buFont typeface="Arial" panose="020B0604020202020204" pitchFamily="34" charset="0"/>
              <a:buChar char="•"/>
            </a:pPr>
            <a:r>
              <a:rPr lang="en-US" altLang="zh-CN" sz="2400" dirty="0"/>
              <a:t>Do you agree to include the following text to the 11bp SFD?</a:t>
            </a:r>
          </a:p>
          <a:p>
            <a:pPr marL="800100" lvl="1" indent="-342900" algn="l">
              <a:buSzTx/>
              <a:buFont typeface="Arial" panose="020B0604020202020204" pitchFamily="34" charset="0"/>
              <a:buChar char="•"/>
            </a:pPr>
            <a:r>
              <a:rPr lang="en-US" altLang="zh-CN" sz="2000" dirty="0"/>
              <a:t>The preamble of an AMP DL PPDU includes L-STF, L-LTF, L-SIG, RL-SIG, and U-SIGs for AMP enabled non-AP STA and active TX non-AP AMP </a:t>
            </a:r>
            <a:r>
              <a:rPr lang="en-US" altLang="zh-CN" sz="2000" dirty="0" smtClean="0"/>
              <a:t>STA in 2.4 GHz.</a:t>
            </a:r>
            <a:endParaRPr lang="en-US" altLang="zh-CN" sz="2000" dirty="0"/>
          </a:p>
          <a:p>
            <a:endParaRPr lang="en-US" altLang="zh-CN" sz="2000" b="0" i="1" dirty="0">
              <a:sym typeface="+mn-ea"/>
            </a:endParaRPr>
          </a:p>
          <a:p>
            <a:r>
              <a:rPr lang="en-US" altLang="zh-CN" sz="2000" b="0" i="1" dirty="0">
                <a:sym typeface="+mn-ea"/>
              </a:rPr>
              <a:t>[Reference contribution: 11-24/1859r0]</a:t>
            </a:r>
            <a:endParaRPr lang="en-US" altLang="zh-CN" sz="2000" dirty="0"/>
          </a:p>
          <a:p>
            <a:endParaRPr lang="en-US" altLang="zh-CN" sz="2400" dirty="0"/>
          </a:p>
          <a:p>
            <a:r>
              <a:rPr lang="en-US" altLang="zh-CN" sz="2400" dirty="0"/>
              <a:t>Result</a:t>
            </a:r>
            <a:r>
              <a:rPr lang="en-US" altLang="zh-CN" sz="2400" dirty="0" smtClean="0"/>
              <a:t>: </a:t>
            </a:r>
            <a:r>
              <a:rPr lang="en-US" altLang="zh-CN" sz="2400" dirty="0" smtClean="0"/>
              <a:t>no objection</a:t>
            </a:r>
            <a:endParaRPr lang="en-US" altLang="zh-CN" sz="2400" dirty="0"/>
          </a:p>
          <a:p>
            <a:endParaRPr lang="en-US" altLang="zh-CN" sz="2400" dirty="0" smtClean="0">
              <a:sym typeface="+mn-ea"/>
            </a:endParaRPr>
          </a:p>
        </p:txBody>
      </p:sp>
      <p:sp>
        <p:nvSpPr>
          <p:cNvPr id="6" name="标题 1"/>
          <p:cNvSpPr>
            <a:spLocks noGrp="1"/>
          </p:cNvSpPr>
          <p:nvPr/>
        </p:nvSpPr>
        <p:spPr>
          <a:xfrm>
            <a:off x="914400" y="685800"/>
            <a:ext cx="10361613" cy="1065213"/>
          </a:xfrm>
          <a:prstGeom prst="rect">
            <a:avLst/>
          </a:prstGeom>
          <a:noFill/>
          <a:ln w="9525">
            <a:noFill/>
          </a:ln>
        </p:spPr>
        <p:txBody>
          <a:bodyPr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dirty="0"/>
              <a:t>SP </a:t>
            </a:r>
            <a:r>
              <a:rPr lang="en-US" altLang="zh-CN" sz="2800" dirty="0" smtClean="0"/>
              <a:t>Set #5 (Youwei Chen)</a:t>
            </a:r>
            <a:r>
              <a:rPr lang="en-US" altLang="zh-CN" sz="2800" dirty="0"/>
              <a:t>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a:spLocks noGrp="1"/>
          </p:cNvSpPr>
          <p:nvPr/>
        </p:nvSpPr>
        <p:spPr>
          <a:xfrm>
            <a:off x="929005" y="1729105"/>
            <a:ext cx="10361930" cy="4635500"/>
          </a:xfrm>
          <a:prstGeom prst="rect">
            <a:avLst/>
          </a:prstGeom>
          <a:noFill/>
          <a:ln w="9525">
            <a:noFill/>
          </a:ln>
        </p:spPr>
        <p:txBody>
          <a:bodyPr lIns="92160" tIns="46080" rIns="92160" bIns="46080" anchor="t" anchorCtr="0"/>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r>
              <a:rPr lang="en-US" altLang="zh-CN" sz="2000" dirty="0"/>
              <a:t>SP1: </a:t>
            </a:r>
          </a:p>
          <a:p>
            <a:pPr marL="342900" indent="-342900">
              <a:buFont typeface="Arial" panose="020B0604020202020204" pitchFamily="34" charset="0"/>
              <a:buChar char="•"/>
            </a:pPr>
            <a:r>
              <a:rPr lang="en-US" altLang="zh-CN" sz="2000" dirty="0"/>
              <a:t>Do you agree to include the following text to the 11bp SFD?</a:t>
            </a:r>
          </a:p>
          <a:p>
            <a:pPr marL="800100" lvl="1" indent="-342900" algn="l">
              <a:buSzTx/>
              <a:buFont typeface="Arial" panose="020B0604020202020204" pitchFamily="34" charset="0"/>
              <a:buChar char="•"/>
            </a:pPr>
            <a:r>
              <a:rPr lang="en-US" altLang="zh-CN" sz="1800" dirty="0"/>
              <a:t>Backscatter non-AP AMP STA: A non-AP AMP STA that is capable of receiving only AMP Downlink PPDUs and supports uplink backscatter transmission.</a:t>
            </a:r>
          </a:p>
          <a:p>
            <a:pPr marL="800100" lvl="1" indent="-342900" algn="l">
              <a:buSzTx/>
              <a:buFont typeface="Arial" panose="020B0604020202020204" pitchFamily="34" charset="0"/>
              <a:buChar char="•"/>
            </a:pPr>
            <a:r>
              <a:rPr lang="en-US" altLang="zh-CN" sz="1800" dirty="0"/>
              <a:t>Active Tx non-AP AMP STA: A non-AP AMP STA that is capable of receiving only AMP Downlink PPDUs and supports active </a:t>
            </a:r>
            <a:r>
              <a:rPr lang="en-US" altLang="zh-CN" sz="1800" dirty="0" smtClean="0"/>
              <a:t>transmission </a:t>
            </a:r>
            <a:r>
              <a:rPr lang="en-US" altLang="zh-CN" sz="1800" dirty="0"/>
              <a:t>of AMP Uplink PPDUs.</a:t>
            </a:r>
          </a:p>
          <a:p>
            <a:pPr marL="800100" lvl="1" indent="-342900" algn="l">
              <a:buSzTx/>
              <a:buFont typeface="Arial" panose="020B0604020202020204" pitchFamily="34" charset="0"/>
              <a:buChar char="•"/>
            </a:pPr>
            <a:r>
              <a:rPr lang="en-US" altLang="zh-CN" sz="1800" dirty="0"/>
              <a:t>AMP Enabled non-AP STA: A non-AP STA (e.g. non-HT, HT or HE STA) that is also capable of receiving AMP Downlink PPDUs</a:t>
            </a:r>
          </a:p>
          <a:p>
            <a:endParaRPr lang="en-US" altLang="zh-CN" sz="1800" b="0" i="1" dirty="0">
              <a:sym typeface="+mn-ea"/>
            </a:endParaRPr>
          </a:p>
          <a:p>
            <a:r>
              <a:rPr lang="en-US" altLang="zh-CN" sz="1800" b="0" i="1" dirty="0">
                <a:sym typeface="+mn-ea"/>
              </a:rPr>
              <a:t>[Reference contribution: 11-24/1846r2]</a:t>
            </a:r>
            <a:endParaRPr lang="en-US" altLang="zh-CN" sz="1800" dirty="0"/>
          </a:p>
          <a:p>
            <a:endParaRPr lang="en-US" altLang="zh-CN" sz="2000" dirty="0"/>
          </a:p>
          <a:p>
            <a:r>
              <a:rPr lang="en-US" altLang="zh-CN" sz="2000" dirty="0"/>
              <a:t>Result</a:t>
            </a:r>
            <a:r>
              <a:rPr lang="en-US" altLang="zh-CN" sz="2000" dirty="0" smtClean="0"/>
              <a:t>: </a:t>
            </a:r>
            <a:r>
              <a:rPr lang="en-US" altLang="zh-CN" sz="2000" dirty="0" smtClean="0"/>
              <a:t>no objection</a:t>
            </a:r>
            <a:endParaRPr lang="en-US" altLang="zh-CN" sz="2000" dirty="0" smtClean="0">
              <a:sym typeface="+mn-ea"/>
            </a:endParaRPr>
          </a:p>
        </p:txBody>
      </p:sp>
      <p:sp>
        <p:nvSpPr>
          <p:cNvPr id="6" name="标题 1"/>
          <p:cNvSpPr>
            <a:spLocks noGrp="1"/>
          </p:cNvSpPr>
          <p:nvPr/>
        </p:nvSpPr>
        <p:spPr>
          <a:xfrm>
            <a:off x="914400" y="685800"/>
            <a:ext cx="10361613" cy="1065213"/>
          </a:xfrm>
          <a:prstGeom prst="rect">
            <a:avLst/>
          </a:prstGeom>
          <a:noFill/>
          <a:ln w="9525">
            <a:noFill/>
          </a:ln>
        </p:spPr>
        <p:txBody>
          <a:bodyPr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dirty="0"/>
              <a:t>SP </a:t>
            </a:r>
            <a:r>
              <a:rPr lang="en-US" altLang="zh-CN" sz="2800" dirty="0" smtClean="0"/>
              <a:t>Set #6 (Rojan Chitrakar)</a:t>
            </a:r>
            <a:r>
              <a:rPr lang="en-US" altLang="zh-CN" sz="2800" dirty="0"/>
              <a:t>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a:spLocks noGrp="1"/>
          </p:cNvSpPr>
          <p:nvPr/>
        </p:nvSpPr>
        <p:spPr>
          <a:xfrm>
            <a:off x="929005" y="1780540"/>
            <a:ext cx="10361930" cy="4665980"/>
          </a:xfrm>
          <a:prstGeom prst="rect">
            <a:avLst/>
          </a:prstGeom>
          <a:noFill/>
          <a:ln w="9525">
            <a:noFill/>
          </a:ln>
        </p:spPr>
        <p:txBody>
          <a:bodyPr lIns="92160" tIns="46080" rIns="92160" bIns="46080" anchor="t" anchorCtr="0"/>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r>
              <a:rPr lang="en-US" altLang="zh-CN" sz="2400" dirty="0"/>
              <a:t>SP2: </a:t>
            </a:r>
          </a:p>
          <a:p>
            <a:pPr marL="342900" indent="-342900">
              <a:buFont typeface="Arial" panose="020B0604020202020204" pitchFamily="34" charset="0"/>
              <a:buChar char="•"/>
            </a:pPr>
            <a:r>
              <a:rPr lang="en-US" altLang="zh-CN" sz="2400" dirty="0"/>
              <a:t>Do you agree to include the following text to the 11bp SFD?</a:t>
            </a:r>
          </a:p>
          <a:p>
            <a:pPr marL="800100" lvl="1" indent="-342900" algn="l">
              <a:buSzTx/>
              <a:buFont typeface="Arial" panose="020B0604020202020204" pitchFamily="34" charset="0"/>
              <a:buChar char="•"/>
            </a:pPr>
            <a:r>
              <a:rPr lang="en-US" altLang="zh-CN" sz="2000" dirty="0" smtClean="0"/>
              <a:t>11bp </a:t>
            </a:r>
            <a:r>
              <a:rPr lang="en-US" altLang="zh-CN" sz="2000" dirty="0"/>
              <a:t>supports a mode of operation in which a sub-set of the logical interface of the UHF RFID Standard is used for backscattering communication.</a:t>
            </a:r>
          </a:p>
          <a:p>
            <a:pPr marL="1257300" lvl="2" indent="-342900" algn="l">
              <a:buSzTx/>
              <a:buFont typeface="Arial" panose="020B0604020202020204" pitchFamily="34" charset="0"/>
              <a:buChar char="•"/>
            </a:pPr>
            <a:r>
              <a:rPr lang="en-US" altLang="zh-CN" sz="1600" dirty="0"/>
              <a:t>Applicable UHF commands are encapsulated in </a:t>
            </a:r>
            <a:r>
              <a:rPr lang="en-US" altLang="zh-CN" sz="1600" dirty="0" smtClean="0"/>
              <a:t>802.11bp </a:t>
            </a:r>
            <a:r>
              <a:rPr lang="en-US" altLang="zh-CN" sz="1600" dirty="0"/>
              <a:t>frames.</a:t>
            </a:r>
          </a:p>
          <a:p>
            <a:pPr marL="1257300" lvl="2" indent="-342900" algn="l">
              <a:buSzTx/>
              <a:buFont typeface="Arial" panose="020B0604020202020204" pitchFamily="34" charset="0"/>
              <a:buChar char="•"/>
            </a:pPr>
            <a:r>
              <a:rPr lang="en-US" altLang="zh-CN" sz="1600" dirty="0"/>
              <a:t>Applicable to both mono-static &amp; bi-static backscattering.</a:t>
            </a:r>
          </a:p>
          <a:p>
            <a:pPr marL="1257300" lvl="2" indent="-342900" algn="l">
              <a:buSzTx/>
              <a:buFont typeface="Arial" panose="020B0604020202020204" pitchFamily="34" charset="0"/>
              <a:buChar char="•"/>
            </a:pPr>
            <a:r>
              <a:rPr lang="en-US" altLang="zh-CN" sz="1600" dirty="0"/>
              <a:t>The sub-set of the logical interface to be reused is TBD.</a:t>
            </a:r>
          </a:p>
          <a:p>
            <a:pPr marL="1257300" lvl="2" indent="-342900" algn="l">
              <a:buSzTx/>
              <a:buFont typeface="Arial" panose="020B0604020202020204" pitchFamily="34" charset="0"/>
              <a:buChar char="•"/>
            </a:pPr>
            <a:r>
              <a:rPr lang="en-US" altLang="zh-CN" sz="1600" dirty="0"/>
              <a:t>NOTE – The logical interface of the UHF RFID Standard is defined by the EPC® Radio-Frequency Identity Generation-2 UHF RFID Standard.</a:t>
            </a:r>
            <a:r>
              <a:rPr lang="en-US" altLang="zh-CN" sz="2000" dirty="0"/>
              <a:t> </a:t>
            </a:r>
          </a:p>
          <a:p>
            <a:endParaRPr lang="en-US" altLang="zh-CN" sz="2000" b="0" i="1" dirty="0">
              <a:sym typeface="+mn-ea"/>
            </a:endParaRPr>
          </a:p>
          <a:p>
            <a:r>
              <a:rPr lang="en-US" altLang="zh-CN" sz="2000" b="0" i="1" dirty="0">
                <a:sym typeface="+mn-ea"/>
              </a:rPr>
              <a:t>[Reference contribution: 11-25/0045r0]</a:t>
            </a:r>
            <a:endParaRPr lang="en-US" altLang="zh-CN" sz="2000" dirty="0"/>
          </a:p>
          <a:p>
            <a:endParaRPr lang="en-US" altLang="zh-CN" sz="2400" dirty="0"/>
          </a:p>
          <a:p>
            <a:r>
              <a:rPr lang="en-US" altLang="zh-CN" sz="2400" dirty="0"/>
              <a:t>Result</a:t>
            </a:r>
            <a:r>
              <a:rPr lang="en-US" altLang="zh-CN" sz="2400" dirty="0" smtClean="0"/>
              <a:t>: </a:t>
            </a:r>
            <a:r>
              <a:rPr lang="en-US" altLang="zh-CN" sz="2400" dirty="0" smtClean="0"/>
              <a:t>45Y/12N/34A</a:t>
            </a:r>
            <a:endParaRPr lang="en-US" altLang="zh-CN" sz="2400" dirty="0" smtClean="0">
              <a:sym typeface="+mn-ea"/>
            </a:endParaRPr>
          </a:p>
        </p:txBody>
      </p:sp>
      <p:sp>
        <p:nvSpPr>
          <p:cNvPr id="6" name="标题 1"/>
          <p:cNvSpPr>
            <a:spLocks noGrp="1"/>
          </p:cNvSpPr>
          <p:nvPr/>
        </p:nvSpPr>
        <p:spPr>
          <a:xfrm>
            <a:off x="914400" y="685800"/>
            <a:ext cx="10361613" cy="1065213"/>
          </a:xfrm>
          <a:prstGeom prst="rect">
            <a:avLst/>
          </a:prstGeom>
          <a:noFill/>
          <a:ln w="9525">
            <a:noFill/>
          </a:ln>
        </p:spPr>
        <p:txBody>
          <a:bodyPr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dirty="0"/>
              <a:t>SP </a:t>
            </a:r>
            <a:r>
              <a:rPr lang="en-US" altLang="zh-CN" sz="2800" dirty="0" smtClean="0"/>
              <a:t>Set #6 (Rojan Chitrakar)</a:t>
            </a:r>
            <a:r>
              <a:rPr lang="en-US" altLang="zh-CN" sz="2800" dirty="0"/>
              <a:t>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a:spLocks noGrp="1"/>
          </p:cNvSpPr>
          <p:nvPr/>
        </p:nvSpPr>
        <p:spPr>
          <a:xfrm>
            <a:off x="929005" y="1780540"/>
            <a:ext cx="10361930" cy="4665980"/>
          </a:xfrm>
          <a:prstGeom prst="rect">
            <a:avLst/>
          </a:prstGeom>
          <a:noFill/>
          <a:ln w="9525">
            <a:noFill/>
          </a:ln>
        </p:spPr>
        <p:txBody>
          <a:bodyPr lIns="92160" tIns="46080" rIns="92160" bIns="46080" anchor="t" anchorCtr="0"/>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r>
              <a:rPr lang="en-US" altLang="zh-CN" sz="2400" dirty="0"/>
              <a:t>SP3: </a:t>
            </a:r>
          </a:p>
          <a:p>
            <a:pPr marL="342900" indent="-342900">
              <a:buFont typeface="Arial" panose="020B0604020202020204" pitchFamily="34" charset="0"/>
              <a:buChar char="•"/>
            </a:pPr>
            <a:r>
              <a:rPr lang="en-US" altLang="zh-CN" sz="2400" dirty="0"/>
              <a:t>Do you agree to include the following text to the 11bp SFD?</a:t>
            </a:r>
          </a:p>
          <a:p>
            <a:pPr marL="800100" lvl="1" indent="-342900" algn="l">
              <a:buSzTx/>
              <a:buFont typeface="Arial" panose="020B0604020202020204" pitchFamily="34" charset="0"/>
              <a:buChar char="•"/>
            </a:pPr>
            <a:r>
              <a:rPr lang="en-US" altLang="zh-CN" sz="2000" dirty="0"/>
              <a:t>802.11bp supports a mode of operation that use a time-slot based channel access mechanism for Active Tx non-AP AMP STA</a:t>
            </a:r>
            <a:r>
              <a:rPr lang="en-US" altLang="zh-CN" sz="1600" dirty="0"/>
              <a:t>.</a:t>
            </a:r>
            <a:r>
              <a:rPr lang="en-US" altLang="zh-CN" sz="2000" dirty="0"/>
              <a:t> </a:t>
            </a:r>
          </a:p>
          <a:p>
            <a:endParaRPr lang="en-US" altLang="zh-CN" sz="2000" b="0" i="1" dirty="0">
              <a:sym typeface="+mn-ea"/>
            </a:endParaRPr>
          </a:p>
          <a:p>
            <a:r>
              <a:rPr lang="en-US" altLang="zh-CN" sz="2000" b="0" i="1" dirty="0">
                <a:sym typeface="+mn-ea"/>
              </a:rPr>
              <a:t>[Reference contribution: 11-25/0046r0]</a:t>
            </a:r>
            <a:endParaRPr lang="en-US" altLang="zh-CN" sz="2000" dirty="0"/>
          </a:p>
          <a:p>
            <a:endParaRPr lang="en-US" altLang="zh-CN" sz="2400" dirty="0"/>
          </a:p>
          <a:p>
            <a:r>
              <a:rPr lang="en-US" altLang="zh-CN" sz="2400" dirty="0"/>
              <a:t>Result</a:t>
            </a:r>
            <a:r>
              <a:rPr lang="en-US" altLang="zh-CN" sz="2400" dirty="0" smtClean="0"/>
              <a:t>: </a:t>
            </a:r>
            <a:r>
              <a:rPr lang="en-US" altLang="zh-CN" sz="2400" dirty="0" smtClean="0"/>
              <a:t>deferred</a:t>
            </a:r>
            <a:endParaRPr lang="en-US" altLang="zh-CN" sz="2400" dirty="0" smtClean="0">
              <a:sym typeface="+mn-ea"/>
            </a:endParaRPr>
          </a:p>
        </p:txBody>
      </p:sp>
      <p:sp>
        <p:nvSpPr>
          <p:cNvPr id="6" name="标题 1"/>
          <p:cNvSpPr>
            <a:spLocks noGrp="1"/>
          </p:cNvSpPr>
          <p:nvPr/>
        </p:nvSpPr>
        <p:spPr>
          <a:xfrm>
            <a:off x="914400" y="685800"/>
            <a:ext cx="10361613" cy="1065213"/>
          </a:xfrm>
          <a:prstGeom prst="rect">
            <a:avLst/>
          </a:prstGeom>
          <a:noFill/>
          <a:ln w="9525">
            <a:noFill/>
          </a:ln>
        </p:spPr>
        <p:txBody>
          <a:bodyPr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dirty="0"/>
              <a:t>SP </a:t>
            </a:r>
            <a:r>
              <a:rPr lang="en-US" altLang="zh-CN" sz="2800" dirty="0" smtClean="0"/>
              <a:t>Set #6 (Rojan Chitrakar)</a:t>
            </a:r>
            <a:r>
              <a:rPr lang="en-US" altLang="zh-CN" sz="2800" dirty="0"/>
              <a:t>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a:spLocks noGrp="1"/>
          </p:cNvSpPr>
          <p:nvPr/>
        </p:nvSpPr>
        <p:spPr>
          <a:xfrm>
            <a:off x="929005" y="1780540"/>
            <a:ext cx="10361930" cy="4665980"/>
          </a:xfrm>
          <a:prstGeom prst="rect">
            <a:avLst/>
          </a:prstGeom>
          <a:noFill/>
          <a:ln w="9525">
            <a:noFill/>
          </a:ln>
        </p:spPr>
        <p:txBody>
          <a:bodyPr lIns="92160" tIns="46080" rIns="92160" bIns="46080" anchor="t" anchorCtr="0"/>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r>
              <a:rPr lang="en-US" altLang="zh-CN" sz="2400" dirty="0"/>
              <a:t>SP1: </a:t>
            </a:r>
          </a:p>
          <a:p>
            <a:pPr marL="342900" indent="-342900">
              <a:buFont typeface="Arial" panose="020B0604020202020204" pitchFamily="34" charset="0"/>
              <a:buChar char="•"/>
            </a:pPr>
            <a:r>
              <a:rPr lang="en-US" altLang="zh-CN" sz="2400" dirty="0"/>
              <a:t>Do you agree to include the following text to the 11bp SFD?</a:t>
            </a:r>
          </a:p>
          <a:p>
            <a:pPr marL="800100" lvl="1" indent="-342900" algn="l">
              <a:buSzTx/>
              <a:buFont typeface="Arial" panose="020B0604020202020204" pitchFamily="34" charset="0"/>
              <a:buChar char="•"/>
            </a:pPr>
            <a:r>
              <a:rPr lang="en-US" altLang="zh-CN" sz="2000" dirty="0"/>
              <a:t>The (3dB) bandwidth of the AMP DL PPDU in 2.4 GHz is at least 10 MHz for backscattering communication. The transmit spectrum mask is TBD</a:t>
            </a:r>
            <a:r>
              <a:rPr lang="en-US" altLang="zh-CN" sz="1600" dirty="0"/>
              <a:t>.</a:t>
            </a:r>
            <a:r>
              <a:rPr lang="en-US" altLang="zh-CN" sz="2000" dirty="0"/>
              <a:t> </a:t>
            </a:r>
          </a:p>
          <a:p>
            <a:endParaRPr lang="en-US" altLang="zh-CN" sz="2000" b="0" i="1" dirty="0">
              <a:sym typeface="+mn-ea"/>
            </a:endParaRPr>
          </a:p>
          <a:p>
            <a:r>
              <a:rPr lang="en-US" altLang="zh-CN" sz="2000" b="0" i="1" dirty="0">
                <a:sym typeface="+mn-ea"/>
              </a:rPr>
              <a:t>[Reference contribution: 11-25/0050r1, 11-25/0051r1]</a:t>
            </a:r>
            <a:endParaRPr lang="en-US" altLang="zh-CN" sz="2000" dirty="0"/>
          </a:p>
          <a:p>
            <a:endParaRPr lang="en-US" altLang="zh-CN" sz="2400" dirty="0"/>
          </a:p>
          <a:p>
            <a:r>
              <a:rPr lang="en-US" altLang="zh-CN" sz="2400" dirty="0"/>
              <a:t>Result</a:t>
            </a:r>
            <a:r>
              <a:rPr lang="en-US" altLang="zh-CN" sz="2400" dirty="0" smtClean="0"/>
              <a:t>: </a:t>
            </a:r>
            <a:r>
              <a:rPr lang="en-US" altLang="zh-CN" sz="2400" dirty="0" smtClean="0"/>
              <a:t>41y/11n/40a</a:t>
            </a:r>
            <a:endParaRPr lang="en-US" altLang="zh-CN" sz="2400" dirty="0" smtClean="0">
              <a:sym typeface="+mn-ea"/>
            </a:endParaRPr>
          </a:p>
        </p:txBody>
      </p:sp>
      <p:sp>
        <p:nvSpPr>
          <p:cNvPr id="6" name="标题 1"/>
          <p:cNvSpPr>
            <a:spLocks noGrp="1"/>
          </p:cNvSpPr>
          <p:nvPr/>
        </p:nvSpPr>
        <p:spPr>
          <a:xfrm>
            <a:off x="914400" y="685800"/>
            <a:ext cx="10361613" cy="1065213"/>
          </a:xfrm>
          <a:prstGeom prst="rect">
            <a:avLst/>
          </a:prstGeom>
          <a:noFill/>
          <a:ln w="9525">
            <a:noFill/>
          </a:ln>
        </p:spPr>
        <p:txBody>
          <a:bodyPr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dirty="0"/>
              <a:t>SP </a:t>
            </a:r>
            <a:r>
              <a:rPr lang="en-US" altLang="zh-CN" sz="2800" dirty="0" smtClean="0"/>
              <a:t>Set #7 (Panpan Li)</a:t>
            </a:r>
            <a:r>
              <a:rPr lang="en-US" altLang="zh-CN" sz="2800" dirty="0"/>
              <a:t>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a:spLocks noGrp="1"/>
          </p:cNvSpPr>
          <p:nvPr/>
        </p:nvSpPr>
        <p:spPr>
          <a:xfrm>
            <a:off x="929005" y="1780540"/>
            <a:ext cx="10361930" cy="4665980"/>
          </a:xfrm>
          <a:prstGeom prst="rect">
            <a:avLst/>
          </a:prstGeom>
          <a:noFill/>
          <a:ln w="9525">
            <a:noFill/>
          </a:ln>
        </p:spPr>
        <p:txBody>
          <a:bodyPr lIns="92160" tIns="46080" rIns="92160" bIns="46080" anchor="t" anchorCtr="0"/>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r>
              <a:rPr lang="en-US" altLang="zh-CN" sz="2800" dirty="0"/>
              <a:t>SP1: </a:t>
            </a:r>
          </a:p>
          <a:p>
            <a:pPr marL="342900" indent="-342900">
              <a:buFont typeface="Arial" panose="020B0604020202020204" pitchFamily="34" charset="0"/>
              <a:buChar char="•"/>
            </a:pPr>
            <a:r>
              <a:rPr lang="en-US" altLang="zh-CN" sz="2800" dirty="0"/>
              <a:t>Do you agree to include the following text to the 11bp SFD?</a:t>
            </a:r>
          </a:p>
          <a:p>
            <a:pPr marL="800100" lvl="1" indent="-342900" algn="l">
              <a:buSzTx/>
              <a:buFont typeface="Arial" panose="020B0604020202020204" pitchFamily="34" charset="0"/>
              <a:buChar char="•"/>
            </a:pPr>
            <a:r>
              <a:rPr lang="en-US" altLang="zh-CN" sz="2400" dirty="0"/>
              <a:t>11bp defines the following data rates for AMP uplink transmissions at 2.4GHz</a:t>
            </a:r>
          </a:p>
          <a:p>
            <a:pPr marL="1257300" lvl="2" indent="-342900" algn="l">
              <a:buSzTx/>
              <a:buFont typeface="Arial" panose="020B0604020202020204" pitchFamily="34" charset="0"/>
              <a:buChar char="•"/>
            </a:pPr>
            <a:r>
              <a:rPr lang="en-US" altLang="zh-CN" sz="1800" dirty="0"/>
              <a:t>250kbps and 1Mbps for both backscatter and non-backscatter uplink transmission;</a:t>
            </a:r>
          </a:p>
          <a:p>
            <a:pPr marL="1257300" lvl="2" indent="-342900" algn="l">
              <a:buSzTx/>
              <a:buFont typeface="Arial" panose="020B0604020202020204" pitchFamily="34" charset="0"/>
              <a:buChar char="•"/>
            </a:pPr>
            <a:r>
              <a:rPr lang="en-US" altLang="zh-CN" sz="1800" dirty="0"/>
              <a:t>4Mbps for non-backscatter uplink transmission only</a:t>
            </a:r>
            <a:r>
              <a:rPr lang="en-US" altLang="zh-CN" sz="1400" dirty="0"/>
              <a:t>.</a:t>
            </a:r>
            <a:r>
              <a:rPr lang="en-US" altLang="zh-CN" sz="1800" dirty="0"/>
              <a:t> </a:t>
            </a:r>
            <a:endParaRPr lang="en-US" altLang="zh-CN" sz="1800" dirty="0" smtClean="0"/>
          </a:p>
          <a:p>
            <a:pPr marL="1600200" lvl="3" indent="-342900">
              <a:buSzTx/>
              <a:buFont typeface="Arial" panose="020B0604020202020204" pitchFamily="34" charset="0"/>
              <a:buChar char="•"/>
            </a:pPr>
            <a:r>
              <a:rPr lang="en-US" altLang="zh-CN" sz="1800" dirty="0" smtClean="0"/>
              <a:t>Mandatory or optional is TBD </a:t>
            </a:r>
            <a:endParaRPr lang="en-US" altLang="zh-CN" sz="1800" dirty="0"/>
          </a:p>
          <a:p>
            <a:endParaRPr lang="en-US" altLang="zh-CN" sz="2400" b="0" i="1" dirty="0">
              <a:sym typeface="+mn-ea"/>
            </a:endParaRPr>
          </a:p>
          <a:p>
            <a:r>
              <a:rPr lang="en-US" altLang="zh-CN" sz="2400" b="0" i="1" dirty="0">
                <a:sym typeface="+mn-ea"/>
              </a:rPr>
              <a:t>[Reference contribution: 11-25/0033r0, 11-25/0027r0]</a:t>
            </a:r>
            <a:endParaRPr lang="en-US" altLang="zh-CN" sz="2400" dirty="0"/>
          </a:p>
          <a:p>
            <a:endParaRPr lang="en-US" altLang="zh-CN" sz="2800" dirty="0"/>
          </a:p>
          <a:p>
            <a:r>
              <a:rPr lang="en-US" altLang="zh-CN" sz="2800" dirty="0"/>
              <a:t>Result</a:t>
            </a:r>
            <a:r>
              <a:rPr lang="en-US" altLang="zh-CN" sz="2800" dirty="0" smtClean="0"/>
              <a:t>: </a:t>
            </a:r>
            <a:r>
              <a:rPr lang="en-US" altLang="zh-CN" sz="2800" dirty="0" smtClean="0"/>
              <a:t>no objection</a:t>
            </a:r>
            <a:endParaRPr lang="en-US" altLang="zh-CN" sz="2800" dirty="0" smtClean="0">
              <a:sym typeface="+mn-ea"/>
            </a:endParaRPr>
          </a:p>
        </p:txBody>
      </p:sp>
      <p:sp>
        <p:nvSpPr>
          <p:cNvPr id="6" name="标题 1"/>
          <p:cNvSpPr>
            <a:spLocks noGrp="1"/>
          </p:cNvSpPr>
          <p:nvPr/>
        </p:nvSpPr>
        <p:spPr>
          <a:xfrm>
            <a:off x="914400" y="685800"/>
            <a:ext cx="10361613" cy="1065213"/>
          </a:xfrm>
          <a:prstGeom prst="rect">
            <a:avLst/>
          </a:prstGeom>
          <a:noFill/>
          <a:ln w="9525">
            <a:noFill/>
          </a:ln>
        </p:spPr>
        <p:txBody>
          <a:bodyPr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dirty="0"/>
              <a:t>SP </a:t>
            </a:r>
            <a:r>
              <a:rPr lang="en-US" altLang="zh-CN" sz="2800" dirty="0" smtClean="0"/>
              <a:t>Set #8 (Yinan Qi)</a:t>
            </a:r>
            <a:r>
              <a:rPr lang="en-US" altLang="zh-CN" sz="2800" dirty="0"/>
              <a:t>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a:spLocks noGrp="1"/>
          </p:cNvSpPr>
          <p:nvPr/>
        </p:nvSpPr>
        <p:spPr>
          <a:xfrm>
            <a:off x="929005" y="1780540"/>
            <a:ext cx="10361930" cy="4665980"/>
          </a:xfrm>
          <a:prstGeom prst="rect">
            <a:avLst/>
          </a:prstGeom>
          <a:noFill/>
          <a:ln w="9525">
            <a:noFill/>
          </a:ln>
        </p:spPr>
        <p:txBody>
          <a:bodyPr lIns="92160" tIns="46080" rIns="92160" bIns="46080" anchor="t" anchorCtr="0"/>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r>
              <a:rPr lang="en-US" altLang="zh-CN" sz="2800" dirty="0"/>
              <a:t>SP2: </a:t>
            </a:r>
          </a:p>
          <a:p>
            <a:pPr marL="342900" indent="-342900">
              <a:buFont typeface="Arial" panose="020B0604020202020204" pitchFamily="34" charset="0"/>
              <a:buChar char="•"/>
            </a:pPr>
            <a:r>
              <a:rPr lang="en-US" altLang="zh-CN" sz="2800" dirty="0"/>
              <a:t>Do you agree to include the following text to the 11bp SFD?</a:t>
            </a:r>
          </a:p>
          <a:p>
            <a:pPr marL="800100" lvl="1" indent="-342900" algn="l">
              <a:buSzTx/>
              <a:buFont typeface="Arial" panose="020B0604020202020204" pitchFamily="34" charset="0"/>
              <a:buChar char="•"/>
            </a:pPr>
            <a:r>
              <a:rPr lang="en-US" altLang="zh-CN" sz="2400" dirty="0"/>
              <a:t>If an AMP device is able to support TSF, it can monitor AMP DL Frame in a duty-cycle manner.</a:t>
            </a:r>
            <a:r>
              <a:rPr lang="en-US" altLang="zh-CN" sz="1400" dirty="0"/>
              <a:t>.</a:t>
            </a:r>
            <a:r>
              <a:rPr lang="en-US" altLang="zh-CN" sz="1800" dirty="0"/>
              <a:t> </a:t>
            </a:r>
          </a:p>
          <a:p>
            <a:endParaRPr lang="en-US" altLang="zh-CN" sz="2400" b="0" i="1" dirty="0">
              <a:sym typeface="+mn-ea"/>
            </a:endParaRPr>
          </a:p>
          <a:p>
            <a:r>
              <a:rPr lang="en-US" altLang="zh-CN" sz="2400" b="0" i="1" dirty="0">
                <a:sym typeface="+mn-ea"/>
              </a:rPr>
              <a:t>[Reference contribution: 11-25/0032r0, 11-25/0039r0]</a:t>
            </a:r>
            <a:endParaRPr lang="en-US" altLang="zh-CN" sz="2400" dirty="0"/>
          </a:p>
          <a:p>
            <a:endParaRPr lang="en-US" altLang="zh-CN" sz="2800" dirty="0"/>
          </a:p>
          <a:p>
            <a:r>
              <a:rPr lang="en-US" altLang="zh-CN" sz="2800" dirty="0"/>
              <a:t>Result</a:t>
            </a:r>
            <a:r>
              <a:rPr lang="en-US" altLang="zh-CN" sz="2800" dirty="0" smtClean="0"/>
              <a:t>: </a:t>
            </a:r>
            <a:r>
              <a:rPr lang="en-US" altLang="zh-CN" sz="2800" dirty="0" smtClean="0"/>
              <a:t>no objection</a:t>
            </a:r>
            <a:endParaRPr lang="en-US" altLang="zh-CN" sz="2800" dirty="0" smtClean="0">
              <a:sym typeface="+mn-ea"/>
            </a:endParaRPr>
          </a:p>
        </p:txBody>
      </p:sp>
      <p:sp>
        <p:nvSpPr>
          <p:cNvPr id="6" name="标题 1"/>
          <p:cNvSpPr>
            <a:spLocks noGrp="1"/>
          </p:cNvSpPr>
          <p:nvPr/>
        </p:nvSpPr>
        <p:spPr>
          <a:xfrm>
            <a:off x="914400" y="685800"/>
            <a:ext cx="10361613" cy="1065213"/>
          </a:xfrm>
          <a:prstGeom prst="rect">
            <a:avLst/>
          </a:prstGeom>
          <a:noFill/>
          <a:ln w="9525">
            <a:noFill/>
          </a:ln>
        </p:spPr>
        <p:txBody>
          <a:bodyPr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dirty="0"/>
              <a:t>SP </a:t>
            </a:r>
            <a:r>
              <a:rPr lang="en-US" altLang="zh-CN" sz="2800" dirty="0" smtClean="0"/>
              <a:t>Set #8 (Yinan Qi)</a:t>
            </a:r>
            <a:r>
              <a:rPr lang="en-US" altLang="zh-CN" sz="2800"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a:spLocks noGrp="1"/>
          </p:cNvSpPr>
          <p:nvPr/>
        </p:nvSpPr>
        <p:spPr>
          <a:xfrm>
            <a:off x="929005" y="1780540"/>
            <a:ext cx="10361930" cy="4665980"/>
          </a:xfrm>
          <a:prstGeom prst="rect">
            <a:avLst/>
          </a:prstGeom>
          <a:noFill/>
          <a:ln w="9525">
            <a:noFill/>
          </a:ln>
        </p:spPr>
        <p:txBody>
          <a:bodyPr lIns="92160" tIns="46080" rIns="92160" bIns="46080" anchor="t" anchorCtr="0"/>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r>
              <a:rPr lang="en-US" altLang="zh-CN" sz="2800" dirty="0"/>
              <a:t>SP3: </a:t>
            </a:r>
          </a:p>
          <a:p>
            <a:pPr marL="342900" indent="-342900">
              <a:buFont typeface="Arial" panose="020B0604020202020204" pitchFamily="34" charset="0"/>
              <a:buChar char="•"/>
            </a:pPr>
            <a:r>
              <a:rPr lang="en-US" altLang="zh-CN" sz="2800" dirty="0"/>
              <a:t>Do you agree to include the following text to the 11bp SFD?</a:t>
            </a:r>
          </a:p>
          <a:p>
            <a:pPr marL="800100" lvl="1" indent="-342900" algn="l">
              <a:buSzTx/>
              <a:buFont typeface="Arial" panose="020B0604020202020204" pitchFamily="34" charset="0"/>
              <a:buChar char="•"/>
            </a:pPr>
            <a:r>
              <a:rPr lang="en-US" altLang="zh-CN" sz="2400" dirty="0"/>
              <a:t>IEEE 802.11bp defines a TDM multiple access mechanism for AMP.</a:t>
            </a:r>
          </a:p>
          <a:p>
            <a:pPr marL="1257300" lvl="2" indent="-342900" algn="l">
              <a:buSzTx/>
              <a:buFont typeface="Arial" panose="020B0604020202020204" pitchFamily="34" charset="0"/>
              <a:buChar char="•"/>
            </a:pPr>
            <a:r>
              <a:rPr lang="en-US" altLang="zh-CN" sz="1920" dirty="0"/>
              <a:t>FDM and CDM are TBD.</a:t>
            </a:r>
            <a:r>
              <a:rPr lang="en-US" altLang="zh-CN" sz="1440" dirty="0"/>
              <a:t> </a:t>
            </a:r>
          </a:p>
          <a:p>
            <a:endParaRPr lang="en-US" altLang="zh-CN" sz="2400" b="0" i="1" dirty="0">
              <a:sym typeface="+mn-ea"/>
            </a:endParaRPr>
          </a:p>
          <a:p>
            <a:r>
              <a:rPr lang="en-US" altLang="zh-CN" sz="2400" b="0" i="1" dirty="0">
                <a:sym typeface="+mn-ea"/>
              </a:rPr>
              <a:t>[Reference contribution: 11-25/0031r0]</a:t>
            </a:r>
            <a:endParaRPr lang="en-US" altLang="zh-CN" sz="2400" dirty="0"/>
          </a:p>
          <a:p>
            <a:endParaRPr lang="en-US" altLang="zh-CN" sz="2800" dirty="0"/>
          </a:p>
          <a:p>
            <a:r>
              <a:rPr lang="en-US" altLang="zh-CN" sz="2800" dirty="0"/>
              <a:t>Result</a:t>
            </a:r>
            <a:r>
              <a:rPr lang="en-US" altLang="zh-CN" sz="2800" dirty="0" smtClean="0"/>
              <a:t>: </a:t>
            </a:r>
            <a:r>
              <a:rPr lang="en-US" altLang="zh-CN" sz="2800" dirty="0" smtClean="0"/>
              <a:t>deferred</a:t>
            </a:r>
            <a:endParaRPr lang="en-US" altLang="zh-CN" sz="2800" dirty="0" smtClean="0">
              <a:sym typeface="+mn-ea"/>
            </a:endParaRPr>
          </a:p>
        </p:txBody>
      </p:sp>
      <p:sp>
        <p:nvSpPr>
          <p:cNvPr id="6" name="标题 1"/>
          <p:cNvSpPr>
            <a:spLocks noGrp="1"/>
          </p:cNvSpPr>
          <p:nvPr/>
        </p:nvSpPr>
        <p:spPr>
          <a:xfrm>
            <a:off x="914400" y="685800"/>
            <a:ext cx="10361613" cy="1065213"/>
          </a:xfrm>
          <a:prstGeom prst="rect">
            <a:avLst/>
          </a:prstGeom>
          <a:noFill/>
          <a:ln w="9525">
            <a:noFill/>
          </a:ln>
        </p:spPr>
        <p:txBody>
          <a:bodyPr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dirty="0"/>
              <a:t>SP </a:t>
            </a:r>
            <a:r>
              <a:rPr lang="en-US" altLang="zh-CN" sz="2800" dirty="0" smtClean="0"/>
              <a:t>Set #8 (Yinan Qi)</a:t>
            </a:r>
            <a:r>
              <a:rPr lang="en-US" altLang="zh-CN" sz="2800" dirty="0"/>
              <a:t>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a:spLocks noGrp="1"/>
          </p:cNvSpPr>
          <p:nvPr/>
        </p:nvSpPr>
        <p:spPr>
          <a:xfrm>
            <a:off x="929005" y="1780540"/>
            <a:ext cx="10361930" cy="4665980"/>
          </a:xfrm>
          <a:prstGeom prst="rect">
            <a:avLst/>
          </a:prstGeom>
          <a:noFill/>
          <a:ln w="9525">
            <a:noFill/>
          </a:ln>
        </p:spPr>
        <p:txBody>
          <a:bodyPr lIns="92160" tIns="46080" rIns="92160" bIns="46080" anchor="t" anchorCtr="0"/>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r>
              <a:rPr lang="en-US" altLang="zh-CN" sz="2800" dirty="0"/>
              <a:t>SP1: </a:t>
            </a:r>
          </a:p>
          <a:p>
            <a:pPr marL="342900" indent="-342900">
              <a:buFont typeface="Arial" panose="020B0604020202020204" pitchFamily="34" charset="0"/>
              <a:buChar char="•"/>
            </a:pPr>
            <a:r>
              <a:rPr lang="en-US" altLang="zh-CN" sz="2800" dirty="0"/>
              <a:t>Do you agree to include the following text to the 11bp SFD?</a:t>
            </a:r>
          </a:p>
          <a:p>
            <a:pPr marL="800100" lvl="1" indent="-342900" algn="l">
              <a:buSzTx/>
              <a:buFont typeface="Arial" panose="020B0604020202020204" pitchFamily="34" charset="0"/>
              <a:buChar char="•"/>
            </a:pPr>
            <a:r>
              <a:rPr lang="en-US" altLang="zh-CN" sz="2400" dirty="0"/>
              <a:t>11bp supports a MAC mechanism to enable an ID to be assigned to an </a:t>
            </a:r>
            <a:r>
              <a:rPr lang="en-US" altLang="zh-CN" sz="2400" dirty="0" smtClean="0"/>
              <a:t>Active </a:t>
            </a:r>
            <a:r>
              <a:rPr lang="en-US" altLang="zh-CN" sz="2400" dirty="0" err="1" smtClean="0"/>
              <a:t>tx</a:t>
            </a:r>
            <a:r>
              <a:rPr lang="en-US" altLang="zh-CN" sz="2400" dirty="0" smtClean="0"/>
              <a:t> </a:t>
            </a:r>
            <a:r>
              <a:rPr lang="en-US" altLang="zh-CN" sz="2400" dirty="0" smtClean="0"/>
              <a:t>non-AP </a:t>
            </a:r>
            <a:r>
              <a:rPr lang="en-US" altLang="zh-CN" sz="2400" dirty="0" smtClean="0"/>
              <a:t>AMP STA</a:t>
            </a:r>
            <a:r>
              <a:rPr lang="en-US" altLang="zh-CN" sz="2400" dirty="0"/>
              <a:t>.</a:t>
            </a:r>
          </a:p>
          <a:p>
            <a:pPr marL="1257300" lvl="2" indent="-342900" algn="l">
              <a:buSzTx/>
              <a:buFont typeface="Arial" panose="020B0604020202020204" pitchFamily="34" charset="0"/>
              <a:buChar char="•"/>
            </a:pPr>
            <a:r>
              <a:rPr lang="en-US" altLang="zh-CN" sz="1920" dirty="0"/>
              <a:t>Conditions for ID allocation are TBD.</a:t>
            </a:r>
            <a:r>
              <a:rPr lang="en-US" altLang="zh-CN" sz="1535" dirty="0"/>
              <a:t>.</a:t>
            </a:r>
            <a:r>
              <a:rPr lang="en-US" altLang="zh-CN" sz="1150" dirty="0"/>
              <a:t> </a:t>
            </a:r>
          </a:p>
          <a:p>
            <a:endParaRPr lang="en-US" altLang="zh-CN" sz="2400" b="0" i="1" dirty="0">
              <a:sym typeface="+mn-ea"/>
            </a:endParaRPr>
          </a:p>
          <a:p>
            <a:r>
              <a:rPr lang="en-US" altLang="zh-CN" sz="2400" b="0" i="1" dirty="0">
                <a:sym typeface="+mn-ea"/>
              </a:rPr>
              <a:t>[Reference contribution: 11-25/0041r1]</a:t>
            </a:r>
            <a:endParaRPr lang="en-US" altLang="zh-CN" sz="2400" dirty="0"/>
          </a:p>
          <a:p>
            <a:endParaRPr lang="en-US" altLang="zh-CN" sz="2800" dirty="0"/>
          </a:p>
          <a:p>
            <a:r>
              <a:rPr lang="en-US" altLang="zh-CN" sz="2800" dirty="0"/>
              <a:t>Result</a:t>
            </a:r>
            <a:r>
              <a:rPr lang="en-US" altLang="zh-CN" sz="2800" dirty="0" smtClean="0"/>
              <a:t>: </a:t>
            </a:r>
            <a:r>
              <a:rPr lang="en-US" altLang="zh-CN" sz="2800" dirty="0" smtClean="0"/>
              <a:t>38Y/32N/24A</a:t>
            </a:r>
            <a:endParaRPr lang="en-US" altLang="zh-CN" sz="2800" dirty="0" smtClean="0">
              <a:sym typeface="+mn-ea"/>
            </a:endParaRPr>
          </a:p>
        </p:txBody>
      </p:sp>
      <p:sp>
        <p:nvSpPr>
          <p:cNvPr id="6" name="标题 1"/>
          <p:cNvSpPr>
            <a:spLocks noGrp="1"/>
          </p:cNvSpPr>
          <p:nvPr/>
        </p:nvSpPr>
        <p:spPr>
          <a:xfrm>
            <a:off x="914400" y="685800"/>
            <a:ext cx="10361613" cy="1065213"/>
          </a:xfrm>
          <a:prstGeom prst="rect">
            <a:avLst/>
          </a:prstGeom>
          <a:noFill/>
          <a:ln w="9525">
            <a:noFill/>
          </a:ln>
        </p:spPr>
        <p:txBody>
          <a:bodyPr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dirty="0"/>
              <a:t>SP </a:t>
            </a:r>
            <a:r>
              <a:rPr lang="en-US" altLang="zh-CN" sz="2800" dirty="0" smtClean="0"/>
              <a:t>Set #9 (Zhanjing Bao)</a:t>
            </a:r>
            <a:r>
              <a:rPr lang="en-US" altLang="zh-CN" sz="2800" dirty="0"/>
              <a:t>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a:spLocks noGrp="1"/>
          </p:cNvSpPr>
          <p:nvPr/>
        </p:nvSpPr>
        <p:spPr>
          <a:xfrm>
            <a:off x="929005" y="1780540"/>
            <a:ext cx="10361930" cy="4665980"/>
          </a:xfrm>
          <a:prstGeom prst="rect">
            <a:avLst/>
          </a:prstGeom>
          <a:noFill/>
          <a:ln w="9525">
            <a:noFill/>
          </a:ln>
        </p:spPr>
        <p:txBody>
          <a:bodyPr lIns="92160" tIns="46080" rIns="92160" bIns="46080" anchor="t" anchorCtr="0"/>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r>
              <a:rPr lang="en-US" altLang="zh-CN" sz="2400" dirty="0"/>
              <a:t>SP1: </a:t>
            </a:r>
          </a:p>
          <a:p>
            <a:pPr marL="342900" indent="-342900">
              <a:buFont typeface="Arial" panose="020B0604020202020204" pitchFamily="34" charset="0"/>
              <a:buChar char="•"/>
            </a:pPr>
            <a:r>
              <a:rPr lang="en-US" altLang="zh-CN" sz="2400" dirty="0"/>
              <a:t>Do you agree to include the following text to the 11bp SFD?</a:t>
            </a:r>
          </a:p>
          <a:p>
            <a:pPr marL="800100" lvl="1" indent="-342900" algn="l">
              <a:buSzTx/>
              <a:buFont typeface="Arial" panose="020B0604020202020204" pitchFamily="34" charset="0"/>
              <a:buChar char="•"/>
            </a:pPr>
            <a:r>
              <a:rPr lang="en-US" altLang="zh-CN" sz="2000" dirty="0"/>
              <a:t>The AMP STA shall meet a minimal harvester sensitivity.</a:t>
            </a:r>
          </a:p>
          <a:p>
            <a:r>
              <a:rPr lang="en-US" altLang="zh-CN" sz="2000" b="0" i="1" dirty="0">
                <a:sym typeface="+mn-ea"/>
              </a:rPr>
              <a:t>[Reference contribution: 11-25/?]</a:t>
            </a:r>
            <a:endParaRPr lang="en-US" altLang="zh-CN" sz="2000" dirty="0"/>
          </a:p>
          <a:p>
            <a:r>
              <a:rPr lang="en-US" altLang="zh-CN" sz="2400" dirty="0"/>
              <a:t>Result</a:t>
            </a:r>
            <a:r>
              <a:rPr lang="en-US" altLang="zh-CN" sz="2400" dirty="0" smtClean="0"/>
              <a:t>: </a:t>
            </a:r>
            <a:r>
              <a:rPr lang="en-US" altLang="zh-CN" sz="2400" dirty="0" smtClean="0"/>
              <a:t>deferred</a:t>
            </a:r>
            <a:endParaRPr lang="en-US" altLang="zh-CN" sz="2400" dirty="0" smtClean="0"/>
          </a:p>
          <a:p>
            <a:endParaRPr lang="en-US" altLang="zh-CN" sz="2400" dirty="0" smtClean="0">
              <a:sym typeface="+mn-ea"/>
            </a:endParaRPr>
          </a:p>
          <a:p>
            <a:r>
              <a:rPr lang="en-US" altLang="zh-CN" sz="2400" dirty="0">
                <a:sym typeface="+mn-ea"/>
              </a:rPr>
              <a:t>SP2: (information collection) </a:t>
            </a:r>
            <a:endParaRPr lang="en-US" altLang="zh-CN" sz="2400" dirty="0"/>
          </a:p>
          <a:p>
            <a:pPr marL="342900" indent="-342900">
              <a:buFont typeface="Arial" panose="020B0604020202020204" pitchFamily="34" charset="0"/>
              <a:buChar char="•"/>
            </a:pPr>
            <a:r>
              <a:rPr lang="en-US" altLang="zh-CN" sz="2000" dirty="0">
                <a:sym typeface="+mn-ea"/>
              </a:rPr>
              <a:t>Do you agree that a passive BS AMP STA shall meet a minimum harvester sensitivity enabling full capacitor re-charge with a threshold of: -20 dBm, -22 dBm, -24 dBm, or -26 dBm?</a:t>
            </a:r>
            <a:endParaRPr lang="en-US" altLang="zh-CN" sz="2000" dirty="0"/>
          </a:p>
          <a:p>
            <a:r>
              <a:rPr lang="en-US" altLang="zh-CN" sz="2000" b="0" i="1" dirty="0">
                <a:sym typeface="+mn-ea"/>
              </a:rPr>
              <a:t>[Reference contribution: 11-25/?]</a:t>
            </a:r>
            <a:endParaRPr lang="en-US" altLang="zh-CN" sz="2000" dirty="0"/>
          </a:p>
          <a:p>
            <a:r>
              <a:rPr lang="en-US" altLang="zh-CN" sz="2400" dirty="0">
                <a:sym typeface="+mn-ea"/>
              </a:rPr>
              <a:t>Result</a:t>
            </a:r>
            <a:r>
              <a:rPr lang="en-US" altLang="zh-CN" sz="2400" dirty="0" smtClean="0">
                <a:sym typeface="+mn-ea"/>
              </a:rPr>
              <a:t>: </a:t>
            </a:r>
            <a:r>
              <a:rPr lang="en-US" altLang="zh-CN" sz="2400" dirty="0" smtClean="0">
                <a:sym typeface="+mn-ea"/>
              </a:rPr>
              <a:t>deferred</a:t>
            </a:r>
            <a:endParaRPr lang="en-US" altLang="zh-CN" sz="2400" dirty="0" smtClean="0">
              <a:sym typeface="+mn-ea"/>
            </a:endParaRPr>
          </a:p>
          <a:p>
            <a:endParaRPr lang="en-US" altLang="zh-CN" sz="2400" dirty="0" smtClean="0">
              <a:sym typeface="+mn-ea"/>
            </a:endParaRPr>
          </a:p>
        </p:txBody>
      </p:sp>
      <p:sp>
        <p:nvSpPr>
          <p:cNvPr id="6" name="标题 1"/>
          <p:cNvSpPr>
            <a:spLocks noGrp="1"/>
          </p:cNvSpPr>
          <p:nvPr/>
        </p:nvSpPr>
        <p:spPr>
          <a:xfrm>
            <a:off x="914400" y="685800"/>
            <a:ext cx="10361613" cy="1065213"/>
          </a:xfrm>
          <a:prstGeom prst="rect">
            <a:avLst/>
          </a:prstGeom>
          <a:noFill/>
          <a:ln w="9525">
            <a:noFill/>
          </a:ln>
        </p:spPr>
        <p:txBody>
          <a:bodyPr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dirty="0"/>
              <a:t>SP </a:t>
            </a:r>
            <a:r>
              <a:rPr lang="en-US" altLang="zh-CN" sz="2800" dirty="0" smtClean="0"/>
              <a:t>Set #10 (Dror Regev)</a:t>
            </a:r>
            <a:r>
              <a:rPr lang="en-US" altLang="zh-CN" sz="2800" dirty="0"/>
              <a:t>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a:spLocks noGrp="1"/>
          </p:cNvSpPr>
          <p:nvPr/>
        </p:nvSpPr>
        <p:spPr>
          <a:xfrm>
            <a:off x="929005" y="1780540"/>
            <a:ext cx="10361930" cy="4665980"/>
          </a:xfrm>
          <a:prstGeom prst="rect">
            <a:avLst/>
          </a:prstGeom>
          <a:noFill/>
          <a:ln w="9525">
            <a:noFill/>
          </a:ln>
        </p:spPr>
        <p:txBody>
          <a:bodyPr lIns="92160" tIns="46080" rIns="92160" bIns="46080" anchor="t" anchorCtr="0"/>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r>
              <a:rPr lang="en-US" altLang="zh-CN" sz="2800" dirty="0"/>
              <a:t>SP1: </a:t>
            </a:r>
          </a:p>
          <a:p>
            <a:pPr marL="342900" indent="-342900">
              <a:buFont typeface="Arial" panose="020B0604020202020204" pitchFamily="34" charset="0"/>
              <a:buChar char="•"/>
            </a:pPr>
            <a:r>
              <a:rPr lang="en-US" altLang="zh-CN" sz="2800" dirty="0"/>
              <a:t>Do you agree to include the following text to the 11bp SFD?</a:t>
            </a:r>
          </a:p>
          <a:p>
            <a:pPr marL="800100" lvl="1" indent="-342900" algn="l">
              <a:buSzTx/>
              <a:buFont typeface="Arial" panose="020B0604020202020204" pitchFamily="34" charset="0"/>
              <a:buChar char="•"/>
            </a:pPr>
            <a:r>
              <a:rPr lang="en-US" altLang="zh-CN" sz="2400" dirty="0"/>
              <a:t>IEEE 802.11bp defines at least one AMP-Sync </a:t>
            </a:r>
            <a:r>
              <a:rPr lang="en-US" altLang="zh-CN" sz="2400" dirty="0" smtClean="0"/>
              <a:t>in </a:t>
            </a:r>
            <a:r>
              <a:rPr lang="en-US" altLang="zh-CN" sz="2400" dirty="0"/>
              <a:t>the AMP Downlink PPDU in 2.4 GHz for backscatter communication, and at least one AMP-Sync </a:t>
            </a:r>
            <a:r>
              <a:rPr lang="en-US" altLang="zh-CN" sz="2400" dirty="0" smtClean="0"/>
              <a:t>in </a:t>
            </a:r>
            <a:r>
              <a:rPr lang="en-US" altLang="zh-CN" sz="2400" dirty="0"/>
              <a:t>the AMP Downlink PPDU in 2.4 GHz for non-backscatter communication. The AMP-Sync </a:t>
            </a:r>
            <a:r>
              <a:rPr lang="en-US" altLang="zh-CN" sz="2400" dirty="0" smtClean="0"/>
              <a:t>is </a:t>
            </a:r>
            <a:r>
              <a:rPr lang="en-US" altLang="zh-CN" sz="2400" dirty="0"/>
              <a:t>independent of the integrated and non-integrated deployment</a:t>
            </a:r>
            <a:r>
              <a:rPr lang="en-US" altLang="zh-CN" sz="1535" dirty="0"/>
              <a:t>.</a:t>
            </a:r>
            <a:r>
              <a:rPr lang="en-US" altLang="zh-CN" sz="1150" dirty="0"/>
              <a:t> </a:t>
            </a:r>
          </a:p>
          <a:p>
            <a:endParaRPr lang="en-US" altLang="zh-CN" sz="2400" b="0" i="1" dirty="0">
              <a:sym typeface="+mn-ea"/>
            </a:endParaRPr>
          </a:p>
          <a:p>
            <a:r>
              <a:rPr lang="en-US" altLang="zh-CN" sz="2400" b="0" i="1" dirty="0">
                <a:sym typeface="+mn-ea"/>
              </a:rPr>
              <a:t>[Reference contribution: 11-25/0047r0]</a:t>
            </a:r>
            <a:endParaRPr lang="en-US" altLang="zh-CN" sz="2400" dirty="0"/>
          </a:p>
          <a:p>
            <a:endParaRPr lang="en-US" altLang="zh-CN" sz="2800" dirty="0"/>
          </a:p>
          <a:p>
            <a:r>
              <a:rPr lang="en-US" altLang="zh-CN" sz="2800" dirty="0"/>
              <a:t>Result</a:t>
            </a:r>
            <a:r>
              <a:rPr lang="en-US" altLang="zh-CN" sz="2800" dirty="0" smtClean="0"/>
              <a:t>: </a:t>
            </a:r>
            <a:r>
              <a:rPr lang="en-US" altLang="zh-CN" sz="2800" dirty="0" smtClean="0"/>
              <a:t>no objection</a:t>
            </a:r>
            <a:endParaRPr lang="en-US" altLang="zh-CN" sz="2800" dirty="0" smtClean="0">
              <a:sym typeface="+mn-ea"/>
            </a:endParaRPr>
          </a:p>
        </p:txBody>
      </p:sp>
      <p:sp>
        <p:nvSpPr>
          <p:cNvPr id="6" name="标题 1"/>
          <p:cNvSpPr>
            <a:spLocks noGrp="1"/>
          </p:cNvSpPr>
          <p:nvPr/>
        </p:nvSpPr>
        <p:spPr>
          <a:xfrm>
            <a:off x="914400" y="685800"/>
            <a:ext cx="10361613" cy="1065213"/>
          </a:xfrm>
          <a:prstGeom prst="rect">
            <a:avLst/>
          </a:prstGeom>
          <a:noFill/>
          <a:ln w="9525">
            <a:noFill/>
          </a:ln>
        </p:spPr>
        <p:txBody>
          <a:bodyPr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dirty="0"/>
              <a:t>SP </a:t>
            </a:r>
            <a:r>
              <a:rPr lang="en-US" altLang="zh-CN" sz="2800" dirty="0" smtClean="0"/>
              <a:t>Set #11 (Bin Qian)</a:t>
            </a:r>
            <a:r>
              <a:rPr lang="en-US" altLang="zh-CN" sz="2800" dirty="0"/>
              <a:t>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a:spLocks noGrp="1"/>
          </p:cNvSpPr>
          <p:nvPr/>
        </p:nvSpPr>
        <p:spPr>
          <a:xfrm>
            <a:off x="929005" y="1780540"/>
            <a:ext cx="10361930" cy="4665980"/>
          </a:xfrm>
          <a:prstGeom prst="rect">
            <a:avLst/>
          </a:prstGeom>
          <a:noFill/>
          <a:ln w="9525">
            <a:noFill/>
          </a:ln>
        </p:spPr>
        <p:txBody>
          <a:bodyPr lIns="92160" tIns="46080" rIns="92160" bIns="46080" anchor="t" anchorCtr="0"/>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r>
              <a:rPr lang="en-US" altLang="zh-CN" sz="2400" dirty="0"/>
              <a:t>SP1: </a:t>
            </a:r>
          </a:p>
          <a:p>
            <a:pPr marL="342900" indent="-342900">
              <a:buFont typeface="Arial" panose="020B0604020202020204" pitchFamily="34" charset="0"/>
              <a:buChar char="•"/>
            </a:pPr>
            <a:r>
              <a:rPr lang="en-US" altLang="zh-CN" sz="2400" dirty="0"/>
              <a:t>Do you agree to include the following text to the 11bp SFD?</a:t>
            </a:r>
          </a:p>
          <a:p>
            <a:pPr marL="800100" lvl="1" indent="-342900" algn="l">
              <a:buSzTx/>
              <a:buFont typeface="Arial" panose="020B0604020202020204" pitchFamily="34" charset="0"/>
              <a:buChar char="•"/>
            </a:pPr>
            <a:r>
              <a:rPr lang="en-US" altLang="zh-CN" sz="2000" dirty="0"/>
              <a:t>IEEE 802.11bp defines an AMP Energizer that contains an Energizing Function, which is capable of transmitting WPT waveform and/or excitation waveform for backscattering operation. Additionally, the AMP Energizer may contain or be co-located (which one is TBD) with an IEEE 802.11 non-AMP non-AP STA.</a:t>
            </a:r>
          </a:p>
          <a:p>
            <a:pPr marL="800100" lvl="1" indent="-342900" algn="l">
              <a:buSzTx/>
              <a:buFont typeface="Arial" panose="020B0604020202020204" pitchFamily="34" charset="0"/>
              <a:buChar char="•"/>
            </a:pPr>
            <a:r>
              <a:rPr lang="en-US" altLang="zh-CN" sz="2000" dirty="0"/>
              <a:t>Note: WPT waveform is transmitted over sub1-GHz. Depending on whether the backscattering operation happens in sub1-GHz or 2.4GHz, accordingly the excitation waveform will be transmitted in the same band</a:t>
            </a:r>
            <a:r>
              <a:rPr lang="en-US" altLang="zh-CN" sz="1400" dirty="0"/>
              <a:t>.</a:t>
            </a:r>
            <a:r>
              <a:rPr lang="en-US" altLang="zh-CN" sz="1000" dirty="0"/>
              <a:t> </a:t>
            </a:r>
          </a:p>
          <a:p>
            <a:endParaRPr lang="en-US" altLang="zh-CN" sz="2000" b="0" i="1" dirty="0">
              <a:sym typeface="+mn-ea"/>
            </a:endParaRPr>
          </a:p>
          <a:p>
            <a:r>
              <a:rPr lang="en-US" altLang="zh-CN" sz="2000" b="0" i="1" dirty="0">
                <a:sym typeface="+mn-ea"/>
              </a:rPr>
              <a:t>[Reference contribution: 11-24/1767r0, 11-25/0037r0]</a:t>
            </a:r>
            <a:endParaRPr lang="en-US" altLang="zh-CN" sz="2000" dirty="0"/>
          </a:p>
          <a:p>
            <a:endParaRPr lang="en-US" altLang="zh-CN" sz="2400" dirty="0"/>
          </a:p>
          <a:p>
            <a:r>
              <a:rPr lang="en-US" altLang="zh-CN" sz="2400" dirty="0"/>
              <a:t>Result</a:t>
            </a:r>
            <a:r>
              <a:rPr lang="en-US" altLang="zh-CN" sz="2400" dirty="0" smtClean="0"/>
              <a:t>: </a:t>
            </a:r>
            <a:r>
              <a:rPr lang="en-US" altLang="zh-CN" sz="2400" dirty="0" smtClean="0"/>
              <a:t>no objection</a:t>
            </a:r>
            <a:endParaRPr lang="en-US" altLang="zh-CN" sz="2400" dirty="0" smtClean="0">
              <a:sym typeface="+mn-ea"/>
            </a:endParaRPr>
          </a:p>
        </p:txBody>
      </p:sp>
      <p:sp>
        <p:nvSpPr>
          <p:cNvPr id="6" name="标题 1"/>
          <p:cNvSpPr>
            <a:spLocks noGrp="1"/>
          </p:cNvSpPr>
          <p:nvPr/>
        </p:nvSpPr>
        <p:spPr>
          <a:xfrm>
            <a:off x="914400" y="685800"/>
            <a:ext cx="10361613" cy="1065213"/>
          </a:xfrm>
          <a:prstGeom prst="rect">
            <a:avLst/>
          </a:prstGeom>
          <a:noFill/>
          <a:ln w="9525">
            <a:noFill/>
          </a:ln>
        </p:spPr>
        <p:txBody>
          <a:bodyPr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dirty="0"/>
              <a:t>SP </a:t>
            </a:r>
            <a:r>
              <a:rPr lang="en-US" altLang="zh-CN" sz="2800" dirty="0" smtClean="0"/>
              <a:t>Set #12 (Ian Bajaj)</a:t>
            </a:r>
            <a:r>
              <a:rPr lang="en-US" altLang="zh-CN" sz="2800" dirty="0"/>
              <a:t>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a:spLocks noGrp="1"/>
          </p:cNvSpPr>
          <p:nvPr/>
        </p:nvSpPr>
        <p:spPr>
          <a:xfrm>
            <a:off x="929005" y="1780540"/>
            <a:ext cx="10361930" cy="4665980"/>
          </a:xfrm>
          <a:prstGeom prst="rect">
            <a:avLst/>
          </a:prstGeom>
          <a:noFill/>
          <a:ln w="9525">
            <a:noFill/>
          </a:ln>
        </p:spPr>
        <p:txBody>
          <a:bodyPr lIns="92160" tIns="46080" rIns="92160" bIns="46080" anchor="t" anchorCtr="0"/>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r>
              <a:rPr lang="en-US" altLang="zh-CN" sz="2400" dirty="0"/>
              <a:t>SP2: </a:t>
            </a:r>
          </a:p>
          <a:p>
            <a:pPr marL="342900" indent="-342900">
              <a:buFont typeface="Arial" panose="020B0604020202020204" pitchFamily="34" charset="0"/>
              <a:buChar char="•"/>
            </a:pPr>
            <a:r>
              <a:rPr lang="en-US" altLang="zh-CN" sz="2400" dirty="0"/>
              <a:t>Do you agree to include the following text to the 11bp SFD?</a:t>
            </a:r>
          </a:p>
          <a:p>
            <a:pPr marL="800100" lvl="1" indent="-342900" algn="l">
              <a:buSzTx/>
              <a:buFont typeface="Arial" panose="020B0604020202020204" pitchFamily="34" charset="0"/>
              <a:buChar char="•"/>
            </a:pPr>
            <a:r>
              <a:rPr lang="en-US" altLang="zh-CN" sz="2000" dirty="0"/>
              <a:t>IEEE 802.11bp defines a mechanism that allows control information to be </a:t>
            </a:r>
            <a:r>
              <a:rPr lang="en-US" altLang="zh-CN" sz="2000" dirty="0" smtClean="0"/>
              <a:t>sent by AMP AP STA </a:t>
            </a:r>
            <a:r>
              <a:rPr lang="en-US" altLang="zh-CN" sz="2000" dirty="0"/>
              <a:t>to the AMP Energizer. The control information is TBD</a:t>
            </a:r>
            <a:r>
              <a:rPr lang="en-US" altLang="zh-CN" sz="1400" dirty="0"/>
              <a:t>.</a:t>
            </a:r>
            <a:r>
              <a:rPr lang="en-US" altLang="zh-CN" sz="1000" dirty="0"/>
              <a:t> </a:t>
            </a:r>
          </a:p>
          <a:p>
            <a:endParaRPr lang="en-US" altLang="zh-CN" sz="2000" b="0" i="1" dirty="0">
              <a:sym typeface="+mn-ea"/>
            </a:endParaRPr>
          </a:p>
          <a:p>
            <a:r>
              <a:rPr lang="en-US" altLang="zh-CN" sz="2000" b="0" i="1" dirty="0">
                <a:sym typeface="+mn-ea"/>
              </a:rPr>
              <a:t>[Reference contribution: 11-24/1208r1, 11-24/1769r0, 11-25/0037r0]</a:t>
            </a:r>
            <a:endParaRPr lang="en-US" altLang="zh-CN" sz="2000" dirty="0"/>
          </a:p>
          <a:p>
            <a:endParaRPr lang="en-US" altLang="zh-CN" sz="2400" dirty="0"/>
          </a:p>
          <a:p>
            <a:r>
              <a:rPr lang="en-US" altLang="zh-CN" sz="2400" dirty="0"/>
              <a:t>Result</a:t>
            </a:r>
            <a:r>
              <a:rPr lang="en-US" altLang="zh-CN" sz="2400" dirty="0" smtClean="0"/>
              <a:t>: </a:t>
            </a:r>
            <a:r>
              <a:rPr lang="en-US" altLang="zh-CN" sz="2400" dirty="0" smtClean="0"/>
              <a:t>no objection</a:t>
            </a:r>
            <a:endParaRPr lang="en-US" altLang="zh-CN" sz="2400" dirty="0" smtClean="0">
              <a:sym typeface="+mn-ea"/>
            </a:endParaRPr>
          </a:p>
        </p:txBody>
      </p:sp>
      <p:sp>
        <p:nvSpPr>
          <p:cNvPr id="6" name="标题 1"/>
          <p:cNvSpPr>
            <a:spLocks noGrp="1"/>
          </p:cNvSpPr>
          <p:nvPr/>
        </p:nvSpPr>
        <p:spPr>
          <a:xfrm>
            <a:off x="914400" y="685800"/>
            <a:ext cx="10361613" cy="1065213"/>
          </a:xfrm>
          <a:prstGeom prst="rect">
            <a:avLst/>
          </a:prstGeom>
          <a:noFill/>
          <a:ln w="9525">
            <a:noFill/>
          </a:ln>
        </p:spPr>
        <p:txBody>
          <a:bodyPr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dirty="0"/>
              <a:t>SP </a:t>
            </a:r>
            <a:r>
              <a:rPr lang="en-US" altLang="zh-CN" sz="2800" dirty="0" smtClean="0"/>
              <a:t>Set #12 (Ian Bajaj)</a:t>
            </a:r>
            <a:r>
              <a:rPr lang="en-US" altLang="zh-CN" sz="2800" dirty="0"/>
              <a:t>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a:spLocks noGrp="1"/>
          </p:cNvSpPr>
          <p:nvPr/>
        </p:nvSpPr>
        <p:spPr>
          <a:xfrm>
            <a:off x="929005" y="1780540"/>
            <a:ext cx="10361930" cy="4665980"/>
          </a:xfrm>
          <a:prstGeom prst="rect">
            <a:avLst/>
          </a:prstGeom>
          <a:noFill/>
          <a:ln w="9525">
            <a:noFill/>
          </a:ln>
        </p:spPr>
        <p:txBody>
          <a:bodyPr lIns="92160" tIns="46080" rIns="92160" bIns="46080" anchor="t" anchorCtr="0"/>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r>
              <a:rPr lang="en-US" altLang="zh-CN" sz="2400" dirty="0"/>
              <a:t>SP3: </a:t>
            </a:r>
          </a:p>
          <a:p>
            <a:pPr marL="342900" indent="-342900">
              <a:buFont typeface="Arial" panose="020B0604020202020204" pitchFamily="34" charset="0"/>
              <a:buChar char="•"/>
            </a:pPr>
            <a:r>
              <a:rPr lang="en-US" altLang="zh-CN" sz="2400" dirty="0"/>
              <a:t>Do you agree to include the following text to the 11bp SFD?</a:t>
            </a:r>
          </a:p>
          <a:p>
            <a:pPr marL="800100" lvl="1" indent="-342900" algn="l">
              <a:buSzTx/>
              <a:buFont typeface="Arial" panose="020B0604020202020204" pitchFamily="34" charset="0"/>
              <a:buChar char="•"/>
            </a:pPr>
            <a:r>
              <a:rPr lang="en-US" altLang="zh-CN" sz="2000" dirty="0"/>
              <a:t>IEEE 802.11bp defines a mechanism that allows an AMP non-AP STA to report its energy harvesting and power related </a:t>
            </a:r>
            <a:r>
              <a:rPr lang="en-US" altLang="zh-CN" sz="2000" dirty="0" smtClean="0"/>
              <a:t>information to AMP AP STA. </a:t>
            </a:r>
            <a:r>
              <a:rPr lang="en-US" altLang="zh-CN" sz="2000" dirty="0"/>
              <a:t>The parameters that are included in the report and how to report such information is TBD</a:t>
            </a:r>
            <a:r>
              <a:rPr lang="en-US" altLang="zh-CN" sz="1400" dirty="0"/>
              <a:t>.</a:t>
            </a:r>
            <a:r>
              <a:rPr lang="en-US" altLang="zh-CN" sz="1000" dirty="0"/>
              <a:t> </a:t>
            </a:r>
          </a:p>
          <a:p>
            <a:endParaRPr lang="en-US" altLang="zh-CN" sz="2000" b="0" i="1" dirty="0">
              <a:sym typeface="+mn-ea"/>
            </a:endParaRPr>
          </a:p>
          <a:p>
            <a:r>
              <a:rPr lang="en-US" altLang="zh-CN" sz="2000" b="0" i="1" dirty="0">
                <a:sym typeface="+mn-ea"/>
              </a:rPr>
              <a:t>[Reference contribution: 11-24/1208r1, 11-24/1381r0, 11-24/1524r2, 11-24/1539r0, 11-24/1561r2, 11-24/1769r0, 11-24/1781r2, 11-24/1939r0]</a:t>
            </a:r>
            <a:endParaRPr lang="en-US" altLang="zh-CN" sz="2000" dirty="0"/>
          </a:p>
          <a:p>
            <a:endParaRPr lang="en-US" altLang="zh-CN" sz="2400" dirty="0"/>
          </a:p>
          <a:p>
            <a:r>
              <a:rPr lang="en-US" altLang="zh-CN" sz="2400" dirty="0"/>
              <a:t>Result</a:t>
            </a:r>
            <a:r>
              <a:rPr lang="en-US" altLang="zh-CN" sz="2400" dirty="0" smtClean="0"/>
              <a:t>: </a:t>
            </a:r>
            <a:r>
              <a:rPr lang="en-US" altLang="zh-CN" sz="2400" dirty="0" smtClean="0"/>
              <a:t>59Y/6N/29A</a:t>
            </a:r>
            <a:endParaRPr lang="en-US" altLang="zh-CN" sz="2400" dirty="0" smtClean="0">
              <a:sym typeface="+mn-ea"/>
            </a:endParaRPr>
          </a:p>
        </p:txBody>
      </p:sp>
      <p:sp>
        <p:nvSpPr>
          <p:cNvPr id="6" name="标题 1"/>
          <p:cNvSpPr>
            <a:spLocks noGrp="1"/>
          </p:cNvSpPr>
          <p:nvPr/>
        </p:nvSpPr>
        <p:spPr>
          <a:xfrm>
            <a:off x="914400" y="685800"/>
            <a:ext cx="10361613" cy="1065213"/>
          </a:xfrm>
          <a:prstGeom prst="rect">
            <a:avLst/>
          </a:prstGeom>
          <a:noFill/>
          <a:ln w="9525">
            <a:noFill/>
          </a:ln>
        </p:spPr>
        <p:txBody>
          <a:bodyPr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dirty="0"/>
              <a:t>SP </a:t>
            </a:r>
            <a:r>
              <a:rPr lang="en-US" altLang="zh-CN" sz="2800" dirty="0" smtClean="0"/>
              <a:t>Set #12 (Ian Bajaj)</a:t>
            </a:r>
            <a:r>
              <a:rPr lang="en-US" altLang="zh-CN" sz="2800" dirty="0"/>
              <a:t>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630769" y="1903650"/>
            <a:ext cx="7656121"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D0.1 (ready for CC)</a:t>
            </a:r>
            <a:r>
              <a:rPr lang="en-US" altLang="en-US" sz="2000" kern="0" dirty="0">
                <a:solidFill>
                  <a:schemeClr val="tx1"/>
                </a:solidFill>
                <a:sym typeface="+mn-ea"/>
              </a:rPr>
              <a:t>						Mar, </a:t>
            </a:r>
            <a:r>
              <a:rPr lang="en-US" altLang="en-US" sz="2000" kern="0" dirty="0" smtClean="0">
                <a:solidFill>
                  <a:schemeClr val="tx1"/>
                </a:solidFill>
                <a:sym typeface="+mn-ea"/>
              </a:rPr>
              <a:t>2025</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a:t>
            </a:r>
            <a:r>
              <a:rPr lang="en-US" altLang="en-US" sz="2000" kern="0" dirty="0" smtClean="0">
                <a:solidFill>
                  <a:schemeClr val="tx1"/>
                </a:solidFill>
                <a:sym typeface="+mn-ea"/>
              </a:rPr>
              <a:t>2026</a:t>
            </a:r>
            <a:r>
              <a:rPr lang="en-US" altLang="en-US" sz="2000" kern="0" dirty="0" smtClean="0">
                <a:solidFill>
                  <a:schemeClr val="tx1"/>
                </a:solidFill>
                <a:cs typeface="+mn-ea"/>
                <a:sym typeface="Wingdings" panose="05000000000000000000" pitchFamily="2" charset="2"/>
              </a:rPr>
              <a:t>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a:t>
            </a:r>
            <a:r>
              <a:rPr lang="en-US" altLang="en-US" sz="2000" kern="0" dirty="0" smtClean="0">
                <a:solidFill>
                  <a:schemeClr val="tx1"/>
                </a:solidFill>
                <a:sym typeface="+mn-ea"/>
              </a:rPr>
              <a:t>2026</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a:t>
            </a:r>
            <a:r>
              <a:rPr lang="en-US" altLang="en-US" sz="2000" kern="0" dirty="0" smtClean="0">
                <a:solidFill>
                  <a:schemeClr val="tx1"/>
                </a:solidFill>
                <a:cs typeface="+mn-ea"/>
                <a:sym typeface="Wingdings" panose="05000000000000000000" pitchFamily="2" charset="2"/>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Initial </a:t>
            </a:r>
            <a:r>
              <a:rPr lang="en-US" altLang="en-US" sz="2000" kern="0" dirty="0">
                <a:solidFill>
                  <a:schemeClr val="tx1"/>
                </a:solidFill>
                <a:sym typeface="+mn-ea"/>
              </a:rPr>
              <a:t>SA Ballot (D4.0)					Aug, </a:t>
            </a:r>
            <a:r>
              <a:rPr lang="en-US" altLang="en-US" sz="2000" kern="0" dirty="0" smtClean="0">
                <a:solidFill>
                  <a:schemeClr val="tx1"/>
                </a:solidFill>
                <a:sym typeface="+mn-ea"/>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a:t>
            </a:r>
            <a:r>
              <a:rPr lang="en-US" altLang="en-US" sz="2000" kern="0" dirty="0" smtClean="0">
                <a:solidFill>
                  <a:schemeClr val="tx1"/>
                </a:solidFill>
                <a:sym typeface="+mn-ea"/>
              </a:rPr>
              <a:t>2028</a:t>
            </a:r>
            <a:endParaRPr lang="en-US" altLang="en-US" sz="20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Timeline Plan</a:t>
            </a:r>
          </a:p>
          <a:p>
            <a:r>
              <a:rPr lang="en-US" altLang="zh-CN" sz="2800" kern="0" dirty="0" smtClean="0"/>
              <a:t>(Subject to change based on development progress) </a:t>
            </a:r>
            <a:endParaRPr lang="zh-CN" altLang="en-US" sz="2800" kern="0"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286100" y="2437036"/>
            <a:ext cx="7656121" cy="3354102"/>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zh-CN" sz="2400" kern="0" dirty="0" smtClean="0">
                <a:solidFill>
                  <a:schemeClr val="tx1"/>
                </a:solidFill>
                <a:sym typeface="+mn-ea"/>
              </a:rPr>
              <a:t>Feb 11</a:t>
            </a:r>
            <a:r>
              <a:rPr lang="en-US" altLang="zh-CN" sz="2400" kern="0" baseline="30000" dirty="0" smtClean="0">
                <a:solidFill>
                  <a:schemeClr val="tx1"/>
                </a:solidFill>
                <a:sym typeface="+mn-ea"/>
              </a:rPr>
              <a:t>th</a:t>
            </a:r>
            <a:r>
              <a:rPr lang="en-US" altLang="zh-CN" sz="2400" kern="0" dirty="0" smtClean="0">
                <a:solidFill>
                  <a:schemeClr val="tx1"/>
                </a:solidFill>
                <a:sym typeface="+mn-ea"/>
              </a:rPr>
              <a:t> </a:t>
            </a:r>
            <a:r>
              <a:rPr lang="en-US" altLang="en-US" sz="2400" kern="0" dirty="0" smtClean="0">
                <a:solidFill>
                  <a:schemeClr val="tx1"/>
                </a:solidFill>
                <a:sym typeface="+mn-ea"/>
              </a:rPr>
              <a:t>(Tuesday), 9:00am, ET, 2 hours; </a:t>
            </a:r>
            <a:r>
              <a:rPr lang="en-US" altLang="en-US" sz="2400" kern="0" dirty="0" err="1" smtClean="0">
                <a:solidFill>
                  <a:schemeClr val="tx1"/>
                </a:solidFill>
                <a:sym typeface="+mn-ea"/>
              </a:rPr>
              <a:t>Webex</a:t>
            </a:r>
          </a:p>
          <a:p>
            <a:pPr lvl="1" defTabSz="337185">
              <a:lnSpc>
                <a:spcPct val="120000"/>
              </a:lnSpc>
              <a:spcBef>
                <a:spcPts val="0"/>
              </a:spcBef>
              <a:spcAft>
                <a:spcPts val="600"/>
              </a:spcAft>
              <a:buFont typeface="Arial" panose="020B0604020202020204" pitchFamily="34" charset="0"/>
              <a:buChar char="•"/>
              <a:defRPr/>
            </a:pPr>
            <a:endParaRPr lang="en-US" altLang="en-US" sz="2400" kern="0" dirty="0" err="1"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err="1" smtClean="0">
                <a:solidFill>
                  <a:schemeClr val="tx1"/>
                </a:solidFill>
                <a:sym typeface="+mn-ea"/>
              </a:rPr>
              <a:t>Feb 25</a:t>
            </a:r>
            <a:r>
              <a:rPr lang="en-US" altLang="en-US" sz="2400" kern="0" baseline="30000" dirty="0" err="1" smtClean="0">
                <a:solidFill>
                  <a:schemeClr val="tx1"/>
                </a:solidFill>
                <a:sym typeface="+mn-ea"/>
              </a:rPr>
              <a:t>th</a:t>
            </a:r>
            <a:r>
              <a:rPr lang="en-US" altLang="en-US" sz="2400" kern="0" dirty="0" err="1" smtClean="0">
                <a:solidFill>
                  <a:schemeClr val="tx1"/>
                </a:solidFill>
                <a:sym typeface="+mn-ea"/>
              </a:rPr>
              <a:t> (Tuesday), </a:t>
            </a:r>
            <a:r>
              <a:rPr lang="en-US" altLang="en-US" sz="2400" kern="0" dirty="0" smtClean="0">
                <a:solidFill>
                  <a:schemeClr val="tx1"/>
                </a:solidFill>
                <a:sym typeface="+mn-ea"/>
              </a:rPr>
              <a:t>9:00am,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endParaRPr lang="en-US" altLang="en-US" sz="24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Mar 4</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9:00am, ET, 2 hours; </a:t>
            </a:r>
            <a:r>
              <a:rPr lang="en-US" altLang="en-US" sz="2400" kern="0" dirty="0" err="1" smtClean="0">
                <a:solidFill>
                  <a:schemeClr val="tx1"/>
                </a:solidFill>
                <a:sym typeface="+mn-ea"/>
              </a:rPr>
              <a:t>Webex</a:t>
            </a:r>
            <a:endParaRPr lang="en-US" altLang="en-US" sz="24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err="1" smtClean="0"/>
              <a:t>TGbp</a:t>
            </a:r>
            <a:r>
              <a:rPr lang="en-US" altLang="zh-CN" sz="2800" kern="0" dirty="0" smtClean="0"/>
              <a:t> Teleconference Plan (Tentative) </a:t>
            </a:r>
            <a:endParaRPr lang="zh-CN" altLang="en-US" sz="2800" kern="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ABLE_ENDDRAG_ORIGIN_RECT" val="822*273"/>
  <p:tag name="TABLE_ENDDRAG_RECT" val="65*156*822*273"/>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144</TotalTime>
  <Words>5239</Words>
  <Application>Microsoft Office PowerPoint</Application>
  <PresentationFormat>宽屏</PresentationFormat>
  <Paragraphs>822</Paragraphs>
  <Slides>58</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58</vt:i4>
      </vt:variant>
    </vt:vector>
  </HeadingPairs>
  <TitlesOfParts>
    <vt:vector size="69"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subject>IEEE 802.11TGbp Meeting Agenda</dc:subject>
  <dc:creator>Mr. Bo Sun</dc:creator>
  <cp:keywords>Sep 2023</cp:keywords>
  <cp:lastModifiedBy>0318003590</cp:lastModifiedBy>
  <cp:revision>503</cp:revision>
  <cp:lastPrinted>2014-11-04T15:04:00Z</cp:lastPrinted>
  <dcterms:created xsi:type="dcterms:W3CDTF">2007-04-17T18:10:00Z</dcterms:created>
  <dcterms:modified xsi:type="dcterms:W3CDTF">2025-01-16T06:40:08Z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1EF28DE30C1E482482107B85B17C7B13</vt:lpwstr>
  </property>
</Properties>
</file>