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61"/>
  </p:notesMasterIdLst>
  <p:handoutMasterIdLst>
    <p:handoutMasterId r:id="rId62"/>
  </p:handoutMasterIdLst>
  <p:sldIdLst>
    <p:sldId id="1263" r:id="rId3"/>
    <p:sldId id="1266" r:id="rId4"/>
    <p:sldId id="1267" r:id="rId5"/>
    <p:sldId id="1269" r:id="rId6"/>
    <p:sldId id="1270" r:id="rId7"/>
    <p:sldId id="1271" r:id="rId8"/>
    <p:sldId id="1273" r:id="rId9"/>
    <p:sldId id="1274" r:id="rId10"/>
    <p:sldId id="1275" r:id="rId11"/>
    <p:sldId id="1276" r:id="rId12"/>
    <p:sldId id="1278" r:id="rId13"/>
    <p:sldId id="1279" r:id="rId14"/>
    <p:sldId id="1385" r:id="rId15"/>
    <p:sldId id="1388" r:id="rId16"/>
    <p:sldId id="1387" r:id="rId17"/>
    <p:sldId id="1386" r:id="rId18"/>
    <p:sldId id="1296" r:id="rId19"/>
    <p:sldId id="1389" r:id="rId20"/>
    <p:sldId id="1283" r:id="rId21"/>
    <p:sldId id="1284" r:id="rId22"/>
    <p:sldId id="1366" r:id="rId23"/>
    <p:sldId id="1428" r:id="rId24"/>
    <p:sldId id="1429" r:id="rId25"/>
    <p:sldId id="1361" r:id="rId26"/>
    <p:sldId id="1287" r:id="rId27"/>
    <p:sldId id="1462" r:id="rId28"/>
    <p:sldId id="1336" r:id="rId29"/>
    <p:sldId id="1463" r:id="rId30"/>
    <p:sldId id="1427" r:id="rId31"/>
    <p:sldId id="1464" r:id="rId32"/>
    <p:sldId id="1313" r:id="rId33"/>
    <p:sldId id="1465" r:id="rId34"/>
    <p:sldId id="1367" r:id="rId35"/>
    <p:sldId id="1466" r:id="rId36"/>
    <p:sldId id="1379" r:id="rId37"/>
    <p:sldId id="1467" r:id="rId38"/>
    <p:sldId id="1291" r:id="rId39"/>
    <p:sldId id="1476" r:id="rId40"/>
    <p:sldId id="1477" r:id="rId41"/>
    <p:sldId id="1478" r:id="rId42"/>
    <p:sldId id="1479" r:id="rId43"/>
    <p:sldId id="1480" r:id="rId44"/>
    <p:sldId id="1481" r:id="rId45"/>
    <p:sldId id="1482" r:id="rId46"/>
    <p:sldId id="1483" r:id="rId47"/>
    <p:sldId id="1484" r:id="rId48"/>
    <p:sldId id="1485" r:id="rId49"/>
    <p:sldId id="1486" r:id="rId50"/>
    <p:sldId id="1487" r:id="rId51"/>
    <p:sldId id="1488" r:id="rId52"/>
    <p:sldId id="1489" r:id="rId53"/>
    <p:sldId id="1490" r:id="rId54"/>
    <p:sldId id="1491" r:id="rId55"/>
    <p:sldId id="1492" r:id="rId56"/>
    <p:sldId id="1493" r:id="rId57"/>
    <p:sldId id="1494" r:id="rId58"/>
    <p:sldId id="1346" r:id="rId59"/>
    <p:sldId id="1347" r:id="rId60"/>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322" autoAdjust="0"/>
    <p:restoredTop sz="95405"/>
  </p:normalViewPr>
  <p:slideViewPr>
    <p:cSldViewPr showGuides="1">
      <p:cViewPr varScale="1">
        <p:scale>
          <a:sx n="99" d="100"/>
          <a:sy n="99" d="100"/>
        </p:scale>
        <p:origin x="158" y="91"/>
      </p:cViewPr>
      <p:guideLst>
        <p:guide orient="horz" pos="2160"/>
        <p:guide pos="3839"/>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5" Type="http://schemas.openxmlformats.org/officeDocument/2006/relationships/tableStyles" Target="tableStyles.xml"/><Relationship Id="rId64" Type="http://schemas.openxmlformats.org/officeDocument/2006/relationships/viewProps" Target="viewProps.xml"/><Relationship Id="rId63" Type="http://schemas.openxmlformats.org/officeDocument/2006/relationships/presProps" Target="presProps.xml"/><Relationship Id="rId62" Type="http://schemas.openxmlformats.org/officeDocument/2006/relationships/handoutMaster" Target="handoutMasters/handoutMaster1.xml"/><Relationship Id="rId61" Type="http://schemas.openxmlformats.org/officeDocument/2006/relationships/notesMaster" Target="notesMasters/notesMaster1.xml"/><Relationship Id="rId60" Type="http://schemas.openxmlformats.org/officeDocument/2006/relationships/slide" Target="slides/slide58.xml"/><Relationship Id="rId6" Type="http://schemas.openxmlformats.org/officeDocument/2006/relationships/slide" Target="slides/slide4.xml"/><Relationship Id="rId59" Type="http://schemas.openxmlformats.org/officeDocument/2006/relationships/slide" Target="slides/slide57.xml"/><Relationship Id="rId58" Type="http://schemas.openxmlformats.org/officeDocument/2006/relationships/slide" Target="slides/slide56.xml"/><Relationship Id="rId57" Type="http://schemas.openxmlformats.org/officeDocument/2006/relationships/slide" Target="slides/slide55.xml"/><Relationship Id="rId56" Type="http://schemas.openxmlformats.org/officeDocument/2006/relationships/slide" Target="slides/slide54.xml"/><Relationship Id="rId55" Type="http://schemas.openxmlformats.org/officeDocument/2006/relationships/slide" Target="slides/slide53.xml"/><Relationship Id="rId54" Type="http://schemas.openxmlformats.org/officeDocument/2006/relationships/slide" Target="slides/slide52.xml"/><Relationship Id="rId53" Type="http://schemas.openxmlformats.org/officeDocument/2006/relationships/slide" Target="slides/slide51.xml"/><Relationship Id="rId52" Type="http://schemas.openxmlformats.org/officeDocument/2006/relationships/slide" Target="slides/slide50.xml"/><Relationship Id="rId51" Type="http://schemas.openxmlformats.org/officeDocument/2006/relationships/slide" Target="slides/slide49.xml"/><Relationship Id="rId50" Type="http://schemas.openxmlformats.org/officeDocument/2006/relationships/slide" Target="slides/slide48.xml"/><Relationship Id="rId5" Type="http://schemas.openxmlformats.org/officeDocument/2006/relationships/slide" Target="slides/slide3.xml"/><Relationship Id="rId49" Type="http://schemas.openxmlformats.org/officeDocument/2006/relationships/slide" Target="slides/slide47.xml"/><Relationship Id="rId48" Type="http://schemas.openxmlformats.org/officeDocument/2006/relationships/slide" Target="slides/slide46.xml"/><Relationship Id="rId47" Type="http://schemas.openxmlformats.org/officeDocument/2006/relationships/slide" Target="slides/slide45.xml"/><Relationship Id="rId46" Type="http://schemas.openxmlformats.org/officeDocument/2006/relationships/slide" Target="slides/slide44.xml"/><Relationship Id="rId45" Type="http://schemas.openxmlformats.org/officeDocument/2006/relationships/slide" Target="slides/slide43.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Jan 2025</a:t>
            </a:r>
            <a:endParaRPr lang="en-US" dirty="0"/>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Jan 2025</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Jan 2025</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Jan 2025</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1" Type="http://schemas.openxmlformats.org/officeDocument/2006/relationships/theme" Target="../theme/theme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endParaRPr lang="en-GB" altLang="zh-CN" dirty="0"/>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endParaRPr lang="en-GB" altLang="zh-CN" dirty="0"/>
          </a:p>
          <a:p>
            <a:pPr lvl="1"/>
            <a:r>
              <a:rPr lang="en-GB" altLang="zh-CN" dirty="0"/>
              <a:t>Second Outline Level</a:t>
            </a:r>
            <a:endParaRPr lang="en-GB" altLang="zh-CN" dirty="0"/>
          </a:p>
          <a:p>
            <a:pPr lvl="2"/>
            <a:r>
              <a:rPr lang="en-GB" altLang="zh-CN" dirty="0"/>
              <a:t>Third Outline Level</a:t>
            </a:r>
            <a:endParaRPr lang="en-GB" altLang="zh-CN" dirty="0"/>
          </a:p>
          <a:p>
            <a:pPr lvl="3"/>
            <a:r>
              <a:rPr lang="en-GB" altLang="zh-CN" dirty="0"/>
              <a:t>Fourth Outline Level</a:t>
            </a:r>
            <a:endParaRPr lang="en-GB" altLang="zh-CN" dirty="0"/>
          </a:p>
          <a:p>
            <a:pPr lvl="4"/>
            <a:r>
              <a:rPr lang="en-GB" altLang="zh-CN" dirty="0"/>
              <a:t>Fifth Outline Level</a:t>
            </a:r>
            <a:endParaRPr lang="en-GB" altLang="zh-CN" dirty="0"/>
          </a:p>
          <a:p>
            <a:pPr lvl="4"/>
            <a:r>
              <a:rPr lang="en-GB" altLang="zh-CN" dirty="0"/>
              <a:t>Sixth Outline Level</a:t>
            </a:r>
            <a:endParaRPr lang="en-GB" altLang="zh-CN" dirty="0"/>
          </a:p>
          <a:p>
            <a:pPr lvl="4"/>
            <a:r>
              <a:rPr lang="en-GB" altLang="zh-CN" dirty="0"/>
              <a:t>Seventh Outline Level</a:t>
            </a:r>
            <a:endParaRPr lang="en-GB" altLang="zh-CN" dirty="0"/>
          </a:p>
          <a:p>
            <a:pPr lvl="4"/>
            <a:r>
              <a:rPr lang="en-GB" altLang="zh-CN" dirty="0"/>
              <a:t>Eighth Outline Level</a:t>
            </a:r>
            <a:endParaRPr lang="en-GB" altLang="zh-CN" dirty="0"/>
          </a:p>
          <a:p>
            <a:pPr lvl="4"/>
            <a:r>
              <a:rPr lang="en-GB" altLang="zh-CN" dirty="0"/>
              <a:t>Ninth Outline Level</a:t>
            </a:r>
            <a:endParaRPr lang="en-GB" altLang="zh-CN" dirty="0"/>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Jan 2025</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endPar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24</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1997r5</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1.xml"/><Relationship Id="rId2" Type="http://schemas.openxmlformats.org/officeDocument/2006/relationships/image" Target="../media/image1.emf"/><Relationship Id="rId1"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ieee802.org/PNP/approved/IEEE_802_WG_PandP_v19.pdf" TargetMode="External"/><Relationship Id="rId1" Type="http://schemas.openxmlformats.org/officeDocument/2006/relationships/hyperlink" Target="https://standards.ieee.org/develop/policies/bylaws/sb_bylaws.pdf" TargetMode="Externa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hyperlink" Target="https://mentor.ieee.org/802-ec/dcn/22/ec-22-0204-00-00EC-2022-nov-ieee-802-mixed-mode-plenary-meeting-av-training.pptx" TargetMode="Externa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hyperlink" Target="https://cvent.me/d5xo5D"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hyperlink" Target="mailto:jrosdahl@ieee.org"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hyperlink" Target="https://mentor.ieee.org/802.11/dcn/25/11-25-0054-00-00bp-teleconference-minutes-january-2025.docx" TargetMode="External"/><Relationship Id="rId1" Type="http://schemas.openxmlformats.org/officeDocument/2006/relationships/hyperlink" Target="https://mentor.ieee.org/802.11/dcn/23/11-23-2158-00-0amp-802-11-amp-sg-meeting-minutes-for-november-2023-plenary.docx" TargetMode="Externa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hyperlink" Target="https://mentor.ieee.org/802.11/dcn/23/11-23-2158-00-0amp-802-11-amp-sg-meeting-minutes-for-november-2023-plenary.docx" TargetMode="Externa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hyperlink" Target="https://mentor.ieee.org/802.11/dcn/23/11-23-2158-00-0amp-802-11-amp-sg-meeting-minutes-for-november-2023-plenary.doc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hyperlink" Target="http://standards.ieee.org/about/sasb/patcom/materials.html" TargetMode="External"/><Relationship Id="rId2" Type="http://schemas.openxmlformats.org/officeDocument/2006/relationships/hyperlink" Target="http://standards.ieee.org/develop/policies/opman/sect6.html" TargetMode="External"/><Relationship Id="rId1" Type="http://schemas.openxmlformats.org/officeDocument/2006/relationships/hyperlink" Target="http://standards.ieee.org/develop/policies/bylaws/sect6-7.html#6"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6" Type="http://schemas.openxmlformats.org/officeDocument/2006/relationships/slideLayout" Target="../slideLayouts/slideLayout7.xml"/><Relationship Id="rId5" Type="http://schemas.openxmlformats.org/officeDocument/2006/relationships/hyperlink" Target="http://standards.ieee.org/develop/policies/best_practices_for_ieee_standards_development_051215.pdf" TargetMode="External"/><Relationship Id="rId4" Type="http://schemas.openxmlformats.org/officeDocument/2006/relationships/hyperlink" Target="http://standards.ieee.org/faqs/copyrights.html/" TargetMode="External"/><Relationship Id="rId3" Type="http://schemas.openxmlformats.org/officeDocument/2006/relationships/hyperlink" Target="https://standards.ieee.org/content/dam/ieee-standards/standards/web/documents/other/permissionltrs.zip" TargetMode="External"/><Relationship Id="rId2" Type="http://schemas.openxmlformats.org/officeDocument/2006/relationships/hyperlink" Target="https://standards.ieee.org/about/policies/opman/sect6.html" TargetMode="External"/><Relationship Id="rId1" Type="http://schemas.openxmlformats.org/officeDocument/2006/relationships/hyperlink" Target="https://standards.ieee.org/about/policies/bylaws/sect6-7.html#7"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smtClean="0"/>
              <a:t>Jan 2025</a:t>
            </a:r>
            <a:endParaRPr lang="en-US" dirty="0"/>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 TGbp </a:t>
            </a:r>
            <a:r>
              <a:rPr lang="en-US" altLang="en-US" kern="0" dirty="0" smtClean="0"/>
              <a:t>Meeting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Jan Interim 2025 Session</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2025-01-08</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626" name="Document" r:id="rId1" imgW="8336280" imgH="1019810" progId="Word.Document.8">
                  <p:embed/>
                </p:oleObj>
              </mc:Choice>
              <mc:Fallback>
                <p:oleObj name="Document" r:id="rId1" imgW="8336280" imgH="1019810" progId="Word.Document.8">
                  <p:embed/>
                  <p:pic>
                    <p:nvPicPr>
                      <p:cNvPr id="0" name="Object 11"/>
                      <p:cNvPicPr/>
                      <p:nvPr/>
                    </p:nvPicPr>
                    <p:blipFill>
                      <a:blip r:embed="rId2"/>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endParaRPr lang="en-US" altLang="en-US" sz="2000" dirty="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495726"/>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endPar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1"/>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Jan 2025</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solidFill>
                  <a:schemeClr val="tx1"/>
                </a:solidFill>
              </a:rPr>
              <a:t>Suggested Best Practices in Mix-mode Meetings</a:t>
            </a:r>
            <a:endParaRPr lang="zh-CN" altLang="en-US" sz="3200" kern="0" dirty="0">
              <a:solidFill>
                <a:schemeClr val="tx1"/>
              </a:solidFill>
            </a:endParaRPr>
          </a:p>
        </p:txBody>
      </p:sp>
      <p:sp>
        <p:nvSpPr>
          <p:cNvPr id="6" name="内容占位符 2"/>
          <p:cNvSpPr txBox="1"/>
          <p:nvPr/>
        </p:nvSpPr>
        <p:spPr>
          <a:xfrm>
            <a:off x="928680" y="1866106"/>
            <a:ext cx="10361613" cy="4494213"/>
          </a:xfrm>
          <a:prstGeom prst="rect">
            <a:avLst/>
          </a:prstGeom>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120000"/>
              </a:lnSpc>
            </a:pPr>
            <a:r>
              <a:rPr lang="en-US" sz="2000" kern="0" dirty="0" smtClean="0"/>
              <a:t>In-room Attendees:</a:t>
            </a:r>
            <a:endParaRPr lang="en-US" sz="2000" kern="0" dirty="0" smtClean="0"/>
          </a:p>
          <a:p>
            <a:pPr lvl="1">
              <a:lnSpc>
                <a:spcPct val="120000"/>
              </a:lnSpc>
              <a:spcBef>
                <a:spcPts val="0"/>
              </a:spcBef>
            </a:pPr>
            <a:r>
              <a:rPr lang="en-US" sz="1800" kern="0" dirty="0" smtClean="0"/>
              <a:t>In </a:t>
            </a:r>
            <a:r>
              <a:rPr lang="en-US" sz="1800" kern="0" dirty="0" err="1" smtClean="0"/>
              <a:t>Webex</a:t>
            </a:r>
            <a:r>
              <a:rPr lang="en-US" sz="1800" kern="0" dirty="0" smtClean="0"/>
              <a:t> choose connect </a:t>
            </a:r>
            <a:r>
              <a:rPr lang="en-US" sz="1900" b="1" kern="0" dirty="0" smtClean="0"/>
              <a:t>without audio</a:t>
            </a:r>
            <a:r>
              <a:rPr lang="en-US" sz="1800" b="1" kern="0" dirty="0" smtClean="0"/>
              <a:t> </a:t>
            </a:r>
            <a:r>
              <a:rPr lang="en-US" sz="1800" kern="0" dirty="0" smtClean="0"/>
              <a:t>before you join</a:t>
            </a:r>
            <a:endParaRPr lang="en-US" sz="1800" kern="0" dirty="0" smtClean="0"/>
          </a:p>
          <a:p>
            <a:pPr lvl="1">
              <a:lnSpc>
                <a:spcPct val="120000"/>
              </a:lnSpc>
              <a:spcBef>
                <a:spcPts val="0"/>
              </a:spcBef>
            </a:pPr>
            <a:r>
              <a:rPr lang="en-US" sz="1800" kern="0" dirty="0" smtClean="0"/>
              <a:t>Use the </a:t>
            </a:r>
            <a:r>
              <a:rPr lang="en-US" sz="1800" kern="0" dirty="0" err="1" smtClean="0"/>
              <a:t>Webex</a:t>
            </a:r>
            <a:r>
              <a:rPr lang="en-US" sz="1800" kern="0" dirty="0" smtClean="0"/>
              <a:t> queue to indicate you want to speak</a:t>
            </a:r>
            <a:endParaRPr lang="en-US" sz="1800" kern="0" dirty="0" smtClean="0"/>
          </a:p>
          <a:p>
            <a:pPr lvl="1">
              <a:lnSpc>
                <a:spcPct val="120000"/>
              </a:lnSpc>
              <a:spcBef>
                <a:spcPts val="0"/>
              </a:spcBef>
            </a:pPr>
            <a:r>
              <a:rPr lang="en-US" sz="1800" kern="0" dirty="0" smtClean="0"/>
              <a:t>Wait to be called on while standing/holding a microphone to make a comment</a:t>
            </a:r>
            <a:endParaRPr lang="en-US" sz="1800" kern="0" dirty="0" smtClean="0"/>
          </a:p>
          <a:p>
            <a:pPr lvl="1">
              <a:lnSpc>
                <a:spcPct val="120000"/>
              </a:lnSpc>
              <a:spcBef>
                <a:spcPts val="0"/>
              </a:spcBef>
            </a:pPr>
            <a:r>
              <a:rPr lang="en-US" sz="1800" kern="0" dirty="0" smtClean="0"/>
              <a:t>Repeat any questions that are inadvertently asked away from the microphone</a:t>
            </a:r>
            <a:endParaRPr lang="en-US" sz="1800" kern="0" dirty="0" smtClean="0"/>
          </a:p>
          <a:p>
            <a:pPr>
              <a:lnSpc>
                <a:spcPct val="120000"/>
              </a:lnSpc>
            </a:pPr>
            <a:r>
              <a:rPr lang="en-US" sz="2000" kern="0" dirty="0" smtClean="0"/>
              <a:t>Remote Attendees:</a:t>
            </a:r>
            <a:endParaRPr lang="en-US" sz="2000" kern="0" dirty="0" smtClean="0"/>
          </a:p>
          <a:p>
            <a:pPr lvl="1">
              <a:lnSpc>
                <a:spcPct val="120000"/>
              </a:lnSpc>
              <a:spcBef>
                <a:spcPts val="0"/>
              </a:spcBef>
            </a:pPr>
            <a:r>
              <a:rPr lang="en-US" sz="1800" kern="0" dirty="0" smtClean="0"/>
              <a:t>Join </a:t>
            </a:r>
            <a:r>
              <a:rPr lang="en-US" sz="1800" kern="0" dirty="0" err="1" smtClean="0"/>
              <a:t>Webex</a:t>
            </a:r>
            <a:r>
              <a:rPr lang="en-US" sz="1800" kern="0" dirty="0" smtClean="0"/>
              <a:t> and set </a:t>
            </a:r>
            <a:r>
              <a:rPr lang="en-US" sz="1800" kern="0" dirty="0" err="1" smtClean="0"/>
              <a:t>Webex</a:t>
            </a:r>
            <a:r>
              <a:rPr lang="en-US" sz="1800" kern="0" dirty="0" smtClean="0"/>
              <a:t> audio as ‘music’</a:t>
            </a:r>
            <a:endParaRPr lang="en-US" sz="1800" kern="0" dirty="0" smtClean="0"/>
          </a:p>
          <a:p>
            <a:pPr lvl="1">
              <a:lnSpc>
                <a:spcPct val="120000"/>
              </a:lnSpc>
              <a:spcBef>
                <a:spcPts val="0"/>
              </a:spcBef>
            </a:pPr>
            <a:r>
              <a:rPr lang="en-US" sz="1800" kern="0" dirty="0" smtClean="0"/>
              <a:t>Use the </a:t>
            </a:r>
            <a:r>
              <a:rPr lang="en-US" sz="1800" kern="0" dirty="0" err="1" smtClean="0"/>
              <a:t>Webex</a:t>
            </a:r>
            <a:r>
              <a:rPr lang="en-US" sz="1800" kern="0" dirty="0" smtClean="0"/>
              <a:t> chat window to indicate you want to speak (“q”)</a:t>
            </a:r>
            <a:endParaRPr lang="en-US" sz="1800" kern="0" dirty="0" smtClean="0"/>
          </a:p>
          <a:p>
            <a:pPr lvl="1">
              <a:lnSpc>
                <a:spcPct val="120000"/>
              </a:lnSpc>
              <a:spcBef>
                <a:spcPts val="0"/>
              </a:spcBef>
            </a:pPr>
            <a:r>
              <a:rPr lang="en-US" sz="1800" kern="0" dirty="0" smtClean="0"/>
              <a:t>Wait to be called on to speak</a:t>
            </a:r>
            <a:endParaRPr lang="en-US" sz="1800" kern="0" dirty="0" smtClean="0"/>
          </a:p>
          <a:p>
            <a:pPr>
              <a:lnSpc>
                <a:spcPct val="120000"/>
              </a:lnSpc>
            </a:pPr>
            <a:r>
              <a:rPr lang="en-US" altLang="zh-CN" sz="2100" kern="0" dirty="0" smtClean="0"/>
              <a:t>Reference:</a:t>
            </a:r>
            <a:endParaRPr lang="en-US" altLang="zh-CN" sz="2100" kern="0" dirty="0" smtClean="0"/>
          </a:p>
          <a:p>
            <a:pPr marL="99695" indent="0">
              <a:lnSpc>
                <a:spcPct val="120000"/>
              </a:lnSpc>
            </a:pPr>
            <a:r>
              <a:rPr lang="en-US" altLang="zh-CN" sz="1800" b="0" u="sng" kern="0" dirty="0" smtClean="0">
                <a:hlinkClick r:id="rId1"/>
              </a:rPr>
              <a:t>https://mentor.ieee.org/802-ec/dcn/22/ec-22-0204-00-00EC-2022-nov-ieee-802-mixed-mode-plenary-meeting-av-training.pptx</a:t>
            </a:r>
            <a:r>
              <a:rPr lang="en-US" altLang="zh-CN" sz="1800" b="0" u="sng" kern="0" dirty="0" smtClean="0"/>
              <a:t> </a:t>
            </a:r>
            <a:endParaRPr lang="en-US" altLang="zh-CN" sz="1800" b="0" u="sng" kern="0" dirty="0" smtClean="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Jan 2025</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762000" y="685801"/>
            <a:ext cx="1062778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sz="3200" kern="0" dirty="0" smtClean="0"/>
              <a:t>Registration </a:t>
            </a:r>
            <a:r>
              <a:rPr lang="en-US" sz="3200" dirty="0">
                <a:sym typeface="+mn-ea"/>
              </a:rPr>
              <a:t>for </a:t>
            </a:r>
            <a:r>
              <a:rPr lang="en-US" altLang="en-US" sz="3200" dirty="0">
                <a:sym typeface="+mn-ea"/>
              </a:rPr>
              <a:t>the January IEEE 802 interim session</a:t>
            </a:r>
            <a:endParaRPr lang="en-US" sz="3200" kern="0" dirty="0"/>
          </a:p>
        </p:txBody>
      </p:sp>
      <p:sp>
        <p:nvSpPr>
          <p:cNvPr id="6" name="Content Placeholder 2"/>
          <p:cNvSpPr txBox="1"/>
          <p:nvPr/>
        </p:nvSpPr>
        <p:spPr>
          <a:xfrm>
            <a:off x="914401" y="1981239"/>
            <a:ext cx="10361084" cy="4190890"/>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buFont typeface="Arial" panose="020B0604020202020204" pitchFamily="34" charset="0"/>
              <a:buChar char="•"/>
            </a:pPr>
            <a:r>
              <a:rPr lang="en-US" altLang="en-US" sz="2400" b="0" dirty="0">
                <a:sym typeface="+mn-ea"/>
              </a:rPr>
              <a:t>This meeting is part of the January IEEE 802 interim session</a:t>
            </a:r>
            <a:endParaRPr lang="en-US" altLang="en-US" sz="2400" b="0" dirty="0"/>
          </a:p>
          <a:p>
            <a:pPr>
              <a:buFont typeface="Arial" panose="020B0604020202020204" pitchFamily="34" charset="0"/>
              <a:buChar char="•"/>
            </a:pPr>
            <a:endParaRPr lang="en-US" altLang="en-US" sz="2400" b="0" dirty="0"/>
          </a:p>
          <a:p>
            <a:pPr>
              <a:buFont typeface="Arial" panose="020B0604020202020204" pitchFamily="34" charset="0"/>
              <a:buChar char="•"/>
            </a:pPr>
            <a:r>
              <a:rPr lang="en-US" altLang="en-US" sz="2400" b="0" dirty="0">
                <a:sym typeface="+mn-ea"/>
              </a:rPr>
              <a:t>You must pay the registration fee whether attending in-person or remotely</a:t>
            </a:r>
            <a:endParaRPr lang="en-US" altLang="en-US" sz="2400" b="0" dirty="0"/>
          </a:p>
          <a:p>
            <a:pPr>
              <a:buFont typeface="Arial" panose="020B0604020202020204" pitchFamily="34" charset="0"/>
              <a:buChar char="•"/>
            </a:pPr>
            <a:endParaRPr lang="en-US" altLang="en-US" sz="2400" b="0" dirty="0"/>
          </a:p>
          <a:p>
            <a:pPr>
              <a:buFont typeface="Arial" panose="020B0604020202020204" pitchFamily="34" charset="0"/>
              <a:buChar char="•"/>
            </a:pPr>
            <a:r>
              <a:rPr lang="en-US" altLang="en-US" sz="2400" b="0" dirty="0">
                <a:sym typeface="+mn-ea"/>
              </a:rPr>
              <a:t>If you have not already done so, you can register here: </a:t>
            </a:r>
            <a:endParaRPr lang="en-US" altLang="en-US" sz="2400" b="0" dirty="0"/>
          </a:p>
          <a:p>
            <a:pPr marL="400050" lvl="1" indent="0"/>
            <a:r>
              <a:rPr lang="en-US" sz="2400" dirty="0">
                <a:sym typeface="+mn-ea"/>
                <a:hlinkClick r:id="rId1"/>
              </a:rPr>
              <a:t>https://cvent.me/d5xo5D</a:t>
            </a:r>
            <a:endParaRPr lang="en-US" sz="2400" dirty="0"/>
          </a:p>
          <a:p>
            <a:pPr marL="0" indent="0"/>
            <a:endParaRPr lang="en-US" altLang="en-US" sz="2400" b="0" dirty="0"/>
          </a:p>
          <a:p>
            <a:pPr>
              <a:buFont typeface="Arial" panose="020B0604020202020204" pitchFamily="34" charset="0"/>
              <a:buChar char="•"/>
            </a:pPr>
            <a:r>
              <a:rPr lang="en-US" altLang="en-US" sz="2400" b="0" dirty="0">
                <a:sym typeface="+mn-ea"/>
              </a:rPr>
              <a:t>If you do not intend to register for this session you must leave this meeting and, if you have logged attendance on IMAT, email the 802.11 chair or vice chairs to have your attendance cancelled</a:t>
            </a:r>
            <a:endParaRPr lang="en-US" sz="2400" kern="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Jan 2025</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Functional Requirements</a:t>
            </a:r>
            <a:endParaRPr lang="en-US" altLang="zh-CN" sz="3200" kern="0" dirty="0"/>
          </a:p>
        </p:txBody>
      </p:sp>
      <p:sp>
        <p:nvSpPr>
          <p:cNvPr id="8" name="文本占位符 2"/>
          <p:cNvSpPr txBox="1"/>
          <p:nvPr/>
        </p:nvSpPr>
        <p:spPr>
          <a:xfrm>
            <a:off x="928688" y="1524050"/>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SzTx/>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11-24/1537r1, Wireless connectivity challenges for AMP only IoT devices under 802.11 specification, Solomon Trainin (Wiliot) [30 mins]</a:t>
            </a:r>
            <a:endParaRPr lang="en-US" altLang="en-US" sz="1600" kern="0" dirty="0">
              <a:solidFill>
                <a:srgbClr val="00B050"/>
              </a:solidFill>
              <a:latin typeface="Calibri" panose="020F0502020204030204" pitchFamily="34" charset="0"/>
              <a:cs typeface="Calibri" panose="020F0502020204030204" pitchFamily="34" charset="0"/>
              <a:sym typeface="+mn-ea"/>
            </a:endParaRPr>
          </a:p>
          <a:p>
            <a:pPr marL="800100" lvl="1" indent="-342900" algn="just">
              <a:buSzTx/>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11-25/0010r0, Discussion on amp energizer: function and operation frequency, Yinan Qi (OPPO)</a:t>
            </a:r>
            <a:endParaRPr lang="en-US" altLang="en-US" sz="1600" kern="0" dirty="0">
              <a:solidFill>
                <a:srgbClr val="00B050"/>
              </a:solidFill>
              <a:latin typeface="Calibri" panose="020F0502020204030204" pitchFamily="34" charset="0"/>
              <a:cs typeface="Calibri" panose="020F0502020204030204" pitchFamily="34" charset="0"/>
              <a:sym typeface="+mn-ea"/>
            </a:endParaRPr>
          </a:p>
          <a:p>
            <a:pPr marL="800100" lvl="1" indent="-342900" algn="just">
              <a:buSzTx/>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11-24/2115, Long Range Backscatter Use Case, Nelson Costa (Haila Technologies)</a:t>
            </a:r>
            <a:endParaRPr lang="en-US" altLang="en-US" sz="1600" kern="0" dirty="0">
              <a:solidFill>
                <a:srgbClr val="00B050"/>
              </a:solidFill>
              <a:latin typeface="Calibri" panose="020F0502020204030204" pitchFamily="34" charset="0"/>
              <a:cs typeface="Calibri" panose="020F0502020204030204" pitchFamily="34" charset="0"/>
              <a:sym typeface="+mn-ea"/>
            </a:endParaRPr>
          </a:p>
          <a:p>
            <a:pPr marL="800100" lvl="1" indent="-342900" algn="just">
              <a:buSzTx/>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11-24/1846r2, "AMP Client STA Types", Rojan Chitrakar (Huawei) - 10 mins [earlier slot preferred]</a:t>
            </a:r>
            <a:endParaRPr lang="en-US" altLang="en-US" sz="1600" kern="0" dirty="0">
              <a:solidFill>
                <a:srgbClr val="00B050"/>
              </a:solidFill>
              <a:latin typeface="Calibri" panose="020F0502020204030204" pitchFamily="34" charset="0"/>
              <a:cs typeface="Calibri" panose="020F0502020204030204" pitchFamily="34" charset="0"/>
              <a:sym typeface="+mn-ea"/>
            </a:endParaRPr>
          </a:p>
          <a:p>
            <a:pPr marL="800100" lvl="1" indent="-342900" algn="just">
              <a:buSzTx/>
              <a:buFontTx/>
              <a:buChar char="•"/>
              <a:defRPr/>
            </a:pPr>
            <a:r>
              <a:rPr lang="en-US" altLang="en-US" sz="1600" b="0" kern="0" dirty="0">
                <a:solidFill>
                  <a:srgbClr val="00B050"/>
                </a:solidFill>
                <a:latin typeface="Calibri" panose="020F0502020204030204" pitchFamily="34" charset="0"/>
                <a:cs typeface="Calibri" panose="020F0502020204030204" pitchFamily="34" charset="0"/>
              </a:rPr>
              <a:t>11-24/2132, AMP relay topology and operation, Zhanjing Bao (TCL)</a:t>
            </a:r>
            <a:endParaRPr lang="en-US" altLang="en-US" sz="1600" b="0" kern="0" dirty="0">
              <a:solidFill>
                <a:srgbClr val="00B050"/>
              </a:solidFill>
              <a:latin typeface="Calibri" panose="020F0502020204030204" pitchFamily="34" charset="0"/>
              <a:cs typeface="Calibri" panose="020F0502020204030204" pitchFamily="34" charset="0"/>
            </a:endParaRPr>
          </a:p>
          <a:p>
            <a:pPr marL="800100" lvl="1" indent="-342900" algn="just">
              <a:buSzTx/>
              <a:buFontTx/>
              <a:buChar char="•"/>
              <a:defRPr/>
            </a:pPr>
            <a:r>
              <a:rPr lang="en-US" altLang="en-US" sz="1600" b="0" kern="0" dirty="0">
                <a:solidFill>
                  <a:srgbClr val="00B050"/>
                </a:solidFill>
                <a:latin typeface="Calibri" panose="020F0502020204030204" pitchFamily="34" charset="0"/>
                <a:cs typeface="Calibri" panose="020F0502020204030204" pitchFamily="34" charset="0"/>
              </a:rPr>
              <a:t>11-25/0052, Active AMP STA Polling Requirements, Sebastian Max (Ericsson)</a:t>
            </a:r>
            <a:endParaRPr lang="en-US" altLang="en-US" sz="1600" b="0" kern="0" dirty="0">
              <a:solidFill>
                <a:srgbClr val="00B050"/>
              </a:solidFill>
              <a:latin typeface="Calibri" panose="020F0502020204030204" pitchFamily="34" charset="0"/>
              <a:cs typeface="Calibri" panose="020F0502020204030204" pitchFamily="34" charset="0"/>
            </a:endParaRPr>
          </a:p>
          <a:p>
            <a:pPr marL="800100" lvl="1" indent="-342900" algn="just">
              <a:buSzTx/>
              <a:buFontTx/>
              <a:buChar char="•"/>
              <a:defRPr/>
            </a:pPr>
            <a:r>
              <a:rPr lang="en-US" altLang="en-US" sz="1600" b="0" kern="0" dirty="0">
                <a:solidFill>
                  <a:srgbClr val="00B050"/>
                </a:solidFill>
                <a:latin typeface="Calibri" panose="020F0502020204030204" pitchFamily="34" charset="0"/>
                <a:cs typeface="Calibri" panose="020F0502020204030204" pitchFamily="34" charset="0"/>
              </a:rPr>
              <a:t>11-25/0055, Wireless connectivity challenges for backscattering AMP STA, Solomon Trainin (Wiliot)</a:t>
            </a:r>
            <a:endParaRPr lang="en-US" altLang="en-US" sz="1600" b="0" kern="0" dirty="0">
              <a:solidFill>
                <a:srgbClr val="00B050"/>
              </a:solidFill>
              <a:latin typeface="Calibri" panose="020F0502020204030204" pitchFamily="34" charset="0"/>
              <a:cs typeface="Calibri" panose="020F0502020204030204" pitchFamily="34" charset="0"/>
            </a:endParaRPr>
          </a:p>
          <a:p>
            <a:pPr marL="800100" lvl="1" indent="-342900" algn="just">
              <a:buSzTx/>
              <a:buFontTx/>
              <a:buChar char="•"/>
              <a:defRPr/>
            </a:pPr>
            <a:r>
              <a:rPr lang="en-US" altLang="en-US" sz="1600" b="0" kern="0" dirty="0">
                <a:solidFill>
                  <a:schemeClr val="tx1"/>
                </a:solidFill>
                <a:latin typeface="Calibri" panose="020F0502020204030204" pitchFamily="34" charset="0"/>
                <a:cs typeface="Calibri" panose="020F0502020204030204" pitchFamily="34" charset="0"/>
              </a:rPr>
              <a:t> </a:t>
            </a:r>
            <a:r>
              <a:rPr lang="en-US" altLang="en-US" sz="1600" i="1" kern="0" dirty="0">
                <a:solidFill>
                  <a:schemeClr val="tx1"/>
                </a:solidFill>
                <a:latin typeface="Calibri" panose="020F0502020204030204" pitchFamily="34" charset="0"/>
                <a:cs typeface="Calibri" panose="020F0502020204030204" pitchFamily="34" charset="0"/>
                <a:sym typeface="+mn-ea"/>
              </a:rPr>
              <a:t>t.b.d. (call for submissions)</a:t>
            </a:r>
            <a:endParaRPr lang="en-US" altLang="en-US" sz="1600" i="1" kern="0" dirty="0">
              <a:solidFill>
                <a:schemeClr val="tx1"/>
              </a:solidFill>
              <a:latin typeface="Calibri" panose="020F0502020204030204" pitchFamily="34" charset="0"/>
              <a:cs typeface="Calibri" panose="020F0502020204030204" pitchFamily="34" charset="0"/>
            </a:endParaRPr>
          </a:p>
          <a:p>
            <a:pPr marL="499745" indent="-342900" algn="just">
              <a:buSzTx/>
              <a:buFontTx/>
              <a:buChar char="•"/>
              <a:defRPr/>
            </a:pPr>
            <a:endParaRPr lang="en-US" altLang="en-US" sz="1600" b="0" kern="0" dirty="0">
              <a:solidFill>
                <a:schemeClr val="tx1"/>
              </a:solidFill>
              <a:latin typeface="Calibri" panose="020F0502020204030204" pitchFamily="34" charset="0"/>
              <a:cs typeface="Calibri" panose="020F0502020204030204" pitchFamily="34" charset="0"/>
              <a:sym typeface="+mn-ea"/>
            </a:endParaRPr>
          </a:p>
          <a:p>
            <a:pPr marL="1099820" lvl="2" indent="-342900" algn="just">
              <a:buFontTx/>
              <a:buChar char="•"/>
              <a:defRPr/>
            </a:pPr>
            <a:endParaRPr lang="en-US" altLang="zh-CN" sz="1300"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Jan 2025</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PHY</a:t>
            </a:r>
            <a:endParaRPr lang="en-US" altLang="zh-CN" sz="3200" kern="0" dirty="0"/>
          </a:p>
        </p:txBody>
      </p:sp>
      <p:sp>
        <p:nvSpPr>
          <p:cNvPr id="8" name="文本占位符 2"/>
          <p:cNvSpPr txBox="1"/>
          <p:nvPr/>
        </p:nvSpPr>
        <p:spPr>
          <a:xfrm>
            <a:off x="929005" y="1524001"/>
            <a:ext cx="10210800" cy="4876722"/>
          </a:xfrm>
          <a:prstGeom prst="rect">
            <a:avLst/>
          </a:prstGeom>
          <a:noFill/>
        </p:spPr>
        <p:txBody>
          <a:bodyPr>
            <a:normAutofit fontScale="900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11-24/1982, Considerations For Sync Sequence Selection, Amichai Sanderovich (Wiliot)</a:t>
            </a:r>
            <a:endParaRPr lang="en-US" altLang="en-US" sz="1600" kern="0" dirty="0">
              <a:solidFill>
                <a:srgbClr val="00B050"/>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11-24/2002, Low Complexity Backscatter AMP STS, Vytas Kezys (Haila)</a:t>
            </a:r>
            <a:endParaRPr lang="en-US" altLang="en-US" sz="1600" kern="0" dirty="0">
              <a:solidFill>
                <a:srgbClr val="00B050"/>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11-24/2114, Channel Correction in Long Range Backscatter, Nelson Costa (Haila Technologies)</a:t>
            </a:r>
            <a:endParaRPr lang="en-US" altLang="en-US" sz="1600" kern="0" dirty="0">
              <a:solidFill>
                <a:srgbClr val="00B050"/>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11-24/2128, Follow-up on Channel Shifting in Backscatter Operations, Nelson Costa (Haila Technologies)</a:t>
            </a:r>
            <a:endParaRPr lang="en-US" altLang="en-US" sz="1600" kern="0" dirty="0">
              <a:solidFill>
                <a:srgbClr val="00B050"/>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11-24/2143, Advantages of 802.11b DSS in Long-Range Backscatter, Nelson Costa (Haila Technologies)</a:t>
            </a:r>
            <a:endParaRPr lang="en-US" altLang="en-US" sz="1600" kern="0" dirty="0">
              <a:solidFill>
                <a:srgbClr val="00B050"/>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11-25/0027, AMP PPDU Design, Yinan Qi (OPPO) </a:t>
            </a:r>
            <a:endParaRPr lang="en-US" altLang="en-US" sz="1600" kern="0" dirty="0">
              <a:solidFill>
                <a:srgbClr val="00B050"/>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11-25/0028, AMP PPDU Configuration, Yinan Qi (OPPO)</a:t>
            </a:r>
            <a:endParaRPr lang="en-US" altLang="en-US" sz="1600" kern="0" dirty="0">
              <a:solidFill>
                <a:srgbClr val="00B050"/>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11-25/0033, UL Data Rates for AMP and PPDU, Chuanfeng He (OPPO)</a:t>
            </a:r>
            <a:endParaRPr lang="en-US" altLang="en-US" sz="1600" kern="0" dirty="0">
              <a:solidFill>
                <a:srgbClr val="00B050"/>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11-25/0034, Sync field for AMP PPDU, Chuanfeng He (OPPO)</a:t>
            </a:r>
            <a:endParaRPr lang="en-US" altLang="en-US" sz="1600" kern="0" dirty="0">
              <a:solidFill>
                <a:srgbClr val="00B050"/>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11-25/0042r0, AMP Downlink Sync Field Study, Steve Shellhammer (Qualcomm) [AM1 or AM2]</a:t>
            </a:r>
            <a:endParaRPr lang="en-US" altLang="en-US" sz="1600" kern="0" dirty="0">
              <a:solidFill>
                <a:srgbClr val="00B050"/>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11-25-0030r0, “AMP UL Bi-Static Leakage and Dynamic-Range Implications”, Dror Regev (Huawei) [ same slot as 0043]</a:t>
            </a:r>
            <a:endParaRPr lang="en-US" altLang="en-US" sz="1600" kern="0" dirty="0">
              <a:solidFill>
                <a:srgbClr val="00B050"/>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11-25-0043r0, “Passive AMP STA RF Power Harvesting Sensitivity Threshold”, Dror Regev (Huawei) [ same slot as 0030]</a:t>
            </a:r>
            <a:endParaRPr lang="en-US" altLang="en-US" sz="1600" kern="0" dirty="0">
              <a:solidFill>
                <a:srgbClr val="00B050"/>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11-25-0047r0, “Follow up on downlink sync field design”, Bin Qian (Huawei)</a:t>
            </a:r>
            <a:endParaRPr lang="en-US" altLang="en-US" sz="1600" kern="0" dirty="0">
              <a:solidFill>
                <a:srgbClr val="00B050"/>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11-25-0048r0, “Discussion on uplink transmissions for backscatter STAs”, Bin Qian (Huawei)</a:t>
            </a:r>
            <a:endParaRPr lang="en-US" altLang="en-US" sz="1600" kern="0" dirty="0">
              <a:solidFill>
                <a:srgbClr val="00B050"/>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11-25-0050r0, “AMP DL Wideband OOK Generation”, Panpan Li (Huawei)</a:t>
            </a:r>
            <a:endParaRPr lang="en-US" altLang="en-US" sz="1600" kern="0" dirty="0">
              <a:solidFill>
                <a:srgbClr val="00B050"/>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11-25-0051r0, “Signal Design for OOK”, Leif Wilhelmsson (Ericsson)</a:t>
            </a:r>
            <a:endParaRPr lang="en-US" altLang="en-US" sz="1600" kern="0" dirty="0">
              <a:solidFill>
                <a:srgbClr val="00B050"/>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11-25/0058, AMP-monostatic-backscattering PHY followup, Rui Cao (NXP)</a:t>
            </a:r>
            <a:endParaRPr lang="en-US" altLang="en-US" sz="1600" kern="0" dirty="0">
              <a:solidFill>
                <a:srgbClr val="00B050"/>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11-25/0061, AMP-monostatic-backscattering-operation, Rui Cao (NXP)</a:t>
            </a:r>
            <a:endParaRPr lang="en-US" altLang="en-US" sz="1600" kern="0" dirty="0">
              <a:solidFill>
                <a:srgbClr val="00B050"/>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11-25/0075, Further Thoughts on AMP DL PPDU for Mono-static Backscattering, Rui Cao (NXP)</a:t>
            </a:r>
            <a:endParaRPr lang="en-US" altLang="en-US" sz="1600" kern="0" dirty="0">
              <a:solidFill>
                <a:srgbClr val="00B050"/>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600" i="1" kern="0" dirty="0">
                <a:solidFill>
                  <a:schemeClr val="tx1"/>
                </a:solidFill>
                <a:latin typeface="Calibri" panose="020F0502020204030204" pitchFamily="34" charset="0"/>
                <a:cs typeface="Calibri" panose="020F0502020204030204" pitchFamily="34" charset="0"/>
                <a:sym typeface="+mn-ea"/>
              </a:rPr>
              <a:t>t.b.d. (call for submissions)</a:t>
            </a:r>
            <a:endParaRPr lang="en-US" altLang="zh-CN" sz="1600" b="0" kern="0" dirty="0" smtClean="0">
              <a:solidFill>
                <a:srgbClr val="00B050"/>
              </a:solidFill>
              <a:highlight>
                <a:srgbClr val="FFFF00"/>
              </a:highlight>
              <a:latin typeface="Calibri" panose="020F0502020204030204" pitchFamily="34" charset="0"/>
              <a:cs typeface="Calibri" panose="020F0502020204030204" pitchFamily="34" charset="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Jan 2025</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MAC</a:t>
            </a:r>
            <a:endParaRPr lang="en-US" altLang="zh-CN" sz="3200" kern="0" dirty="0"/>
          </a:p>
        </p:txBody>
      </p:sp>
      <p:sp>
        <p:nvSpPr>
          <p:cNvPr id="8" name="文本占位符 2"/>
          <p:cNvSpPr txBox="1"/>
          <p:nvPr/>
        </p:nvSpPr>
        <p:spPr>
          <a:xfrm>
            <a:off x="929005" y="1524000"/>
            <a:ext cx="10210800" cy="4783455"/>
          </a:xfrm>
          <a:prstGeom prst="rect">
            <a:avLst/>
          </a:prstGeom>
          <a:noFill/>
        </p:spPr>
        <p:txBody>
          <a:bodyPr>
            <a:normAutofit fontScale="925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sym typeface="+mn-ea"/>
              </a:rPr>
              <a:t>11-24/2112, Secure E2E Operation for AMP, </a:t>
            </a:r>
            <a:r>
              <a:rPr lang="en-US" altLang="en-US" sz="1800" kern="0" dirty="0" err="1" smtClean="0">
                <a:solidFill>
                  <a:srgbClr val="00B050"/>
                </a:solidFill>
                <a:latin typeface="Calibri" panose="020F0502020204030204" pitchFamily="34" charset="0"/>
                <a:cs typeface="Calibri" panose="020F0502020204030204" pitchFamily="34" charset="0"/>
                <a:sym typeface="+mn-ea"/>
              </a:rPr>
              <a:t>Sanket</a:t>
            </a:r>
            <a:r>
              <a:rPr lang="en-US" altLang="en-US" sz="1800" kern="0" dirty="0" smtClean="0">
                <a:solidFill>
                  <a:srgbClr val="00B050"/>
                </a:solidFill>
                <a:latin typeface="Calibri" panose="020F0502020204030204" pitchFamily="34" charset="0"/>
                <a:cs typeface="Calibri" panose="020F0502020204030204" pitchFamily="34" charset="0"/>
                <a:sym typeface="+mn-ea"/>
              </a:rPr>
              <a:t> </a:t>
            </a:r>
            <a:r>
              <a:rPr lang="en-US" altLang="en-US" sz="1800" kern="0" dirty="0" err="1" smtClean="0">
                <a:solidFill>
                  <a:srgbClr val="00B050"/>
                </a:solidFill>
                <a:latin typeface="Calibri" panose="020F0502020204030204" pitchFamily="34" charset="0"/>
                <a:cs typeface="Calibri" panose="020F0502020204030204" pitchFamily="34" charset="0"/>
                <a:sym typeface="+mn-ea"/>
              </a:rPr>
              <a:t>Kalamkar</a:t>
            </a:r>
            <a:r>
              <a:rPr lang="en-US" altLang="en-US" sz="1800" kern="0" dirty="0" smtClean="0">
                <a:solidFill>
                  <a:srgbClr val="00B050"/>
                </a:solidFill>
                <a:latin typeface="Calibri" panose="020F0502020204030204" pitchFamily="34" charset="0"/>
                <a:cs typeface="Calibri" panose="020F0502020204030204" pitchFamily="34" charset="0"/>
                <a:sym typeface="+mn-ea"/>
              </a:rPr>
              <a:t> (Qualcomm)</a:t>
            </a:r>
            <a:endParaRPr lang="en-US" altLang="en-US" sz="1800" kern="0" dirty="0" smtClean="0">
              <a:solidFill>
                <a:srgbClr val="00B050"/>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zh-CN" sz="1800" kern="0" dirty="0" smtClean="0">
                <a:solidFill>
                  <a:srgbClr val="00B050"/>
                </a:solidFill>
                <a:latin typeface="Calibri" panose="020F0502020204030204" pitchFamily="34" charset="0"/>
                <a:cs typeface="Calibri" panose="020F0502020204030204" pitchFamily="34" charset="0"/>
                <a:sym typeface="+mn-ea"/>
              </a:rPr>
              <a:t>11-24/2113, UL Access for AMP, </a:t>
            </a:r>
            <a:r>
              <a:rPr lang="en-US" altLang="zh-CN" sz="1800" kern="0" dirty="0" err="1" smtClean="0">
                <a:solidFill>
                  <a:srgbClr val="00B050"/>
                </a:solidFill>
                <a:latin typeface="Calibri" panose="020F0502020204030204" pitchFamily="34" charset="0"/>
                <a:cs typeface="Calibri" panose="020F0502020204030204" pitchFamily="34" charset="0"/>
                <a:sym typeface="+mn-ea"/>
              </a:rPr>
              <a:t>Sanket</a:t>
            </a:r>
            <a:r>
              <a:rPr lang="en-US" altLang="zh-CN" sz="1800" kern="0" dirty="0" smtClean="0">
                <a:solidFill>
                  <a:srgbClr val="00B050"/>
                </a:solidFill>
                <a:latin typeface="Calibri" panose="020F0502020204030204" pitchFamily="34" charset="0"/>
                <a:cs typeface="Calibri" panose="020F0502020204030204" pitchFamily="34" charset="0"/>
                <a:sym typeface="+mn-ea"/>
              </a:rPr>
              <a:t> </a:t>
            </a:r>
            <a:r>
              <a:rPr lang="en-US" altLang="zh-CN" sz="1800" kern="0" dirty="0" err="1" smtClean="0">
                <a:solidFill>
                  <a:srgbClr val="00B050"/>
                </a:solidFill>
                <a:latin typeface="Calibri" panose="020F0502020204030204" pitchFamily="34" charset="0"/>
                <a:cs typeface="Calibri" panose="020F0502020204030204" pitchFamily="34" charset="0"/>
                <a:sym typeface="+mn-ea"/>
              </a:rPr>
              <a:t>Kalamkar</a:t>
            </a:r>
            <a:r>
              <a:rPr lang="en-US" altLang="zh-CN" sz="1800" kern="0" dirty="0" smtClean="0">
                <a:solidFill>
                  <a:srgbClr val="00B050"/>
                </a:solidFill>
                <a:latin typeface="Calibri" panose="020F0502020204030204" pitchFamily="34" charset="0"/>
                <a:cs typeface="Calibri" panose="020F0502020204030204" pitchFamily="34" charset="0"/>
                <a:sym typeface="+mn-ea"/>
              </a:rPr>
              <a:t> (Qualcomm)</a:t>
            </a:r>
            <a:endParaRPr lang="en-US" altLang="zh-CN" sz="1800" kern="0" dirty="0" smtClean="0">
              <a:solidFill>
                <a:srgbClr val="00B050"/>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zh-CN" sz="1800" kern="0" dirty="0" smtClean="0">
                <a:solidFill>
                  <a:srgbClr val="00B050"/>
                </a:solidFill>
                <a:latin typeface="Calibri" panose="020F0502020204030204" pitchFamily="34" charset="0"/>
                <a:cs typeface="Calibri" panose="020F0502020204030204" pitchFamily="34" charset="0"/>
                <a:sym typeface="+mn-ea"/>
              </a:rPr>
              <a:t>11-25/0015, </a:t>
            </a:r>
            <a:r>
              <a:rPr lang="en-US" altLang="zh-CN" sz="1800" kern="0" dirty="0" err="1" smtClean="0">
                <a:solidFill>
                  <a:srgbClr val="00B050"/>
                </a:solidFill>
                <a:latin typeface="Calibri" panose="020F0502020204030204" pitchFamily="34" charset="0"/>
                <a:cs typeface="Calibri" panose="020F0502020204030204" pitchFamily="34" charset="0"/>
                <a:sym typeface="+mn-ea"/>
              </a:rPr>
              <a:t>Leveraing</a:t>
            </a:r>
            <a:r>
              <a:rPr lang="en-US" altLang="zh-CN" sz="1800" kern="0" dirty="0" smtClean="0">
                <a:solidFill>
                  <a:srgbClr val="00B050"/>
                </a:solidFill>
                <a:latin typeface="Calibri" panose="020F0502020204030204" pitchFamily="34" charset="0"/>
                <a:cs typeface="Calibri" panose="020F0502020204030204" pitchFamily="34" charset="0"/>
                <a:sym typeface="+mn-ea"/>
              </a:rPr>
              <a:t> EBCS and WUR to design MAC for 802.11bp, Kamran </a:t>
            </a:r>
            <a:r>
              <a:rPr lang="en-US" altLang="zh-CN" sz="1800" kern="0" dirty="0" err="1" smtClean="0">
                <a:solidFill>
                  <a:srgbClr val="00B050"/>
                </a:solidFill>
                <a:latin typeface="Calibri" panose="020F0502020204030204" pitchFamily="34" charset="0"/>
                <a:cs typeface="Calibri" panose="020F0502020204030204" pitchFamily="34" charset="0"/>
                <a:sym typeface="+mn-ea"/>
              </a:rPr>
              <a:t>Nishat</a:t>
            </a:r>
            <a:r>
              <a:rPr lang="en-US" altLang="zh-CN" sz="1800" kern="0" dirty="0" smtClean="0">
                <a:solidFill>
                  <a:srgbClr val="00B050"/>
                </a:solidFill>
                <a:latin typeface="Calibri" panose="020F0502020204030204" pitchFamily="34" charset="0"/>
                <a:cs typeface="Calibri" panose="020F0502020204030204" pitchFamily="34" charset="0"/>
                <a:sym typeface="+mn-ea"/>
              </a:rPr>
              <a:t> (</a:t>
            </a:r>
            <a:r>
              <a:rPr lang="en-US" altLang="zh-CN" sz="1800" kern="0" dirty="0" err="1" smtClean="0">
                <a:solidFill>
                  <a:srgbClr val="00B050"/>
                </a:solidFill>
                <a:latin typeface="Calibri" panose="020F0502020204030204" pitchFamily="34" charset="0"/>
                <a:cs typeface="Calibri" panose="020F0502020204030204" pitchFamily="34" charset="0"/>
                <a:sym typeface="+mn-ea"/>
              </a:rPr>
              <a:t>Haila</a:t>
            </a:r>
            <a:r>
              <a:rPr lang="en-US" altLang="zh-CN" sz="1800" kern="0" dirty="0" smtClean="0">
                <a:solidFill>
                  <a:srgbClr val="00B050"/>
                </a:solidFill>
                <a:latin typeface="Calibri" panose="020F0502020204030204" pitchFamily="34" charset="0"/>
                <a:cs typeface="Calibri" panose="020F0502020204030204" pitchFamily="34" charset="0"/>
                <a:sym typeface="+mn-ea"/>
              </a:rPr>
              <a:t> Technologies)</a:t>
            </a:r>
            <a:endParaRPr lang="en-US" altLang="zh-CN" sz="1800" kern="0" dirty="0" smtClean="0">
              <a:solidFill>
                <a:srgbClr val="00B050"/>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sym typeface="+mn-ea"/>
              </a:rPr>
              <a:t>11-25/0021</a:t>
            </a:r>
            <a:r>
              <a:rPr lang="en-US" altLang="en-US" sz="1800" kern="0" dirty="0">
                <a:solidFill>
                  <a:srgbClr val="00B050"/>
                </a:solidFill>
                <a:latin typeface="Calibri" panose="020F0502020204030204" pitchFamily="34" charset="0"/>
                <a:cs typeface="Calibri" panose="020F0502020204030204" pitchFamily="34" charset="0"/>
                <a:sym typeface="+mn-ea"/>
              </a:rPr>
              <a:t>, Channel access and trigger design for active STAs, You-wei Chen (MediaTek)</a:t>
            </a:r>
            <a:endParaRPr lang="en-US" altLang="en-US" sz="1800" kern="0" dirty="0">
              <a:solidFill>
                <a:srgbClr val="00B050"/>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sym typeface="+mn-ea"/>
              </a:rPr>
              <a:t>11-25/0031, Trigger based multiple access for AMP, Chuanfeng He (OPPO)</a:t>
            </a:r>
            <a:endParaRPr lang="en-US" altLang="en-US" sz="1800" kern="0" dirty="0">
              <a:solidFill>
                <a:srgbClr val="00B050"/>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sym typeface="+mn-ea"/>
              </a:rPr>
              <a:t>11-25/0032, Duty-cycle AMP operation, Chuanfeng He (OPPO)</a:t>
            </a:r>
            <a:endParaRPr lang="en-US" altLang="en-US" sz="1800" kern="0" dirty="0">
              <a:solidFill>
                <a:srgbClr val="00B050"/>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sym typeface="+mn-ea"/>
              </a:rPr>
              <a:t>11-25/0035, CDM access for AMP,  Chuanfeng He (OPPO)</a:t>
            </a:r>
            <a:endParaRPr lang="en-US" altLang="en-US" sz="1800" kern="0" dirty="0">
              <a:solidFill>
                <a:srgbClr val="00B050"/>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sym typeface="+mn-ea"/>
              </a:rPr>
              <a:t>11-25/0037r0, “Follow-up on AMP Energizer”, Ian Bajaj (Huawei)</a:t>
            </a:r>
            <a:endParaRPr lang="en-US" altLang="en-US" sz="1800" kern="0" dirty="0">
              <a:solidFill>
                <a:srgbClr val="00B050"/>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sym typeface="+mn-ea"/>
              </a:rPr>
              <a:t>11-25/0038r0, “Use Case for AMP STA Reporting”, Ian Bajaj (Huawei)</a:t>
            </a:r>
            <a:endParaRPr lang="en-US" altLang="en-US" sz="1800" kern="0" dirty="0">
              <a:solidFill>
                <a:srgbClr val="00B050"/>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sym typeface="+mn-ea"/>
              </a:rPr>
              <a:t>11-25/0039r0, “ AMP Open Service Period”, Ian Bajaj (Huawei)</a:t>
            </a:r>
            <a:endParaRPr lang="en-US" altLang="en-US" sz="1800" kern="0" dirty="0">
              <a:solidFill>
                <a:srgbClr val="00B050"/>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sym typeface="+mn-ea"/>
              </a:rPr>
              <a:t>11-25/0041, Follow up on AMP identification, Zhanjing Bao (TCL)</a:t>
            </a:r>
            <a:endParaRPr lang="en-US" altLang="en-US" sz="1800" kern="0" dirty="0">
              <a:solidFill>
                <a:srgbClr val="00B050"/>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sym typeface="+mn-ea"/>
              </a:rPr>
              <a:t>11-25/0045r0, "Channel Access for Backscatter non-AP AMP STAs", Rojan Chitrakar (Huawei)</a:t>
            </a:r>
            <a:endParaRPr lang="en-US" altLang="en-US" sz="1800" kern="0" dirty="0">
              <a:solidFill>
                <a:srgbClr val="00B050"/>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sym typeface="+mn-ea"/>
              </a:rPr>
              <a:t>11-25/0046r0, "Channel Access for Active Tx non-AP AMP STAs", Rojan Chitrakar (Huawei)</a:t>
            </a:r>
            <a:endParaRPr lang="en-US" altLang="en-US" sz="1800" kern="0" dirty="0">
              <a:solidFill>
                <a:srgbClr val="00B050"/>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sym typeface="+mn-ea"/>
              </a:rPr>
              <a:t>11-25/0091, frame format discussion follow up, Liwen Chu (NXP)</a:t>
            </a:r>
            <a:endParaRPr lang="en-US" altLang="en-US" sz="1800" kern="0" dirty="0">
              <a:solidFill>
                <a:srgbClr val="00B050"/>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sym typeface="+mn-ea"/>
              </a:rPr>
              <a:t>11-25/0094, AMP device management, Liwen Chu (NXP)</a:t>
            </a:r>
            <a:endParaRPr lang="en-US" altLang="en-US" sz="1800" kern="0" dirty="0">
              <a:solidFill>
                <a:srgbClr val="00B050"/>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800" kern="0" dirty="0">
                <a:solidFill>
                  <a:schemeClr val="tx1"/>
                </a:solidFill>
                <a:latin typeface="Calibri" panose="020F0502020204030204" pitchFamily="34" charset="0"/>
                <a:cs typeface="Calibri" panose="020F0502020204030204" pitchFamily="34" charset="0"/>
                <a:sym typeface="+mn-ea"/>
              </a:rPr>
              <a:t>11-25/0096, Active AMP STA polling procedure, Liwen Chu (NXP)</a:t>
            </a:r>
            <a:endParaRPr lang="en-US" altLang="en-US" sz="1800" kern="0" dirty="0">
              <a:solidFill>
                <a:schemeClr val="tx1"/>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800" i="1" kern="0" dirty="0">
                <a:solidFill>
                  <a:schemeClr val="tx1"/>
                </a:solidFill>
                <a:latin typeface="Calibri" panose="020F0502020204030204" pitchFamily="34" charset="0"/>
                <a:cs typeface="Calibri" panose="020F0502020204030204" pitchFamily="34" charset="0"/>
                <a:sym typeface="+mn-ea"/>
              </a:rPr>
              <a:t>t.b.d. (call for submissions)</a:t>
            </a:r>
            <a:endParaRPr lang="en-US" altLang="en-US" sz="1800" b="0" i="1" kern="0" dirty="0" smtClean="0">
              <a:solidFill>
                <a:schemeClr val="tx1"/>
              </a:solidFill>
              <a:highlight>
                <a:srgbClr val="FFFF00"/>
              </a:highlight>
              <a:latin typeface="Calibri" panose="020F0502020204030204" pitchFamily="34" charset="0"/>
              <a:cs typeface="Calibri" panose="020F0502020204030204" pitchFamily="34" charset="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Jan 2025</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Misc.</a:t>
            </a:r>
            <a:endParaRPr lang="en-US" altLang="zh-CN" sz="3200" kern="0" dirty="0"/>
          </a:p>
        </p:txBody>
      </p:sp>
      <p:sp>
        <p:nvSpPr>
          <p:cNvPr id="8" name="文本占位符 2"/>
          <p:cNvSpPr txBox="1"/>
          <p:nvPr/>
        </p:nvSpPr>
        <p:spPr>
          <a:xfrm>
            <a:off x="928688" y="1524050"/>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indent="-342900" algn="just">
              <a:buFontTx/>
              <a:buChar char="•"/>
              <a:defRPr/>
            </a:pPr>
            <a:r>
              <a:rPr lang="en-US" altLang="zh-CN" sz="1800" kern="0" dirty="0" smtClean="0">
                <a:solidFill>
                  <a:schemeClr val="tx1"/>
                </a:solidFill>
                <a:latin typeface="Calibri" panose="020F0502020204030204" pitchFamily="34" charset="0"/>
                <a:cs typeface="Calibri" panose="020F0502020204030204" pitchFamily="34" charset="0"/>
                <a:sym typeface="+mn-ea"/>
              </a:rPr>
              <a:t>WPT</a:t>
            </a:r>
            <a:endParaRPr lang="en-US" altLang="zh-CN" sz="1800" kern="0" dirty="0" smtClean="0">
              <a:solidFill>
                <a:schemeClr val="tx1"/>
              </a:solidFill>
              <a:latin typeface="Calibri" panose="020F0502020204030204" pitchFamily="34" charset="0"/>
              <a:cs typeface="Calibri" panose="020F0502020204030204" pitchFamily="34" charset="0"/>
              <a:sym typeface="+mn-ea"/>
            </a:endParaRPr>
          </a:p>
          <a:p>
            <a:pPr marL="800100" lvl="1" indent="-342900" algn="l">
              <a:buSzTx/>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11-25/0029, WPT Protocol, Wave and PPDU, Yinan Qi (OPPO)</a:t>
            </a:r>
            <a:endParaRPr lang="en-US" altLang="en-US" sz="1600" kern="0" dirty="0">
              <a:solidFill>
                <a:srgbClr val="00B050"/>
              </a:solidFill>
              <a:latin typeface="Calibri" panose="020F0502020204030204" pitchFamily="34" charset="0"/>
              <a:cs typeface="Calibri" panose="020F0502020204030204" pitchFamily="34" charset="0"/>
              <a:sym typeface="+mn-ea"/>
            </a:endParaRPr>
          </a:p>
          <a:p>
            <a:pPr marL="800100" lvl="1" indent="-342900" algn="l">
              <a:buSzTx/>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11-25/0012, WPT Waveform Comparison, Amichai Sanderovich (Wiliot)</a:t>
            </a:r>
            <a:endParaRPr lang="en-US" altLang="en-US" sz="1600" kern="0" dirty="0">
              <a:solidFill>
                <a:srgbClr val="00B050"/>
              </a:solidFill>
              <a:latin typeface="Calibri" panose="020F0502020204030204" pitchFamily="34" charset="0"/>
              <a:cs typeface="Calibri" panose="020F0502020204030204" pitchFamily="34" charset="0"/>
              <a:sym typeface="+mn-ea"/>
            </a:endParaRPr>
          </a:p>
          <a:p>
            <a:pPr marL="800100" lvl="1" indent="-342900" algn="l">
              <a:buFontTx/>
              <a:buChar char="•"/>
              <a:defRPr/>
            </a:pPr>
            <a:r>
              <a:rPr lang="en-US" altLang="en-US" sz="1600" i="1" kern="0" dirty="0">
                <a:solidFill>
                  <a:schemeClr val="tx1"/>
                </a:solidFill>
                <a:latin typeface="Calibri" panose="020F0502020204030204" pitchFamily="34" charset="0"/>
                <a:cs typeface="Calibri" panose="020F0502020204030204" pitchFamily="34" charset="0"/>
                <a:sym typeface="+mn-ea"/>
              </a:rPr>
              <a:t>t.b.d.(call for submissions)</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smtClean="0">
              <a:solidFill>
                <a:schemeClr val="tx1"/>
              </a:solidFill>
              <a:latin typeface="Calibri" panose="020F0502020204030204" pitchFamily="34" charset="0"/>
              <a:cs typeface="Calibri" panose="020F0502020204030204" pitchFamily="34" charset="0"/>
            </a:endParaRPr>
          </a:p>
          <a:p>
            <a:pPr marL="499745" indent="-342900" algn="just">
              <a:buFontTx/>
              <a:buChar char="•"/>
              <a:defRPr/>
            </a:pPr>
            <a:r>
              <a:rPr lang="en-US" altLang="zh-CN" sz="1800" kern="0" dirty="0" smtClean="0">
                <a:solidFill>
                  <a:schemeClr val="tx1"/>
                </a:solidFill>
                <a:latin typeface="Calibri" panose="020F0502020204030204" pitchFamily="34" charset="0"/>
                <a:cs typeface="Calibri" panose="020F0502020204030204" pitchFamily="34" charset="0"/>
              </a:rPr>
              <a:t>Security</a:t>
            </a:r>
            <a:endParaRPr lang="en-US" altLang="zh-CN" sz="1800" kern="0" dirty="0" smtClean="0">
              <a:solidFill>
                <a:schemeClr val="tx1"/>
              </a:solidFill>
              <a:latin typeface="Calibri" panose="020F0502020204030204" pitchFamily="34" charset="0"/>
              <a:cs typeface="Calibri" panose="020F0502020204030204" pitchFamily="34" charset="0"/>
            </a:endParaRPr>
          </a:p>
          <a:p>
            <a:pPr marL="800100" lvl="1" indent="-342900" algn="l">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11-24/1998, Secure Transaction Methods with Low Computation Complexity for AMP Devices, Hui Luo (Infineon)</a:t>
            </a:r>
            <a:endParaRPr lang="en-US" altLang="en-US" sz="1600" kern="0" dirty="0">
              <a:solidFill>
                <a:srgbClr val="00B050"/>
              </a:solidFill>
              <a:latin typeface="Calibri" panose="020F0502020204030204" pitchFamily="34" charset="0"/>
              <a:cs typeface="Calibri" panose="020F0502020204030204" pitchFamily="34" charset="0"/>
              <a:sym typeface="+mn-ea"/>
            </a:endParaRPr>
          </a:p>
          <a:p>
            <a:pPr marL="800100" lvl="1" indent="-342900" algn="l">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11-24/1916, Recap of Compact Secure Transaction Methods for AMP, Hui Luo (Infineon)</a:t>
            </a:r>
            <a:endParaRPr lang="en-US" altLang="en-US" sz="1600" kern="0" dirty="0">
              <a:solidFill>
                <a:srgbClr val="00B050"/>
              </a:solidFill>
              <a:latin typeface="Calibri" panose="020F0502020204030204" pitchFamily="34" charset="0"/>
              <a:cs typeface="Calibri" panose="020F0502020204030204" pitchFamily="34" charset="0"/>
              <a:sym typeface="+mn-ea"/>
            </a:endParaRPr>
          </a:p>
          <a:p>
            <a:pPr marL="800100" lvl="1" indent="-342900" algn="l">
              <a:buFontTx/>
              <a:buChar char="•"/>
              <a:defRPr/>
            </a:pPr>
            <a:r>
              <a:rPr lang="en-US" altLang="en-US" sz="1600" i="1" kern="0" dirty="0">
                <a:solidFill>
                  <a:schemeClr val="tx1"/>
                </a:solidFill>
                <a:latin typeface="Calibri" panose="020F0502020204030204" pitchFamily="34" charset="0"/>
                <a:cs typeface="Calibri" panose="020F0502020204030204" pitchFamily="34" charset="0"/>
                <a:sym typeface="+mn-ea"/>
              </a:rPr>
              <a:t>t.b.d.(call for submissions)</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a:p>
            <a:pPr marL="457200" lvl="1" indent="0" algn="just">
              <a:defRPr/>
            </a:pPr>
            <a:endParaRPr lang="en-US" altLang="zh-CN" sz="1600" kern="0" dirty="0">
              <a:solidFill>
                <a:schemeClr val="tx1"/>
              </a:solid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chor="t"/>
          <a:lstStyle/>
          <a:p>
            <a:r>
              <a:rPr lang="en-US" altLang="zh-CN" sz="3200" dirty="0" smtClean="0">
                <a:solidFill>
                  <a:schemeClr val="tx1"/>
                </a:solidFill>
              </a:rPr>
              <a:t>Meeting agenda for the week</a:t>
            </a:r>
            <a:endParaRPr lang="zh-CN" altLang="en-US" sz="3200" dirty="0">
              <a:solidFill>
                <a:schemeClr val="tx1"/>
              </a:solidFill>
            </a:endParaRPr>
          </a:p>
        </p:txBody>
      </p:sp>
      <p:sp>
        <p:nvSpPr>
          <p:cNvPr id="4" name="页脚占位符 3"/>
          <p:cNvSpPr>
            <a:spLocks noGrp="1"/>
          </p:cNvSpPr>
          <p:nvPr>
            <p:ph type="ftr" idx="11"/>
          </p:nvPr>
        </p:nvSpPr>
        <p:spPr/>
        <p:txBody>
          <a:bodyPr/>
          <a:lstStyle/>
          <a:p>
            <a:pPr eaLnBrk="0" hangingPunct="0">
              <a:defRPr/>
            </a:pPr>
            <a:r>
              <a:rPr lang="en-US" smtClean="0"/>
              <a:t>Bo Sun (Sanechips)</a:t>
            </a:r>
            <a:endParaRPr lang="en-US" dirty="0"/>
          </a:p>
        </p:txBody>
      </p:sp>
      <p:sp>
        <p:nvSpPr>
          <p:cNvPr id="5" name="灯片编号占位符 4"/>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Rectangle 3"/>
          <p:cNvSpPr txBox="1">
            <a:spLocks noChangeArrowheads="1"/>
          </p:cNvSpPr>
          <p:nvPr/>
        </p:nvSpPr>
        <p:spPr bwMode="auto">
          <a:xfrm>
            <a:off x="4038600" y="1372870"/>
            <a:ext cx="3585845" cy="50095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spcBef>
                <a:spcPts val="0"/>
              </a:spcBef>
              <a:buNone/>
              <a:defRPr/>
            </a:pPr>
            <a:r>
              <a:rPr lang="en-US" altLang="en-GB" sz="1800" u="sng" dirty="0" smtClean="0">
                <a:sym typeface="+mn-ea"/>
              </a:rPr>
              <a:t>Tuesday</a:t>
            </a:r>
            <a:r>
              <a:rPr lang="en-GB" altLang="en-US" sz="1800" u="sng" dirty="0" smtClean="0">
                <a:sym typeface="+mn-ea"/>
              </a:rPr>
              <a:t> (</a:t>
            </a:r>
            <a:r>
              <a:rPr lang="en-US" altLang="en-GB" sz="1800" u="sng" dirty="0" smtClean="0">
                <a:sym typeface="+mn-ea"/>
              </a:rPr>
              <a:t>P</a:t>
            </a:r>
            <a:r>
              <a:rPr lang="en-GB" altLang="en-US" sz="1800" u="sng" dirty="0" smtClean="0">
                <a:sym typeface="+mn-ea"/>
              </a:rPr>
              <a:t>M</a:t>
            </a:r>
            <a:r>
              <a:rPr lang="en-US" altLang="en-GB" sz="1800" u="sng" dirty="0" smtClean="0">
                <a:sym typeface="+mn-ea"/>
              </a:rPr>
              <a:t>2, 401</a:t>
            </a:r>
            <a:r>
              <a:rPr lang="en-GB" altLang="en-US" sz="1800" u="sng" dirty="0" smtClean="0">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ym typeface="+mn-ea"/>
              </a:rPr>
              <a:t>Regular items</a:t>
            </a:r>
            <a:endParaRPr lang="en-US" sz="1800" dirty="0" smtClean="0">
              <a:solidFill>
                <a:schemeClr val="tx1"/>
              </a:solidFill>
            </a:endParaRPr>
          </a:p>
          <a:p>
            <a:pPr eaLnBrk="0" hangingPunct="0">
              <a:lnSpc>
                <a:spcPct val="100000"/>
              </a:lnSpc>
              <a:spcBef>
                <a:spcPts val="0"/>
              </a:spcBef>
              <a:defRPr/>
            </a:pPr>
            <a:r>
              <a:rPr lang="en-US" altLang="en-GB" sz="1800" dirty="0" smtClean="0">
                <a:sym typeface="+mn-ea"/>
              </a:rPr>
              <a:t>Contribution discussion</a:t>
            </a:r>
            <a:endParaRPr lang="en-US" altLang="en-GB" sz="1800" dirty="0" smtClean="0">
              <a:solidFill>
                <a:schemeClr val="tx1"/>
              </a:solidFill>
            </a:endParaRPr>
          </a:p>
          <a:p>
            <a:pPr lvl="0" eaLnBrk="0" hangingPunct="0">
              <a:lnSpc>
                <a:spcPct val="100000"/>
              </a:lnSpc>
              <a:spcBef>
                <a:spcPts val="0"/>
              </a:spcBef>
              <a:defRPr/>
            </a:pPr>
            <a:r>
              <a:rPr lang="en-GB" altLang="en-US" sz="1800" dirty="0">
                <a:sym typeface="+mn-ea"/>
              </a:rPr>
              <a:t>Recess</a:t>
            </a:r>
            <a:endParaRPr lang="en-GB" altLang="en-US" sz="1800" dirty="0">
              <a:sym typeface="+mn-ea"/>
            </a:endParaRP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smtClean="0">
                <a:solidFill>
                  <a:schemeClr val="tx1"/>
                </a:solidFill>
              </a:rPr>
              <a:t>Wednesday</a:t>
            </a:r>
            <a:r>
              <a:rPr lang="en-GB" altLang="en-US" sz="1800" u="sng" dirty="0" smtClean="0">
                <a:solidFill>
                  <a:schemeClr val="tx1"/>
                </a:solidFill>
              </a:rPr>
              <a:t> (</a:t>
            </a:r>
            <a:r>
              <a:rPr lang="en-US" altLang="en-GB" sz="1800" u="sng" dirty="0" smtClean="0">
                <a:solidFill>
                  <a:schemeClr val="tx1"/>
                </a:solidFill>
              </a:rPr>
              <a:t>A</a:t>
            </a:r>
            <a:r>
              <a:rPr lang="en-GB" altLang="en-US" sz="1800" u="sng" dirty="0" smtClean="0">
                <a:solidFill>
                  <a:schemeClr val="tx1"/>
                </a:solidFill>
              </a:rPr>
              <a:t>M</a:t>
            </a:r>
            <a:r>
              <a:rPr lang="en-US" altLang="en-GB" sz="1800" u="sng" dirty="0" smtClean="0">
                <a:solidFill>
                  <a:schemeClr val="tx1"/>
                </a:solidFill>
              </a:rPr>
              <a:t>1, </a:t>
            </a:r>
            <a:r>
              <a:rPr lang="en-US" altLang="en-GB" sz="1800" u="sng" dirty="0" smtClean="0">
                <a:sym typeface="+mn-ea"/>
              </a:rPr>
              <a:t>401</a:t>
            </a:r>
            <a:r>
              <a:rPr lang="en-GB" altLang="en-US" sz="1800" u="sng" dirty="0" smtClean="0">
                <a:solidFill>
                  <a:schemeClr val="tx1"/>
                </a:solidFill>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olidFill>
                  <a:schemeClr val="tx1"/>
                </a:solidFill>
              </a:rPr>
              <a:t>Regular items</a:t>
            </a:r>
            <a:endParaRPr lang="en-US" sz="1800" dirty="0" smtClean="0">
              <a:solidFill>
                <a:schemeClr val="tx1"/>
              </a:solidFill>
            </a:endParaRPr>
          </a:p>
          <a:p>
            <a:pPr eaLnBrk="0" hangingPunct="0">
              <a:lnSpc>
                <a:spcPct val="100000"/>
              </a:lnSpc>
              <a:spcBef>
                <a:spcPts val="0"/>
              </a:spcBef>
              <a:defRPr/>
            </a:pPr>
            <a:r>
              <a:rPr lang="en-US" altLang="en-GB" sz="1800" dirty="0" smtClean="0">
                <a:solidFill>
                  <a:schemeClr val="tx1"/>
                </a:solidFill>
              </a:rPr>
              <a:t>Contribution discussion</a:t>
            </a:r>
            <a:endParaRPr lang="en-US" altLang="en-GB" sz="1800" dirty="0" smtClean="0">
              <a:solidFill>
                <a:schemeClr val="tx1"/>
              </a:solidFill>
            </a:endParaRPr>
          </a:p>
          <a:p>
            <a:pPr lvl="0" eaLnBrk="0" hangingPunct="0">
              <a:lnSpc>
                <a:spcPct val="100000"/>
              </a:lnSpc>
              <a:spcBef>
                <a:spcPts val="0"/>
              </a:spcBef>
              <a:defRPr/>
            </a:pPr>
            <a:r>
              <a:rPr lang="en-GB" altLang="en-US" sz="1800" dirty="0">
                <a:solidFill>
                  <a:schemeClr val="tx1"/>
                </a:solidFill>
                <a:sym typeface="+mn-ea"/>
              </a:rPr>
              <a:t>Recess</a:t>
            </a:r>
            <a:endParaRPr lang="en-GB" altLang="en-US" sz="1800" dirty="0">
              <a:solidFill>
                <a:schemeClr val="tx1"/>
              </a:solidFill>
              <a:sym typeface="+mn-ea"/>
            </a:endParaRP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smtClean="0">
                <a:solidFill>
                  <a:schemeClr val="tx1"/>
                </a:solidFill>
                <a:sym typeface="+mn-ea"/>
              </a:rPr>
              <a:t>Wednesday</a:t>
            </a:r>
            <a:r>
              <a:rPr lang="en-GB" altLang="en-US" sz="1800" u="sng" dirty="0" smtClean="0">
                <a:solidFill>
                  <a:schemeClr val="tx1"/>
                </a:solidFill>
                <a:sym typeface="+mn-ea"/>
              </a:rPr>
              <a:t> (</a:t>
            </a:r>
            <a:r>
              <a:rPr lang="en-US" altLang="en-GB" sz="1800" u="sng" dirty="0" smtClean="0">
                <a:solidFill>
                  <a:schemeClr val="tx1"/>
                </a:solidFill>
                <a:sym typeface="+mn-ea"/>
              </a:rPr>
              <a:t>AM2, </a:t>
            </a:r>
            <a:r>
              <a:rPr lang="en-US" altLang="en-GB" sz="1800" u="sng" dirty="0" smtClean="0">
                <a:sym typeface="+mn-ea"/>
              </a:rPr>
              <a:t>401</a:t>
            </a:r>
            <a:r>
              <a:rPr lang="en-GB" altLang="en-US" sz="1800" u="sng" dirty="0" smtClean="0">
                <a:solidFill>
                  <a:schemeClr val="tx1"/>
                </a:solidFill>
                <a:sym typeface="+mn-ea"/>
              </a:rPr>
              <a:t>)</a:t>
            </a:r>
            <a:endParaRPr lang="en-GB" altLang="en-US" sz="1800" u="sng" dirty="0" smtClean="0">
              <a:solidFill>
                <a:schemeClr val="tx1"/>
              </a:solidFill>
            </a:endParaRPr>
          </a:p>
          <a:p>
            <a:pPr lvl="0" eaLnBrk="0" hangingPunct="0">
              <a:lnSpc>
                <a:spcPct val="100000"/>
              </a:lnSpc>
              <a:spcBef>
                <a:spcPts val="0"/>
              </a:spcBef>
              <a:defRPr/>
            </a:pPr>
            <a:r>
              <a:rPr lang="en-US" altLang="en-GB" sz="1800" dirty="0" smtClean="0">
                <a:solidFill>
                  <a:schemeClr val="tx1"/>
                </a:solidFill>
                <a:sym typeface="+mn-ea"/>
              </a:rPr>
              <a:t>Regular items</a:t>
            </a:r>
            <a:endParaRPr lang="en-US" altLang="en-GB" sz="1800" dirty="0" smtClean="0">
              <a:solidFill>
                <a:schemeClr val="tx1"/>
              </a:solidFill>
              <a:sym typeface="+mn-ea"/>
            </a:endParaRPr>
          </a:p>
          <a:p>
            <a:pPr lvl="0" eaLnBrk="0" hangingPunct="0">
              <a:lnSpc>
                <a:spcPct val="100000"/>
              </a:lnSpc>
              <a:spcBef>
                <a:spcPts val="0"/>
              </a:spcBef>
              <a:defRPr/>
            </a:pPr>
            <a:r>
              <a:rPr lang="en-US" altLang="en-GB" sz="1800" dirty="0" smtClean="0">
                <a:solidFill>
                  <a:schemeClr val="tx1"/>
                </a:solidFill>
                <a:sym typeface="+mn-ea"/>
              </a:rPr>
              <a:t>Contribution discussion</a:t>
            </a:r>
            <a:endParaRPr lang="en-US" altLang="en-GB" sz="1800" dirty="0" smtClean="0">
              <a:solidFill>
                <a:schemeClr val="tx1"/>
              </a:solidFill>
              <a:sym typeface="+mn-ea"/>
            </a:endParaRPr>
          </a:p>
          <a:p>
            <a:pPr lvl="0" eaLnBrk="0" hangingPunct="0">
              <a:lnSpc>
                <a:spcPct val="100000"/>
              </a:lnSpc>
              <a:spcBef>
                <a:spcPts val="0"/>
              </a:spcBef>
              <a:defRPr/>
            </a:pPr>
            <a:r>
              <a:rPr lang="en-US" altLang="en-GB" sz="1800" dirty="0" smtClean="0">
                <a:solidFill>
                  <a:schemeClr val="tx1"/>
                </a:solidFill>
                <a:sym typeface="+mn-ea"/>
              </a:rPr>
              <a:t>Recess</a:t>
            </a:r>
            <a:endParaRPr lang="en-US" altLang="en-GB" sz="1800" dirty="0" smtClean="0">
              <a:solidFill>
                <a:schemeClr val="tx1"/>
              </a:solidFill>
              <a:sym typeface="+mn-ea"/>
            </a:endParaRPr>
          </a:p>
          <a:p>
            <a:pPr marL="0" lvl="0" indent="0" eaLnBrk="0" hangingPunct="0">
              <a:lnSpc>
                <a:spcPct val="100000"/>
              </a:lnSpc>
              <a:spcBef>
                <a:spcPts val="0"/>
              </a:spcBef>
              <a:buNone/>
              <a:defRPr/>
            </a:pPr>
            <a:endParaRPr lang="en-US" altLang="en-GB" sz="1800" dirty="0" smtClean="0">
              <a:solidFill>
                <a:schemeClr val="tx1"/>
              </a:solidFill>
              <a:sym typeface="+mn-ea"/>
            </a:endParaRPr>
          </a:p>
          <a:p>
            <a:pPr marL="0" lvl="0" indent="0" eaLnBrk="0" hangingPunct="0">
              <a:lnSpc>
                <a:spcPct val="120000"/>
              </a:lnSpc>
              <a:spcBef>
                <a:spcPts val="600"/>
              </a:spcBef>
              <a:buNone/>
              <a:defRPr/>
            </a:pPr>
            <a:endParaRPr lang="en-US" altLang="en-GB" sz="1800" dirty="0" smtClean="0">
              <a:solidFill>
                <a:schemeClr val="tx1"/>
              </a:solidFill>
              <a:sym typeface="+mn-ea"/>
            </a:endParaRPr>
          </a:p>
        </p:txBody>
      </p:sp>
      <p:sp>
        <p:nvSpPr>
          <p:cNvPr id="7" name="Rectangle 3"/>
          <p:cNvSpPr txBox="1">
            <a:spLocks noChangeArrowheads="1"/>
          </p:cNvSpPr>
          <p:nvPr/>
        </p:nvSpPr>
        <p:spPr bwMode="auto">
          <a:xfrm>
            <a:off x="7846060" y="1372870"/>
            <a:ext cx="3938270" cy="4428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spcBef>
                <a:spcPts val="0"/>
              </a:spcBef>
              <a:buNone/>
              <a:defRPr/>
            </a:pPr>
            <a:r>
              <a:rPr lang="en-US" altLang="en-GB" sz="1800" u="sng" dirty="0" smtClean="0">
                <a:sym typeface="+mn-ea"/>
              </a:rPr>
              <a:t>Thursday</a:t>
            </a:r>
            <a:r>
              <a:rPr lang="en-GB" altLang="en-US" sz="1800" u="sng" dirty="0" smtClean="0">
                <a:sym typeface="+mn-ea"/>
              </a:rPr>
              <a:t> (</a:t>
            </a:r>
            <a:r>
              <a:rPr lang="en-US" altLang="en-GB" sz="1800" u="sng" dirty="0" smtClean="0">
                <a:sym typeface="+mn-ea"/>
              </a:rPr>
              <a:t>AM1, 401</a:t>
            </a:r>
            <a:r>
              <a:rPr lang="en-GB" altLang="en-US" sz="1800" u="sng" dirty="0" smtClean="0">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ym typeface="+mn-ea"/>
              </a:rPr>
              <a:t>Regular items</a:t>
            </a:r>
            <a:endParaRPr lang="en-US" sz="1800" dirty="0" smtClean="0">
              <a:solidFill>
                <a:schemeClr val="tx1"/>
              </a:solidFill>
              <a:sym typeface="+mn-ea"/>
            </a:endParaRPr>
          </a:p>
          <a:p>
            <a:pPr lvl="0" eaLnBrk="0" hangingPunct="0">
              <a:lnSpc>
                <a:spcPct val="100000"/>
              </a:lnSpc>
              <a:spcBef>
                <a:spcPts val="0"/>
              </a:spcBef>
              <a:defRPr/>
            </a:pPr>
            <a:r>
              <a:rPr lang="en-US" altLang="en-GB" sz="1800" dirty="0" smtClean="0">
                <a:sym typeface="+mn-ea"/>
              </a:rPr>
              <a:t>Contribution discussion</a:t>
            </a:r>
            <a:endParaRPr lang="en-US" altLang="en-GB" sz="1800" dirty="0" smtClean="0">
              <a:solidFill>
                <a:schemeClr val="tx1"/>
              </a:solidFill>
              <a:sym typeface="+mn-ea"/>
            </a:endParaRPr>
          </a:p>
          <a:p>
            <a:pPr lvl="0" eaLnBrk="0" hangingPunct="0">
              <a:lnSpc>
                <a:spcPct val="100000"/>
              </a:lnSpc>
              <a:spcBef>
                <a:spcPts val="0"/>
              </a:spcBef>
              <a:defRPr/>
            </a:pPr>
            <a:r>
              <a:rPr lang="en-US" altLang="en-GB" sz="1800" dirty="0" smtClean="0">
                <a:sym typeface="+mn-ea"/>
              </a:rPr>
              <a:t>Recess</a:t>
            </a:r>
            <a:endParaRPr lang="en-US" altLang="en-GB" sz="1800" dirty="0" smtClean="0">
              <a:sym typeface="+mn-ea"/>
            </a:endParaRPr>
          </a:p>
          <a:p>
            <a:pPr lvl="0" eaLnBrk="0" hangingPunct="0">
              <a:lnSpc>
                <a:spcPct val="100000"/>
              </a:lnSpc>
              <a:spcBef>
                <a:spcPts val="0"/>
              </a:spcBef>
              <a:defRPr/>
            </a:pPr>
            <a:endParaRPr lang="en-US" altLang="en-GB" sz="1800" dirty="0" smtClean="0">
              <a:solidFill>
                <a:schemeClr val="tx1"/>
              </a:solidFill>
              <a:sym typeface="+mn-ea"/>
            </a:endParaRPr>
          </a:p>
          <a:p>
            <a:pPr marL="0" lvl="0" indent="0" eaLnBrk="0" hangingPunct="0">
              <a:spcBef>
                <a:spcPts val="0"/>
              </a:spcBef>
              <a:buNone/>
              <a:defRPr/>
            </a:pPr>
            <a:r>
              <a:rPr lang="en-GB" altLang="en-US" sz="1800" u="sng" dirty="0" smtClean="0">
                <a:solidFill>
                  <a:schemeClr val="tx1"/>
                </a:solidFill>
                <a:sym typeface="+mn-ea"/>
              </a:rPr>
              <a:t>Thursday (</a:t>
            </a:r>
            <a:r>
              <a:rPr lang="en-US" altLang="en-GB" sz="1800" u="sng" dirty="0" smtClean="0">
                <a:solidFill>
                  <a:schemeClr val="tx1"/>
                </a:solidFill>
                <a:sym typeface="+mn-ea"/>
              </a:rPr>
              <a:t>P</a:t>
            </a:r>
            <a:r>
              <a:rPr lang="en-GB" altLang="en-US" sz="1800" u="sng" dirty="0" smtClean="0">
                <a:solidFill>
                  <a:schemeClr val="tx1"/>
                </a:solidFill>
                <a:sym typeface="+mn-ea"/>
              </a:rPr>
              <a:t>M</a:t>
            </a:r>
            <a:r>
              <a:rPr lang="en-US" altLang="en-GB" sz="1800" u="sng" dirty="0" smtClean="0">
                <a:solidFill>
                  <a:schemeClr val="tx1"/>
                </a:solidFill>
                <a:sym typeface="+mn-ea"/>
              </a:rPr>
              <a:t>1</a:t>
            </a:r>
            <a:r>
              <a:rPr lang="en-GB" altLang="en-US" sz="1800" u="sng" dirty="0" smtClean="0">
                <a:solidFill>
                  <a:schemeClr val="tx1"/>
                </a:solidFill>
                <a:sym typeface="+mn-ea"/>
              </a:rPr>
              <a:t>, </a:t>
            </a:r>
            <a:r>
              <a:rPr lang="en-US" altLang="en-GB" sz="1800" u="sng" dirty="0" smtClean="0">
                <a:sym typeface="+mn-ea"/>
              </a:rPr>
              <a:t>401</a:t>
            </a:r>
            <a:r>
              <a:rPr lang="en-GB" altLang="en-US" sz="1800" u="sng" dirty="0" smtClean="0">
                <a:solidFill>
                  <a:schemeClr val="tx1"/>
                </a:solidFill>
                <a:sym typeface="+mn-ea"/>
              </a:rPr>
              <a:t>)</a:t>
            </a:r>
            <a:endParaRPr lang="en-GB" altLang="en-US" sz="1800" u="sng" dirty="0" smtClean="0">
              <a:solidFill>
                <a:schemeClr val="tx1"/>
              </a:solidFill>
            </a:endParaRPr>
          </a:p>
          <a:p>
            <a:pPr eaLnBrk="0" hangingPunct="0">
              <a:spcBef>
                <a:spcPts val="0"/>
              </a:spcBef>
              <a:defRPr/>
            </a:pPr>
            <a:r>
              <a:rPr lang="en-US" altLang="en-GB" sz="1800" dirty="0" smtClean="0">
                <a:solidFill>
                  <a:schemeClr val="tx1"/>
                </a:solidFill>
                <a:sym typeface="+mn-ea"/>
              </a:rPr>
              <a:t>Regular items</a:t>
            </a:r>
            <a:endParaRPr lang="en-US" altLang="en-GB" sz="1800" dirty="0" smtClean="0">
              <a:solidFill>
                <a:schemeClr val="tx1"/>
              </a:solidFill>
              <a:sym typeface="+mn-ea"/>
            </a:endParaRPr>
          </a:p>
          <a:p>
            <a:pPr eaLnBrk="0" hangingPunct="0">
              <a:spcBef>
                <a:spcPts val="0"/>
              </a:spcBef>
              <a:defRPr/>
            </a:pPr>
            <a:r>
              <a:rPr lang="en-US" altLang="en-GB" sz="1800" dirty="0">
                <a:sym typeface="+mn-ea"/>
              </a:rPr>
              <a:t>SPs and Motions</a:t>
            </a:r>
            <a:endParaRPr lang="en-US" altLang="en-GB" sz="1800" dirty="0">
              <a:sym typeface="+mn-ea"/>
            </a:endParaRPr>
          </a:p>
          <a:p>
            <a:pPr eaLnBrk="0" hangingPunct="0">
              <a:spcBef>
                <a:spcPts val="0"/>
              </a:spcBef>
              <a:defRPr/>
            </a:pPr>
            <a:r>
              <a:rPr lang="en-US" altLang="en-GB" sz="1800" dirty="0" smtClean="0">
                <a:solidFill>
                  <a:schemeClr val="tx1"/>
                </a:solidFill>
                <a:sym typeface="+mn-ea"/>
              </a:rPr>
              <a:t>Contribution discussion</a:t>
            </a:r>
            <a:endParaRPr lang="en-US" altLang="en-GB" sz="1800" dirty="0" smtClean="0">
              <a:solidFill>
                <a:schemeClr val="tx1"/>
              </a:solidFill>
              <a:sym typeface="+mn-ea"/>
            </a:endParaRPr>
          </a:p>
          <a:p>
            <a:pPr eaLnBrk="0" hangingPunct="0">
              <a:spcBef>
                <a:spcPts val="0"/>
              </a:spcBef>
              <a:defRPr/>
            </a:pPr>
            <a:r>
              <a:rPr lang="en-US" altLang="en-GB" sz="1800" dirty="0" smtClean="0">
                <a:solidFill>
                  <a:schemeClr val="tx1"/>
                </a:solidFill>
                <a:sym typeface="+mn-ea"/>
              </a:rPr>
              <a:t>Timeline Review</a:t>
            </a:r>
            <a:endParaRPr lang="en-US" altLang="en-GB" sz="1800" dirty="0" smtClean="0">
              <a:solidFill>
                <a:schemeClr val="tx1"/>
              </a:solidFill>
              <a:sym typeface="+mn-ea"/>
            </a:endParaRPr>
          </a:p>
          <a:p>
            <a:pPr eaLnBrk="0" hangingPunct="0">
              <a:spcBef>
                <a:spcPts val="0"/>
              </a:spcBef>
              <a:defRPr/>
            </a:pPr>
            <a:r>
              <a:rPr lang="en-US" altLang="en-GB" sz="1800" dirty="0" smtClean="0">
                <a:solidFill>
                  <a:schemeClr val="tx1"/>
                </a:solidFill>
                <a:sym typeface="+mn-ea"/>
              </a:rPr>
              <a:t>Teleconference Plan</a:t>
            </a:r>
            <a:endParaRPr lang="en-US" altLang="en-GB" sz="1800" dirty="0" smtClean="0">
              <a:solidFill>
                <a:schemeClr val="tx1"/>
              </a:solidFill>
            </a:endParaRPr>
          </a:p>
          <a:p>
            <a:pPr lvl="0" eaLnBrk="0" hangingPunct="0">
              <a:spcBef>
                <a:spcPts val="0"/>
              </a:spcBef>
              <a:defRPr/>
            </a:pPr>
            <a:r>
              <a:rPr lang="en-US" altLang="en-GB" sz="1800" dirty="0" smtClean="0">
                <a:solidFill>
                  <a:schemeClr val="tx1"/>
                </a:solidFill>
                <a:sym typeface="+mn-ea"/>
              </a:rPr>
              <a:t>Adjourn</a:t>
            </a:r>
            <a:endParaRPr lang="en-US" altLang="en-GB" sz="1800" dirty="0" smtClean="0">
              <a:solidFill>
                <a:schemeClr val="tx1"/>
              </a:solidFill>
              <a:sym typeface="+mn-ea"/>
            </a:endParaRPr>
          </a:p>
        </p:txBody>
      </p:sp>
      <p:sp>
        <p:nvSpPr>
          <p:cNvPr id="10" name="日期占位符 3"/>
          <p:cNvSpPr>
            <a:spLocks noGrp="1"/>
          </p:cNvSpPr>
          <p:nvPr>
            <p:ph type="dt" idx="10"/>
          </p:nvPr>
        </p:nvSpPr>
        <p:spPr>
          <a:xfrm>
            <a:off x="928688" y="333375"/>
            <a:ext cx="2500313" cy="273050"/>
          </a:xfrm>
        </p:spPr>
        <p:txBody>
          <a:bodyPr/>
          <a:lstStyle/>
          <a:p>
            <a:pPr eaLnBrk="0" hangingPunct="0">
              <a:defRPr/>
            </a:pPr>
            <a:r>
              <a:rPr lang="en-US" dirty="0" smtClean="0"/>
              <a:t>Jan 2025</a:t>
            </a:r>
            <a:endParaRPr lang="en-US" dirty="0"/>
          </a:p>
        </p:txBody>
      </p:sp>
      <p:sp>
        <p:nvSpPr>
          <p:cNvPr id="3" name="文本框 2"/>
          <p:cNvSpPr txBox="1"/>
          <p:nvPr/>
        </p:nvSpPr>
        <p:spPr>
          <a:xfrm>
            <a:off x="7315200" y="4723765"/>
            <a:ext cx="4803775" cy="1641475"/>
          </a:xfrm>
          <a:prstGeom prst="rect">
            <a:avLst/>
          </a:prstGeom>
          <a:noFill/>
        </p:spPr>
        <p:txBody>
          <a:bodyPr wrap="square" rtlCol="0" anchor="t">
            <a:spAutoFit/>
          </a:bodyPr>
          <a:lstStyle/>
          <a:p>
            <a:pPr lvl="0" eaLnBrk="0" hangingPunct="0">
              <a:lnSpc>
                <a:spcPct val="120000"/>
              </a:lnSpc>
              <a:spcBef>
                <a:spcPts val="0"/>
              </a:spcBef>
              <a:defRPr/>
            </a:pPr>
            <a:r>
              <a:rPr lang="en-US" altLang="en-GB" sz="1400" b="1" i="1" dirty="0" smtClean="0">
                <a:sym typeface="+mn-ea"/>
              </a:rPr>
              <a:t>Note, the “Regular items” include:</a:t>
            </a:r>
            <a:endParaRPr lang="en-US" altLang="en-GB" sz="1400" b="1" i="1" dirty="0" smtClean="0">
              <a:sym typeface="+mn-ea"/>
            </a:endParaRPr>
          </a:p>
          <a:p>
            <a:pPr marL="171450" lvl="0" indent="-171450" eaLnBrk="0" hangingPunct="0">
              <a:lnSpc>
                <a:spcPct val="120000"/>
              </a:lnSpc>
              <a:spcBef>
                <a:spcPts val="0"/>
              </a:spcBef>
              <a:buFont typeface="Arial" panose="020B0604020202020204" pitchFamily="34" charset="0"/>
              <a:buChar char="•"/>
              <a:defRPr/>
            </a:pPr>
            <a:r>
              <a:rPr lang="en-GB" altLang="en-US" sz="1400" b="1" i="1" dirty="0" smtClean="0">
                <a:sym typeface="+mn-ea"/>
              </a:rPr>
              <a:t>Call </a:t>
            </a:r>
            <a:r>
              <a:rPr lang="en-US" altLang="en-GB" sz="1400" b="1" i="1" dirty="0">
                <a:sym typeface="+mn-ea"/>
              </a:rPr>
              <a:t>meeting to order and remind the group to record </a:t>
            </a:r>
            <a:r>
              <a:rPr lang="en-US" altLang="en-GB" sz="1400" b="1" i="1" dirty="0" smtClean="0">
                <a:sym typeface="+mn-ea"/>
              </a:rPr>
              <a:t>attendance </a:t>
            </a:r>
            <a:r>
              <a:rPr lang="en-US" altLang="en-GB" sz="1400" b="1" i="1" dirty="0">
                <a:sym typeface="+mn-ea"/>
              </a:rPr>
              <a:t>on imat.ieee.org</a:t>
            </a:r>
            <a:endParaRPr lang="en-GB" altLang="en-US" sz="1400" b="1" i="1" dirty="0">
              <a:solidFill>
                <a:schemeClr val="tx1"/>
              </a:solidFill>
            </a:endParaRPr>
          </a:p>
          <a:p>
            <a:pPr marL="171450" lvl="0" indent="-171450" eaLnBrk="0" hangingPunct="0">
              <a:lnSpc>
                <a:spcPct val="120000"/>
              </a:lnSpc>
              <a:spcBef>
                <a:spcPts val="0"/>
              </a:spcBef>
              <a:buFont typeface="Arial" panose="020B0604020202020204" pitchFamily="34" charset="0"/>
              <a:buChar char="•"/>
              <a:defRPr/>
            </a:pPr>
            <a:r>
              <a:rPr lang="en-GB" altLang="en-US" sz="1400" b="1" i="1" dirty="0">
                <a:sym typeface="+mn-ea"/>
              </a:rPr>
              <a:t>IEEE-SA IPR policies </a:t>
            </a:r>
            <a:r>
              <a:rPr lang="en-US" altLang="en-GB" sz="1400" b="1" i="1" dirty="0">
                <a:sym typeface="+mn-ea"/>
              </a:rPr>
              <a:t>and meeting rules</a:t>
            </a:r>
            <a:endParaRPr lang="en-US" altLang="en-GB" sz="1400" b="1" i="1" dirty="0">
              <a:solidFill>
                <a:schemeClr val="tx1"/>
              </a:solidFill>
            </a:endParaRPr>
          </a:p>
          <a:p>
            <a:pPr marL="171450" lvl="0" indent="-171450" eaLnBrk="0" hangingPunct="0">
              <a:lnSpc>
                <a:spcPct val="120000"/>
              </a:lnSpc>
              <a:spcBef>
                <a:spcPts val="0"/>
              </a:spcBef>
              <a:buFont typeface="Arial" panose="020B0604020202020204" pitchFamily="34" charset="0"/>
              <a:buChar char="•"/>
              <a:defRPr/>
            </a:pPr>
            <a:r>
              <a:rPr lang="en-US" altLang="en-GB" sz="1400" b="1" i="1" dirty="0" smtClean="0">
                <a:sym typeface="+mn-ea"/>
              </a:rPr>
              <a:t>Approve meeting </a:t>
            </a:r>
            <a:r>
              <a:rPr lang="en-GB" altLang="en-US" sz="1400" b="1" i="1" dirty="0" smtClean="0">
                <a:sym typeface="+mn-ea"/>
              </a:rPr>
              <a:t>agenda</a:t>
            </a:r>
            <a:endParaRPr lang="en-GB" altLang="en-US" sz="1400" b="1" i="1" dirty="0" smtClean="0">
              <a:sym typeface="+mn-ea"/>
            </a:endParaRPr>
          </a:p>
          <a:p>
            <a:pPr marL="171450" lvl="0" indent="-171450" eaLnBrk="0" hangingPunct="0">
              <a:lnSpc>
                <a:spcPct val="120000"/>
              </a:lnSpc>
              <a:spcBef>
                <a:spcPts val="0"/>
              </a:spcBef>
              <a:buFont typeface="Arial" panose="020B0604020202020204" pitchFamily="34" charset="0"/>
              <a:buChar char="•"/>
              <a:defRPr/>
            </a:pPr>
            <a:r>
              <a:rPr lang="en-US" altLang="en-GB" sz="1400" b="1" i="1" dirty="0" smtClean="0">
                <a:sym typeface="+mn-ea"/>
              </a:rPr>
              <a:t>Ask for any other business for the meeting</a:t>
            </a:r>
            <a:endParaRPr lang="en-US" altLang="en-GB" sz="1400" b="1" i="1" dirty="0" smtClean="0">
              <a:sym typeface="+mn-ea"/>
            </a:endParaRPr>
          </a:p>
        </p:txBody>
      </p:sp>
      <p:sp>
        <p:nvSpPr>
          <p:cNvPr id="8" name="Rectangle 3"/>
          <p:cNvSpPr txBox="1">
            <a:spLocks noChangeArrowheads="1"/>
          </p:cNvSpPr>
          <p:nvPr/>
        </p:nvSpPr>
        <p:spPr bwMode="auto">
          <a:xfrm>
            <a:off x="533400" y="1372870"/>
            <a:ext cx="3263265" cy="5026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lnSpc>
                <a:spcPct val="100000"/>
              </a:lnSpc>
              <a:spcBef>
                <a:spcPts val="0"/>
              </a:spcBef>
              <a:buNone/>
              <a:defRPr/>
            </a:pPr>
            <a:r>
              <a:rPr lang="en-US" altLang="en-GB" sz="1800" u="sng" dirty="0" smtClean="0">
                <a:solidFill>
                  <a:schemeClr val="tx1"/>
                </a:solidFill>
              </a:rPr>
              <a:t>Monday</a:t>
            </a:r>
            <a:r>
              <a:rPr lang="en-GB" altLang="en-US" sz="1800" u="sng" dirty="0" smtClean="0">
                <a:solidFill>
                  <a:schemeClr val="tx1"/>
                </a:solidFill>
              </a:rPr>
              <a:t> (</a:t>
            </a:r>
            <a:r>
              <a:rPr lang="en-US" altLang="en-GB" sz="1800" u="sng" dirty="0" smtClean="0">
                <a:solidFill>
                  <a:schemeClr val="tx1"/>
                </a:solidFill>
              </a:rPr>
              <a:t>AM2, 401</a:t>
            </a:r>
            <a:r>
              <a:rPr lang="en-GB" altLang="en-US" sz="1800" u="sng" dirty="0" smtClean="0">
                <a:solidFill>
                  <a:schemeClr val="tx1"/>
                </a:solidFill>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olidFill>
                  <a:schemeClr val="tx1"/>
                </a:solidFill>
              </a:rPr>
              <a:t>Regular items</a:t>
            </a:r>
            <a:endParaRPr lang="en-US" sz="1800" dirty="0" smtClean="0">
              <a:solidFill>
                <a:schemeClr val="tx1"/>
              </a:solidFill>
            </a:endParaRPr>
          </a:p>
          <a:p>
            <a:pPr lvl="0" eaLnBrk="0" hangingPunct="0">
              <a:lnSpc>
                <a:spcPct val="100000"/>
              </a:lnSpc>
              <a:spcBef>
                <a:spcPts val="0"/>
              </a:spcBef>
              <a:defRPr/>
            </a:pPr>
            <a:r>
              <a:rPr lang="en-US" sz="1800" dirty="0" smtClean="0">
                <a:solidFill>
                  <a:schemeClr val="tx1"/>
                </a:solidFill>
              </a:rPr>
              <a:t>Approve TG minutes</a:t>
            </a:r>
            <a:endParaRPr lang="en-US" sz="1800" dirty="0" smtClean="0">
              <a:solidFill>
                <a:schemeClr val="tx1"/>
              </a:solidFill>
            </a:endParaRPr>
          </a:p>
          <a:p>
            <a:pPr eaLnBrk="0" hangingPunct="0">
              <a:lnSpc>
                <a:spcPct val="100000"/>
              </a:lnSpc>
              <a:spcBef>
                <a:spcPts val="0"/>
              </a:spcBef>
              <a:defRPr/>
            </a:pPr>
            <a:r>
              <a:rPr lang="en-US" altLang="en-GB" sz="1800" dirty="0" smtClean="0">
                <a:solidFill>
                  <a:schemeClr val="tx1"/>
                </a:solidFill>
              </a:rPr>
              <a:t>FRD/SFD motion</a:t>
            </a:r>
            <a:endParaRPr lang="en-US" altLang="en-GB" sz="1800" dirty="0" smtClean="0">
              <a:solidFill>
                <a:schemeClr val="tx1"/>
              </a:solidFill>
            </a:endParaRPr>
          </a:p>
          <a:p>
            <a:pPr eaLnBrk="0" hangingPunct="0">
              <a:lnSpc>
                <a:spcPct val="100000"/>
              </a:lnSpc>
              <a:spcBef>
                <a:spcPts val="0"/>
              </a:spcBef>
              <a:defRPr/>
            </a:pPr>
            <a:r>
              <a:rPr lang="en-US" altLang="en-GB" sz="1800" dirty="0" smtClean="0">
                <a:solidFill>
                  <a:schemeClr val="tx1"/>
                </a:solidFill>
              </a:rPr>
              <a:t>Contribution discussion</a:t>
            </a:r>
            <a:endParaRPr lang="en-US" altLang="en-GB" sz="1800" dirty="0" smtClean="0">
              <a:solidFill>
                <a:schemeClr val="tx1"/>
              </a:solidFill>
            </a:endParaRPr>
          </a:p>
          <a:p>
            <a:pPr lvl="0" eaLnBrk="0" hangingPunct="0">
              <a:lnSpc>
                <a:spcPct val="100000"/>
              </a:lnSpc>
              <a:spcBef>
                <a:spcPts val="0"/>
              </a:spcBef>
              <a:defRPr/>
            </a:pPr>
            <a:r>
              <a:rPr lang="en-GB" altLang="en-US" sz="1800" dirty="0">
                <a:solidFill>
                  <a:schemeClr val="tx1"/>
                </a:solidFill>
                <a:sym typeface="+mn-ea"/>
              </a:rPr>
              <a:t>Recess</a:t>
            </a:r>
            <a:endParaRPr lang="en-GB" altLang="en-US" sz="1800" dirty="0">
              <a:solidFill>
                <a:schemeClr val="tx1"/>
              </a:solidFill>
              <a:sym typeface="+mn-ea"/>
            </a:endParaRP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smtClean="0">
                <a:solidFill>
                  <a:schemeClr val="tx1"/>
                </a:solidFill>
                <a:sym typeface="+mn-ea"/>
              </a:rPr>
              <a:t>Monday</a:t>
            </a:r>
            <a:r>
              <a:rPr lang="en-GB" altLang="en-US" sz="1800" u="sng" dirty="0" smtClean="0">
                <a:solidFill>
                  <a:schemeClr val="tx1"/>
                </a:solidFill>
                <a:sym typeface="+mn-ea"/>
              </a:rPr>
              <a:t> (</a:t>
            </a:r>
            <a:r>
              <a:rPr lang="en-US" altLang="en-GB" sz="1800" u="sng" dirty="0" smtClean="0">
                <a:solidFill>
                  <a:schemeClr val="tx1"/>
                </a:solidFill>
                <a:sym typeface="+mn-ea"/>
              </a:rPr>
              <a:t>PM2, </a:t>
            </a:r>
            <a:r>
              <a:rPr lang="en-US" altLang="en-GB" sz="1800" u="sng" dirty="0" smtClean="0">
                <a:sym typeface="+mn-ea"/>
              </a:rPr>
              <a:t>401</a:t>
            </a:r>
            <a:r>
              <a:rPr lang="en-GB" altLang="en-US" sz="1800" u="sng" dirty="0" smtClean="0">
                <a:solidFill>
                  <a:schemeClr val="tx1"/>
                </a:solidFill>
                <a:sym typeface="+mn-ea"/>
              </a:rPr>
              <a:t>)</a:t>
            </a:r>
            <a:endParaRPr lang="en-GB" altLang="en-US" sz="1800" u="sng" dirty="0" smtClean="0">
              <a:solidFill>
                <a:schemeClr val="tx1"/>
              </a:solidFill>
            </a:endParaRPr>
          </a:p>
          <a:p>
            <a:pPr lvl="0" eaLnBrk="0" hangingPunct="0">
              <a:lnSpc>
                <a:spcPct val="100000"/>
              </a:lnSpc>
              <a:spcBef>
                <a:spcPts val="0"/>
              </a:spcBef>
              <a:defRPr/>
            </a:pPr>
            <a:r>
              <a:rPr lang="en-US" altLang="en-GB" sz="1800" dirty="0" smtClean="0">
                <a:solidFill>
                  <a:schemeClr val="tx1"/>
                </a:solidFill>
                <a:sym typeface="+mn-ea"/>
              </a:rPr>
              <a:t>Regular items</a:t>
            </a:r>
            <a:endParaRPr lang="en-US" altLang="en-GB" sz="1800" dirty="0" smtClean="0">
              <a:solidFill>
                <a:schemeClr val="tx1"/>
              </a:solidFill>
              <a:sym typeface="+mn-ea"/>
            </a:endParaRPr>
          </a:p>
          <a:p>
            <a:pPr lvl="0" eaLnBrk="0" hangingPunct="0">
              <a:lnSpc>
                <a:spcPct val="100000"/>
              </a:lnSpc>
              <a:spcBef>
                <a:spcPts val="0"/>
              </a:spcBef>
              <a:defRPr/>
            </a:pPr>
            <a:r>
              <a:rPr lang="en-US" altLang="en-GB" sz="1800" dirty="0" smtClean="0">
                <a:solidFill>
                  <a:schemeClr val="tx1"/>
                </a:solidFill>
                <a:sym typeface="+mn-ea"/>
              </a:rPr>
              <a:t>Contribution discussion</a:t>
            </a:r>
            <a:endParaRPr lang="en-US" altLang="en-GB" sz="1800" dirty="0" smtClean="0">
              <a:solidFill>
                <a:schemeClr val="tx1"/>
              </a:solidFill>
              <a:sym typeface="+mn-ea"/>
            </a:endParaRPr>
          </a:p>
          <a:p>
            <a:pPr lvl="0" eaLnBrk="0" hangingPunct="0">
              <a:lnSpc>
                <a:spcPct val="100000"/>
              </a:lnSpc>
              <a:spcBef>
                <a:spcPts val="0"/>
              </a:spcBef>
              <a:defRPr/>
            </a:pPr>
            <a:r>
              <a:rPr lang="en-US" altLang="en-GB" sz="1800" dirty="0" smtClean="0">
                <a:solidFill>
                  <a:schemeClr val="tx1"/>
                </a:solidFill>
                <a:sym typeface="+mn-ea"/>
              </a:rPr>
              <a:t>Recess</a:t>
            </a:r>
            <a:endParaRPr lang="en-US" altLang="en-GB" sz="1800" dirty="0" smtClean="0">
              <a:solidFill>
                <a:schemeClr val="tx1"/>
              </a:solidFill>
              <a:sym typeface="+mn-ea"/>
            </a:endParaRPr>
          </a:p>
          <a:p>
            <a:pPr marL="0" lvl="0" indent="0" eaLnBrk="0" hangingPunct="0">
              <a:lnSpc>
                <a:spcPct val="100000"/>
              </a:lnSpc>
              <a:spcBef>
                <a:spcPts val="0"/>
              </a:spcBef>
              <a:buNone/>
              <a:defRPr/>
            </a:pPr>
            <a:endParaRPr lang="en-US" altLang="en-GB" sz="1800" dirty="0" smtClean="0">
              <a:solidFill>
                <a:schemeClr val="tx1"/>
              </a:solidFill>
              <a:sym typeface="+mn-ea"/>
            </a:endParaRPr>
          </a:p>
          <a:p>
            <a:pPr marL="0" lvl="0" indent="0" eaLnBrk="0" hangingPunct="0">
              <a:spcBef>
                <a:spcPts val="0"/>
              </a:spcBef>
              <a:buNone/>
              <a:defRPr/>
            </a:pPr>
            <a:r>
              <a:rPr lang="en-US" altLang="en-GB" sz="1800" u="sng" dirty="0" smtClean="0">
                <a:solidFill>
                  <a:schemeClr val="tx1"/>
                </a:solidFill>
                <a:sym typeface="+mn-ea"/>
              </a:rPr>
              <a:t>Tuesday</a:t>
            </a:r>
            <a:r>
              <a:rPr lang="en-GB" altLang="en-US" sz="1800" u="sng" dirty="0" smtClean="0">
                <a:solidFill>
                  <a:schemeClr val="tx1"/>
                </a:solidFill>
                <a:sym typeface="+mn-ea"/>
              </a:rPr>
              <a:t> (</a:t>
            </a:r>
            <a:r>
              <a:rPr lang="en-US" altLang="en-GB" sz="1800" u="sng" dirty="0" smtClean="0">
                <a:solidFill>
                  <a:schemeClr val="tx1"/>
                </a:solidFill>
                <a:sym typeface="+mn-ea"/>
              </a:rPr>
              <a:t>AM1, </a:t>
            </a:r>
            <a:r>
              <a:rPr lang="en-US" altLang="en-GB" sz="1800" u="sng" dirty="0" smtClean="0">
                <a:sym typeface="+mn-ea"/>
              </a:rPr>
              <a:t>401</a:t>
            </a:r>
            <a:r>
              <a:rPr lang="en-GB" altLang="en-US" sz="1800" u="sng" dirty="0" smtClean="0">
                <a:solidFill>
                  <a:schemeClr val="tx1"/>
                </a:solidFill>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olidFill>
                  <a:schemeClr val="tx1"/>
                </a:solidFill>
                <a:sym typeface="+mn-ea"/>
              </a:rPr>
              <a:t>Regular items</a:t>
            </a:r>
            <a:endParaRPr lang="en-US" sz="1800" dirty="0" smtClean="0">
              <a:solidFill>
                <a:schemeClr val="tx1"/>
              </a:solidFill>
              <a:sym typeface="+mn-ea"/>
            </a:endParaRPr>
          </a:p>
          <a:p>
            <a:pPr lvl="0" eaLnBrk="0" hangingPunct="0">
              <a:lnSpc>
                <a:spcPct val="100000"/>
              </a:lnSpc>
              <a:spcBef>
                <a:spcPts val="0"/>
              </a:spcBef>
              <a:defRPr/>
            </a:pPr>
            <a:r>
              <a:rPr lang="en-US" altLang="en-GB" sz="1800" dirty="0" smtClean="0">
                <a:solidFill>
                  <a:schemeClr val="tx1"/>
                </a:solidFill>
                <a:sym typeface="+mn-ea"/>
              </a:rPr>
              <a:t>Contribution discussion</a:t>
            </a:r>
            <a:endParaRPr lang="en-US" altLang="en-GB" sz="1800" dirty="0" smtClean="0">
              <a:solidFill>
                <a:schemeClr val="tx1"/>
              </a:solidFill>
              <a:sym typeface="+mn-ea"/>
            </a:endParaRPr>
          </a:p>
          <a:p>
            <a:pPr lvl="0" eaLnBrk="0" hangingPunct="0">
              <a:lnSpc>
                <a:spcPct val="100000"/>
              </a:lnSpc>
              <a:spcBef>
                <a:spcPts val="0"/>
              </a:spcBef>
              <a:defRPr/>
            </a:pPr>
            <a:r>
              <a:rPr lang="en-US" altLang="en-GB" sz="1800" dirty="0" smtClean="0">
                <a:solidFill>
                  <a:schemeClr val="tx1"/>
                </a:solidFill>
                <a:sym typeface="+mn-ea"/>
              </a:rPr>
              <a:t>Recess</a:t>
            </a:r>
            <a:endParaRPr lang="en-US" altLang="en-GB" sz="1800" dirty="0" smtClean="0">
              <a:solidFill>
                <a:schemeClr val="tx1"/>
              </a:solidFill>
              <a:sym typeface="+mn-ea"/>
            </a:endParaRPr>
          </a:p>
          <a:p>
            <a:pPr marL="0" lvl="0" indent="0" eaLnBrk="0" hangingPunct="0">
              <a:lnSpc>
                <a:spcPct val="120000"/>
              </a:lnSpc>
              <a:spcBef>
                <a:spcPts val="600"/>
              </a:spcBef>
              <a:buNone/>
              <a:defRPr/>
            </a:pPr>
            <a:endParaRPr lang="en-US" altLang="en-GB" sz="1800" dirty="0" smtClean="0">
              <a:solidFill>
                <a:schemeClr val="tx1"/>
              </a:solidFill>
              <a:sym typeface="+mn-ea"/>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err="1" smtClean="0"/>
              <a:t>TGbp</a:t>
            </a:r>
            <a:r>
              <a:rPr lang="en-US" altLang="zh-CN" sz="3200" kern="0" dirty="0" smtClean="0"/>
              <a:t> meeting slots during the week</a:t>
            </a:r>
            <a:endParaRPr lang="en-US" altLang="zh-CN" sz="3200" kern="0" dirty="0"/>
          </a:p>
        </p:txBody>
      </p:sp>
      <p:graphicFrame>
        <p:nvGraphicFramePr>
          <p:cNvPr id="9" name="表格 8"/>
          <p:cNvGraphicFramePr/>
          <p:nvPr>
            <p:custDataLst>
              <p:tags r:id="rId1"/>
            </p:custDataLst>
          </p:nvPr>
        </p:nvGraphicFramePr>
        <p:xfrm>
          <a:off x="826770" y="1981200"/>
          <a:ext cx="10448925" cy="3477260"/>
        </p:xfrm>
        <a:graphic>
          <a:graphicData uri="http://schemas.openxmlformats.org/drawingml/2006/table">
            <a:tbl>
              <a:tblPr firstRow="1" bandRow="1">
                <a:tableStyleId>{00A15C55-8517-42AA-B614-E9B94910E393}</a:tableStyleId>
              </a:tblPr>
              <a:tblGrid>
                <a:gridCol w="1998980"/>
                <a:gridCol w="1943100"/>
                <a:gridCol w="1363980"/>
                <a:gridCol w="1798955"/>
                <a:gridCol w="2193925"/>
                <a:gridCol w="1149985"/>
              </a:tblGrid>
              <a:tr h="424180">
                <a:tc>
                  <a:txBody>
                    <a:bodyPr/>
                    <a:lstStyle/>
                    <a:p>
                      <a:pPr>
                        <a:buNone/>
                      </a:pPr>
                      <a:endParaRPr lang="zh-CN" altLang="en-US" sz="1800"/>
                    </a:p>
                  </a:txBody>
                  <a:tcPr/>
                </a:tc>
                <a:tc>
                  <a:txBody>
                    <a:bodyPr/>
                    <a:lstStyle/>
                    <a:p>
                      <a:pPr algn="ctr">
                        <a:buNone/>
                      </a:pPr>
                      <a:r>
                        <a:rPr lang="en-US" altLang="zh-CN" sz="1800" dirty="0"/>
                        <a:t>Mon</a:t>
                      </a:r>
                      <a:endParaRPr lang="en-US" altLang="zh-CN" sz="1800" dirty="0"/>
                    </a:p>
                  </a:txBody>
                  <a:tcPr anchor="ctr"/>
                </a:tc>
                <a:tc>
                  <a:txBody>
                    <a:bodyPr/>
                    <a:lstStyle/>
                    <a:p>
                      <a:pPr algn="ctr">
                        <a:buNone/>
                      </a:pPr>
                      <a:r>
                        <a:rPr lang="en-US" altLang="zh-CN" sz="1800"/>
                        <a:t>Tue</a:t>
                      </a:r>
                      <a:endParaRPr lang="en-US" altLang="zh-CN" sz="1800"/>
                    </a:p>
                  </a:txBody>
                  <a:tcPr anchor="ctr"/>
                </a:tc>
                <a:tc>
                  <a:txBody>
                    <a:bodyPr/>
                    <a:lstStyle/>
                    <a:p>
                      <a:pPr algn="ctr">
                        <a:buNone/>
                      </a:pPr>
                      <a:r>
                        <a:rPr lang="en-US" altLang="zh-CN" sz="1800"/>
                        <a:t>Wed</a:t>
                      </a:r>
                      <a:endParaRPr lang="en-US" altLang="zh-CN" sz="1800"/>
                    </a:p>
                  </a:txBody>
                  <a:tcPr anchor="ctr"/>
                </a:tc>
                <a:tc>
                  <a:txBody>
                    <a:bodyPr/>
                    <a:lstStyle/>
                    <a:p>
                      <a:pPr algn="ctr">
                        <a:buNone/>
                      </a:pPr>
                      <a:r>
                        <a:rPr lang="en-US" altLang="zh-CN" sz="1800"/>
                        <a:t>Thu</a:t>
                      </a:r>
                      <a:endParaRPr lang="en-US" altLang="zh-CN" sz="1800"/>
                    </a:p>
                  </a:txBody>
                  <a:tcPr anchor="ctr"/>
                </a:tc>
                <a:tc>
                  <a:txBody>
                    <a:bodyPr/>
                    <a:lstStyle/>
                    <a:p>
                      <a:pPr algn="ctr">
                        <a:buNone/>
                      </a:pPr>
                      <a:r>
                        <a:rPr lang="en-US" altLang="zh-CN" sz="1800" dirty="0"/>
                        <a:t>Fri</a:t>
                      </a:r>
                      <a:endParaRPr lang="en-US" altLang="zh-CN" sz="1800" dirty="0"/>
                    </a:p>
                  </a:txBody>
                  <a:tcPr anchor="ctr"/>
                </a:tc>
              </a:tr>
              <a:tr h="657225">
                <a:tc>
                  <a:txBody>
                    <a:bodyPr/>
                    <a:lstStyle/>
                    <a:p>
                      <a:pPr>
                        <a:buNone/>
                      </a:pPr>
                      <a:r>
                        <a:rPr lang="en-US" altLang="zh-CN" sz="1800"/>
                        <a:t>AM1 (8:00~10:00)</a:t>
                      </a:r>
                      <a:endParaRPr lang="en-US" altLang="zh-CN" sz="1800"/>
                    </a:p>
                  </a:txBody>
                  <a:tcPr/>
                </a:tc>
                <a:tc>
                  <a:txBody>
                    <a:bodyPr/>
                    <a:lstStyle/>
                    <a:p>
                      <a:pPr algn="ctr">
                        <a:buNone/>
                      </a:pPr>
                      <a:r>
                        <a:rPr lang="en-US" altLang="zh-CN" sz="1800" dirty="0" smtClean="0">
                          <a:solidFill>
                            <a:schemeClr val="bg1">
                              <a:lumMod val="50000"/>
                            </a:schemeClr>
                          </a:solidFill>
                        </a:rPr>
                        <a:t>802.11 Opening Plenary</a:t>
                      </a:r>
                      <a:endParaRPr lang="zh-CN" altLang="en-US" sz="1800" dirty="0">
                        <a:solidFill>
                          <a:schemeClr val="bg1">
                            <a:lumMod val="50000"/>
                          </a:schemeClr>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err="1" smtClean="0">
                          <a:sym typeface="+mn-ea"/>
                        </a:rPr>
                        <a:t>TGbp</a:t>
                      </a:r>
                      <a:r>
                        <a:rPr lang="en-US" altLang="zh-CN" sz="1800" dirty="0" smtClean="0">
                          <a:sym typeface="+mn-ea"/>
                        </a:rPr>
                        <a:t> </a:t>
                      </a:r>
                      <a:endParaRPr lang="en-US" altLang="zh-CN" sz="1800" dirty="0" smtClean="0">
                        <a:sym typeface="+mn-ea"/>
                      </a:endParaRPr>
                    </a:p>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smtClean="0">
                          <a:sym typeface="+mn-ea"/>
                        </a:rPr>
                        <a:t>(PHY)</a:t>
                      </a:r>
                      <a:endParaRPr lang="en-US" altLang="zh-CN" sz="1800" dirty="0" smtClean="0">
                        <a:sym typeface="+mn-ea"/>
                      </a:endParaRPr>
                    </a:p>
                  </a:txBody>
                  <a:tcPr anchor="ctr"/>
                </a:tc>
                <a:tc>
                  <a:txBody>
                    <a:bodyPr/>
                    <a:lstStyle/>
                    <a:p>
                      <a:pPr algn="ctr">
                        <a:buNone/>
                      </a:pPr>
                      <a:r>
                        <a:rPr lang="en-US" altLang="zh-CN" sz="1800" dirty="0" err="1" smtClean="0">
                          <a:sym typeface="+mn-ea"/>
                        </a:rPr>
                        <a:t>TGbp</a:t>
                      </a:r>
                      <a:r>
                        <a:rPr lang="en-US" altLang="zh-CN" sz="1800" dirty="0" smtClean="0">
                          <a:sym typeface="+mn-ea"/>
                        </a:rPr>
                        <a:t> </a:t>
                      </a:r>
                      <a:endParaRPr lang="en-US" altLang="zh-CN" sz="1800" dirty="0" smtClean="0">
                        <a:sym typeface="+mn-ea"/>
                      </a:endParaRPr>
                    </a:p>
                    <a:p>
                      <a:pPr algn="ctr">
                        <a:buNone/>
                      </a:pPr>
                      <a:r>
                        <a:rPr lang="en-US" altLang="zh-CN" sz="1800" dirty="0" smtClean="0">
                          <a:sym typeface="+mn-ea"/>
                        </a:rPr>
                        <a:t>(PHY)</a:t>
                      </a:r>
                      <a:endParaRPr lang="zh-CN" altLang="en-US" sz="1800"/>
                    </a:p>
                  </a:txBody>
                  <a:tcPr anchor="ctr"/>
                </a:tc>
                <a:tc>
                  <a:txBody>
                    <a:bodyPr/>
                    <a:lstStyle/>
                    <a:p>
                      <a:pPr algn="ctr">
                        <a:buNone/>
                      </a:pPr>
                      <a:r>
                        <a:rPr lang="en-US" altLang="zh-CN" sz="1800" dirty="0" err="1" smtClean="0">
                          <a:sym typeface="+mn-ea"/>
                        </a:rPr>
                        <a:t>TGbp</a:t>
                      </a:r>
                      <a:r>
                        <a:rPr lang="en-US" altLang="zh-CN" sz="1800" dirty="0" smtClean="0">
                          <a:sym typeface="+mn-ea"/>
                        </a:rPr>
                        <a:t> </a:t>
                      </a:r>
                      <a:endParaRPr lang="en-US" altLang="zh-CN" sz="1800" dirty="0" smtClean="0">
                        <a:sym typeface="+mn-ea"/>
                      </a:endParaRPr>
                    </a:p>
                    <a:p>
                      <a:pPr algn="ctr">
                        <a:buNone/>
                      </a:pPr>
                      <a:r>
                        <a:rPr lang="en-US" altLang="zh-CN" sz="1800" dirty="0" smtClean="0">
                          <a:sym typeface="+mn-ea"/>
                        </a:rPr>
                        <a:t>(MAC/WPT/Sec)</a:t>
                      </a:r>
                      <a:endParaRPr lang="zh-CN" altLang="en-US" sz="1800" dirty="0"/>
                    </a:p>
                  </a:txBody>
                  <a:tcPr anchor="ctr"/>
                </a:tc>
                <a:tc>
                  <a:txBody>
                    <a:bodyPr/>
                    <a:lstStyle/>
                    <a:p>
                      <a:pPr algn="ctr">
                        <a:buNone/>
                      </a:pPr>
                      <a:r>
                        <a:rPr lang="en-US" altLang="zh-CN" sz="1800" dirty="0" smtClean="0">
                          <a:solidFill>
                            <a:schemeClr val="bg1">
                              <a:lumMod val="50000"/>
                            </a:schemeClr>
                          </a:solidFill>
                        </a:rPr>
                        <a:t>Closing Plenary</a:t>
                      </a:r>
                      <a:endParaRPr lang="zh-CN" altLang="en-US" sz="1800" dirty="0">
                        <a:solidFill>
                          <a:schemeClr val="bg1">
                            <a:lumMod val="50000"/>
                          </a:schemeClr>
                        </a:solidFill>
                      </a:endParaRPr>
                    </a:p>
                  </a:txBody>
                  <a:tcPr anchor="ctr"/>
                </a:tc>
              </a:tr>
              <a:tr h="656590">
                <a:tc>
                  <a:txBody>
                    <a:bodyPr/>
                    <a:lstStyle/>
                    <a:p>
                      <a:pPr>
                        <a:buNone/>
                      </a:pPr>
                      <a:r>
                        <a:rPr lang="en-US" altLang="zh-CN" sz="1800" dirty="0"/>
                        <a:t>AM2 (10:30~12:30)</a:t>
                      </a:r>
                      <a:endParaRPr lang="en-US" altLang="zh-CN" sz="1800" dirty="0"/>
                    </a:p>
                  </a:txBody>
                  <a:tcPr/>
                </a:tc>
                <a:tc>
                  <a:txBody>
                    <a:bodyPr/>
                    <a:lstStyle/>
                    <a:p>
                      <a:pPr algn="ctr">
                        <a:buNone/>
                      </a:pPr>
                      <a:r>
                        <a:rPr lang="en-US" altLang="zh-CN" sz="1800" dirty="0" err="1" smtClean="0">
                          <a:sym typeface="+mn-ea"/>
                        </a:rPr>
                        <a:t>TGbp</a:t>
                      </a:r>
                      <a:r>
                        <a:rPr lang="en-US" altLang="zh-CN" sz="1800" dirty="0" smtClean="0">
                          <a:sym typeface="+mn-ea"/>
                        </a:rPr>
                        <a:t> </a:t>
                      </a:r>
                      <a:endParaRPr lang="en-US" altLang="zh-CN" sz="1800" dirty="0" smtClean="0"/>
                    </a:p>
                    <a:p>
                      <a:pPr algn="ctr">
                        <a:buNone/>
                      </a:pPr>
                      <a:r>
                        <a:rPr lang="en-US" altLang="zh-CN" sz="1800" dirty="0" smtClean="0">
                          <a:sym typeface="+mn-ea"/>
                        </a:rPr>
                        <a:t>(Opening/FR)</a:t>
                      </a:r>
                      <a:endParaRPr lang="en-US" altLang="zh-CN" sz="1800" dirty="0"/>
                    </a:p>
                  </a:txBody>
                  <a:tcPr anchor="ctr"/>
                </a:tc>
                <a:tc>
                  <a:txBody>
                    <a:bodyPr/>
                    <a:lstStyle/>
                    <a:p>
                      <a:pPr algn="ctr">
                        <a:buNone/>
                      </a:pPr>
                      <a:endParaRPr lang="en-US" altLang="zh-CN" sz="1800" dirty="0">
                        <a:sym typeface="+mn-ea"/>
                      </a:endParaRPr>
                    </a:p>
                  </a:txBody>
                  <a:tcPr anchor="ctr"/>
                </a:tc>
                <a:tc>
                  <a:txBody>
                    <a:bodyPr/>
                    <a:lstStyle/>
                    <a:p>
                      <a:pPr algn="ctr">
                        <a:buNone/>
                      </a:pPr>
                      <a:r>
                        <a:rPr lang="en-US" altLang="zh-CN" sz="1800" dirty="0" err="1" smtClean="0">
                          <a:sym typeface="+mn-ea"/>
                        </a:rPr>
                        <a:t>TGbp</a:t>
                      </a:r>
                      <a:r>
                        <a:rPr lang="en-US" altLang="zh-CN" sz="1800" dirty="0" smtClean="0">
                          <a:sym typeface="+mn-ea"/>
                        </a:rPr>
                        <a:t> (MAC)</a:t>
                      </a:r>
                      <a:endParaRPr lang="en-US" altLang="zh-CN" sz="1800" dirty="0">
                        <a:sym typeface="+mn-ea"/>
                      </a:endParaRPr>
                    </a:p>
                  </a:txBody>
                  <a:tcPr anchor="ctr"/>
                </a:tc>
                <a:tc>
                  <a:txBody>
                    <a:bodyPr/>
                    <a:lstStyle/>
                    <a:p>
                      <a:pPr algn="ctr">
                        <a:buNone/>
                      </a:pPr>
                      <a:endParaRPr lang="en-US" altLang="zh-CN" sz="1800" dirty="0">
                        <a:sym typeface="+mn-ea"/>
                      </a:endParaRPr>
                    </a:p>
                  </a:txBody>
                  <a:tcPr anchor="ctr"/>
                </a:tc>
                <a:tc>
                  <a:txBody>
                    <a:bodyPr/>
                    <a:lstStyle/>
                    <a:p>
                      <a:pPr algn="ctr">
                        <a:buNone/>
                      </a:pPr>
                      <a:endParaRPr lang="zh-CN" altLang="en-US" sz="1800" dirty="0"/>
                    </a:p>
                  </a:txBody>
                  <a:tcPr anchor="ctr"/>
                </a:tc>
              </a:tr>
              <a:tr h="657225">
                <a:tc>
                  <a:txBody>
                    <a:bodyPr/>
                    <a:lstStyle/>
                    <a:p>
                      <a:pPr>
                        <a:buNone/>
                      </a:pPr>
                      <a:r>
                        <a:rPr lang="en-US" altLang="zh-CN" sz="1800" dirty="0"/>
                        <a:t>PM1 (13:30~15:30)</a:t>
                      </a:r>
                      <a:endParaRPr lang="en-US" altLang="zh-CN" sz="1800" dirty="0"/>
                    </a:p>
                  </a:txBody>
                  <a:tcPr/>
                </a:tc>
                <a:tc>
                  <a:txBody>
                    <a:bodyPr/>
                    <a:lstStyle/>
                    <a:p>
                      <a:pPr algn="ctr">
                        <a:buNone/>
                      </a:pPr>
                      <a:endParaRPr lang="zh-CN" altLang="en-US" sz="1800" dirty="0"/>
                    </a:p>
                  </a:txBody>
                  <a:tcPr anchor="ctr"/>
                </a:tc>
                <a:tc>
                  <a:txBody>
                    <a:bodyPr/>
                    <a:lstStyle/>
                    <a:p>
                      <a:pPr algn="ctr">
                        <a:buNone/>
                      </a:pPr>
                      <a:endParaRPr lang="zh-CN" altLang="en-US" sz="1800"/>
                    </a:p>
                  </a:txBody>
                  <a:tcPr anchor="ctr"/>
                </a:tc>
                <a:tc>
                  <a:txBody>
                    <a:bodyPr/>
                    <a:lstStyle/>
                    <a:p>
                      <a:pPr algn="ctr">
                        <a:buNone/>
                      </a:pPr>
                      <a:r>
                        <a:rPr lang="en-US" altLang="zh-CN" sz="1800" dirty="0" smtClean="0">
                          <a:solidFill>
                            <a:schemeClr val="bg1">
                              <a:lumMod val="50000"/>
                            </a:schemeClr>
                          </a:solidFill>
                        </a:rPr>
                        <a:t>Mid-week</a:t>
                      </a:r>
                      <a:r>
                        <a:rPr lang="en-US" altLang="zh-CN" sz="1800" baseline="0" dirty="0" smtClean="0">
                          <a:solidFill>
                            <a:schemeClr val="bg1">
                              <a:lumMod val="50000"/>
                            </a:schemeClr>
                          </a:solidFill>
                        </a:rPr>
                        <a:t> Plenary</a:t>
                      </a:r>
                      <a:endParaRPr lang="zh-CN" altLang="en-US" sz="1800" dirty="0">
                        <a:solidFill>
                          <a:schemeClr val="bg1">
                            <a:lumMod val="50000"/>
                          </a:schemeClr>
                        </a:solidFill>
                      </a:endParaRPr>
                    </a:p>
                  </a:txBody>
                  <a:tcPr anchor="ctr"/>
                </a:tc>
                <a:tc>
                  <a:txBody>
                    <a:bodyPr/>
                    <a:lstStyle/>
                    <a:p>
                      <a:pPr algn="ctr">
                        <a:buNone/>
                      </a:pPr>
                      <a:r>
                        <a:rPr lang="en-US" altLang="zh-CN" sz="1800" dirty="0" err="1" smtClean="0">
                          <a:sym typeface="+mn-ea"/>
                        </a:rPr>
                        <a:t>TGbp</a:t>
                      </a:r>
                      <a:r>
                        <a:rPr lang="en-US" altLang="zh-CN" sz="1800" dirty="0" smtClean="0">
                          <a:sym typeface="+mn-ea"/>
                        </a:rPr>
                        <a:t> (SP/Motions/Closing)</a:t>
                      </a:r>
                      <a:endParaRPr lang="zh-CN" altLang="en-US" sz="1800" dirty="0"/>
                    </a:p>
                  </a:txBody>
                  <a:tcPr anchor="ctr"/>
                </a:tc>
                <a:tc>
                  <a:txBody>
                    <a:bodyPr/>
                    <a:lstStyle/>
                    <a:p>
                      <a:pPr algn="ctr">
                        <a:buNone/>
                      </a:pPr>
                      <a:endParaRPr lang="zh-CN" altLang="en-US" sz="1800" dirty="0"/>
                    </a:p>
                  </a:txBody>
                  <a:tcPr anchor="ctr"/>
                </a:tc>
              </a:tr>
              <a:tr h="657225">
                <a:tc>
                  <a:txBody>
                    <a:bodyPr/>
                    <a:lstStyle/>
                    <a:p>
                      <a:pPr>
                        <a:buNone/>
                      </a:pPr>
                      <a:r>
                        <a:rPr lang="en-US" altLang="zh-CN" sz="1800"/>
                        <a:t>PM2 (16:00~18:00)</a:t>
                      </a:r>
                      <a:endParaRPr lang="en-US" altLang="zh-CN" sz="1800"/>
                    </a:p>
                  </a:txBody>
                  <a:tcPr/>
                </a:tc>
                <a:tc>
                  <a:txBody>
                    <a:bodyPr/>
                    <a:lstStyle/>
                    <a:p>
                      <a:pPr algn="ctr">
                        <a:buNone/>
                      </a:pPr>
                      <a:r>
                        <a:rPr lang="en-US" altLang="zh-CN" sz="1800" dirty="0" err="1" smtClean="0">
                          <a:sym typeface="+mn-ea"/>
                        </a:rPr>
                        <a:t>TGbp</a:t>
                      </a:r>
                      <a:r>
                        <a:rPr lang="en-US" altLang="zh-CN" sz="1800" dirty="0" smtClean="0">
                          <a:sym typeface="+mn-ea"/>
                        </a:rPr>
                        <a:t> (PHY)</a:t>
                      </a:r>
                      <a:endParaRPr lang="zh-CN" altLang="en-US" sz="1800" dirty="0"/>
                    </a:p>
                    <a:p>
                      <a:pPr algn="ctr">
                        <a:buNone/>
                      </a:pPr>
                      <a:endParaRPr lang="en-US" altLang="zh-CN" sz="18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err="1" smtClean="0">
                          <a:sym typeface="+mn-ea"/>
                        </a:rPr>
                        <a:t>TGbp</a:t>
                      </a:r>
                      <a:r>
                        <a:rPr lang="en-US" altLang="zh-CN" sz="1800" dirty="0" smtClean="0">
                          <a:sym typeface="+mn-ea"/>
                        </a:rPr>
                        <a:t> </a:t>
                      </a:r>
                      <a:endParaRPr lang="en-US" altLang="zh-CN" sz="1800" dirty="0" smtClean="0">
                        <a:sym typeface="+mn-ea"/>
                      </a:endParaRPr>
                    </a:p>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smtClean="0">
                          <a:sym typeface="+mn-ea"/>
                        </a:rPr>
                        <a:t>(PHY)</a:t>
                      </a:r>
                      <a:endParaRPr lang="zh-CN" altLang="en-US" sz="1800" dirty="0"/>
                    </a:p>
                  </a:txBody>
                  <a:tcPr anchor="ctr"/>
                </a:tc>
                <a:tc>
                  <a:txBody>
                    <a:bodyPr/>
                    <a:lstStyle/>
                    <a:p>
                      <a:pPr algn="ctr">
                        <a:buNone/>
                      </a:pPr>
                      <a:endParaRPr lang="en-US" altLang="zh-CN" sz="1800" dirty="0">
                        <a:sym typeface="+mn-ea"/>
                      </a:endParaRPr>
                    </a:p>
                  </a:txBody>
                  <a:tcPr anchor="ctr"/>
                </a:tc>
                <a:tc>
                  <a:txBody>
                    <a:bodyPr/>
                    <a:lstStyle/>
                    <a:p>
                      <a:pPr algn="ctr">
                        <a:buNone/>
                      </a:pPr>
                      <a:endParaRPr lang="en-US" altLang="zh-CN" sz="1800" dirty="0">
                        <a:sym typeface="+mn-ea"/>
                      </a:endParaRPr>
                    </a:p>
                  </a:txBody>
                  <a:tcPr anchor="ctr"/>
                </a:tc>
                <a:tc>
                  <a:txBody>
                    <a:bodyPr/>
                    <a:lstStyle/>
                    <a:p>
                      <a:pPr algn="ctr">
                        <a:buNone/>
                      </a:pPr>
                      <a:endParaRPr lang="zh-CN" altLang="en-US" sz="1800" dirty="0"/>
                    </a:p>
                  </a:txBody>
                  <a:tcPr anchor="ctr"/>
                </a:tc>
              </a:tr>
              <a:tr h="424815">
                <a:tc>
                  <a:txBody>
                    <a:bodyPr/>
                    <a:lstStyle/>
                    <a:p>
                      <a:pPr>
                        <a:buNone/>
                      </a:pPr>
                      <a:r>
                        <a:rPr lang="en-US" altLang="zh-CN" sz="1800"/>
                        <a:t>EVE (19:30~21:30)</a:t>
                      </a:r>
                      <a:endParaRPr lang="en-US" altLang="zh-CN" sz="1800"/>
                    </a:p>
                  </a:txBody>
                  <a:tcPr/>
                </a:tc>
                <a:tc>
                  <a:txBody>
                    <a:bodyPr/>
                    <a:lstStyle/>
                    <a:p>
                      <a:pPr algn="ctr">
                        <a:buNone/>
                      </a:pPr>
                      <a:endParaRPr lang="zh-CN" altLang="en-US" sz="1800"/>
                    </a:p>
                  </a:txBody>
                  <a:tcPr anchor="ctr"/>
                </a:tc>
                <a:tc>
                  <a:txBody>
                    <a:bodyPr/>
                    <a:lstStyle/>
                    <a:p>
                      <a:pPr algn="ctr">
                        <a:buNone/>
                      </a:pPr>
                      <a:endParaRPr lang="zh-CN" altLang="en-US" sz="1800"/>
                    </a:p>
                  </a:txBody>
                  <a:tcPr anchor="ctr"/>
                </a:tc>
                <a:tc>
                  <a:txBody>
                    <a:bodyPr/>
                    <a:lstStyle/>
                    <a:p>
                      <a:pPr algn="ctr">
                        <a:buNone/>
                      </a:pPr>
                      <a:endParaRPr lang="zh-CN" altLang="en-US" sz="1800"/>
                    </a:p>
                  </a:txBody>
                  <a:tcPr anchor="ctr"/>
                </a:tc>
                <a:tc>
                  <a:txBody>
                    <a:bodyPr/>
                    <a:lstStyle/>
                    <a:p>
                      <a:pPr algn="ctr">
                        <a:buNone/>
                      </a:pPr>
                      <a:endParaRPr lang="zh-CN" altLang="en-US" sz="1800" dirty="0"/>
                    </a:p>
                  </a:txBody>
                  <a:tcPr anchor="ctr"/>
                </a:tc>
                <a:tc>
                  <a:txBody>
                    <a:bodyPr/>
                    <a:lstStyle/>
                    <a:p>
                      <a:pPr algn="ctr">
                        <a:buNone/>
                      </a:pPr>
                      <a:endParaRPr lang="zh-CN" altLang="en-US" sz="1800" dirty="0"/>
                    </a:p>
                  </a:txBody>
                  <a:tcPr anchor="ct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a:t>
            </a:r>
            <a:r>
              <a:rPr lang="en-US" sz="3200" kern="0" dirty="0" smtClean="0">
                <a:solidFill>
                  <a:srgbClr val="0000FF"/>
                </a:solidFill>
                <a:latin typeface="Arial Black" panose="020B0A04020102020204" pitchFamily="34" charset="0"/>
                <a:sym typeface="+mn-ea"/>
              </a:rPr>
              <a:t>Interim </a:t>
            </a:r>
            <a:r>
              <a:rPr lang="en-US" sz="3200" kern="0" dirty="0" smtClean="0">
                <a:solidFill>
                  <a:srgbClr val="0000FF"/>
                </a:solidFill>
                <a:latin typeface="Arial Black" panose="020B0A04020102020204" pitchFamily="34" charset="0"/>
              </a:rPr>
              <a:t>Jan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Jan 13</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endParaRPr lang="en-US" altLang="en-US" sz="2000" kern="0" dirty="0">
              <a:latin typeface="Arial" panose="020B0604020202020204" pitchFamily="34" charset="0"/>
              <a:sym typeface="+mn-ea"/>
            </a:endParaRPr>
          </a:p>
          <a:p>
            <a:pPr marL="1257300" lvl="2" indent="457200">
              <a:lnSpc>
                <a:spcPct val="90000"/>
              </a:lnSpc>
              <a:buNone/>
              <a:defRPr/>
            </a:pPr>
            <a:r>
              <a:rPr lang="en-US" altLang="en-US" sz="2000" b="1" kern="0" dirty="0">
                <a:latin typeface="Arial" panose="020B0604020202020204" pitchFamily="34" charset="0"/>
              </a:rPr>
              <a:t>Tech Editor:	Yinan Qi (OPPO)</a:t>
            </a:r>
            <a:endParaRPr lang="en-US" altLang="en-US" sz="2000" b="1" kern="0" dirty="0">
              <a:latin typeface="Arial" panose="020B060402020202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Jan 2025</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meeting, please make sure your</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badge could be seen if you’re in the meeting room and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please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make sure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your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name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and affiliation are correctly shown if you’re joining the meeting remotely.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endPar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1"/>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endParaRPr lang="zh-CN" altLang="en-US" sz="1400"/>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endParaRPr lang="zh-CN" altLang="en-US" sz="1400"/>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t>Meeting Protocol, Attendance, Voting &amp; Document Status</a:t>
            </a:r>
            <a:endParaRPr lang="zh-CN" altLang="en-US" sz="3200" kern="0" dirty="0"/>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Jan 2025</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939290"/>
            <a:ext cx="10375265" cy="4688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endParaRPr lang="en-US" altLang="en-GB" dirty="0"/>
          </a:p>
          <a:p>
            <a:pPr lvl="0" eaLnBrk="0" hangingPunct="0">
              <a:defRPr/>
            </a:pPr>
            <a:r>
              <a:rPr lang="en-GB" altLang="en-US" dirty="0" smtClean="0"/>
              <a:t>Approve meeting agenda</a:t>
            </a:r>
            <a:endParaRPr lang="en-GB" altLang="en-US" dirty="0" smtClean="0"/>
          </a:p>
          <a:p>
            <a:pPr lvl="0" eaLnBrk="0" hangingPunct="0">
              <a:defRPr/>
            </a:pPr>
            <a:r>
              <a:rPr lang="en-US" altLang="en-GB" dirty="0" smtClean="0"/>
              <a:t>Approve TG minutes</a:t>
            </a:r>
            <a:endParaRPr lang="en-GB" altLang="en-US" dirty="0" smtClean="0"/>
          </a:p>
          <a:p>
            <a:pPr eaLnBrk="0" hangingPunct="0">
              <a:defRPr/>
            </a:pPr>
            <a:r>
              <a:rPr lang="en-US" altLang="en-GB" dirty="0" smtClean="0"/>
              <a:t>FRD/</a:t>
            </a:r>
            <a:r>
              <a:rPr lang="en-GB" altLang="en-US" dirty="0" smtClean="0"/>
              <a:t>SFD </a:t>
            </a:r>
            <a:r>
              <a:rPr lang="en-US" altLang="en-GB" dirty="0" smtClean="0"/>
              <a:t>motions</a:t>
            </a:r>
            <a:endParaRPr lang="en-GB" altLang="en-US" dirty="0" smtClean="0"/>
          </a:p>
          <a:p>
            <a:pPr eaLnBrk="0" hangingPunct="0">
              <a:defRPr/>
            </a:pPr>
            <a:r>
              <a:rPr lang="en-GB" altLang="en-US" dirty="0" smtClean="0"/>
              <a:t>Contribution discussion (F</a:t>
            </a:r>
            <a:r>
              <a:rPr lang="en-US" altLang="en-GB" dirty="0" smtClean="0"/>
              <a:t>R</a:t>
            </a:r>
            <a:r>
              <a:rPr lang="en-GB" altLang="en-US" dirty="0" smtClean="0"/>
              <a:t>) [2</a:t>
            </a:r>
            <a:r>
              <a:rPr lang="en-US" altLang="en-GB" dirty="0" smtClean="0"/>
              <a:t>0</a:t>
            </a:r>
            <a:r>
              <a:rPr lang="en-GB" altLang="en-US" dirty="0" smtClean="0"/>
              <a:t> </a:t>
            </a:r>
            <a:r>
              <a:rPr lang="en-GB" altLang="en-US" dirty="0" err="1" smtClean="0"/>
              <a:t>mins</a:t>
            </a:r>
            <a:r>
              <a:rPr lang="en-GB" altLang="en-US" dirty="0" smtClean="0"/>
              <a:t> for each w/o prior request]</a:t>
            </a:r>
            <a:endParaRPr lang="en-GB" altLang="en-US" dirty="0" smtClean="0"/>
          </a:p>
          <a:p>
            <a:pPr lvl="1" algn="l" eaLnBrk="0" hangingPunct="0">
              <a:buClrTx/>
              <a:buSzTx/>
              <a:buFontTx/>
              <a:buChar char="–"/>
              <a:defRPr/>
            </a:pPr>
            <a:r>
              <a:rPr lang="en-US" altLang="en-GB" dirty="0" smtClean="0">
                <a:solidFill>
                  <a:srgbClr val="00B050"/>
                </a:solidFill>
                <a:sym typeface="+mn-ea"/>
              </a:rPr>
              <a:t>11-24/1846r2, "AMP Client STA Types", Rojan Chitrakar (Huawei) - 10 mins [earlier slot preferred]</a:t>
            </a:r>
            <a:endParaRPr lang="en-US" altLang="en-GB" dirty="0" smtClean="0">
              <a:solidFill>
                <a:srgbClr val="00B050"/>
              </a:solidFill>
              <a:sym typeface="+mn-ea"/>
            </a:endParaRPr>
          </a:p>
          <a:p>
            <a:pPr lvl="1" algn="l" eaLnBrk="0" hangingPunct="0">
              <a:buClrTx/>
              <a:buSzTx/>
              <a:buFontTx/>
              <a:buChar char="–"/>
              <a:defRPr/>
            </a:pPr>
            <a:r>
              <a:rPr lang="en-US" altLang="en-GB" b="0" dirty="0" smtClean="0">
                <a:solidFill>
                  <a:srgbClr val="00B050"/>
                </a:solidFill>
                <a:sym typeface="+mn-ea"/>
              </a:rPr>
              <a:t>11-24/2132, AMP relay topology and operation, Zhanjing Bao (TCL)</a:t>
            </a:r>
            <a:endParaRPr lang="en-US" altLang="en-GB" b="0" dirty="0" smtClean="0">
              <a:solidFill>
                <a:srgbClr val="00B050"/>
              </a:solidFill>
            </a:endParaRPr>
          </a:p>
          <a:p>
            <a:pPr lvl="1" algn="l" eaLnBrk="0" hangingPunct="0">
              <a:buClrTx/>
              <a:buSzTx/>
              <a:buFontTx/>
              <a:buChar char="–"/>
              <a:defRPr/>
            </a:pPr>
            <a:r>
              <a:rPr lang="en-US" altLang="en-GB" b="0" dirty="0" smtClean="0">
                <a:solidFill>
                  <a:srgbClr val="00B050"/>
                </a:solidFill>
                <a:sym typeface="+mn-ea"/>
              </a:rPr>
              <a:t>11-25/0052, Active AMP STA Polling Requirements, Sebastian Max (Ericsson)</a:t>
            </a:r>
            <a:endParaRPr lang="en-US" altLang="en-GB" b="0" dirty="0" smtClean="0">
              <a:solidFill>
                <a:srgbClr val="00B050"/>
              </a:solidFill>
            </a:endParaRPr>
          </a:p>
          <a:p>
            <a:pPr lvl="1" algn="l" eaLnBrk="0" hangingPunct="0">
              <a:buClrTx/>
              <a:buSzTx/>
              <a:buFontTx/>
              <a:buChar char="–"/>
              <a:defRPr/>
            </a:pPr>
            <a:r>
              <a:rPr lang="en-US" altLang="en-GB" b="0" dirty="0" smtClean="0">
                <a:solidFill>
                  <a:srgbClr val="00B050"/>
                </a:solidFill>
                <a:sym typeface="+mn-ea"/>
              </a:rPr>
              <a:t>11-25/0055, Wireless connectivity challenges for backscattering AMP STA, Solomon Trainin (Wiliot)</a:t>
            </a:r>
            <a:endParaRPr lang="en-US" altLang="en-GB" b="0" dirty="0" smtClean="0">
              <a:solidFill>
                <a:srgbClr val="00B050"/>
              </a:solidFill>
            </a:endParaRPr>
          </a:p>
          <a:p>
            <a:pPr eaLnBrk="0" hangingPunct="0">
              <a:defRPr/>
            </a:pPr>
            <a:r>
              <a:rPr lang="en-GB" altLang="en-US" dirty="0" smtClean="0"/>
              <a:t>Any other business?</a:t>
            </a:r>
            <a:endParaRPr lang="en-GB" altLang="en-US" dirty="0" smtClean="0"/>
          </a:p>
          <a:p>
            <a:pPr lvl="0" eaLnBrk="0" hangingPunct="0">
              <a:defRPr/>
            </a:pPr>
            <a:r>
              <a:rPr lang="en-GB" altLang="en-US" dirty="0" smtClean="0">
                <a:sym typeface="+mn-ea"/>
              </a:rPr>
              <a:t>Recess</a:t>
            </a:r>
            <a:endParaRPr lang="en-GB" altLang="en-US" dirty="0" smtClean="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Jan 2025</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endParaRPr lang="en-US" dirty="0" smtClean="0"/>
          </a:p>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sym typeface="+mn-ea"/>
              </a:rPr>
              <a:t>Approve TGbp Meeting Minutes</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sz="2400" dirty="0" smtClean="0">
                <a:sym typeface="+mn-ea"/>
              </a:rPr>
              <a:t>Approve the meeting minutes for </a:t>
            </a:r>
            <a:r>
              <a:rPr lang="en-US" altLang="en-GB" sz="2400" dirty="0" smtClean="0">
                <a:sym typeface="+mn-ea"/>
              </a:rPr>
              <a:t>TGbp</a:t>
            </a:r>
            <a:r>
              <a:rPr lang="en-GB" altLang="en-US" sz="2400" dirty="0" smtClean="0">
                <a:sym typeface="+mn-ea"/>
              </a:rPr>
              <a:t> meetings during 802 </a:t>
            </a:r>
            <a:r>
              <a:rPr lang="en-US" altLang="en-GB" sz="2400" dirty="0" smtClean="0">
                <a:sym typeface="+mn-ea"/>
              </a:rPr>
              <a:t>Nov plenary</a:t>
            </a:r>
            <a:r>
              <a:rPr lang="en-US" altLang="zh-CN" sz="2400" dirty="0" smtClean="0">
                <a:sym typeface="+mn-ea"/>
              </a:rPr>
              <a:t> </a:t>
            </a:r>
            <a:r>
              <a:rPr lang="en-GB" altLang="en-US" sz="2400" dirty="0" smtClean="0">
                <a:sym typeface="+mn-ea"/>
              </a:rPr>
              <a:t>session </a:t>
            </a:r>
            <a:r>
              <a:rPr lang="en-US" altLang="en-GB" sz="2400" dirty="0" smtClean="0">
                <a:sym typeface="+mn-ea"/>
              </a:rPr>
              <a:t>and TGbp TCs before Jan 2025 interim session </a:t>
            </a:r>
            <a:r>
              <a:rPr lang="en-GB" altLang="en-US" sz="2400" dirty="0" smtClean="0">
                <a:sym typeface="+mn-ea"/>
              </a:rPr>
              <a:t>as below:</a:t>
            </a:r>
            <a:endParaRPr lang="en-GB" altLang="en-US" sz="2400" dirty="0" smtClean="0"/>
          </a:p>
          <a:p>
            <a:pPr lvl="1" indent="-342900" eaLnBrk="0" hangingPunct="0">
              <a:buFontTx/>
              <a:buChar char="-"/>
              <a:defRPr/>
            </a:pPr>
            <a:r>
              <a:rPr lang="en-GB" altLang="en-US" sz="2400" dirty="0">
                <a:sym typeface="+mn-ea"/>
                <a:hlinkClick r:id="rId1"/>
              </a:rPr>
              <a:t>https://mentor.ieee.org/802.11/dcn/24/11-24-1965-00-00bp-2024-11-plenary-meeting-minutes.docx</a:t>
            </a:r>
            <a:endParaRPr lang="en-GB" altLang="en-US" sz="2400" dirty="0">
              <a:sym typeface="+mn-ea"/>
            </a:endParaRPr>
          </a:p>
          <a:p>
            <a:pPr lvl="1" indent="-342900" eaLnBrk="0" hangingPunct="0">
              <a:buFontTx/>
              <a:buChar char="-"/>
              <a:defRPr/>
            </a:pPr>
            <a:r>
              <a:rPr lang="en-GB" altLang="en-US" sz="2400" dirty="0">
                <a:sym typeface="+mn-ea"/>
                <a:hlinkClick r:id="rId2"/>
              </a:rPr>
              <a:t>https://</a:t>
            </a:r>
            <a:r>
              <a:rPr lang="en-GB" altLang="en-US" sz="2400" dirty="0" smtClean="0">
                <a:sym typeface="+mn-ea"/>
                <a:hlinkClick r:id="rId2"/>
              </a:rPr>
              <a:t>mentor.ieee.org/802.11/dcn/24/11-24-2038-00-00bp-ieee-802-11-tgbp-ambient-power-communication-teleconference-minutes-december.docx</a:t>
            </a:r>
            <a:endParaRPr lang="en-GB" altLang="en-US" sz="2400" dirty="0" smtClean="0">
              <a:sym typeface="+mn-ea"/>
            </a:endParaRPr>
          </a:p>
          <a:p>
            <a:pPr lvl="1" indent="-342900" eaLnBrk="0" hangingPunct="0">
              <a:buFontTx/>
              <a:buChar char="-"/>
              <a:defRPr/>
            </a:pPr>
            <a:r>
              <a:rPr lang="en-GB" altLang="en-US" sz="2400" dirty="0" smtClean="0">
                <a:sym typeface="+mn-ea"/>
                <a:hlinkClick r:id="rId2"/>
              </a:rPr>
              <a:t>https</a:t>
            </a:r>
            <a:r>
              <a:rPr lang="en-GB" altLang="en-US" sz="2400" dirty="0">
                <a:sym typeface="+mn-ea"/>
                <a:hlinkClick r:id="rId2"/>
              </a:rPr>
              <a:t>://mentor.ieee.org/802.11/dcn/25/11-25-0054-00-00bp-teleconference-minutes-january-2025.docx</a:t>
            </a:r>
            <a:endParaRPr lang="en-GB" altLang="en-US" sz="2400" dirty="0">
              <a:sym typeface="+mn-ea"/>
            </a:endParaRPr>
          </a:p>
          <a:p>
            <a:pPr marL="0" lvl="0" indent="0" eaLnBrk="0" hangingPunct="0">
              <a:buNone/>
              <a:defRPr/>
            </a:pPr>
            <a:r>
              <a:rPr lang="en-GB" altLang="en-US" sz="2400" dirty="0" smtClean="0">
                <a:sym typeface="+mn-ea"/>
              </a:rPr>
              <a:t>Moved: </a:t>
            </a:r>
            <a:r>
              <a:rPr lang="en-US" altLang="en-GB" sz="2400" dirty="0" smtClean="0">
                <a:sym typeface="+mn-ea"/>
              </a:rPr>
              <a:t>Sebastian</a:t>
            </a:r>
            <a:r>
              <a:rPr lang="en-US" altLang="en-GB" sz="2400" dirty="0" smtClean="0"/>
              <a:t> Max</a:t>
            </a:r>
            <a:endParaRPr lang="en-US" altLang="en-GB" sz="2400" dirty="0" smtClean="0"/>
          </a:p>
          <a:p>
            <a:pPr marL="0" lvl="0" indent="0" eaLnBrk="0" hangingPunct="0">
              <a:buNone/>
              <a:defRPr/>
            </a:pPr>
            <a:r>
              <a:rPr lang="en-GB" altLang="en-US" sz="2400" dirty="0" smtClean="0">
                <a:sym typeface="+mn-ea"/>
              </a:rPr>
              <a:t>Seconded: </a:t>
            </a:r>
            <a:r>
              <a:rPr lang="en-GB" altLang="en-US" sz="2400" dirty="0" err="1" smtClean="0">
                <a:sym typeface="+mn-ea"/>
              </a:rPr>
              <a:t>Yinan</a:t>
            </a:r>
            <a:r>
              <a:rPr lang="en-GB" altLang="en-US" sz="2400" dirty="0" smtClean="0">
                <a:sym typeface="+mn-ea"/>
              </a:rPr>
              <a:t> Qi</a:t>
            </a:r>
            <a:endParaRPr lang="en-GB" altLang="en-US" sz="2400" dirty="0"/>
          </a:p>
          <a:p>
            <a:pPr marL="0" lvl="0" indent="0" eaLnBrk="0" hangingPunct="0">
              <a:buNone/>
              <a:defRPr/>
            </a:pPr>
            <a:r>
              <a:rPr lang="en-GB" altLang="en-US" sz="2400" dirty="0" smtClean="0">
                <a:sym typeface="+mn-ea"/>
              </a:rPr>
              <a:t>Result: Approved with unanimous consent</a:t>
            </a:r>
            <a:endParaRPr lang="en-GB" alt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endParaRPr lang="en-US" dirty="0" smtClean="0"/>
          </a:p>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sym typeface="+mn-ea"/>
              </a:rPr>
              <a:t>Approve FRD update</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sz="2400" dirty="0" smtClean="0">
                <a:sym typeface="+mn-ea"/>
              </a:rPr>
              <a:t>Approve the </a:t>
            </a:r>
            <a:r>
              <a:rPr lang="en-US" sz="2400" dirty="0" smtClean="0">
                <a:sym typeface="+mn-ea"/>
              </a:rPr>
              <a:t>updated 11bp FRD as included in</a:t>
            </a:r>
            <a:r>
              <a:rPr lang="en-GB" altLang="en-US" sz="2400" dirty="0" smtClean="0">
                <a:sym typeface="+mn-ea"/>
              </a:rPr>
              <a:t>:</a:t>
            </a:r>
            <a:endParaRPr lang="en-GB" altLang="en-US" sz="2400" dirty="0" smtClean="0"/>
          </a:p>
          <a:p>
            <a:pPr lvl="1" indent="-342900" eaLnBrk="0" hangingPunct="0">
              <a:buFontTx/>
              <a:buChar char="-"/>
              <a:defRPr/>
            </a:pPr>
            <a:r>
              <a:rPr lang="en-GB" altLang="en-US" sz="2400" dirty="0">
                <a:sym typeface="+mn-ea"/>
                <a:hlinkClick r:id="rId1"/>
              </a:rPr>
              <a:t>https://mentor.ieee.org/802.11/dcn/24/11-24-1307-03-00bp-proposed-tgbp-functional-requirements.doc</a:t>
            </a:r>
            <a:endParaRPr lang="en-GB" altLang="en-US" sz="2400" dirty="0">
              <a:sym typeface="+mn-ea"/>
            </a:endParaRPr>
          </a:p>
          <a:p>
            <a:pPr lvl="1" indent="-342900" eaLnBrk="0" hangingPunct="0">
              <a:buFontTx/>
              <a:buChar char="-"/>
              <a:defRPr/>
            </a:pPr>
            <a:endParaRPr lang="en-GB" altLang="en-US" sz="2400" dirty="0">
              <a:sym typeface="+mn-ea"/>
            </a:endParaRPr>
          </a:p>
          <a:p>
            <a:pPr marL="0" lvl="0" indent="0" eaLnBrk="0" hangingPunct="0">
              <a:buNone/>
              <a:defRPr/>
            </a:pPr>
            <a:r>
              <a:rPr lang="en-GB" altLang="en-US" sz="2400" dirty="0" smtClean="0">
                <a:sym typeface="+mn-ea"/>
              </a:rPr>
              <a:t>Moved: </a:t>
            </a:r>
            <a:r>
              <a:rPr lang="en-US" altLang="en-GB" sz="2400" dirty="0" smtClean="0">
                <a:sym typeface="+mn-ea"/>
              </a:rPr>
              <a:t>Bin Qian</a:t>
            </a:r>
            <a:endParaRPr lang="en-US" altLang="en-GB" sz="2400" dirty="0" smtClean="0"/>
          </a:p>
          <a:p>
            <a:pPr marL="0" lvl="0" indent="0" eaLnBrk="0" hangingPunct="0">
              <a:buNone/>
              <a:defRPr/>
            </a:pPr>
            <a:r>
              <a:rPr lang="en-GB" altLang="en-US" sz="2400" dirty="0" smtClean="0">
                <a:sym typeface="+mn-ea"/>
              </a:rPr>
              <a:t>Seconded: Sebastian Max</a:t>
            </a:r>
            <a:endParaRPr lang="en-GB" altLang="en-US" sz="2400" dirty="0"/>
          </a:p>
          <a:p>
            <a:pPr marL="0" lvl="0" indent="0" eaLnBrk="0" hangingPunct="0">
              <a:buNone/>
              <a:defRPr/>
            </a:pPr>
            <a:r>
              <a:rPr lang="en-GB" altLang="en-US" sz="2400" dirty="0" smtClean="0">
                <a:sym typeface="+mn-ea"/>
              </a:rPr>
              <a:t>Result: Approved with unanimous consent</a:t>
            </a:r>
            <a:endParaRPr lang="en-GB" alt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endParaRPr lang="en-US" dirty="0" smtClean="0"/>
          </a:p>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4530" algn="l"/>
                <a:tab pos="1370330" algn="l"/>
                <a:tab pos="2056130" algn="l"/>
                <a:tab pos="2741930" algn="l"/>
                <a:tab pos="3427730" algn="l"/>
                <a:tab pos="4113530" algn="l"/>
                <a:tab pos="4799330" algn="l"/>
                <a:tab pos="5485130" algn="l"/>
                <a:tab pos="6170930" algn="l"/>
                <a:tab pos="6856730" algn="l"/>
                <a:tab pos="754253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sym typeface="+mn-ea"/>
              </a:rPr>
              <a:t>Approve SFD update</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sz="2400" dirty="0" smtClean="0">
                <a:sym typeface="+mn-ea"/>
              </a:rPr>
              <a:t>Approve the </a:t>
            </a:r>
            <a:r>
              <a:rPr lang="en-US" altLang="en-GB" sz="2400" dirty="0" smtClean="0">
                <a:sym typeface="+mn-ea"/>
              </a:rPr>
              <a:t>updated 11bp SFD as included in</a:t>
            </a:r>
            <a:r>
              <a:rPr lang="en-GB" altLang="en-US" sz="2400" dirty="0" smtClean="0">
                <a:sym typeface="+mn-ea"/>
              </a:rPr>
              <a:t>:</a:t>
            </a:r>
            <a:endParaRPr lang="en-GB" altLang="en-US" sz="2400" dirty="0" smtClean="0"/>
          </a:p>
          <a:p>
            <a:pPr lvl="1" indent="-342900" eaLnBrk="0" hangingPunct="0">
              <a:buFontTx/>
              <a:buChar char="-"/>
              <a:defRPr/>
            </a:pPr>
            <a:r>
              <a:rPr lang="en-GB" altLang="en-US" sz="2400" dirty="0">
                <a:sym typeface="+mn-ea"/>
                <a:hlinkClick r:id="rId1"/>
              </a:rPr>
              <a:t>https://mentor.ieee.org/802.11/dcn/24/11-24-1613-03-00bp-specification-framework-for-tgbp.docx</a:t>
            </a:r>
            <a:endParaRPr lang="en-GB" altLang="en-US" sz="2400" dirty="0">
              <a:sym typeface="+mn-ea"/>
            </a:endParaRPr>
          </a:p>
          <a:p>
            <a:pPr lvl="1" indent="-342900" eaLnBrk="0" hangingPunct="0">
              <a:buFontTx/>
              <a:buChar char="-"/>
              <a:defRPr/>
            </a:pPr>
            <a:endParaRPr lang="en-GB" altLang="en-US" sz="2400" dirty="0">
              <a:sym typeface="+mn-ea"/>
            </a:endParaRPr>
          </a:p>
          <a:p>
            <a:pPr marL="0" lvl="0" indent="0" eaLnBrk="0" hangingPunct="0">
              <a:buNone/>
              <a:defRPr/>
            </a:pPr>
            <a:r>
              <a:rPr lang="en-GB" altLang="en-US" sz="2400" dirty="0" smtClean="0">
                <a:sym typeface="+mn-ea"/>
              </a:rPr>
              <a:t>Moved: </a:t>
            </a:r>
            <a:r>
              <a:rPr lang="en-US" altLang="en-GB" sz="2400" dirty="0" smtClean="0">
                <a:sym typeface="+mn-ea"/>
              </a:rPr>
              <a:t>Yinan Qi</a:t>
            </a:r>
            <a:endParaRPr lang="en-US" altLang="en-GB" sz="2400" dirty="0" smtClean="0"/>
          </a:p>
          <a:p>
            <a:pPr marL="0" lvl="0" indent="0" eaLnBrk="0" hangingPunct="0">
              <a:buNone/>
              <a:defRPr/>
            </a:pPr>
            <a:r>
              <a:rPr lang="en-GB" altLang="en-US" sz="2400" dirty="0" smtClean="0">
                <a:sym typeface="+mn-ea"/>
              </a:rPr>
              <a:t>Seconded: </a:t>
            </a:r>
            <a:r>
              <a:rPr lang="en-GB" altLang="en-US" sz="2400" dirty="0" err="1" smtClean="0">
                <a:sym typeface="+mn-ea"/>
              </a:rPr>
              <a:t>Zhanjin</a:t>
            </a:r>
            <a:r>
              <a:rPr lang="en-GB" altLang="en-US" dirty="0" err="1" smtClean="0">
                <a:sym typeface="+mn-ea"/>
              </a:rPr>
              <a:t>g</a:t>
            </a:r>
            <a:r>
              <a:rPr lang="en-GB" altLang="en-US" dirty="0" smtClean="0">
                <a:sym typeface="+mn-ea"/>
              </a:rPr>
              <a:t> </a:t>
            </a:r>
            <a:r>
              <a:rPr lang="en-GB" altLang="en-US" dirty="0" err="1" smtClean="0">
                <a:sym typeface="+mn-ea"/>
              </a:rPr>
              <a:t>Bao</a:t>
            </a:r>
            <a:endParaRPr lang="en-GB" altLang="en-US" sz="2400" dirty="0"/>
          </a:p>
          <a:p>
            <a:pPr marL="0" lvl="0" indent="0" eaLnBrk="0" hangingPunct="0">
              <a:buNone/>
              <a:defRPr/>
            </a:pPr>
            <a:r>
              <a:rPr lang="en-GB" altLang="en-US" sz="2400" dirty="0" smtClean="0">
                <a:sym typeface="+mn-ea"/>
              </a:rPr>
              <a:t>Result: Approved with unanimous consent</a:t>
            </a:r>
            <a:endParaRPr lang="en-GB" alt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 Jan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Jan 13</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endParaRPr lang="en-US" altLang="en-US" sz="2000" kern="0" dirty="0">
              <a:latin typeface="Arial" panose="020B0604020202020204" pitchFamily="34" charset="0"/>
            </a:endParaRP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7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endParaRPr lang="en-US" altLang="en-GB" dirty="0"/>
          </a:p>
          <a:p>
            <a:pPr lvl="0" eaLnBrk="0" hangingPunct="0">
              <a:defRPr/>
            </a:pPr>
            <a:r>
              <a:rPr lang="en-US" altLang="en-GB" dirty="0"/>
              <a:t>Approval of </a:t>
            </a:r>
            <a:r>
              <a:rPr lang="en-GB" altLang="en-US" dirty="0"/>
              <a:t>agenda</a:t>
            </a:r>
            <a:endParaRPr lang="en-GB" altLang="en-US" dirty="0"/>
          </a:p>
          <a:p>
            <a:pPr eaLnBrk="0" hangingPunct="0">
              <a:defRPr/>
            </a:pPr>
            <a:r>
              <a:rPr lang="en-GB" altLang="en-US" sz="2400" dirty="0" smtClean="0">
                <a:sym typeface="+mn-ea"/>
              </a:rPr>
              <a:t>Contribution discussion (PHY) [2</a:t>
            </a:r>
            <a:r>
              <a:rPr lang="en-US" altLang="en-GB" sz="2400" dirty="0" smtClean="0">
                <a:sym typeface="+mn-ea"/>
              </a:rPr>
              <a:t>0</a:t>
            </a:r>
            <a:r>
              <a:rPr lang="en-GB" altLang="en-US" sz="2400" dirty="0" smtClean="0">
                <a:sym typeface="+mn-ea"/>
              </a:rPr>
              <a:t> </a:t>
            </a:r>
            <a:r>
              <a:rPr lang="en-GB" altLang="en-US" sz="2400" dirty="0" err="1" smtClean="0">
                <a:sym typeface="+mn-ea"/>
              </a:rPr>
              <a:t>mins</a:t>
            </a:r>
            <a:r>
              <a:rPr lang="en-GB" altLang="en-US" sz="2400" dirty="0" smtClean="0">
                <a:sym typeface="+mn-ea"/>
              </a:rPr>
              <a:t> for each]</a:t>
            </a:r>
            <a:endParaRPr lang="en-GB" altLang="en-US" sz="2400" dirty="0" smtClean="0"/>
          </a:p>
          <a:p>
            <a:pPr lvl="1" algn="l" eaLnBrk="0" hangingPunct="0">
              <a:buClrTx/>
              <a:buSzTx/>
              <a:buFontTx/>
              <a:buChar char="–"/>
              <a:defRPr/>
            </a:pPr>
            <a:r>
              <a:rPr lang="en-US" altLang="zh-CN" sz="2200" dirty="0" smtClean="0">
                <a:solidFill>
                  <a:srgbClr val="00B050"/>
                </a:solidFill>
                <a:sym typeface="+mn-ea"/>
              </a:rPr>
              <a:t>11-24/2114, Channel Correction in Long Range Backscatter, Nelson Costa (Haila Technologies)</a:t>
            </a:r>
            <a:endParaRPr lang="en-US" altLang="zh-CN" sz="2200" dirty="0" smtClean="0">
              <a:solidFill>
                <a:srgbClr val="00B050"/>
              </a:solidFill>
              <a:sym typeface="+mn-ea"/>
            </a:endParaRPr>
          </a:p>
          <a:p>
            <a:pPr lvl="1" algn="l" eaLnBrk="0" hangingPunct="0">
              <a:buClrTx/>
              <a:buSzTx/>
              <a:buFontTx/>
              <a:buChar char="–"/>
              <a:defRPr/>
            </a:pPr>
            <a:r>
              <a:rPr lang="en-US" altLang="zh-CN" sz="2200" dirty="0" smtClean="0">
                <a:solidFill>
                  <a:srgbClr val="00B050"/>
                </a:solidFill>
                <a:sym typeface="+mn-ea"/>
              </a:rPr>
              <a:t>11-24/2128, Follow-up on Channel Shifting in Backscatter Operations, Nelson Costa (Haila Technologies)</a:t>
            </a:r>
            <a:endParaRPr lang="en-US" altLang="zh-CN" sz="2200" dirty="0" smtClean="0">
              <a:solidFill>
                <a:srgbClr val="00B050"/>
              </a:solidFill>
              <a:sym typeface="+mn-ea"/>
            </a:endParaRPr>
          </a:p>
          <a:p>
            <a:pPr lvl="1" algn="l" eaLnBrk="0" hangingPunct="0">
              <a:buClrTx/>
              <a:buSzTx/>
              <a:buFontTx/>
              <a:buChar char="–"/>
              <a:defRPr/>
            </a:pPr>
            <a:r>
              <a:rPr lang="en-US" altLang="zh-CN" sz="2200" dirty="0" smtClean="0">
                <a:solidFill>
                  <a:srgbClr val="00B050"/>
                </a:solidFill>
                <a:sym typeface="+mn-ea"/>
              </a:rPr>
              <a:t>11-24/2143, Advantages of 802.11b DSS in Long-Range Backscatter, Nelson Costa (Haila Technologies)</a:t>
            </a:r>
            <a:endParaRPr lang="en-US" altLang="zh-CN" sz="2200" dirty="0" smtClean="0">
              <a:solidFill>
                <a:srgbClr val="00B050"/>
              </a:solidFill>
              <a:sym typeface="+mn-ea"/>
            </a:endParaRPr>
          </a:p>
          <a:p>
            <a:pPr lvl="1" algn="l" eaLnBrk="0" hangingPunct="0">
              <a:buClrTx/>
              <a:buSzTx/>
              <a:buFontTx/>
              <a:buChar char="–"/>
              <a:defRPr/>
            </a:pPr>
            <a:r>
              <a:rPr lang="en-US" altLang="zh-CN" sz="2200" dirty="0" smtClean="0">
                <a:solidFill>
                  <a:srgbClr val="00B050"/>
                </a:solidFill>
                <a:sym typeface="+mn-ea"/>
              </a:rPr>
              <a:t>11-25/0027, AMP PPDU Design, Yinan Qi (OPPO) </a:t>
            </a:r>
            <a:endParaRPr lang="en-US" altLang="zh-CN" sz="2200" dirty="0" smtClean="0">
              <a:solidFill>
                <a:srgbClr val="00B050"/>
              </a:solidFill>
              <a:sym typeface="+mn-ea"/>
            </a:endParaRPr>
          </a:p>
          <a:p>
            <a:pPr lvl="1" algn="l" eaLnBrk="0" hangingPunct="0">
              <a:buClrTx/>
              <a:buSzTx/>
              <a:buFontTx/>
              <a:buChar char="–"/>
              <a:defRPr/>
            </a:pPr>
            <a:r>
              <a:rPr lang="en-US" altLang="zh-CN" sz="2200" dirty="0" smtClean="0">
                <a:solidFill>
                  <a:srgbClr val="00B050"/>
                </a:solidFill>
                <a:sym typeface="+mn-ea"/>
              </a:rPr>
              <a:t>11-25/0028, AMP PPDU Configuration, Yinan Qi (OPPO)</a:t>
            </a:r>
            <a:endParaRPr lang="en-US" altLang="zh-CN" sz="2200" dirty="0" smtClean="0">
              <a:solidFill>
                <a:srgbClr val="00B050"/>
              </a:solidFill>
              <a:sym typeface="+mn-ea"/>
            </a:endParaRPr>
          </a:p>
          <a:p>
            <a:pPr lvl="1" eaLnBrk="0" hangingPunct="0">
              <a:defRPr/>
            </a:pPr>
            <a:r>
              <a:rPr lang="en-US" altLang="en-GB" dirty="0">
                <a:solidFill>
                  <a:srgbClr val="00B050"/>
                </a:solidFill>
                <a:sym typeface="+mn-ea"/>
              </a:rPr>
              <a:t>11-25/0033, UL Data Rates for AMP and PPDU, </a:t>
            </a:r>
            <a:r>
              <a:rPr lang="en-US" altLang="en-GB" dirty="0" err="1" smtClean="0">
                <a:solidFill>
                  <a:srgbClr val="00B050"/>
                </a:solidFill>
                <a:sym typeface="+mn-ea"/>
              </a:rPr>
              <a:t>Weijie</a:t>
            </a:r>
            <a:r>
              <a:rPr lang="en-US" altLang="en-GB" dirty="0" smtClean="0">
                <a:solidFill>
                  <a:srgbClr val="00B050"/>
                </a:solidFill>
                <a:sym typeface="+mn-ea"/>
              </a:rPr>
              <a:t> Xu (OPPO)</a:t>
            </a:r>
            <a:endParaRPr lang="en-US" altLang="zh-CN" sz="2200" dirty="0" smtClean="0">
              <a:solidFill>
                <a:srgbClr val="00B050"/>
              </a:solidFill>
              <a:sym typeface="+mn-ea"/>
            </a:endParaRPr>
          </a:p>
          <a:p>
            <a:pPr eaLnBrk="0" hangingPunct="0">
              <a:defRPr/>
            </a:pPr>
            <a:r>
              <a:rPr lang="en-GB" altLang="en-US" dirty="0" smtClean="0"/>
              <a:t>Any </a:t>
            </a:r>
            <a:r>
              <a:rPr lang="en-GB" altLang="en-US" dirty="0"/>
              <a:t>other business?</a:t>
            </a:r>
            <a:endParaRPr lang="en-GB" altLang="en-US" dirty="0"/>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 Jan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Jan 14</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endParaRPr lang="en-US" altLang="en-US" sz="2000" kern="0" dirty="0">
              <a:latin typeface="Arial" panose="020B0604020202020204" pitchFamily="34" charset="0"/>
            </a:endParaRP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Jan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endParaRPr lang="en-US" altLang="en-GB" dirty="0"/>
          </a:p>
          <a:p>
            <a:pPr lvl="0" eaLnBrk="0" hangingPunct="0">
              <a:defRPr/>
            </a:pPr>
            <a:r>
              <a:rPr lang="en-US" altLang="en-GB" dirty="0"/>
              <a:t>Approval of </a:t>
            </a:r>
            <a:r>
              <a:rPr lang="en-GB" altLang="en-US" dirty="0"/>
              <a:t>agenda</a:t>
            </a:r>
            <a:endParaRPr lang="en-GB" altLang="en-US" dirty="0"/>
          </a:p>
          <a:p>
            <a:pPr lvl="0" eaLnBrk="0" hangingPunct="0">
              <a:defRPr/>
            </a:pPr>
            <a:r>
              <a:rPr lang="en-GB" altLang="en-US" sz="2400" dirty="0" smtClean="0">
                <a:sym typeface="+mn-ea"/>
              </a:rPr>
              <a:t>Contribution discussion (</a:t>
            </a:r>
            <a:r>
              <a:rPr lang="en-US" altLang="en-GB" sz="2400" dirty="0" smtClean="0">
                <a:sym typeface="+mn-ea"/>
              </a:rPr>
              <a:t>PHY</a:t>
            </a:r>
            <a:r>
              <a:rPr lang="en-GB" altLang="en-US" dirty="0" smtClean="0">
                <a:sym typeface="+mn-ea"/>
              </a:rPr>
              <a:t>) </a:t>
            </a:r>
            <a:r>
              <a:rPr lang="en-GB" altLang="en-US" dirty="0">
                <a:effectLst>
                  <a:outerShdw blurRad="38100" dist="38100" dir="2700000" algn="tl">
                    <a:srgbClr val="000000">
                      <a:alpha val="43137"/>
                    </a:srgbClr>
                  </a:outerShdw>
                </a:effectLst>
                <a:sym typeface="+mn-ea"/>
              </a:rPr>
              <a:t>[</a:t>
            </a:r>
            <a:r>
              <a:rPr lang="en-GB" altLang="en-US" dirty="0" smtClean="0">
                <a:effectLst>
                  <a:outerShdw blurRad="38100" dist="38100" dir="2700000" algn="tl">
                    <a:srgbClr val="000000">
                      <a:alpha val="43137"/>
                    </a:srgbClr>
                  </a:outerShdw>
                </a:effectLst>
                <a:sym typeface="+mn-ea"/>
              </a:rPr>
              <a:t>20 </a:t>
            </a:r>
            <a:r>
              <a:rPr lang="en-GB" altLang="en-US" dirty="0" err="1">
                <a:effectLst>
                  <a:outerShdw blurRad="38100" dist="38100" dir="2700000" algn="tl">
                    <a:srgbClr val="000000">
                      <a:alpha val="43137"/>
                    </a:srgbClr>
                  </a:outerShdw>
                </a:effectLst>
                <a:sym typeface="+mn-ea"/>
              </a:rPr>
              <a:t>mins</a:t>
            </a:r>
            <a:r>
              <a:rPr lang="en-GB" altLang="en-US" dirty="0">
                <a:effectLst>
                  <a:outerShdw blurRad="38100" dist="38100" dir="2700000" algn="tl">
                    <a:srgbClr val="000000">
                      <a:alpha val="43137"/>
                    </a:srgbClr>
                  </a:outerShdw>
                </a:effectLst>
                <a:sym typeface="+mn-ea"/>
              </a:rPr>
              <a:t> </a:t>
            </a:r>
            <a:r>
              <a:rPr lang="en-GB" altLang="en-US" dirty="0">
                <a:sym typeface="+mn-ea"/>
              </a:rPr>
              <a:t>for each]</a:t>
            </a:r>
            <a:endParaRPr lang="en-GB" altLang="en-US" sz="2400" dirty="0" smtClean="0"/>
          </a:p>
          <a:p>
            <a:pPr lvl="1" algn="l" eaLnBrk="0" hangingPunct="0">
              <a:buClrTx/>
              <a:buSzTx/>
              <a:buFontTx/>
              <a:buChar char="–"/>
              <a:defRPr/>
            </a:pPr>
            <a:r>
              <a:rPr lang="en-US" altLang="en-GB" sz="2300" dirty="0" smtClean="0">
                <a:solidFill>
                  <a:srgbClr val="00B050"/>
                </a:solidFill>
                <a:sym typeface="+mn-ea"/>
              </a:rPr>
              <a:t>11-25/0034</a:t>
            </a:r>
            <a:r>
              <a:rPr lang="en-US" altLang="en-GB" sz="2300" dirty="0">
                <a:solidFill>
                  <a:srgbClr val="00B050"/>
                </a:solidFill>
                <a:sym typeface="+mn-ea"/>
              </a:rPr>
              <a:t>, Sync field for AMP PPDU, </a:t>
            </a:r>
            <a:r>
              <a:rPr lang="en-US" altLang="en-GB" sz="2300" dirty="0" err="1" smtClean="0">
                <a:solidFill>
                  <a:srgbClr val="00B050"/>
                </a:solidFill>
                <a:sym typeface="+mn-ea"/>
              </a:rPr>
              <a:t>Wejie</a:t>
            </a:r>
            <a:r>
              <a:rPr lang="en-US" altLang="en-GB" sz="2300" dirty="0" smtClean="0">
                <a:solidFill>
                  <a:srgbClr val="00B050"/>
                </a:solidFill>
                <a:sym typeface="+mn-ea"/>
              </a:rPr>
              <a:t> Xu (OPPO</a:t>
            </a:r>
            <a:r>
              <a:rPr lang="en-US" altLang="en-GB" sz="2300" dirty="0">
                <a:solidFill>
                  <a:srgbClr val="00B050"/>
                </a:solidFill>
                <a:sym typeface="+mn-ea"/>
              </a:rPr>
              <a:t>)</a:t>
            </a:r>
            <a:endParaRPr lang="en-US" altLang="en-GB" sz="2300" dirty="0">
              <a:solidFill>
                <a:srgbClr val="00B050"/>
              </a:solidFill>
              <a:sym typeface="+mn-ea"/>
            </a:endParaRPr>
          </a:p>
          <a:p>
            <a:pPr lvl="1" algn="l" eaLnBrk="0" hangingPunct="0">
              <a:buClrTx/>
              <a:buSzTx/>
              <a:buFontTx/>
              <a:buChar char="–"/>
              <a:defRPr/>
            </a:pPr>
            <a:r>
              <a:rPr lang="en-US" altLang="en-GB" sz="2300" dirty="0" smtClean="0">
                <a:solidFill>
                  <a:srgbClr val="00B050"/>
                </a:solidFill>
                <a:sym typeface="+mn-ea"/>
              </a:rPr>
              <a:t>11-25/0042r0, AMP Downlink Sync Field Study, Steve </a:t>
            </a:r>
            <a:r>
              <a:rPr lang="en-US" altLang="en-GB" sz="2300" dirty="0" err="1" smtClean="0">
                <a:solidFill>
                  <a:srgbClr val="00B050"/>
                </a:solidFill>
                <a:sym typeface="+mn-ea"/>
              </a:rPr>
              <a:t>Shellhammer</a:t>
            </a:r>
            <a:r>
              <a:rPr lang="en-US" altLang="en-GB" sz="2300" dirty="0" smtClean="0">
                <a:solidFill>
                  <a:srgbClr val="00B050"/>
                </a:solidFill>
                <a:sym typeface="+mn-ea"/>
              </a:rPr>
              <a:t> (Qualcomm) [AM1 or AM2]</a:t>
            </a:r>
            <a:endParaRPr lang="en-US" altLang="en-GB" sz="2300" dirty="0" smtClean="0">
              <a:solidFill>
                <a:srgbClr val="00B050"/>
              </a:solidFill>
              <a:sym typeface="+mn-ea"/>
            </a:endParaRPr>
          </a:p>
          <a:p>
            <a:pPr lvl="1" algn="l" eaLnBrk="0" hangingPunct="0">
              <a:buClrTx/>
              <a:buSzTx/>
              <a:buFontTx/>
              <a:buChar char="–"/>
              <a:defRPr/>
            </a:pPr>
            <a:r>
              <a:rPr lang="en-US" altLang="en-GB" sz="2300" dirty="0" smtClean="0">
                <a:solidFill>
                  <a:srgbClr val="00B050"/>
                </a:solidFill>
                <a:sym typeface="+mn-ea"/>
              </a:rPr>
              <a:t>11-25-0030r0</a:t>
            </a:r>
            <a:r>
              <a:rPr lang="en-US" altLang="en-GB" sz="2300" dirty="0">
                <a:solidFill>
                  <a:srgbClr val="00B050"/>
                </a:solidFill>
                <a:sym typeface="+mn-ea"/>
              </a:rPr>
              <a:t>, “AMP UL Bi-Static Leakage and Dynamic-Range Implications”, Dror Regev (Huawei) [ same slot as 0043]</a:t>
            </a:r>
            <a:endParaRPr lang="en-US" altLang="en-GB" sz="2300" dirty="0">
              <a:solidFill>
                <a:srgbClr val="00B050"/>
              </a:solidFill>
              <a:sym typeface="+mn-ea"/>
            </a:endParaRPr>
          </a:p>
          <a:p>
            <a:pPr lvl="1" algn="l" eaLnBrk="0" hangingPunct="0">
              <a:buClrTx/>
              <a:buSzTx/>
              <a:buFontTx/>
              <a:buChar char="–"/>
              <a:defRPr/>
            </a:pPr>
            <a:r>
              <a:rPr lang="en-US" altLang="en-GB" sz="2300" dirty="0">
                <a:solidFill>
                  <a:srgbClr val="00B050"/>
                </a:solidFill>
                <a:sym typeface="+mn-ea"/>
              </a:rPr>
              <a:t>11-25-0043r0, “Passive AMP STA RF Power Harvesting Sensitivity Threshold”, Dror Regev (Huawei) [ same slot as 0030</a:t>
            </a:r>
            <a:r>
              <a:rPr lang="en-US" altLang="en-GB" sz="2300" dirty="0" smtClean="0">
                <a:solidFill>
                  <a:srgbClr val="00B050"/>
                </a:solidFill>
                <a:sym typeface="+mn-ea"/>
              </a:rPr>
              <a:t>]</a:t>
            </a:r>
            <a:endParaRPr lang="en-US" altLang="en-GB" sz="2300" dirty="0" smtClean="0">
              <a:solidFill>
                <a:srgbClr val="00B050"/>
              </a:solidFill>
              <a:sym typeface="+mn-ea"/>
            </a:endParaRPr>
          </a:p>
          <a:p>
            <a:pPr lvl="1" eaLnBrk="0" hangingPunct="0">
              <a:defRPr/>
            </a:pPr>
            <a:r>
              <a:rPr lang="en-US" altLang="zh-CN" sz="2400" dirty="0">
                <a:solidFill>
                  <a:srgbClr val="00B050"/>
                </a:solidFill>
                <a:sym typeface="+mn-ea"/>
              </a:rPr>
              <a:t>11-25-0047r0, “Follow up on downlink sync field design”, Bin Qian (Huawei)</a:t>
            </a:r>
            <a:endParaRPr lang="en-US" altLang="zh-CN" sz="2400" dirty="0">
              <a:solidFill>
                <a:srgbClr val="00B050"/>
              </a:solidFill>
              <a:sym typeface="+mn-ea"/>
            </a:endParaRPr>
          </a:p>
          <a:p>
            <a:pPr lvl="1" eaLnBrk="0" hangingPunct="0">
              <a:defRPr/>
            </a:pPr>
            <a:r>
              <a:rPr lang="en-US" altLang="zh-CN" sz="2400" dirty="0">
                <a:solidFill>
                  <a:srgbClr val="00B050"/>
                </a:solidFill>
                <a:sym typeface="+mn-ea"/>
              </a:rPr>
              <a:t>11-25-0048r0, “Discussion on uplink transmissions for backscatter STAs”, Bin Qian (Huawei</a:t>
            </a:r>
            <a:r>
              <a:rPr lang="en-US" altLang="zh-CN" sz="2400" dirty="0" smtClean="0">
                <a:solidFill>
                  <a:srgbClr val="00B050"/>
                </a:solidFill>
                <a:sym typeface="+mn-ea"/>
              </a:rPr>
              <a:t>)</a:t>
            </a:r>
            <a:endParaRPr lang="en-US" altLang="en-GB" sz="2300" dirty="0" smtClean="0">
              <a:solidFill>
                <a:srgbClr val="00B050"/>
              </a:solidFill>
              <a:sym typeface="+mn-ea"/>
            </a:endParaRPr>
          </a:p>
          <a:p>
            <a:pPr eaLnBrk="0" hangingPunct="0">
              <a:defRPr/>
            </a:pPr>
            <a:r>
              <a:rPr lang="en-GB" altLang="en-US" dirty="0" smtClean="0"/>
              <a:t>Any </a:t>
            </a:r>
            <a:r>
              <a:rPr lang="en-GB" altLang="en-US" dirty="0"/>
              <a:t>other business?</a:t>
            </a:r>
            <a:endParaRPr lang="en-GB" altLang="en-US" dirty="0"/>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 Jan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Jan 14</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endParaRPr lang="en-US" altLang="en-US" sz="2000" kern="0" dirty="0">
              <a:latin typeface="Arial" panose="020B0604020202020204" pitchFamily="34" charset="0"/>
            </a:endParaRP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835660" y="1994535"/>
            <a:ext cx="10544175" cy="4330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endParaRPr lang="en-US" altLang="en-GB" dirty="0"/>
          </a:p>
          <a:p>
            <a:pPr lvl="0" eaLnBrk="0" hangingPunct="0">
              <a:defRPr/>
            </a:pPr>
            <a:r>
              <a:rPr lang="en-US" altLang="en-GB" dirty="0"/>
              <a:t>Approval of </a:t>
            </a:r>
            <a:r>
              <a:rPr lang="en-GB" altLang="en-US" dirty="0"/>
              <a:t>agenda</a:t>
            </a:r>
            <a:endParaRPr lang="en-GB" altLang="en-US" dirty="0"/>
          </a:p>
          <a:p>
            <a:pPr lvl="0" eaLnBrk="0" hangingPunct="0">
              <a:defRPr/>
            </a:pPr>
            <a:r>
              <a:rPr lang="en-GB" altLang="en-US" sz="2400" dirty="0" smtClean="0">
                <a:sym typeface="+mn-ea"/>
              </a:rPr>
              <a:t>Contribution discussion (</a:t>
            </a:r>
            <a:r>
              <a:rPr lang="en-US" altLang="en-GB" sz="2400" dirty="0" smtClean="0">
                <a:sym typeface="+mn-ea"/>
              </a:rPr>
              <a:t>PHY</a:t>
            </a:r>
            <a:r>
              <a:rPr lang="en-GB" altLang="en-US" dirty="0" smtClean="0">
                <a:sym typeface="+mn-ea"/>
              </a:rPr>
              <a:t>) </a:t>
            </a:r>
            <a:r>
              <a:rPr lang="en-GB" altLang="en-US" dirty="0">
                <a:sym typeface="+mn-ea"/>
              </a:rPr>
              <a:t>[</a:t>
            </a:r>
            <a:r>
              <a:rPr lang="en-GB" altLang="en-US" dirty="0" smtClean="0">
                <a:sym typeface="+mn-ea"/>
              </a:rPr>
              <a:t>20 </a:t>
            </a:r>
            <a:r>
              <a:rPr lang="en-GB" altLang="en-US" dirty="0" err="1">
                <a:sym typeface="+mn-ea"/>
              </a:rPr>
              <a:t>mins</a:t>
            </a:r>
            <a:r>
              <a:rPr lang="en-GB" altLang="en-US" dirty="0">
                <a:sym typeface="+mn-ea"/>
              </a:rPr>
              <a:t> for each]</a:t>
            </a:r>
            <a:endParaRPr lang="en-GB" altLang="en-US" sz="2400" dirty="0" smtClean="0"/>
          </a:p>
          <a:p>
            <a:pPr lvl="1" algn="l" eaLnBrk="0" hangingPunct="0">
              <a:buClrTx/>
              <a:buSzTx/>
              <a:buFontTx/>
              <a:buChar char="–"/>
              <a:defRPr/>
            </a:pPr>
            <a:r>
              <a:rPr lang="en-US" altLang="zh-CN" sz="2200" dirty="0" smtClean="0">
                <a:solidFill>
                  <a:srgbClr val="00B050"/>
                </a:solidFill>
                <a:sym typeface="+mn-ea"/>
              </a:rPr>
              <a:t>11-25/0050r1, </a:t>
            </a:r>
            <a:r>
              <a:rPr lang="en-US" altLang="zh-CN" sz="2200" dirty="0">
                <a:solidFill>
                  <a:srgbClr val="00B050"/>
                </a:solidFill>
                <a:sym typeface="+mn-ea"/>
              </a:rPr>
              <a:t>“AMP DL Wideband OOK Generation”, Panpan Li (Huawei)</a:t>
            </a:r>
            <a:endParaRPr lang="en-US" altLang="zh-CN" sz="2200" dirty="0">
              <a:solidFill>
                <a:srgbClr val="00B050"/>
              </a:solidFill>
              <a:sym typeface="+mn-ea"/>
            </a:endParaRPr>
          </a:p>
          <a:p>
            <a:pPr lvl="1" algn="l" eaLnBrk="0" hangingPunct="0">
              <a:buClrTx/>
              <a:buSzTx/>
              <a:buFontTx/>
              <a:buChar char="–"/>
              <a:defRPr/>
            </a:pPr>
            <a:r>
              <a:rPr lang="en-US" altLang="zh-CN" sz="2200" dirty="0" smtClean="0">
                <a:solidFill>
                  <a:srgbClr val="00B050"/>
                </a:solidFill>
                <a:sym typeface="+mn-ea"/>
              </a:rPr>
              <a:t>11-25/0051r1, </a:t>
            </a:r>
            <a:r>
              <a:rPr lang="en-US" altLang="zh-CN" sz="2200" dirty="0">
                <a:solidFill>
                  <a:srgbClr val="00B050"/>
                </a:solidFill>
                <a:sym typeface="+mn-ea"/>
              </a:rPr>
              <a:t>“Signal Design for OOK”, Leif Wilhelmsson (Ericsson)</a:t>
            </a:r>
            <a:endParaRPr lang="en-US" altLang="zh-CN" sz="2200" dirty="0">
              <a:solidFill>
                <a:srgbClr val="00B050"/>
              </a:solidFill>
              <a:sym typeface="+mn-ea"/>
            </a:endParaRPr>
          </a:p>
          <a:p>
            <a:pPr lvl="1" eaLnBrk="0" hangingPunct="0">
              <a:defRPr/>
            </a:pPr>
            <a:r>
              <a:rPr lang="en-US" altLang="en-GB" sz="2200" dirty="0">
                <a:solidFill>
                  <a:srgbClr val="00B050"/>
                </a:solidFill>
                <a:sym typeface="+mn-ea"/>
              </a:rPr>
              <a:t>11-25/0075, Further Thoughts on AMP DL PPDU for Mono-static Backscattering, </a:t>
            </a:r>
            <a:r>
              <a:rPr lang="en-US" altLang="en-GB" sz="2200" dirty="0" err="1">
                <a:solidFill>
                  <a:srgbClr val="00B050"/>
                </a:solidFill>
                <a:sym typeface="+mn-ea"/>
              </a:rPr>
              <a:t>Rui</a:t>
            </a:r>
            <a:r>
              <a:rPr lang="en-US" altLang="en-GB" sz="2200" dirty="0">
                <a:solidFill>
                  <a:srgbClr val="00B050"/>
                </a:solidFill>
                <a:sym typeface="+mn-ea"/>
              </a:rPr>
              <a:t> Cao (NXP)</a:t>
            </a:r>
            <a:endParaRPr lang="en-US" altLang="zh-CN" sz="2200" dirty="0">
              <a:solidFill>
                <a:srgbClr val="00B050"/>
              </a:solidFill>
              <a:sym typeface="+mn-ea"/>
            </a:endParaRPr>
          </a:p>
          <a:p>
            <a:pPr lvl="1" eaLnBrk="0" hangingPunct="0">
              <a:defRPr/>
            </a:pPr>
            <a:r>
              <a:rPr lang="en-US" altLang="zh-CN" sz="2200" dirty="0" smtClean="0">
                <a:solidFill>
                  <a:srgbClr val="00B050"/>
                </a:solidFill>
                <a:sym typeface="+mn-ea"/>
              </a:rPr>
              <a:t>11-25/0058</a:t>
            </a:r>
            <a:r>
              <a:rPr lang="en-US" altLang="zh-CN" sz="2200" dirty="0">
                <a:solidFill>
                  <a:srgbClr val="00B050"/>
                </a:solidFill>
                <a:sym typeface="+mn-ea"/>
              </a:rPr>
              <a:t>, AMP-monostatic-backscattering PHY followup, Rui Cao (NXP)</a:t>
            </a:r>
            <a:endParaRPr lang="en-US" altLang="zh-CN" sz="2200" dirty="0">
              <a:solidFill>
                <a:srgbClr val="00B050"/>
              </a:solidFill>
              <a:sym typeface="+mn-ea"/>
            </a:endParaRPr>
          </a:p>
          <a:p>
            <a:pPr lvl="1" eaLnBrk="0" hangingPunct="0">
              <a:defRPr/>
            </a:pPr>
            <a:r>
              <a:rPr lang="en-US" altLang="en-GB" sz="2200" dirty="0">
                <a:solidFill>
                  <a:srgbClr val="00B050"/>
                </a:solidFill>
                <a:sym typeface="+mn-ea"/>
              </a:rPr>
              <a:t>11-25/0061, AMP-monostatic-backscattering-operation, </a:t>
            </a:r>
            <a:r>
              <a:rPr lang="en-US" altLang="en-GB" sz="2200" dirty="0" err="1">
                <a:solidFill>
                  <a:srgbClr val="00B050"/>
                </a:solidFill>
                <a:sym typeface="+mn-ea"/>
              </a:rPr>
              <a:t>Rui</a:t>
            </a:r>
            <a:r>
              <a:rPr lang="en-US" altLang="en-GB" sz="2200" dirty="0">
                <a:solidFill>
                  <a:srgbClr val="00B050"/>
                </a:solidFill>
                <a:sym typeface="+mn-ea"/>
              </a:rPr>
              <a:t> Cao (NXP)</a:t>
            </a:r>
            <a:endParaRPr lang="en-US" altLang="en-GB" sz="2200" dirty="0">
              <a:solidFill>
                <a:srgbClr val="00B050"/>
              </a:solidFill>
              <a:sym typeface="+mn-ea"/>
            </a:endParaRPr>
          </a:p>
          <a:p>
            <a:pPr eaLnBrk="0" hangingPunct="0">
              <a:defRPr/>
            </a:pPr>
            <a:r>
              <a:rPr lang="en-GB" altLang="en-US" dirty="0" smtClean="0"/>
              <a:t>Any </a:t>
            </a:r>
            <a:r>
              <a:rPr lang="en-GB" altLang="en-US" dirty="0"/>
              <a:t>other business?</a:t>
            </a:r>
            <a:endParaRPr lang="en-GB" altLang="en-US" dirty="0"/>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Jan 2025</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 Jan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Jan 15</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endParaRPr lang="en-US" altLang="en-US" sz="2000" kern="0" dirty="0">
              <a:latin typeface="Arial" panose="020B0604020202020204" pitchFamily="34" charset="0"/>
            </a:endParaRP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1014730" y="1878262"/>
            <a:ext cx="10567526" cy="4522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endParaRPr lang="en-US" altLang="en-GB" dirty="0"/>
          </a:p>
          <a:p>
            <a:pPr lvl="0" eaLnBrk="0" hangingPunct="0">
              <a:defRPr/>
            </a:pPr>
            <a:r>
              <a:rPr lang="en-US" altLang="en-GB" dirty="0"/>
              <a:t>IEEE-SA IPR policies and meeting rules</a:t>
            </a:r>
            <a:endParaRPr lang="en-US" altLang="en-GB" dirty="0"/>
          </a:p>
          <a:p>
            <a:pPr lvl="0" eaLnBrk="0" hangingPunct="0">
              <a:defRPr/>
            </a:pPr>
            <a:r>
              <a:rPr lang="en-US" altLang="en-GB" dirty="0"/>
              <a:t>Approval of agenda</a:t>
            </a:r>
            <a:endParaRPr lang="en-US" altLang="en-GB" dirty="0"/>
          </a:p>
          <a:p>
            <a:pPr eaLnBrk="0" hangingPunct="0">
              <a:defRPr/>
            </a:pPr>
            <a:r>
              <a:rPr lang="en-US" altLang="en-GB" dirty="0"/>
              <a:t>Contribution </a:t>
            </a:r>
            <a:r>
              <a:rPr lang="en-US" altLang="en-GB" dirty="0" smtClean="0"/>
              <a:t>discussion (MAC) </a:t>
            </a:r>
            <a:r>
              <a:rPr lang="en-GB" altLang="en-US" dirty="0">
                <a:sym typeface="+mn-ea"/>
              </a:rPr>
              <a:t>[</a:t>
            </a:r>
            <a:r>
              <a:rPr lang="en-GB" altLang="en-US" dirty="0" smtClean="0">
                <a:sym typeface="+mn-ea"/>
              </a:rPr>
              <a:t>20 </a:t>
            </a:r>
            <a:r>
              <a:rPr lang="en-GB" altLang="en-US" dirty="0" err="1">
                <a:sym typeface="+mn-ea"/>
              </a:rPr>
              <a:t>mins</a:t>
            </a:r>
            <a:r>
              <a:rPr lang="en-GB" altLang="en-US" dirty="0">
                <a:sym typeface="+mn-ea"/>
              </a:rPr>
              <a:t> for </a:t>
            </a:r>
            <a:r>
              <a:rPr lang="en-GB" altLang="en-US" dirty="0" smtClean="0">
                <a:sym typeface="+mn-ea"/>
              </a:rPr>
              <a:t>each presentation including Q&amp;A]</a:t>
            </a:r>
            <a:endParaRPr lang="en-US" altLang="en-GB" dirty="0"/>
          </a:p>
          <a:p>
            <a:pPr lvl="1" eaLnBrk="0" hangingPunct="0">
              <a:defRPr/>
            </a:pPr>
            <a:r>
              <a:rPr lang="en-US" altLang="zh-CN" sz="2100" dirty="0" smtClean="0">
                <a:solidFill>
                  <a:srgbClr val="00B050"/>
                </a:solidFill>
                <a:sym typeface="+mn-ea"/>
              </a:rPr>
              <a:t>11-25/0015</a:t>
            </a:r>
            <a:r>
              <a:rPr lang="en-US" altLang="zh-CN" sz="2100" dirty="0">
                <a:solidFill>
                  <a:srgbClr val="00B050"/>
                </a:solidFill>
                <a:sym typeface="+mn-ea"/>
              </a:rPr>
              <a:t>, </a:t>
            </a:r>
            <a:r>
              <a:rPr lang="en-US" altLang="zh-CN" sz="2100" dirty="0" err="1">
                <a:solidFill>
                  <a:srgbClr val="00B050"/>
                </a:solidFill>
                <a:sym typeface="+mn-ea"/>
              </a:rPr>
              <a:t>Leveraing</a:t>
            </a:r>
            <a:r>
              <a:rPr lang="en-US" altLang="zh-CN" sz="2100" dirty="0">
                <a:solidFill>
                  <a:srgbClr val="00B050"/>
                </a:solidFill>
                <a:sym typeface="+mn-ea"/>
              </a:rPr>
              <a:t> EBCS and WUR to design MAC for 802.11bp, Kamran </a:t>
            </a:r>
            <a:r>
              <a:rPr lang="en-US" altLang="zh-CN" sz="2100" dirty="0" err="1">
                <a:solidFill>
                  <a:srgbClr val="00B050"/>
                </a:solidFill>
                <a:sym typeface="+mn-ea"/>
              </a:rPr>
              <a:t>Nishat</a:t>
            </a:r>
            <a:r>
              <a:rPr lang="en-US" altLang="zh-CN" sz="2100" dirty="0">
                <a:solidFill>
                  <a:srgbClr val="00B050"/>
                </a:solidFill>
                <a:sym typeface="+mn-ea"/>
              </a:rPr>
              <a:t> (</a:t>
            </a:r>
            <a:r>
              <a:rPr lang="en-US" altLang="zh-CN" sz="2100" dirty="0" err="1">
                <a:solidFill>
                  <a:srgbClr val="00B050"/>
                </a:solidFill>
                <a:sym typeface="+mn-ea"/>
              </a:rPr>
              <a:t>Haila</a:t>
            </a:r>
            <a:r>
              <a:rPr lang="en-US" altLang="zh-CN" sz="2100" dirty="0">
                <a:solidFill>
                  <a:srgbClr val="00B050"/>
                </a:solidFill>
                <a:sym typeface="+mn-ea"/>
              </a:rPr>
              <a:t> Technologies)</a:t>
            </a:r>
            <a:endParaRPr lang="en-US" altLang="zh-CN" sz="2100" dirty="0">
              <a:solidFill>
                <a:srgbClr val="00B050"/>
              </a:solidFill>
              <a:sym typeface="+mn-ea"/>
            </a:endParaRPr>
          </a:p>
          <a:p>
            <a:pPr lvl="1" eaLnBrk="0" hangingPunct="0">
              <a:defRPr/>
            </a:pPr>
            <a:r>
              <a:rPr lang="en-US" altLang="en-GB" sz="2100" dirty="0" smtClean="0">
                <a:solidFill>
                  <a:srgbClr val="00B050"/>
                </a:solidFill>
                <a:sym typeface="+mn-ea"/>
              </a:rPr>
              <a:t>11-25/0031</a:t>
            </a:r>
            <a:r>
              <a:rPr lang="en-US" altLang="en-GB" sz="2100" dirty="0">
                <a:solidFill>
                  <a:srgbClr val="00B050"/>
                </a:solidFill>
                <a:sym typeface="+mn-ea"/>
              </a:rPr>
              <a:t>, Trigger based multiple access for AMP, </a:t>
            </a:r>
            <a:r>
              <a:rPr lang="en-US" altLang="en-GB" sz="2100" dirty="0" err="1">
                <a:solidFill>
                  <a:srgbClr val="00B050"/>
                </a:solidFill>
                <a:sym typeface="+mn-ea"/>
              </a:rPr>
              <a:t>Chuanfeng</a:t>
            </a:r>
            <a:r>
              <a:rPr lang="en-US" altLang="en-GB" sz="2100" dirty="0">
                <a:solidFill>
                  <a:srgbClr val="00B050"/>
                </a:solidFill>
                <a:sym typeface="+mn-ea"/>
              </a:rPr>
              <a:t> He (OPPO)</a:t>
            </a:r>
            <a:endParaRPr lang="en-US" altLang="en-GB" sz="2100" dirty="0">
              <a:solidFill>
                <a:srgbClr val="00B050"/>
              </a:solidFill>
              <a:sym typeface="+mn-ea"/>
            </a:endParaRPr>
          </a:p>
          <a:p>
            <a:pPr lvl="1" eaLnBrk="0" hangingPunct="0">
              <a:defRPr/>
            </a:pPr>
            <a:r>
              <a:rPr lang="en-US" altLang="en-GB" sz="2100" dirty="0">
                <a:solidFill>
                  <a:srgbClr val="00B050"/>
                </a:solidFill>
                <a:sym typeface="+mn-ea"/>
              </a:rPr>
              <a:t>11-25/0032, Duty-cycle AMP operation, </a:t>
            </a:r>
            <a:r>
              <a:rPr lang="en-US" altLang="en-GB" sz="2100" dirty="0" err="1">
                <a:solidFill>
                  <a:srgbClr val="00B050"/>
                </a:solidFill>
                <a:sym typeface="+mn-ea"/>
              </a:rPr>
              <a:t>Chuanfeng</a:t>
            </a:r>
            <a:r>
              <a:rPr lang="en-US" altLang="en-GB" sz="2100" dirty="0">
                <a:solidFill>
                  <a:srgbClr val="00B050"/>
                </a:solidFill>
                <a:sym typeface="+mn-ea"/>
              </a:rPr>
              <a:t> He (OPPO</a:t>
            </a:r>
            <a:r>
              <a:rPr lang="en-US" altLang="en-GB" sz="2100" dirty="0" smtClean="0">
                <a:solidFill>
                  <a:srgbClr val="00B050"/>
                </a:solidFill>
                <a:sym typeface="+mn-ea"/>
              </a:rPr>
              <a:t>)</a:t>
            </a:r>
            <a:r>
              <a:rPr lang="en-US" altLang="en-US" sz="2100" dirty="0">
                <a:solidFill>
                  <a:srgbClr val="00B050"/>
                </a:solidFill>
                <a:sym typeface="+mn-ea"/>
              </a:rPr>
              <a:t> </a:t>
            </a:r>
            <a:endParaRPr lang="en-US" altLang="en-US" sz="2100" dirty="0" smtClean="0">
              <a:solidFill>
                <a:srgbClr val="00B050"/>
              </a:solidFill>
              <a:sym typeface="+mn-ea"/>
            </a:endParaRPr>
          </a:p>
          <a:p>
            <a:pPr lvl="1" eaLnBrk="0" hangingPunct="0">
              <a:defRPr/>
            </a:pPr>
            <a:r>
              <a:rPr lang="en-US" altLang="en-GB" sz="2400" dirty="0">
                <a:solidFill>
                  <a:srgbClr val="00B050"/>
                </a:solidFill>
                <a:sym typeface="+mn-ea"/>
              </a:rPr>
              <a:t>11-25/0035, CDM access for AMP,  </a:t>
            </a:r>
            <a:r>
              <a:rPr lang="en-US" altLang="en-GB" sz="2400" dirty="0" err="1">
                <a:solidFill>
                  <a:srgbClr val="00B050"/>
                </a:solidFill>
                <a:sym typeface="+mn-ea"/>
              </a:rPr>
              <a:t>Weijie</a:t>
            </a:r>
            <a:r>
              <a:rPr lang="en-US" altLang="en-GB" sz="2400" dirty="0">
                <a:solidFill>
                  <a:srgbClr val="00B050"/>
                </a:solidFill>
                <a:sym typeface="+mn-ea"/>
              </a:rPr>
              <a:t> Xu (OPPO)</a:t>
            </a:r>
            <a:endParaRPr lang="en-US" altLang="en-GB" sz="2400" dirty="0">
              <a:solidFill>
                <a:srgbClr val="00B050"/>
              </a:solidFill>
              <a:sym typeface="+mn-ea"/>
            </a:endParaRPr>
          </a:p>
          <a:p>
            <a:pPr lvl="1" eaLnBrk="0" hangingPunct="0">
              <a:defRPr/>
            </a:pPr>
            <a:r>
              <a:rPr lang="en-US" altLang="en-US" sz="2100" dirty="0" smtClean="0">
                <a:solidFill>
                  <a:srgbClr val="00B050"/>
                </a:solidFill>
                <a:sym typeface="+mn-ea"/>
              </a:rPr>
              <a:t>11-24/2112</a:t>
            </a:r>
            <a:r>
              <a:rPr lang="en-US" altLang="en-US" sz="2100" dirty="0">
                <a:solidFill>
                  <a:srgbClr val="00B050"/>
                </a:solidFill>
                <a:sym typeface="+mn-ea"/>
              </a:rPr>
              <a:t>, Secure E2E Operation for AMP, </a:t>
            </a:r>
            <a:r>
              <a:rPr lang="en-US" altLang="en-US" sz="2100" dirty="0" err="1">
                <a:solidFill>
                  <a:srgbClr val="00B050"/>
                </a:solidFill>
                <a:sym typeface="+mn-ea"/>
              </a:rPr>
              <a:t>Sanket</a:t>
            </a:r>
            <a:r>
              <a:rPr lang="en-US" altLang="en-US" sz="2100" dirty="0">
                <a:solidFill>
                  <a:srgbClr val="00B050"/>
                </a:solidFill>
                <a:sym typeface="+mn-ea"/>
              </a:rPr>
              <a:t> </a:t>
            </a:r>
            <a:r>
              <a:rPr lang="en-US" altLang="en-US" sz="2100" dirty="0" err="1">
                <a:solidFill>
                  <a:srgbClr val="00B050"/>
                </a:solidFill>
                <a:sym typeface="+mn-ea"/>
              </a:rPr>
              <a:t>Kalamkar</a:t>
            </a:r>
            <a:r>
              <a:rPr lang="en-US" altLang="en-US" sz="2100" dirty="0">
                <a:solidFill>
                  <a:srgbClr val="00B050"/>
                </a:solidFill>
                <a:sym typeface="+mn-ea"/>
              </a:rPr>
              <a:t> (Qualcomm)</a:t>
            </a:r>
            <a:endParaRPr lang="en-US" altLang="en-US" sz="2100" dirty="0">
              <a:solidFill>
                <a:srgbClr val="00B050"/>
              </a:solidFill>
              <a:sym typeface="+mn-ea"/>
            </a:endParaRPr>
          </a:p>
          <a:p>
            <a:pPr lvl="1" eaLnBrk="0" hangingPunct="0">
              <a:defRPr/>
            </a:pPr>
            <a:r>
              <a:rPr lang="en-US" altLang="zh-CN" sz="2100" dirty="0">
                <a:solidFill>
                  <a:srgbClr val="00B050"/>
                </a:solidFill>
                <a:sym typeface="+mn-ea"/>
              </a:rPr>
              <a:t>11-24/2113, UL Access for AMP, </a:t>
            </a:r>
            <a:r>
              <a:rPr lang="en-US" altLang="zh-CN" sz="2100" dirty="0" err="1">
                <a:solidFill>
                  <a:srgbClr val="00B050"/>
                </a:solidFill>
                <a:sym typeface="+mn-ea"/>
              </a:rPr>
              <a:t>Sanket</a:t>
            </a:r>
            <a:r>
              <a:rPr lang="en-US" altLang="zh-CN" sz="2100" dirty="0">
                <a:solidFill>
                  <a:srgbClr val="00B050"/>
                </a:solidFill>
                <a:sym typeface="+mn-ea"/>
              </a:rPr>
              <a:t> </a:t>
            </a:r>
            <a:r>
              <a:rPr lang="en-US" altLang="zh-CN" sz="2100" dirty="0" err="1">
                <a:solidFill>
                  <a:srgbClr val="00B050"/>
                </a:solidFill>
                <a:sym typeface="+mn-ea"/>
              </a:rPr>
              <a:t>Kalamkar</a:t>
            </a:r>
            <a:r>
              <a:rPr lang="en-US" altLang="zh-CN" sz="2100" dirty="0">
                <a:solidFill>
                  <a:srgbClr val="00B050"/>
                </a:solidFill>
                <a:sym typeface="+mn-ea"/>
              </a:rPr>
              <a:t> (Qualcomm</a:t>
            </a:r>
            <a:r>
              <a:rPr lang="en-US" altLang="zh-CN" sz="2100" dirty="0" smtClean="0">
                <a:solidFill>
                  <a:srgbClr val="00B050"/>
                </a:solidFill>
                <a:sym typeface="+mn-ea"/>
              </a:rPr>
              <a:t>)</a:t>
            </a:r>
            <a:endParaRPr lang="en-US" altLang="zh-CN" sz="2100" dirty="0">
              <a:solidFill>
                <a:srgbClr val="00B050"/>
              </a:solidFill>
              <a:sym typeface="+mn-ea"/>
            </a:endParaRPr>
          </a:p>
          <a:p>
            <a:pPr algn="l" eaLnBrk="0" hangingPunct="0">
              <a:buClrTx/>
              <a:buSzTx/>
              <a:buFontTx/>
              <a:defRPr/>
            </a:pPr>
            <a:r>
              <a:rPr lang="en-US" altLang="en-GB" dirty="0" smtClean="0"/>
              <a:t>Any </a:t>
            </a:r>
            <a:r>
              <a:rPr lang="en-US" altLang="en-GB" dirty="0"/>
              <a:t>other business?</a:t>
            </a:r>
            <a:endParaRPr lang="en-US" altLang="en-GB" dirty="0"/>
          </a:p>
          <a:p>
            <a:pPr lvl="0" eaLnBrk="0" hangingPunct="0">
              <a:defRPr/>
            </a:pPr>
            <a:r>
              <a:rPr lang="en-US" altLang="en-GB" dirty="0">
                <a:sym typeface="+mn-ea"/>
              </a:rPr>
              <a:t>Recess</a:t>
            </a:r>
            <a:endParaRPr lang="en-US" altLang="en-GB"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 Jan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Jan 15</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endParaRPr lang="en-US" altLang="en-US" sz="2000" kern="0" dirty="0">
              <a:latin typeface="Arial" panose="020B0604020202020204" pitchFamily="34" charset="0"/>
            </a:endParaRP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1014731" y="1828842"/>
            <a:ext cx="10375582" cy="46480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endParaRPr lang="en-US" altLang="en-GB" dirty="0"/>
          </a:p>
          <a:p>
            <a:pPr lvl="0" eaLnBrk="0" hangingPunct="0">
              <a:defRPr/>
            </a:pPr>
            <a:r>
              <a:rPr lang="en-US" altLang="en-GB" dirty="0"/>
              <a:t>IEEE-SA IPR policies and meeting rules</a:t>
            </a:r>
            <a:endParaRPr lang="en-US" altLang="en-GB" dirty="0"/>
          </a:p>
          <a:p>
            <a:pPr lvl="0" eaLnBrk="0" hangingPunct="0">
              <a:defRPr/>
            </a:pPr>
            <a:r>
              <a:rPr lang="en-US" altLang="en-GB" dirty="0"/>
              <a:t>Approval of agenda</a:t>
            </a:r>
            <a:endParaRPr lang="en-US" altLang="en-GB" dirty="0"/>
          </a:p>
          <a:p>
            <a:pPr eaLnBrk="0" hangingPunct="0">
              <a:defRPr/>
            </a:pPr>
            <a:r>
              <a:rPr lang="en-US" altLang="en-GB" dirty="0"/>
              <a:t>Contribution </a:t>
            </a:r>
            <a:r>
              <a:rPr lang="en-US" altLang="en-GB" dirty="0" smtClean="0"/>
              <a:t>discussion (MAC) </a:t>
            </a:r>
            <a:r>
              <a:rPr lang="en-GB" altLang="en-US" dirty="0">
                <a:sym typeface="+mn-ea"/>
              </a:rPr>
              <a:t>[</a:t>
            </a:r>
            <a:r>
              <a:rPr lang="en-GB" altLang="en-US" dirty="0" smtClean="0">
                <a:sym typeface="+mn-ea"/>
              </a:rPr>
              <a:t>20 </a:t>
            </a:r>
            <a:r>
              <a:rPr lang="en-GB" altLang="en-US" dirty="0" err="1">
                <a:sym typeface="+mn-ea"/>
              </a:rPr>
              <a:t>mins</a:t>
            </a:r>
            <a:r>
              <a:rPr lang="en-GB" altLang="en-US" dirty="0">
                <a:sym typeface="+mn-ea"/>
              </a:rPr>
              <a:t> for </a:t>
            </a:r>
            <a:r>
              <a:rPr lang="en-GB" altLang="en-US" dirty="0" smtClean="0">
                <a:sym typeface="+mn-ea"/>
              </a:rPr>
              <a:t>each presentation including Q&amp;A]</a:t>
            </a:r>
            <a:endParaRPr lang="en-US" altLang="en-GB" dirty="0"/>
          </a:p>
          <a:p>
            <a:pPr lvl="1" eaLnBrk="0" hangingPunct="0">
              <a:defRPr/>
            </a:pPr>
            <a:r>
              <a:rPr lang="en-US" altLang="en-GB" dirty="0">
                <a:solidFill>
                  <a:srgbClr val="00B050"/>
                </a:solidFill>
                <a:sym typeface="+mn-ea"/>
              </a:rPr>
              <a:t>11-25/0021, Channel access and trigger design for active STAs, You-</a:t>
            </a:r>
            <a:r>
              <a:rPr lang="en-US" altLang="en-GB" dirty="0" err="1">
                <a:solidFill>
                  <a:srgbClr val="00B050"/>
                </a:solidFill>
                <a:sym typeface="+mn-ea"/>
              </a:rPr>
              <a:t>wei</a:t>
            </a:r>
            <a:r>
              <a:rPr lang="en-US" altLang="en-GB" dirty="0">
                <a:solidFill>
                  <a:srgbClr val="00B050"/>
                </a:solidFill>
                <a:sym typeface="+mn-ea"/>
              </a:rPr>
              <a:t> Chen (</a:t>
            </a:r>
            <a:r>
              <a:rPr lang="en-US" altLang="en-GB" dirty="0" err="1">
                <a:solidFill>
                  <a:srgbClr val="00B050"/>
                </a:solidFill>
                <a:sym typeface="+mn-ea"/>
              </a:rPr>
              <a:t>MediaTek</a:t>
            </a:r>
            <a:r>
              <a:rPr lang="en-US" altLang="en-GB" dirty="0">
                <a:solidFill>
                  <a:srgbClr val="00B050"/>
                </a:solidFill>
                <a:sym typeface="+mn-ea"/>
              </a:rPr>
              <a:t>)</a:t>
            </a:r>
            <a:endParaRPr lang="en-US" altLang="en-GB" dirty="0">
              <a:solidFill>
                <a:srgbClr val="00B050"/>
              </a:solidFill>
              <a:sym typeface="+mn-ea"/>
            </a:endParaRPr>
          </a:p>
          <a:p>
            <a:pPr lvl="1" algn="l" eaLnBrk="0" hangingPunct="0">
              <a:buClrTx/>
              <a:buSzTx/>
              <a:buFontTx/>
              <a:buChar char="–"/>
              <a:defRPr/>
            </a:pPr>
            <a:r>
              <a:rPr lang="en-US" altLang="en-GB" dirty="0" smtClean="0">
                <a:solidFill>
                  <a:srgbClr val="00B050"/>
                </a:solidFill>
                <a:sym typeface="+mn-ea"/>
              </a:rPr>
              <a:t>11-25/0037r0</a:t>
            </a:r>
            <a:r>
              <a:rPr lang="en-US" altLang="en-GB" dirty="0">
                <a:solidFill>
                  <a:srgbClr val="00B050"/>
                </a:solidFill>
                <a:sym typeface="+mn-ea"/>
              </a:rPr>
              <a:t>, “Follow-up on AMP Energizer”, Ian Bajaj (Huawei)</a:t>
            </a:r>
            <a:endParaRPr lang="en-US" altLang="en-GB" dirty="0">
              <a:solidFill>
                <a:srgbClr val="00B050"/>
              </a:solidFill>
              <a:sym typeface="+mn-ea"/>
            </a:endParaRPr>
          </a:p>
          <a:p>
            <a:pPr lvl="1" algn="l" eaLnBrk="0" hangingPunct="0">
              <a:buClrTx/>
              <a:buSzTx/>
              <a:buFontTx/>
              <a:buChar char="–"/>
              <a:defRPr/>
            </a:pPr>
            <a:r>
              <a:rPr lang="en-US" altLang="en-US" dirty="0">
                <a:solidFill>
                  <a:srgbClr val="00B050"/>
                </a:solidFill>
                <a:sym typeface="+mn-ea"/>
              </a:rPr>
              <a:t>11-25/0038r0, “Use Case for AMP STA Reporting”, Ian Bajaj (Huawei</a:t>
            </a:r>
            <a:r>
              <a:rPr lang="en-US" altLang="en-US" dirty="0" smtClean="0">
                <a:solidFill>
                  <a:srgbClr val="00B050"/>
                </a:solidFill>
                <a:sym typeface="+mn-ea"/>
              </a:rPr>
              <a:t>)</a:t>
            </a:r>
            <a:endParaRPr lang="en-US" altLang="en-US" dirty="0" smtClean="0">
              <a:solidFill>
                <a:srgbClr val="00B050"/>
              </a:solidFill>
              <a:sym typeface="+mn-ea"/>
            </a:endParaRPr>
          </a:p>
          <a:p>
            <a:pPr lvl="1" eaLnBrk="0" hangingPunct="0">
              <a:defRPr/>
            </a:pPr>
            <a:r>
              <a:rPr lang="en-US" altLang="en-US" dirty="0">
                <a:solidFill>
                  <a:srgbClr val="00B050"/>
                </a:solidFill>
                <a:sym typeface="+mn-ea"/>
              </a:rPr>
              <a:t>11-25/0039r0, “ AMP Open Service Period”, Ian Bajaj (Huawei)</a:t>
            </a:r>
            <a:endParaRPr lang="en-US" altLang="en-US" dirty="0">
              <a:solidFill>
                <a:srgbClr val="00B050"/>
              </a:solidFill>
              <a:sym typeface="+mn-ea"/>
            </a:endParaRPr>
          </a:p>
          <a:p>
            <a:pPr lvl="1" eaLnBrk="0" hangingPunct="0">
              <a:defRPr/>
            </a:pPr>
            <a:r>
              <a:rPr lang="en-US" altLang="en-US" dirty="0">
                <a:solidFill>
                  <a:srgbClr val="00B050"/>
                </a:solidFill>
                <a:sym typeface="+mn-ea"/>
              </a:rPr>
              <a:t>11-25/0041, Follow up on AMP identification, </a:t>
            </a:r>
            <a:r>
              <a:rPr lang="en-US" altLang="en-US" dirty="0" err="1">
                <a:solidFill>
                  <a:srgbClr val="00B050"/>
                </a:solidFill>
                <a:sym typeface="+mn-ea"/>
              </a:rPr>
              <a:t>Zhanjing</a:t>
            </a:r>
            <a:r>
              <a:rPr lang="en-US" altLang="en-US" dirty="0">
                <a:solidFill>
                  <a:srgbClr val="00B050"/>
                </a:solidFill>
                <a:sym typeface="+mn-ea"/>
              </a:rPr>
              <a:t> </a:t>
            </a:r>
            <a:r>
              <a:rPr lang="en-US" altLang="en-US" dirty="0" err="1">
                <a:solidFill>
                  <a:srgbClr val="00B050"/>
                </a:solidFill>
                <a:sym typeface="+mn-ea"/>
              </a:rPr>
              <a:t>Bao</a:t>
            </a:r>
            <a:r>
              <a:rPr lang="en-US" altLang="en-US" dirty="0">
                <a:solidFill>
                  <a:srgbClr val="00B050"/>
                </a:solidFill>
                <a:sym typeface="+mn-ea"/>
              </a:rPr>
              <a:t> (TCL)</a:t>
            </a:r>
            <a:endParaRPr lang="en-US" altLang="en-GB" dirty="0">
              <a:solidFill>
                <a:srgbClr val="00B050"/>
              </a:solidFill>
              <a:sym typeface="+mn-ea"/>
            </a:endParaRPr>
          </a:p>
          <a:p>
            <a:pPr lvl="1" eaLnBrk="0" hangingPunct="0">
              <a:defRPr/>
            </a:pPr>
            <a:r>
              <a:rPr lang="en-US" altLang="en-US" dirty="0">
                <a:solidFill>
                  <a:srgbClr val="00B050"/>
                </a:solidFill>
                <a:sym typeface="+mn-ea"/>
              </a:rPr>
              <a:t>11-25/0045r0, "Channel Access for Backscatter non-AP AMP STAs", </a:t>
            </a:r>
            <a:r>
              <a:rPr lang="en-US" altLang="en-US" dirty="0" err="1">
                <a:solidFill>
                  <a:srgbClr val="00B050"/>
                </a:solidFill>
                <a:sym typeface="+mn-ea"/>
              </a:rPr>
              <a:t>Rojan</a:t>
            </a:r>
            <a:r>
              <a:rPr lang="en-US" altLang="en-US" dirty="0">
                <a:solidFill>
                  <a:srgbClr val="00B050"/>
                </a:solidFill>
                <a:sym typeface="+mn-ea"/>
              </a:rPr>
              <a:t> </a:t>
            </a:r>
            <a:r>
              <a:rPr lang="en-US" altLang="en-US" dirty="0" err="1">
                <a:solidFill>
                  <a:srgbClr val="00B050"/>
                </a:solidFill>
                <a:sym typeface="+mn-ea"/>
              </a:rPr>
              <a:t>Chitrakar</a:t>
            </a:r>
            <a:r>
              <a:rPr lang="en-US" altLang="en-US" dirty="0">
                <a:solidFill>
                  <a:srgbClr val="00B050"/>
                </a:solidFill>
                <a:sym typeface="+mn-ea"/>
              </a:rPr>
              <a:t> (Huawei</a:t>
            </a:r>
            <a:r>
              <a:rPr lang="en-US" altLang="en-US" dirty="0" smtClean="0">
                <a:solidFill>
                  <a:srgbClr val="00B050"/>
                </a:solidFill>
                <a:sym typeface="+mn-ea"/>
              </a:rPr>
              <a:t>)</a:t>
            </a:r>
            <a:endParaRPr lang="en-US" altLang="en-US" dirty="0">
              <a:solidFill>
                <a:srgbClr val="00B050"/>
              </a:solidFill>
              <a:sym typeface="+mn-ea"/>
            </a:endParaRPr>
          </a:p>
          <a:p>
            <a:pPr algn="l" eaLnBrk="0" hangingPunct="0">
              <a:buClrTx/>
              <a:buSzTx/>
              <a:buFontTx/>
              <a:defRPr/>
            </a:pPr>
            <a:r>
              <a:rPr lang="en-US" altLang="en-GB" dirty="0" smtClean="0"/>
              <a:t>Any </a:t>
            </a:r>
            <a:r>
              <a:rPr lang="en-US" altLang="en-GB" dirty="0"/>
              <a:t>other business?</a:t>
            </a:r>
            <a:endParaRPr lang="en-US" altLang="en-GB" dirty="0"/>
          </a:p>
          <a:p>
            <a:pPr lvl="0" eaLnBrk="0" hangingPunct="0">
              <a:defRPr/>
            </a:pPr>
            <a:r>
              <a:rPr lang="en-US" altLang="en-GB" dirty="0">
                <a:sym typeface="+mn-ea"/>
              </a:rPr>
              <a:t>Recess</a:t>
            </a:r>
            <a:endParaRPr lang="en-US" altLang="en-GB" dirty="0">
              <a:sym typeface="+mn-ea"/>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 Jan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Jan 16</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endParaRPr lang="en-US" altLang="en-US" sz="2000" kern="0" dirty="0">
              <a:latin typeface="Arial" panose="020B0604020202020204" pitchFamily="34" charset="0"/>
            </a:endParaRP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3" name="页脚占位符 2"/>
          <p:cNvSpPr>
            <a:spLocks noGrp="1"/>
          </p:cNvSpPr>
          <p:nvPr>
            <p:ph type="ftr" idx="3"/>
          </p:nvPr>
        </p:nvSpPr>
        <p:spPr/>
        <p:txBody>
          <a:bodyPr/>
          <a:lstStyle/>
          <a:p>
            <a:pPr eaLnBrk="0" hangingPunct="0">
              <a:defRPr/>
            </a:pPr>
            <a:r>
              <a:rPr lang="en-US" smtClean="0"/>
              <a:t>Bo Sun (Sanechips)</a:t>
            </a:r>
            <a:endParaRPr lang="en-US" dirty="0"/>
          </a:p>
        </p:txBody>
      </p:sp>
      <p:sp>
        <p:nvSpPr>
          <p:cNvPr id="7" name="日期占位符 3"/>
          <p:cNvSpPr>
            <a:spLocks noGrp="1"/>
          </p:cNvSpPr>
          <p:nvPr>
            <p:ph type="dt" idx="2"/>
          </p:nvPr>
        </p:nvSpPr>
        <p:spPr/>
        <p:txBody>
          <a:bodyPr/>
          <a:lstStyle/>
          <a:p>
            <a:pPr eaLnBrk="0" hangingPunct="0">
              <a:defRPr/>
            </a:pPr>
            <a:r>
              <a:rPr lang="en-US" dirty="0" smtClean="0"/>
              <a:t>Jan 2025</a:t>
            </a:r>
            <a:endParaRPr lang="en-US" dirty="0"/>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1014731" y="1878263"/>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endParaRPr lang="en-US" altLang="en-GB" dirty="0"/>
          </a:p>
          <a:p>
            <a:pPr lvl="0" eaLnBrk="0" hangingPunct="0">
              <a:defRPr/>
            </a:pPr>
            <a:r>
              <a:rPr lang="en-US" altLang="en-GB" dirty="0"/>
              <a:t>IEEE-SA IPR policies and meeting rules</a:t>
            </a:r>
            <a:endParaRPr lang="en-US" altLang="en-GB" dirty="0"/>
          </a:p>
          <a:p>
            <a:pPr lvl="0" eaLnBrk="0" hangingPunct="0">
              <a:defRPr/>
            </a:pPr>
            <a:r>
              <a:rPr lang="en-US" altLang="en-GB" dirty="0"/>
              <a:t>Approval of agenda</a:t>
            </a:r>
            <a:endParaRPr lang="en-US" altLang="en-GB" dirty="0"/>
          </a:p>
          <a:p>
            <a:pPr eaLnBrk="0" hangingPunct="0">
              <a:defRPr/>
            </a:pPr>
            <a:r>
              <a:rPr lang="en-US" altLang="en-GB" dirty="0" smtClean="0"/>
              <a:t>Contribution discussion (MAC/WPT/Sec) </a:t>
            </a:r>
            <a:r>
              <a:rPr lang="en-GB" altLang="en-US" dirty="0" smtClean="0">
                <a:sym typeface="+mn-ea"/>
              </a:rPr>
              <a:t>[20 </a:t>
            </a:r>
            <a:r>
              <a:rPr lang="en-GB" altLang="en-US" dirty="0" err="1">
                <a:sym typeface="+mn-ea"/>
              </a:rPr>
              <a:t>mins</a:t>
            </a:r>
            <a:r>
              <a:rPr lang="en-GB" altLang="en-US" dirty="0">
                <a:sym typeface="+mn-ea"/>
              </a:rPr>
              <a:t> for </a:t>
            </a:r>
            <a:r>
              <a:rPr lang="en-GB" altLang="en-US" dirty="0" smtClean="0">
                <a:sym typeface="+mn-ea"/>
              </a:rPr>
              <a:t>each presentation including Q&amp;A]</a:t>
            </a:r>
            <a:endParaRPr lang="en-US" altLang="en-GB" dirty="0"/>
          </a:p>
          <a:p>
            <a:pPr lvl="1" algn="l" eaLnBrk="0" hangingPunct="0">
              <a:buClrTx/>
              <a:buSzTx/>
              <a:buFontTx/>
              <a:buChar char="–"/>
              <a:defRPr/>
            </a:pPr>
            <a:r>
              <a:rPr lang="en-US" altLang="en-US" sz="2400" dirty="0" smtClean="0">
                <a:solidFill>
                  <a:srgbClr val="00B050"/>
                </a:solidFill>
                <a:sym typeface="+mn-ea"/>
              </a:rPr>
              <a:t>11-25/0046r0</a:t>
            </a:r>
            <a:r>
              <a:rPr lang="en-US" altLang="en-US" sz="2400" dirty="0">
                <a:solidFill>
                  <a:srgbClr val="00B050"/>
                </a:solidFill>
                <a:sym typeface="+mn-ea"/>
              </a:rPr>
              <a:t>, "Channel Access for Active Tx non-AP AMP STAs", Rojan Chitrakar (Huawei)</a:t>
            </a:r>
            <a:endParaRPr lang="en-US" altLang="en-US" sz="2400" dirty="0">
              <a:solidFill>
                <a:srgbClr val="00B050"/>
              </a:solidFill>
              <a:sym typeface="+mn-ea"/>
            </a:endParaRPr>
          </a:p>
          <a:p>
            <a:pPr lvl="1" algn="l" eaLnBrk="0" hangingPunct="0">
              <a:buClrTx/>
              <a:buSzTx/>
              <a:buFontTx/>
              <a:buChar char="–"/>
              <a:defRPr/>
            </a:pPr>
            <a:r>
              <a:rPr lang="en-US" altLang="en-US" sz="2400" dirty="0">
                <a:solidFill>
                  <a:srgbClr val="00B050"/>
                </a:solidFill>
                <a:sym typeface="+mn-ea"/>
              </a:rPr>
              <a:t>11-25/0091, frame format discussion follow up, Liwen Chu (NXP</a:t>
            </a:r>
            <a:r>
              <a:rPr lang="en-US" altLang="en-US" sz="2400" dirty="0" smtClean="0">
                <a:solidFill>
                  <a:srgbClr val="00B050"/>
                </a:solidFill>
                <a:sym typeface="+mn-ea"/>
              </a:rPr>
              <a:t>)</a:t>
            </a:r>
            <a:endParaRPr lang="en-US" altLang="en-US" sz="2400" dirty="0" smtClean="0">
              <a:solidFill>
                <a:srgbClr val="00B050"/>
              </a:solidFill>
              <a:sym typeface="+mn-ea"/>
            </a:endParaRPr>
          </a:p>
          <a:p>
            <a:pPr lvl="1" eaLnBrk="0" hangingPunct="0">
              <a:defRPr/>
            </a:pPr>
            <a:r>
              <a:rPr lang="en-US" altLang="en-GB" sz="2400" dirty="0">
                <a:solidFill>
                  <a:srgbClr val="00B050"/>
                </a:solidFill>
                <a:sym typeface="+mn-ea"/>
              </a:rPr>
              <a:t>11-25/0094, AMP device management, </a:t>
            </a:r>
            <a:r>
              <a:rPr lang="en-US" altLang="en-GB" sz="2400" dirty="0" err="1">
                <a:solidFill>
                  <a:srgbClr val="00B050"/>
                </a:solidFill>
                <a:sym typeface="+mn-ea"/>
              </a:rPr>
              <a:t>Liwen</a:t>
            </a:r>
            <a:r>
              <a:rPr lang="en-US" altLang="en-GB" sz="2400" dirty="0">
                <a:solidFill>
                  <a:srgbClr val="00B050"/>
                </a:solidFill>
                <a:sym typeface="+mn-ea"/>
              </a:rPr>
              <a:t> Chu (NXP</a:t>
            </a:r>
            <a:r>
              <a:rPr lang="en-US" altLang="en-GB" sz="2400" dirty="0" smtClean="0">
                <a:solidFill>
                  <a:srgbClr val="00B050"/>
                </a:solidFill>
                <a:sym typeface="+mn-ea"/>
              </a:rPr>
              <a:t>)</a:t>
            </a:r>
            <a:endParaRPr lang="en-US" altLang="en-US" sz="2400" dirty="0">
              <a:solidFill>
                <a:srgbClr val="00B050"/>
              </a:solidFill>
              <a:sym typeface="+mn-ea"/>
            </a:endParaRPr>
          </a:p>
          <a:p>
            <a:pPr lvl="1" algn="l" eaLnBrk="0" hangingPunct="0">
              <a:buClrTx/>
              <a:buSzTx/>
              <a:buFontTx/>
              <a:buChar char="–"/>
              <a:defRPr/>
            </a:pPr>
            <a:r>
              <a:rPr lang="en-US" altLang="en-US" sz="2400" dirty="0">
                <a:solidFill>
                  <a:srgbClr val="00B050"/>
                </a:solidFill>
                <a:sym typeface="+mn-ea"/>
              </a:rPr>
              <a:t>11-25/0029, WPT Protocol, Wave and PPDU, Yinan Qi (OPPO)</a:t>
            </a:r>
            <a:endParaRPr lang="en-US" altLang="en-US" sz="2400" dirty="0">
              <a:solidFill>
                <a:srgbClr val="00B050"/>
              </a:solidFill>
              <a:sym typeface="+mn-ea"/>
            </a:endParaRPr>
          </a:p>
          <a:p>
            <a:pPr lvl="1" algn="l" eaLnBrk="0" hangingPunct="0">
              <a:buClrTx/>
              <a:buSzTx/>
              <a:buFontTx/>
              <a:buChar char="–"/>
              <a:defRPr/>
            </a:pPr>
            <a:r>
              <a:rPr lang="en-US" altLang="en-US" sz="2400" dirty="0">
                <a:solidFill>
                  <a:srgbClr val="00B050"/>
                </a:solidFill>
                <a:sym typeface="+mn-ea"/>
              </a:rPr>
              <a:t>11-25/0012, WPT Waveform Comparison, Amichai Sanderovich (Wiliot)</a:t>
            </a:r>
            <a:endParaRPr lang="en-US" altLang="en-US" sz="2400" dirty="0">
              <a:solidFill>
                <a:srgbClr val="00B050"/>
              </a:solidFill>
              <a:sym typeface="+mn-ea"/>
            </a:endParaRPr>
          </a:p>
          <a:p>
            <a:pPr lvl="1" algn="l" eaLnBrk="0" hangingPunct="0">
              <a:buClrTx/>
              <a:buSzTx/>
              <a:buFontTx/>
              <a:buChar char="–"/>
              <a:defRPr/>
            </a:pPr>
            <a:r>
              <a:rPr lang="en-US" altLang="en-US" sz="2400" dirty="0">
                <a:solidFill>
                  <a:srgbClr val="00B050"/>
                </a:solidFill>
                <a:sym typeface="+mn-ea"/>
              </a:rPr>
              <a:t>11-24/1916, Recap of Compact Secure Transaction Methods for AMP, Hui Luo (Infineon)</a:t>
            </a:r>
            <a:r>
              <a:rPr lang="en-US" altLang="en-US" sz="2400" dirty="0"/>
              <a:t>	</a:t>
            </a:r>
            <a:endParaRPr lang="en-US" altLang="en-US" sz="2400" dirty="0"/>
          </a:p>
          <a:p>
            <a:pPr algn="l" eaLnBrk="0" hangingPunct="0">
              <a:buClrTx/>
              <a:buSzTx/>
              <a:buFontTx/>
              <a:defRPr/>
            </a:pPr>
            <a:r>
              <a:rPr lang="en-US" altLang="en-GB" dirty="0"/>
              <a:t>Any other business?</a:t>
            </a:r>
            <a:endParaRPr lang="en-US" altLang="en-GB" dirty="0"/>
          </a:p>
          <a:p>
            <a:pPr lvl="0" eaLnBrk="0" hangingPunct="0">
              <a:defRPr/>
            </a:pPr>
            <a:r>
              <a:rPr lang="en-US" altLang="en-GB" dirty="0">
                <a:sym typeface="+mn-ea"/>
              </a:rPr>
              <a:t>Recess</a:t>
            </a:r>
            <a:endParaRPr lang="en-US" altLang="en-GB"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 Jan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Jan 16</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endParaRPr lang="en-US" altLang="en-US" sz="2000" kern="0" dirty="0">
              <a:latin typeface="Arial" panose="020B0604020202020204" pitchFamily="34" charset="0"/>
            </a:endParaRP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8475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endParaRPr lang="en-US" altLang="en-GB" dirty="0"/>
          </a:p>
          <a:p>
            <a:pPr lvl="0" eaLnBrk="0" hangingPunct="0">
              <a:defRPr/>
            </a:pPr>
            <a:r>
              <a:rPr lang="en-US" altLang="en-GB" dirty="0"/>
              <a:t>Approval of </a:t>
            </a:r>
            <a:r>
              <a:rPr lang="en-GB" altLang="en-US" dirty="0" smtClean="0"/>
              <a:t>agenda</a:t>
            </a:r>
            <a:endParaRPr lang="en-GB" altLang="en-US" dirty="0" smtClean="0"/>
          </a:p>
          <a:p>
            <a:pPr eaLnBrk="0" hangingPunct="0">
              <a:defRPr/>
            </a:pPr>
            <a:r>
              <a:rPr lang="en-US" altLang="en-GB" dirty="0">
                <a:sym typeface="+mn-ea"/>
              </a:rPr>
              <a:t>SPs and Motions (TG motions refer to 11-24/1322)</a:t>
            </a:r>
            <a:endParaRPr lang="en-US" altLang="en-GB" dirty="0">
              <a:sym typeface="+mn-ea"/>
            </a:endParaRPr>
          </a:p>
          <a:p>
            <a:pPr eaLnBrk="0" hangingPunct="0">
              <a:defRPr/>
            </a:pPr>
            <a:r>
              <a:rPr lang="en-US" altLang="en-GB" sz="2400" dirty="0" smtClean="0">
                <a:sym typeface="+mn-ea"/>
              </a:rPr>
              <a:t>Contribution discussion [20 </a:t>
            </a:r>
            <a:r>
              <a:rPr lang="en-US" altLang="en-GB" sz="2400" dirty="0" err="1" smtClean="0">
                <a:sym typeface="+mn-ea"/>
              </a:rPr>
              <a:t>mins</a:t>
            </a:r>
            <a:r>
              <a:rPr lang="en-US" altLang="en-GB" sz="2400" dirty="0" smtClean="0">
                <a:sym typeface="+mn-ea"/>
              </a:rPr>
              <a:t> for each presentation including Q&amp;A]</a:t>
            </a:r>
            <a:endParaRPr lang="en-US" altLang="en-GB" sz="2400" dirty="0" smtClean="0"/>
          </a:p>
          <a:p>
            <a:pPr lvl="1" algn="l" eaLnBrk="0" hangingPunct="0">
              <a:buClrTx/>
              <a:buSzTx/>
              <a:buFontTx/>
              <a:buChar char="–"/>
              <a:defRPr/>
            </a:pPr>
            <a:r>
              <a:rPr lang="en-US" altLang="en-GB" sz="2400" dirty="0" smtClean="0">
                <a:sym typeface="+mn-ea"/>
              </a:rPr>
              <a:t>11-25/0096, Active AMP STA polling procedure, Liwen Chu (NXP)</a:t>
            </a:r>
            <a:endParaRPr lang="en-US" altLang="en-GB" sz="2400" i="1" dirty="0" smtClean="0">
              <a:solidFill>
                <a:schemeClr val="tx1"/>
              </a:solidFill>
              <a:highlight>
                <a:srgbClr val="FFFF00"/>
              </a:highlight>
              <a:sym typeface="+mn-ea"/>
            </a:endParaRPr>
          </a:p>
          <a:p>
            <a:pPr eaLnBrk="0" hangingPunct="0">
              <a:defRPr/>
            </a:pPr>
            <a:r>
              <a:rPr lang="en-US" altLang="en-GB" dirty="0" smtClean="0">
                <a:sym typeface="+mn-ea"/>
              </a:rPr>
              <a:t>Timeline Review</a:t>
            </a:r>
            <a:endParaRPr lang="en-US" altLang="en-GB" dirty="0" smtClean="0"/>
          </a:p>
          <a:p>
            <a:pPr eaLnBrk="0" hangingPunct="0">
              <a:defRPr/>
            </a:pPr>
            <a:r>
              <a:rPr lang="en-US" altLang="en-GB" dirty="0"/>
              <a:t>Teleconference Plan</a:t>
            </a:r>
            <a:endParaRPr lang="en-US" altLang="en-GB" dirty="0"/>
          </a:p>
          <a:p>
            <a:pPr eaLnBrk="0" hangingPunct="0">
              <a:defRPr/>
            </a:pPr>
            <a:r>
              <a:rPr lang="en-US" altLang="en-GB" dirty="0" smtClean="0"/>
              <a:t>Any other business?</a:t>
            </a:r>
            <a:endParaRPr lang="en-US" altLang="en-GB" dirty="0" smtClean="0"/>
          </a:p>
          <a:p>
            <a:pPr lvl="0" eaLnBrk="0" hangingPunct="0">
              <a:defRPr/>
            </a:pPr>
            <a:r>
              <a:rPr lang="en-GB" altLang="en-US" dirty="0" smtClean="0">
                <a:sym typeface="+mn-ea"/>
              </a:rPr>
              <a:t>Adjourn</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Jan 2025</a:t>
            </a: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a:spLocks noGrp="1"/>
          </p:cNvSpPr>
          <p:nvPr>
            <p:ph type="dt" idx="10"/>
          </p:nvPr>
        </p:nvSpPr>
        <p:spPr/>
        <p:txBody>
          <a:bodyPr/>
          <a:p>
            <a:pPr eaLnBrk="0" hangingPunct="0">
              <a:defRPr/>
            </a:pPr>
            <a:r>
              <a:rPr lang="en-US" dirty="0" smtClean="0"/>
              <a:t>Jan 2025</a:t>
            </a:r>
            <a:endParaRPr lang="en-US" dirty="0"/>
          </a:p>
        </p:txBody>
      </p:sp>
      <p:sp>
        <p:nvSpPr>
          <p:cNvPr id="3" name="页脚占位符 2"/>
          <p:cNvSpPr>
            <a:spLocks noGrp="1"/>
          </p:cNvSpPr>
          <p:nvPr>
            <p:ph type="ftr" idx="11"/>
          </p:nvPr>
        </p:nvSpPr>
        <p:spPr/>
        <p:txBody>
          <a:bodyPr/>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a:spLocks noGrp="1"/>
          </p:cNvSpPr>
          <p:nvPr/>
        </p:nvSpPr>
        <p:spPr>
          <a:xfrm>
            <a:off x="929005" y="1600200"/>
            <a:ext cx="10361613" cy="4113213"/>
          </a:xfrm>
          <a:prstGeom prst="rect">
            <a:avLst/>
          </a:prstGeom>
          <a:noFill/>
          <a:ln w="9525">
            <a:noFill/>
          </a:ln>
        </p:spPr>
        <p:txBody>
          <a:bodyPr lIns="92160" tIns="46080" rIns="92160" bIns="46080" anchor="t" anchorCtr="0"/>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r>
              <a:rPr lang="en-US" altLang="zh-CN" sz="2000" dirty="0"/>
              <a:t>SP1: </a:t>
            </a:r>
            <a:endParaRPr lang="en-US" altLang="zh-CN" sz="2000" dirty="0"/>
          </a:p>
          <a:p>
            <a:pPr marL="342900" indent="-342900">
              <a:buFont typeface="Arial" panose="020B0604020202020204" pitchFamily="34" charset="0"/>
              <a:buChar char="•"/>
            </a:pPr>
            <a:r>
              <a:rPr lang="en-US" altLang="zh-CN" sz="2000" dirty="0"/>
              <a:t>Do you agree to include the following text to the 11bp SFD?</a:t>
            </a:r>
            <a:endParaRPr lang="en-US" altLang="zh-CN" sz="2000" dirty="0"/>
          </a:p>
          <a:p>
            <a:pPr marL="800100" lvl="1" indent="-342900" algn="l">
              <a:buSzTx/>
              <a:buFont typeface="Arial" panose="020B0604020202020204" pitchFamily="34" charset="0"/>
              <a:buChar char="•"/>
            </a:pPr>
            <a:r>
              <a:rPr lang="en-US" altLang="zh-CN" sz="1665" dirty="0"/>
              <a:t>11bp defines an “AMP AP STA” (name TBD)</a:t>
            </a:r>
            <a:endParaRPr lang="en-US" altLang="zh-CN" sz="1665" dirty="0"/>
          </a:p>
          <a:p>
            <a:pPr marL="1257300" lvl="2" indent="-342900" algn="l">
              <a:buSzTx/>
              <a:buFont typeface="Arial" panose="020B0604020202020204" pitchFamily="34" charset="0"/>
              <a:buChar char="•"/>
            </a:pPr>
            <a:r>
              <a:rPr lang="en-US" altLang="zh-CN" sz="1330" dirty="0"/>
              <a:t>AMP non AP STAs can communicate with AMP AP STA without association</a:t>
            </a:r>
            <a:endParaRPr lang="en-US" altLang="zh-CN" sz="1330" dirty="0"/>
          </a:p>
          <a:p>
            <a:pPr marL="1257300" lvl="2" indent="-342900" algn="l">
              <a:buSzTx/>
              <a:buFont typeface="Arial" panose="020B0604020202020204" pitchFamily="34" charset="0"/>
              <a:buChar char="•"/>
            </a:pPr>
            <a:r>
              <a:rPr lang="en-US" altLang="zh-CN" sz="1330" dirty="0"/>
              <a:t>The AMP AP STA can provide access to the DS for the AMP non AP STA</a:t>
            </a:r>
            <a:endParaRPr lang="en-US" altLang="zh-CN" sz="1330" dirty="0"/>
          </a:p>
          <a:p>
            <a:pPr marL="800100" lvl="1" indent="-342900" algn="l">
              <a:buSzTx/>
              <a:buFont typeface="Arial" panose="020B0604020202020204" pitchFamily="34" charset="0"/>
              <a:buChar char="•"/>
            </a:pPr>
            <a:r>
              <a:rPr lang="en-US" altLang="zh-CN" sz="1665" dirty="0"/>
              <a:t>Note: the AMP AP STA may be part of an access point</a:t>
            </a:r>
            <a:endParaRPr lang="en-US" altLang="zh-CN" sz="1665" dirty="0"/>
          </a:p>
          <a:p>
            <a:r>
              <a:rPr lang="en-US" altLang="zh-CN" sz="2000" b="0" i="1" dirty="0">
                <a:sym typeface="+mn-ea"/>
              </a:rPr>
              <a:t>[Reference contribution: 11-25/0055r1, 11-24/1537r2]</a:t>
            </a:r>
            <a:endParaRPr lang="en-US" altLang="zh-CN" sz="2000" dirty="0"/>
          </a:p>
          <a:p>
            <a:r>
              <a:rPr lang="en-US" altLang="zh-CN" sz="2000" dirty="0"/>
              <a:t>Result</a:t>
            </a:r>
            <a:r>
              <a:rPr lang="en-US" altLang="zh-CN" sz="2000" dirty="0" smtClean="0"/>
              <a:t>: </a:t>
            </a:r>
            <a:endParaRPr lang="en-US" altLang="zh-CN" sz="2000" dirty="0"/>
          </a:p>
          <a:p>
            <a:r>
              <a:rPr lang="en-US" altLang="zh-CN" sz="2000" dirty="0"/>
              <a:t> </a:t>
            </a:r>
            <a:endParaRPr lang="en-US" altLang="zh-CN" sz="2000" dirty="0"/>
          </a:p>
          <a:p>
            <a:r>
              <a:rPr lang="en-US" altLang="zh-CN" sz="2000" dirty="0"/>
              <a:t>SP2: </a:t>
            </a:r>
            <a:endParaRPr lang="en-US" altLang="zh-CN" sz="2000" dirty="0"/>
          </a:p>
          <a:p>
            <a:pPr marL="342900" indent="-342900">
              <a:buFont typeface="Arial" panose="020B0604020202020204" pitchFamily="34" charset="0"/>
              <a:buChar char="•"/>
            </a:pPr>
            <a:r>
              <a:rPr lang="en-US" altLang="zh-CN" sz="2000" dirty="0"/>
              <a:t>Do you agree to include the following text to the 11bp SFD?</a:t>
            </a:r>
            <a:endParaRPr lang="en-US" altLang="zh-CN" sz="2000" dirty="0"/>
          </a:p>
          <a:p>
            <a:pPr marL="800100" lvl="1" indent="-342900">
              <a:buFont typeface="Arial" panose="020B0604020202020204" pitchFamily="34" charset="0"/>
              <a:buChar char="•"/>
            </a:pPr>
            <a:r>
              <a:rPr lang="en-US" altLang="zh-CN" sz="1665" dirty="0"/>
              <a:t>11bp defines communication with AMP non AP STA through 11bp frames</a:t>
            </a:r>
            <a:endParaRPr lang="en-US" altLang="zh-CN" sz="1665" dirty="0"/>
          </a:p>
          <a:p>
            <a:r>
              <a:rPr lang="en-US" altLang="zh-CN" sz="2000" dirty="0"/>
              <a:t> </a:t>
            </a:r>
            <a:r>
              <a:rPr lang="en-US" altLang="zh-CN" sz="1995" b="0" i="1" dirty="0"/>
              <a:t>[</a:t>
            </a:r>
            <a:r>
              <a:rPr lang="en-US" altLang="zh-CN" sz="1995" b="0" i="1" dirty="0">
                <a:sym typeface="+mn-ea"/>
              </a:rPr>
              <a:t>Reference contribution: 11-25/0055r1, 11-24/1537r2</a:t>
            </a:r>
            <a:r>
              <a:rPr lang="en-US" altLang="zh-CN" sz="1995" b="0" i="1" dirty="0"/>
              <a:t>]</a:t>
            </a:r>
            <a:endParaRPr lang="en-US" altLang="zh-CN" sz="1995" b="0" i="1" dirty="0"/>
          </a:p>
          <a:p>
            <a:pPr marL="0" lvl="0" indent="0">
              <a:buNone/>
            </a:pPr>
            <a:r>
              <a:rPr lang="en-US" altLang="zh-CN" sz="1995" dirty="0">
                <a:sym typeface="+mn-ea"/>
              </a:rPr>
              <a:t>Result</a:t>
            </a:r>
            <a:r>
              <a:rPr lang="en-US" altLang="zh-CN" sz="1995" dirty="0" smtClean="0">
                <a:sym typeface="+mn-ea"/>
              </a:rPr>
              <a:t>: </a:t>
            </a:r>
            <a:endParaRPr lang="en-US" altLang="zh-CN" sz="1995" dirty="0"/>
          </a:p>
        </p:txBody>
      </p:sp>
      <p:sp>
        <p:nvSpPr>
          <p:cNvPr id="6" name="标题 1"/>
          <p:cNvSpPr>
            <a:spLocks noGrp="1"/>
          </p:cNvSpPr>
          <p:nvPr/>
        </p:nvSpPr>
        <p:spPr>
          <a:xfrm>
            <a:off x="914400" y="685800"/>
            <a:ext cx="10361613" cy="1065213"/>
          </a:xfrm>
          <a:prstGeom prst="rect">
            <a:avLst/>
          </a:prstGeom>
          <a:noFill/>
          <a:ln w="9525">
            <a:noFill/>
          </a:ln>
        </p:spPr>
        <p:txBody>
          <a:bodyPr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dirty="0"/>
              <a:t>SP </a:t>
            </a:r>
            <a:r>
              <a:rPr lang="en-US" altLang="zh-CN" sz="2800" dirty="0" smtClean="0"/>
              <a:t>Set #1 (Solomon Trainin)</a:t>
            </a:r>
            <a:r>
              <a:rPr lang="en-US" altLang="zh-CN" sz="2800" dirty="0"/>
              <a:t> </a:t>
            </a:r>
            <a:endParaRPr lang="en-US" altLang="zh-CN" sz="2800"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a:spLocks noGrp="1"/>
          </p:cNvSpPr>
          <p:nvPr>
            <p:ph type="dt" idx="10"/>
          </p:nvPr>
        </p:nvSpPr>
        <p:spPr/>
        <p:txBody>
          <a:bodyPr/>
          <a:p>
            <a:pPr eaLnBrk="0" hangingPunct="0">
              <a:defRPr/>
            </a:pPr>
            <a:r>
              <a:rPr lang="en-US" dirty="0" smtClean="0"/>
              <a:t>Jan 2025</a:t>
            </a:r>
            <a:endParaRPr lang="en-US" dirty="0"/>
          </a:p>
        </p:txBody>
      </p:sp>
      <p:sp>
        <p:nvSpPr>
          <p:cNvPr id="3" name="页脚占位符 2"/>
          <p:cNvSpPr>
            <a:spLocks noGrp="1"/>
          </p:cNvSpPr>
          <p:nvPr>
            <p:ph type="ftr" idx="11"/>
          </p:nvPr>
        </p:nvSpPr>
        <p:spPr/>
        <p:txBody>
          <a:bodyPr/>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a:spLocks noGrp="1"/>
          </p:cNvSpPr>
          <p:nvPr/>
        </p:nvSpPr>
        <p:spPr>
          <a:xfrm>
            <a:off x="929005" y="1826895"/>
            <a:ext cx="10361613" cy="4113213"/>
          </a:xfrm>
          <a:prstGeom prst="rect">
            <a:avLst/>
          </a:prstGeom>
          <a:noFill/>
          <a:ln w="9525">
            <a:noFill/>
          </a:ln>
        </p:spPr>
        <p:txBody>
          <a:bodyPr lIns="92160" tIns="46080" rIns="92160" bIns="46080" anchor="t" anchorCtr="0"/>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r>
              <a:rPr lang="en-US" altLang="zh-CN" sz="2000" dirty="0"/>
              <a:t>SP1: </a:t>
            </a:r>
            <a:endParaRPr lang="en-US" altLang="zh-CN" sz="2000" dirty="0"/>
          </a:p>
          <a:p>
            <a:pPr marL="342900" indent="-342900">
              <a:buFont typeface="Arial" panose="020B0604020202020204" pitchFamily="34" charset="0"/>
              <a:buChar char="•"/>
            </a:pPr>
            <a:r>
              <a:rPr lang="en-US" altLang="zh-CN" sz="2000" dirty="0"/>
              <a:t>Do you agree to include the following text to the 11bp SFD?</a:t>
            </a:r>
            <a:endParaRPr lang="en-US" altLang="zh-CN" sz="2000" dirty="0"/>
          </a:p>
          <a:p>
            <a:pPr marL="800100" lvl="1" indent="-342900" algn="l">
              <a:buSzTx/>
              <a:buFont typeface="Arial" panose="020B0604020202020204" pitchFamily="34" charset="0"/>
              <a:buChar char="•"/>
            </a:pPr>
            <a:r>
              <a:rPr lang="en-US" altLang="zh-CN" sz="1665" dirty="0"/>
              <a:t>11bp defines a mechanism to allow an AP to solicit AMP uplink PPDU(s) from one or more 802.11bp clients.</a:t>
            </a:r>
            <a:endParaRPr lang="en-US" altLang="zh-CN" sz="1665" dirty="0"/>
          </a:p>
          <a:p>
            <a:r>
              <a:rPr lang="en-US" altLang="zh-CN" sz="2000" b="0" i="1" dirty="0">
                <a:sym typeface="+mn-ea"/>
              </a:rPr>
              <a:t>[Reference contribution: 11-24/2113r0]</a:t>
            </a:r>
            <a:endParaRPr lang="en-US" altLang="zh-CN" sz="2000" dirty="0"/>
          </a:p>
          <a:p>
            <a:r>
              <a:rPr lang="en-US" altLang="zh-CN" sz="2000" dirty="0"/>
              <a:t>Result</a:t>
            </a:r>
            <a:r>
              <a:rPr lang="en-US" altLang="zh-CN" sz="2000" dirty="0" smtClean="0"/>
              <a:t>: </a:t>
            </a:r>
            <a:endParaRPr lang="en-US" altLang="zh-CN" sz="2000" dirty="0"/>
          </a:p>
          <a:p>
            <a:r>
              <a:rPr lang="en-US" altLang="zh-CN" sz="2000" dirty="0"/>
              <a:t> </a:t>
            </a:r>
            <a:endParaRPr lang="en-US" altLang="zh-CN" sz="2000" dirty="0"/>
          </a:p>
          <a:p>
            <a:r>
              <a:rPr lang="en-US" altLang="zh-CN" sz="2000" dirty="0"/>
              <a:t>SP2: </a:t>
            </a:r>
            <a:endParaRPr lang="en-US" altLang="zh-CN" sz="2000" dirty="0"/>
          </a:p>
          <a:p>
            <a:pPr marL="342900" indent="-342900">
              <a:buFont typeface="Arial" panose="020B0604020202020204" pitchFamily="34" charset="0"/>
              <a:buChar char="•"/>
            </a:pPr>
            <a:r>
              <a:rPr lang="en-US" altLang="zh-CN" sz="2000" dirty="0"/>
              <a:t>Do you agree to include the following text to the 11bp SFD?</a:t>
            </a:r>
            <a:endParaRPr lang="en-US" altLang="zh-CN" sz="2000" dirty="0"/>
          </a:p>
          <a:p>
            <a:pPr marL="800100" lvl="1" indent="-342900">
              <a:buFont typeface="Arial" panose="020B0604020202020204" pitchFamily="34" charset="0"/>
              <a:buChar char="•"/>
            </a:pPr>
            <a:r>
              <a:rPr lang="en-US" altLang="zh-CN" sz="1665" dirty="0"/>
              <a:t>11bp defines a Time Division Multiple Access (TDMA) mechanism for multiple 802.11bp clients to transmit AMP uplink PPDU(s).</a:t>
            </a:r>
            <a:endParaRPr lang="en-US" altLang="zh-CN" sz="1665" dirty="0"/>
          </a:p>
          <a:p>
            <a:r>
              <a:rPr lang="en-US" altLang="zh-CN" sz="2000" dirty="0"/>
              <a:t> </a:t>
            </a:r>
            <a:r>
              <a:rPr lang="en-US" altLang="zh-CN" sz="1995" b="0" i="1" dirty="0"/>
              <a:t>[</a:t>
            </a:r>
            <a:r>
              <a:rPr lang="en-US" altLang="zh-CN" sz="1995" b="0" i="1" dirty="0">
                <a:sym typeface="+mn-ea"/>
              </a:rPr>
              <a:t>Reference contribution: 11-24/2113r0</a:t>
            </a:r>
            <a:r>
              <a:rPr lang="en-US" altLang="zh-CN" sz="1995" b="0" i="1" dirty="0"/>
              <a:t>]</a:t>
            </a:r>
            <a:endParaRPr lang="en-US" altLang="zh-CN" sz="1995" b="0" i="1" dirty="0"/>
          </a:p>
          <a:p>
            <a:pPr marL="0" lvl="0" indent="0">
              <a:buNone/>
            </a:pPr>
            <a:r>
              <a:rPr lang="en-US" altLang="zh-CN" sz="1995" dirty="0">
                <a:sym typeface="+mn-ea"/>
              </a:rPr>
              <a:t>Result</a:t>
            </a:r>
            <a:r>
              <a:rPr lang="en-US" altLang="zh-CN" sz="1995" dirty="0" smtClean="0">
                <a:sym typeface="+mn-ea"/>
              </a:rPr>
              <a:t>: </a:t>
            </a:r>
            <a:endParaRPr lang="en-US" altLang="zh-CN" sz="1995" dirty="0"/>
          </a:p>
        </p:txBody>
      </p:sp>
      <p:sp>
        <p:nvSpPr>
          <p:cNvPr id="6" name="标题 1"/>
          <p:cNvSpPr>
            <a:spLocks noGrp="1"/>
          </p:cNvSpPr>
          <p:nvPr/>
        </p:nvSpPr>
        <p:spPr>
          <a:xfrm>
            <a:off x="914400" y="685800"/>
            <a:ext cx="10361613" cy="1065213"/>
          </a:xfrm>
          <a:prstGeom prst="rect">
            <a:avLst/>
          </a:prstGeom>
          <a:noFill/>
          <a:ln w="9525">
            <a:noFill/>
          </a:ln>
        </p:spPr>
        <p:txBody>
          <a:bodyPr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dirty="0"/>
              <a:t>SP </a:t>
            </a:r>
            <a:r>
              <a:rPr lang="en-US" altLang="zh-CN" sz="2800" dirty="0" smtClean="0"/>
              <a:t>Set #2 (Sanket Kalamkar)</a:t>
            </a:r>
            <a:r>
              <a:rPr lang="en-US" altLang="zh-CN" sz="2800" dirty="0"/>
              <a:t> </a:t>
            </a:r>
            <a:endParaRPr lang="en-US" altLang="zh-CN"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endPar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Jan 2025</a:t>
            </a: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a:spLocks noGrp="1"/>
          </p:cNvSpPr>
          <p:nvPr>
            <p:ph type="dt" idx="10"/>
          </p:nvPr>
        </p:nvSpPr>
        <p:spPr/>
        <p:txBody>
          <a:bodyPr/>
          <a:p>
            <a:pPr eaLnBrk="0" hangingPunct="0">
              <a:defRPr/>
            </a:pPr>
            <a:r>
              <a:rPr lang="en-US" dirty="0" smtClean="0"/>
              <a:t>Jan 2025</a:t>
            </a:r>
            <a:endParaRPr lang="en-US" dirty="0"/>
          </a:p>
        </p:txBody>
      </p:sp>
      <p:sp>
        <p:nvSpPr>
          <p:cNvPr id="3" name="页脚占位符 2"/>
          <p:cNvSpPr>
            <a:spLocks noGrp="1"/>
          </p:cNvSpPr>
          <p:nvPr>
            <p:ph type="ftr" idx="11"/>
          </p:nvPr>
        </p:nvSpPr>
        <p:spPr/>
        <p:txBody>
          <a:bodyPr/>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a:spLocks noGrp="1"/>
          </p:cNvSpPr>
          <p:nvPr/>
        </p:nvSpPr>
        <p:spPr>
          <a:xfrm>
            <a:off x="929005" y="1826895"/>
            <a:ext cx="10361613" cy="4113213"/>
          </a:xfrm>
          <a:prstGeom prst="rect">
            <a:avLst/>
          </a:prstGeom>
          <a:noFill/>
          <a:ln w="9525">
            <a:noFill/>
          </a:ln>
        </p:spPr>
        <p:txBody>
          <a:bodyPr lIns="92160" tIns="46080" rIns="92160" bIns="46080" anchor="t" anchorCtr="0"/>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r>
              <a:rPr lang="en-US" altLang="zh-CN" sz="2000" dirty="0"/>
              <a:t>SP3: </a:t>
            </a:r>
            <a:endParaRPr lang="en-US" altLang="zh-CN" sz="2000" dirty="0"/>
          </a:p>
          <a:p>
            <a:pPr marL="342900" indent="-342900">
              <a:buFont typeface="Arial" panose="020B0604020202020204" pitchFamily="34" charset="0"/>
              <a:buChar char="•"/>
            </a:pPr>
            <a:r>
              <a:rPr lang="en-US" altLang="zh-CN" sz="2000" dirty="0"/>
              <a:t>Do you agree to include the following text to the 11bp SFD?</a:t>
            </a:r>
            <a:endParaRPr lang="en-US" altLang="zh-CN" sz="2000" dirty="0"/>
          </a:p>
          <a:p>
            <a:pPr marL="800100" lvl="1" indent="-342900" algn="l">
              <a:buSzTx/>
              <a:buFont typeface="Arial" panose="020B0604020202020204" pitchFamily="34" charset="0"/>
              <a:buChar char="•"/>
            </a:pPr>
            <a:r>
              <a:rPr lang="en-US" altLang="zh-CN" sz="1665" dirty="0"/>
              <a:t>11bp defines a slotted ALOHA based procedure to enable multiple clients to access the medium to send uplink AMP PPDU(s).</a:t>
            </a:r>
            <a:endParaRPr lang="en-US" altLang="zh-CN" sz="1665" dirty="0"/>
          </a:p>
          <a:p>
            <a:r>
              <a:rPr lang="en-US" altLang="zh-CN" sz="2000" b="0" i="1" dirty="0">
                <a:sym typeface="+mn-ea"/>
              </a:rPr>
              <a:t>[Reference contribution: 11-24/2113r0]</a:t>
            </a:r>
            <a:endParaRPr lang="en-US" altLang="zh-CN" sz="2000" dirty="0"/>
          </a:p>
          <a:p>
            <a:r>
              <a:rPr lang="en-US" altLang="zh-CN" sz="2000" dirty="0"/>
              <a:t>Result</a:t>
            </a:r>
            <a:r>
              <a:rPr lang="en-US" altLang="zh-CN" sz="2000" dirty="0" smtClean="0"/>
              <a:t>: </a:t>
            </a:r>
            <a:endParaRPr lang="en-US" altLang="zh-CN" sz="2000" dirty="0"/>
          </a:p>
          <a:p>
            <a:r>
              <a:rPr lang="en-US" altLang="zh-CN" sz="2000" dirty="0"/>
              <a:t> </a:t>
            </a:r>
            <a:endParaRPr lang="en-US" altLang="zh-CN" sz="2000" dirty="0"/>
          </a:p>
          <a:p>
            <a:r>
              <a:rPr lang="en-US" altLang="zh-CN" sz="2000" dirty="0"/>
              <a:t>SP4: </a:t>
            </a:r>
            <a:endParaRPr lang="en-US" altLang="zh-CN" sz="2000" dirty="0"/>
          </a:p>
          <a:p>
            <a:pPr marL="342900" indent="-342900">
              <a:buFont typeface="Arial" panose="020B0604020202020204" pitchFamily="34" charset="0"/>
              <a:buChar char="•"/>
            </a:pPr>
            <a:r>
              <a:rPr lang="en-US" altLang="zh-CN" sz="2000" dirty="0"/>
              <a:t>Do you agree to include the following text to the 11bp SFD?</a:t>
            </a:r>
            <a:endParaRPr lang="en-US" altLang="zh-CN" sz="2000" dirty="0"/>
          </a:p>
          <a:p>
            <a:pPr marL="800100" lvl="1" indent="-342900">
              <a:buFont typeface="Arial" panose="020B0604020202020204" pitchFamily="34" charset="0"/>
              <a:buChar char="•"/>
            </a:pPr>
            <a:r>
              <a:rPr lang="en-US" altLang="zh-CN" sz="1665" dirty="0"/>
              <a:t>11bp defines a a mechanism to support secure communications for 802.11bp clients.</a:t>
            </a:r>
            <a:endParaRPr lang="en-US" altLang="zh-CN" sz="1665" dirty="0"/>
          </a:p>
          <a:p>
            <a:r>
              <a:rPr lang="en-US" altLang="zh-CN" sz="2000" dirty="0"/>
              <a:t> </a:t>
            </a:r>
            <a:r>
              <a:rPr lang="en-US" altLang="zh-CN" sz="1995" b="0" i="1" dirty="0"/>
              <a:t>[</a:t>
            </a:r>
            <a:r>
              <a:rPr lang="en-US" altLang="zh-CN" sz="1995" b="0" i="1" dirty="0">
                <a:sym typeface="+mn-ea"/>
              </a:rPr>
              <a:t>Reference contribution: 11-24/2112r0</a:t>
            </a:r>
            <a:r>
              <a:rPr lang="en-US" altLang="zh-CN" sz="1995" b="0" i="1" dirty="0"/>
              <a:t>]</a:t>
            </a:r>
            <a:endParaRPr lang="en-US" altLang="zh-CN" sz="1995" b="0" i="1" dirty="0"/>
          </a:p>
          <a:p>
            <a:pPr marL="0" lvl="0" indent="0">
              <a:buNone/>
            </a:pPr>
            <a:r>
              <a:rPr lang="en-US" altLang="zh-CN" sz="1995" dirty="0">
                <a:sym typeface="+mn-ea"/>
              </a:rPr>
              <a:t>Result</a:t>
            </a:r>
            <a:r>
              <a:rPr lang="en-US" altLang="zh-CN" sz="1995" dirty="0" smtClean="0">
                <a:sym typeface="+mn-ea"/>
              </a:rPr>
              <a:t>: </a:t>
            </a:r>
            <a:endParaRPr lang="en-US" altLang="zh-CN" sz="1995" dirty="0"/>
          </a:p>
        </p:txBody>
      </p:sp>
      <p:sp>
        <p:nvSpPr>
          <p:cNvPr id="6" name="标题 1"/>
          <p:cNvSpPr>
            <a:spLocks noGrp="1"/>
          </p:cNvSpPr>
          <p:nvPr/>
        </p:nvSpPr>
        <p:spPr>
          <a:xfrm>
            <a:off x="914400" y="685800"/>
            <a:ext cx="10361613" cy="1065213"/>
          </a:xfrm>
          <a:prstGeom prst="rect">
            <a:avLst/>
          </a:prstGeom>
          <a:noFill/>
          <a:ln w="9525">
            <a:noFill/>
          </a:ln>
        </p:spPr>
        <p:txBody>
          <a:bodyPr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dirty="0"/>
              <a:t>SP </a:t>
            </a:r>
            <a:r>
              <a:rPr lang="en-US" altLang="zh-CN" sz="2800" dirty="0" smtClean="0"/>
              <a:t>Set #2 </a:t>
            </a:r>
            <a:r>
              <a:rPr lang="en-US" altLang="zh-CN" sz="2800" dirty="0" smtClean="0">
                <a:sym typeface="+mn-ea"/>
              </a:rPr>
              <a:t>(Sanket Kalamkar)</a:t>
            </a:r>
            <a:r>
              <a:rPr lang="en-US" altLang="zh-CN" sz="2800" dirty="0"/>
              <a:t> </a:t>
            </a:r>
            <a:endParaRPr lang="en-US" altLang="zh-CN" sz="2800"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a:spLocks noGrp="1"/>
          </p:cNvSpPr>
          <p:nvPr>
            <p:ph type="dt" idx="10"/>
          </p:nvPr>
        </p:nvSpPr>
        <p:spPr/>
        <p:txBody>
          <a:bodyPr/>
          <a:p>
            <a:pPr eaLnBrk="0" hangingPunct="0">
              <a:defRPr/>
            </a:pPr>
            <a:r>
              <a:rPr lang="en-US" dirty="0" smtClean="0"/>
              <a:t>Jan 2025</a:t>
            </a:r>
            <a:endParaRPr lang="en-US" dirty="0"/>
          </a:p>
        </p:txBody>
      </p:sp>
      <p:sp>
        <p:nvSpPr>
          <p:cNvPr id="3" name="页脚占位符 2"/>
          <p:cNvSpPr>
            <a:spLocks noGrp="1"/>
          </p:cNvSpPr>
          <p:nvPr>
            <p:ph type="ftr" idx="11"/>
          </p:nvPr>
        </p:nvSpPr>
        <p:spPr/>
        <p:txBody>
          <a:bodyPr/>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a:spLocks noGrp="1"/>
          </p:cNvSpPr>
          <p:nvPr/>
        </p:nvSpPr>
        <p:spPr>
          <a:xfrm>
            <a:off x="929005" y="1372235"/>
            <a:ext cx="10361930" cy="5224780"/>
          </a:xfrm>
          <a:prstGeom prst="rect">
            <a:avLst/>
          </a:prstGeom>
          <a:noFill/>
          <a:ln w="9525">
            <a:noFill/>
          </a:ln>
        </p:spPr>
        <p:txBody>
          <a:bodyPr lIns="92160" tIns="46080" rIns="92160" bIns="46080" anchor="t" anchorCtr="0"/>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r>
              <a:rPr lang="en-US" altLang="zh-CN" sz="1800" dirty="0"/>
              <a:t>SP1: </a:t>
            </a:r>
            <a:endParaRPr lang="en-US" altLang="zh-CN" sz="1800" dirty="0"/>
          </a:p>
          <a:p>
            <a:pPr marL="342900" indent="-342900">
              <a:buFont typeface="Arial" panose="020B0604020202020204" pitchFamily="34" charset="0"/>
              <a:buChar char="•"/>
            </a:pPr>
            <a:r>
              <a:rPr lang="en-US" altLang="zh-CN" sz="1800" dirty="0"/>
              <a:t>Do you agree to include the following text to the security sub-clause of the 11bp SFD?</a:t>
            </a:r>
            <a:endParaRPr lang="en-US" altLang="zh-CN" sz="1800" dirty="0"/>
          </a:p>
          <a:p>
            <a:pPr marL="800100" lvl="1" indent="-342900" algn="l">
              <a:buSzTx/>
              <a:buFont typeface="Arial" panose="020B0604020202020204" pitchFamily="34" charset="0"/>
              <a:buChar char="•"/>
            </a:pPr>
            <a:r>
              <a:rPr lang="en-US" altLang="zh-CN" sz="1600" dirty="0"/>
              <a:t>IEEE 802.11bp will specify secure data communication methods that do not require maintaining security associations.</a:t>
            </a:r>
            <a:endParaRPr lang="en-US" altLang="zh-CN" sz="1600" dirty="0"/>
          </a:p>
          <a:p>
            <a:pPr marL="800100" lvl="1" indent="-342900" algn="l">
              <a:buSzTx/>
              <a:buFont typeface="Arial" panose="020B0604020202020204" pitchFamily="34" charset="0"/>
              <a:buChar char="•"/>
            </a:pPr>
            <a:r>
              <a:rPr lang="en-US" altLang="zh-CN" sz="1600" dirty="0"/>
              <a:t>Note:</a:t>
            </a:r>
            <a:endParaRPr lang="en-US" altLang="zh-CN" sz="1600" dirty="0"/>
          </a:p>
          <a:p>
            <a:pPr marL="1257300" lvl="2" indent="-342900" algn="l">
              <a:buSzTx/>
              <a:buFont typeface="Arial" panose="020B0604020202020204" pitchFamily="34" charset="0"/>
              <a:buChar char="•"/>
            </a:pPr>
            <a:r>
              <a:rPr lang="en-US" altLang="zh-CN" dirty="0"/>
              <a:t>The methods will be based on existing 802.11 security protocols.</a:t>
            </a:r>
            <a:endParaRPr lang="en-US" altLang="zh-CN" dirty="0"/>
          </a:p>
          <a:p>
            <a:pPr marL="1257300" lvl="2" indent="-342900" algn="l">
              <a:buSzTx/>
              <a:buFont typeface="Arial" panose="020B0604020202020204" pitchFamily="34" charset="0"/>
              <a:buChar char="•"/>
            </a:pPr>
            <a:r>
              <a:rPr lang="en-US" altLang="zh-CN" dirty="0"/>
              <a:t>The methods will coexist with existing 802.11 security protocols for 11bp devices capable of maintaining security associations.</a:t>
            </a:r>
            <a:endParaRPr lang="en-US" altLang="zh-CN" dirty="0"/>
          </a:p>
          <a:p>
            <a:pPr marL="1257300" lvl="2" indent="-342900" algn="l">
              <a:buSzTx/>
              <a:buFont typeface="Arial" panose="020B0604020202020204" pitchFamily="34" charset="0"/>
              <a:buChar char="•"/>
            </a:pPr>
            <a:r>
              <a:rPr lang="en-US" altLang="zh-CN" dirty="0"/>
              <a:t>The details are TBD.</a:t>
            </a:r>
            <a:endParaRPr lang="en-US" altLang="zh-CN" sz="1400" dirty="0"/>
          </a:p>
          <a:p>
            <a:r>
              <a:rPr lang="en-US" altLang="zh-CN" sz="1600" b="0" i="1" dirty="0">
                <a:sym typeface="+mn-ea"/>
              </a:rPr>
              <a:t>[Reference contribution: 11-24/0178, 11-24/0526, 11-24/0871, 11-24/1242, 11-24/1998, 11-24/1916]</a:t>
            </a:r>
            <a:endParaRPr lang="en-US" altLang="zh-CN" sz="1600" dirty="0"/>
          </a:p>
          <a:p>
            <a:r>
              <a:rPr lang="en-US" altLang="zh-CN" sz="1800" dirty="0"/>
              <a:t>Result</a:t>
            </a:r>
            <a:r>
              <a:rPr lang="en-US" altLang="zh-CN" sz="1800" dirty="0" smtClean="0"/>
              <a:t>: </a:t>
            </a:r>
            <a:endParaRPr lang="en-US" altLang="zh-CN" sz="1800" dirty="0"/>
          </a:p>
          <a:p>
            <a:r>
              <a:rPr lang="en-US" altLang="zh-CN" sz="1800" dirty="0"/>
              <a:t> </a:t>
            </a:r>
            <a:endParaRPr lang="en-US" altLang="zh-CN" sz="1800" dirty="0"/>
          </a:p>
          <a:p>
            <a:r>
              <a:rPr lang="en-US" altLang="zh-CN" sz="1800" dirty="0"/>
              <a:t>SP2: </a:t>
            </a:r>
            <a:endParaRPr lang="en-US" altLang="zh-CN" sz="1800" dirty="0"/>
          </a:p>
          <a:p>
            <a:pPr marL="342900" indent="-342900">
              <a:buFont typeface="Arial" panose="020B0604020202020204" pitchFamily="34" charset="0"/>
              <a:buChar char="•"/>
            </a:pPr>
            <a:r>
              <a:rPr lang="en-US" altLang="zh-CN" sz="1800" dirty="0"/>
              <a:t>Do you agree to include the following text to the security sub-clause of the11bp SFD?</a:t>
            </a:r>
            <a:endParaRPr lang="en-US" altLang="zh-CN" sz="1800" dirty="0"/>
          </a:p>
          <a:p>
            <a:pPr marL="800100" lvl="1" indent="-342900">
              <a:buFont typeface="Arial" panose="020B0604020202020204" pitchFamily="34" charset="0"/>
              <a:buChar char="•"/>
            </a:pPr>
            <a:r>
              <a:rPr lang="en-US" altLang="zh-CN" sz="1600" dirty="0"/>
              <a:t>IEEE 802.11bp will specify ASCON-128 as an optional cipher for 802.11bp STAs.</a:t>
            </a:r>
            <a:endParaRPr lang="en-US" altLang="zh-CN" sz="1600" dirty="0"/>
          </a:p>
          <a:p>
            <a:pPr marL="800100" lvl="1" indent="-342900">
              <a:buFont typeface="Arial" panose="020B0604020202020204" pitchFamily="34" charset="0"/>
              <a:buChar char="•"/>
            </a:pPr>
            <a:r>
              <a:rPr lang="en-US" altLang="zh-CN" sz="1600" dirty="0"/>
              <a:t>IEEE 802.11bp will specify BIP-ASCON-128 as an optional authentication-only cipher for 802.11bp STAs</a:t>
            </a:r>
            <a:endParaRPr lang="en-US" altLang="zh-CN" sz="1600" dirty="0"/>
          </a:p>
          <a:p>
            <a:r>
              <a:rPr lang="en-US" altLang="zh-CN" sz="1600" dirty="0"/>
              <a:t> </a:t>
            </a:r>
            <a:r>
              <a:rPr lang="en-US" altLang="zh-CN" sz="1600" b="0" i="1" dirty="0"/>
              <a:t>[</a:t>
            </a:r>
            <a:r>
              <a:rPr lang="en-US" altLang="zh-CN" sz="1600" b="0" i="1" dirty="0">
                <a:sym typeface="+mn-ea"/>
              </a:rPr>
              <a:t>Reference contribution: 11-24/1584, 11-24/1998, 11-24/1916</a:t>
            </a:r>
            <a:r>
              <a:rPr lang="en-US" altLang="zh-CN" sz="1600" b="0" i="1" dirty="0"/>
              <a:t>]</a:t>
            </a:r>
            <a:endParaRPr lang="en-US" altLang="zh-CN" sz="1600" b="0" i="1" dirty="0"/>
          </a:p>
          <a:p>
            <a:pPr marL="0" lvl="0" indent="0">
              <a:buNone/>
            </a:pPr>
            <a:r>
              <a:rPr lang="en-US" altLang="zh-CN" sz="1800" dirty="0">
                <a:sym typeface="+mn-ea"/>
              </a:rPr>
              <a:t>Result</a:t>
            </a:r>
            <a:r>
              <a:rPr lang="en-US" altLang="zh-CN" sz="1800" dirty="0" smtClean="0">
                <a:sym typeface="+mn-ea"/>
              </a:rPr>
              <a:t>: </a:t>
            </a:r>
            <a:endParaRPr lang="en-US" altLang="zh-CN" sz="1800" dirty="0" smtClean="0">
              <a:sym typeface="+mn-ea"/>
            </a:endParaRPr>
          </a:p>
        </p:txBody>
      </p:sp>
      <p:sp>
        <p:nvSpPr>
          <p:cNvPr id="6" name="标题 1"/>
          <p:cNvSpPr>
            <a:spLocks noGrp="1"/>
          </p:cNvSpPr>
          <p:nvPr/>
        </p:nvSpPr>
        <p:spPr>
          <a:xfrm>
            <a:off x="914400" y="685800"/>
            <a:ext cx="10361613" cy="1065213"/>
          </a:xfrm>
          <a:prstGeom prst="rect">
            <a:avLst/>
          </a:prstGeom>
          <a:noFill/>
          <a:ln w="9525">
            <a:noFill/>
          </a:ln>
        </p:spPr>
        <p:txBody>
          <a:bodyPr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dirty="0"/>
              <a:t>SP </a:t>
            </a:r>
            <a:r>
              <a:rPr lang="en-US" altLang="zh-CN" sz="2800" dirty="0" smtClean="0"/>
              <a:t>Set #3 (Hui Luo)</a:t>
            </a:r>
            <a:r>
              <a:rPr lang="en-US" altLang="zh-CN" sz="2800" dirty="0"/>
              <a:t> </a:t>
            </a:r>
            <a:endParaRPr lang="en-US" altLang="zh-CN" sz="2800"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a:spLocks noGrp="1"/>
          </p:cNvSpPr>
          <p:nvPr>
            <p:ph type="dt" idx="10"/>
          </p:nvPr>
        </p:nvSpPr>
        <p:spPr/>
        <p:txBody>
          <a:bodyPr/>
          <a:p>
            <a:pPr eaLnBrk="0" hangingPunct="0">
              <a:defRPr/>
            </a:pPr>
            <a:r>
              <a:rPr lang="en-US" dirty="0" smtClean="0"/>
              <a:t>Jan 2025</a:t>
            </a:r>
            <a:endParaRPr lang="en-US" dirty="0"/>
          </a:p>
        </p:txBody>
      </p:sp>
      <p:sp>
        <p:nvSpPr>
          <p:cNvPr id="3" name="页脚占位符 2"/>
          <p:cNvSpPr>
            <a:spLocks noGrp="1"/>
          </p:cNvSpPr>
          <p:nvPr>
            <p:ph type="ftr" idx="11"/>
          </p:nvPr>
        </p:nvSpPr>
        <p:spPr/>
        <p:txBody>
          <a:bodyPr/>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a:spLocks noGrp="1"/>
          </p:cNvSpPr>
          <p:nvPr/>
        </p:nvSpPr>
        <p:spPr>
          <a:xfrm>
            <a:off x="929005" y="2009140"/>
            <a:ext cx="10361930" cy="4587875"/>
          </a:xfrm>
          <a:prstGeom prst="rect">
            <a:avLst/>
          </a:prstGeom>
          <a:noFill/>
          <a:ln w="9525">
            <a:noFill/>
          </a:ln>
        </p:spPr>
        <p:txBody>
          <a:bodyPr lIns="92160" tIns="46080" rIns="92160" bIns="46080" anchor="t" anchorCtr="0"/>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r>
              <a:rPr lang="en-US" altLang="zh-CN" sz="2400" dirty="0"/>
              <a:t>SP1: </a:t>
            </a:r>
            <a:endParaRPr lang="en-US" altLang="zh-CN" sz="2400" dirty="0"/>
          </a:p>
          <a:p>
            <a:pPr marL="342900" indent="-342900">
              <a:buFont typeface="Arial" panose="020B0604020202020204" pitchFamily="34" charset="0"/>
              <a:buChar char="•"/>
            </a:pPr>
            <a:r>
              <a:rPr lang="en-US" altLang="zh-CN" sz="2400" dirty="0"/>
              <a:t>Do you agree to include the following text to the 11bp SFD?</a:t>
            </a:r>
            <a:endParaRPr lang="en-US" altLang="zh-CN" sz="2400" dirty="0"/>
          </a:p>
          <a:p>
            <a:pPr marL="800100" lvl="1" indent="-342900" algn="l">
              <a:buSzTx/>
              <a:buFont typeface="Arial" panose="020B0604020202020204" pitchFamily="34" charset="0"/>
              <a:buChar char="•"/>
            </a:pPr>
            <a:r>
              <a:rPr lang="en-US" altLang="zh-CN" sz="2000" dirty="0"/>
              <a:t>11bp defines one mode of backscattering without carrier center frequency shift.</a:t>
            </a:r>
            <a:endParaRPr lang="en-US" altLang="zh-CN" sz="2000" dirty="0"/>
          </a:p>
          <a:p>
            <a:endParaRPr lang="en-US" altLang="zh-CN" sz="2000" b="0" i="1" dirty="0">
              <a:sym typeface="+mn-ea"/>
            </a:endParaRPr>
          </a:p>
          <a:p>
            <a:r>
              <a:rPr lang="en-US" altLang="zh-CN" sz="2000" b="0" i="1" dirty="0">
                <a:sym typeface="+mn-ea"/>
              </a:rPr>
              <a:t>[Reference contribution: 11-24/0058r1]</a:t>
            </a:r>
            <a:endParaRPr lang="en-US" altLang="zh-CN" sz="2000" dirty="0"/>
          </a:p>
          <a:p>
            <a:endParaRPr lang="en-US" altLang="zh-CN" sz="2400" dirty="0"/>
          </a:p>
          <a:p>
            <a:r>
              <a:rPr lang="en-US" altLang="zh-CN" sz="2400" dirty="0"/>
              <a:t>Result</a:t>
            </a:r>
            <a:r>
              <a:rPr lang="en-US" altLang="zh-CN" sz="2400" dirty="0" smtClean="0"/>
              <a:t>: </a:t>
            </a:r>
            <a:endParaRPr lang="en-US" altLang="zh-CN" sz="2400" dirty="0"/>
          </a:p>
          <a:p>
            <a:endParaRPr lang="en-US" altLang="zh-CN" sz="2400" dirty="0" smtClean="0">
              <a:sym typeface="+mn-ea"/>
            </a:endParaRPr>
          </a:p>
        </p:txBody>
      </p:sp>
      <p:sp>
        <p:nvSpPr>
          <p:cNvPr id="6" name="标题 1"/>
          <p:cNvSpPr>
            <a:spLocks noGrp="1"/>
          </p:cNvSpPr>
          <p:nvPr/>
        </p:nvSpPr>
        <p:spPr>
          <a:xfrm>
            <a:off x="914400" y="685800"/>
            <a:ext cx="10361613" cy="1065213"/>
          </a:xfrm>
          <a:prstGeom prst="rect">
            <a:avLst/>
          </a:prstGeom>
          <a:noFill/>
          <a:ln w="9525">
            <a:noFill/>
          </a:ln>
        </p:spPr>
        <p:txBody>
          <a:bodyPr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dirty="0"/>
              <a:t>SP </a:t>
            </a:r>
            <a:r>
              <a:rPr lang="en-US" altLang="zh-CN" sz="2800" dirty="0" smtClean="0"/>
              <a:t>Set #4 (Rui Cao)</a:t>
            </a:r>
            <a:r>
              <a:rPr lang="en-US" altLang="zh-CN" sz="2800" dirty="0"/>
              <a:t> </a:t>
            </a:r>
            <a:endParaRPr lang="en-US" altLang="zh-CN" sz="2800"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a:spLocks noGrp="1"/>
          </p:cNvSpPr>
          <p:nvPr>
            <p:ph type="dt" idx="10"/>
          </p:nvPr>
        </p:nvSpPr>
        <p:spPr/>
        <p:txBody>
          <a:bodyPr/>
          <a:p>
            <a:pPr eaLnBrk="0" hangingPunct="0">
              <a:defRPr/>
            </a:pPr>
            <a:r>
              <a:rPr lang="en-US" dirty="0" smtClean="0"/>
              <a:t>Jan 2025</a:t>
            </a:r>
            <a:endParaRPr lang="en-US" dirty="0"/>
          </a:p>
        </p:txBody>
      </p:sp>
      <p:sp>
        <p:nvSpPr>
          <p:cNvPr id="3" name="页脚占位符 2"/>
          <p:cNvSpPr>
            <a:spLocks noGrp="1"/>
          </p:cNvSpPr>
          <p:nvPr>
            <p:ph type="ftr" idx="11"/>
          </p:nvPr>
        </p:nvSpPr>
        <p:spPr/>
        <p:txBody>
          <a:bodyPr/>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a:spLocks noGrp="1"/>
          </p:cNvSpPr>
          <p:nvPr/>
        </p:nvSpPr>
        <p:spPr>
          <a:xfrm>
            <a:off x="929005" y="2009140"/>
            <a:ext cx="10361930" cy="4587875"/>
          </a:xfrm>
          <a:prstGeom prst="rect">
            <a:avLst/>
          </a:prstGeom>
          <a:noFill/>
          <a:ln w="9525">
            <a:noFill/>
          </a:ln>
        </p:spPr>
        <p:txBody>
          <a:bodyPr lIns="92160" tIns="46080" rIns="92160" bIns="46080" anchor="t" anchorCtr="0"/>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r>
              <a:rPr lang="en-US" altLang="zh-CN" sz="2400" dirty="0"/>
              <a:t>SP1: </a:t>
            </a:r>
            <a:endParaRPr lang="en-US" altLang="zh-CN" sz="2400" dirty="0"/>
          </a:p>
          <a:p>
            <a:pPr marL="342900" indent="-342900">
              <a:buFont typeface="Arial" panose="020B0604020202020204" pitchFamily="34" charset="0"/>
              <a:buChar char="•"/>
            </a:pPr>
            <a:r>
              <a:rPr lang="en-US" altLang="zh-CN" sz="2400" dirty="0"/>
              <a:t>Do you agree to include the following text to the 11bp SFD?</a:t>
            </a:r>
            <a:endParaRPr lang="en-US" altLang="zh-CN" sz="2400" dirty="0"/>
          </a:p>
          <a:p>
            <a:pPr marL="800100" lvl="1" indent="-342900" algn="l">
              <a:buSzTx/>
              <a:buFont typeface="Arial" panose="020B0604020202020204" pitchFamily="34" charset="0"/>
              <a:buChar char="•"/>
            </a:pPr>
            <a:r>
              <a:rPr lang="en-US" altLang="zh-CN" sz="2000" dirty="0"/>
              <a:t>The preamble of an AMP DL PPDU includes L-STF, L-LTF, L-SIG, RL-SIG, and U-SIGs for AMP enabled non-AP STA and active TX non-AP AMP STA</a:t>
            </a:r>
            <a:endParaRPr lang="en-US" altLang="zh-CN" sz="2000" dirty="0"/>
          </a:p>
          <a:p>
            <a:endParaRPr lang="en-US" altLang="zh-CN" sz="2000" b="0" i="1" dirty="0">
              <a:sym typeface="+mn-ea"/>
            </a:endParaRPr>
          </a:p>
          <a:p>
            <a:r>
              <a:rPr lang="en-US" altLang="zh-CN" sz="2000" b="0" i="1" dirty="0">
                <a:sym typeface="+mn-ea"/>
              </a:rPr>
              <a:t>[Reference contribution: 11-24/1859r0]</a:t>
            </a:r>
            <a:endParaRPr lang="en-US" altLang="zh-CN" sz="2000" dirty="0"/>
          </a:p>
          <a:p>
            <a:endParaRPr lang="en-US" altLang="zh-CN" sz="2400" dirty="0"/>
          </a:p>
          <a:p>
            <a:r>
              <a:rPr lang="en-US" altLang="zh-CN" sz="2400" dirty="0"/>
              <a:t>Result</a:t>
            </a:r>
            <a:r>
              <a:rPr lang="en-US" altLang="zh-CN" sz="2400" dirty="0" smtClean="0"/>
              <a:t>: </a:t>
            </a:r>
            <a:endParaRPr lang="en-US" altLang="zh-CN" sz="2400" dirty="0"/>
          </a:p>
          <a:p>
            <a:endParaRPr lang="en-US" altLang="zh-CN" sz="2400" dirty="0" smtClean="0">
              <a:sym typeface="+mn-ea"/>
            </a:endParaRPr>
          </a:p>
        </p:txBody>
      </p:sp>
      <p:sp>
        <p:nvSpPr>
          <p:cNvPr id="6" name="标题 1"/>
          <p:cNvSpPr>
            <a:spLocks noGrp="1"/>
          </p:cNvSpPr>
          <p:nvPr/>
        </p:nvSpPr>
        <p:spPr>
          <a:xfrm>
            <a:off x="914400" y="685800"/>
            <a:ext cx="10361613" cy="1065213"/>
          </a:xfrm>
          <a:prstGeom prst="rect">
            <a:avLst/>
          </a:prstGeom>
          <a:noFill/>
          <a:ln w="9525">
            <a:noFill/>
          </a:ln>
        </p:spPr>
        <p:txBody>
          <a:bodyPr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dirty="0"/>
              <a:t>SP </a:t>
            </a:r>
            <a:r>
              <a:rPr lang="en-US" altLang="zh-CN" sz="2800" dirty="0" smtClean="0"/>
              <a:t>Set #5 (Youwei Chen)</a:t>
            </a:r>
            <a:r>
              <a:rPr lang="en-US" altLang="zh-CN" sz="2800" dirty="0"/>
              <a:t> </a:t>
            </a:r>
            <a:endParaRPr lang="en-US" altLang="zh-CN" sz="2800"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a:spLocks noGrp="1"/>
          </p:cNvSpPr>
          <p:nvPr>
            <p:ph type="dt" idx="10"/>
          </p:nvPr>
        </p:nvSpPr>
        <p:spPr/>
        <p:txBody>
          <a:bodyPr/>
          <a:p>
            <a:pPr eaLnBrk="0" hangingPunct="0">
              <a:defRPr/>
            </a:pPr>
            <a:r>
              <a:rPr lang="en-US" dirty="0" smtClean="0"/>
              <a:t>Jan 2025</a:t>
            </a:r>
            <a:endParaRPr lang="en-US" dirty="0"/>
          </a:p>
        </p:txBody>
      </p:sp>
      <p:sp>
        <p:nvSpPr>
          <p:cNvPr id="3" name="页脚占位符 2"/>
          <p:cNvSpPr>
            <a:spLocks noGrp="1"/>
          </p:cNvSpPr>
          <p:nvPr>
            <p:ph type="ftr" idx="11"/>
          </p:nvPr>
        </p:nvSpPr>
        <p:spPr/>
        <p:txBody>
          <a:bodyPr/>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a:spLocks noGrp="1"/>
          </p:cNvSpPr>
          <p:nvPr/>
        </p:nvSpPr>
        <p:spPr>
          <a:xfrm>
            <a:off x="929005" y="1729105"/>
            <a:ext cx="10361930" cy="4635500"/>
          </a:xfrm>
          <a:prstGeom prst="rect">
            <a:avLst/>
          </a:prstGeom>
          <a:noFill/>
          <a:ln w="9525">
            <a:noFill/>
          </a:ln>
        </p:spPr>
        <p:txBody>
          <a:bodyPr lIns="92160" tIns="46080" rIns="92160" bIns="46080" anchor="t" anchorCtr="0"/>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r>
              <a:rPr lang="en-US" altLang="zh-CN" sz="2000" dirty="0"/>
              <a:t>SP1: </a:t>
            </a:r>
            <a:endParaRPr lang="en-US" altLang="zh-CN" sz="2000" dirty="0"/>
          </a:p>
          <a:p>
            <a:pPr marL="342900" indent="-342900">
              <a:buFont typeface="Arial" panose="020B0604020202020204" pitchFamily="34" charset="0"/>
              <a:buChar char="•"/>
            </a:pPr>
            <a:r>
              <a:rPr lang="en-US" altLang="zh-CN" sz="2000" dirty="0"/>
              <a:t>Do you agree to include the following text to the 11bp SFD?</a:t>
            </a:r>
            <a:endParaRPr lang="en-US" altLang="zh-CN" sz="2000" dirty="0"/>
          </a:p>
          <a:p>
            <a:pPr marL="800100" lvl="1" indent="-342900" algn="l">
              <a:buSzTx/>
              <a:buFont typeface="Arial" panose="020B0604020202020204" pitchFamily="34" charset="0"/>
              <a:buChar char="•"/>
            </a:pPr>
            <a:r>
              <a:rPr lang="en-US" altLang="zh-CN" sz="1800" dirty="0"/>
              <a:t>Backscatter non-AP AMP STA: A non-AP AMP STA that is capable of receiving only AMP Downlink PPDUs and supports uplink backscatter transmission.</a:t>
            </a:r>
            <a:endParaRPr lang="en-US" altLang="zh-CN" sz="1800" dirty="0"/>
          </a:p>
          <a:p>
            <a:pPr marL="800100" lvl="1" indent="-342900" algn="l">
              <a:buSzTx/>
              <a:buFont typeface="Arial" panose="020B0604020202020204" pitchFamily="34" charset="0"/>
              <a:buChar char="•"/>
            </a:pPr>
            <a:r>
              <a:rPr lang="en-US" altLang="zh-CN" sz="1800" dirty="0"/>
              <a:t>Active Tx non-AP AMP STA: A non-AP AMP STA that is capable of receiving only AMP Downlink PPDUs and supports active uplink transmission of AMP Uplink PPDUs.</a:t>
            </a:r>
            <a:endParaRPr lang="en-US" altLang="zh-CN" sz="1800" dirty="0"/>
          </a:p>
          <a:p>
            <a:pPr marL="800100" lvl="1" indent="-342900" algn="l">
              <a:buSzTx/>
              <a:buFont typeface="Arial" panose="020B0604020202020204" pitchFamily="34" charset="0"/>
              <a:buChar char="•"/>
            </a:pPr>
            <a:r>
              <a:rPr lang="en-US" altLang="zh-CN" sz="1800" dirty="0"/>
              <a:t>AMP Enabled non-AP STA: A non-AP STA (e.g. non-HT, HT or HE STA) that is also capable of receiving AMP Downlink PPDUs</a:t>
            </a:r>
            <a:endParaRPr lang="en-US" altLang="zh-CN" sz="1800" dirty="0"/>
          </a:p>
          <a:p>
            <a:endParaRPr lang="en-US" altLang="zh-CN" sz="1800" b="0" i="1" dirty="0">
              <a:sym typeface="+mn-ea"/>
            </a:endParaRPr>
          </a:p>
          <a:p>
            <a:r>
              <a:rPr lang="en-US" altLang="zh-CN" sz="1800" b="0" i="1" dirty="0">
                <a:sym typeface="+mn-ea"/>
              </a:rPr>
              <a:t>[Reference contribution: 11-24/1846r2]</a:t>
            </a:r>
            <a:endParaRPr lang="en-US" altLang="zh-CN" sz="1800" dirty="0"/>
          </a:p>
          <a:p>
            <a:endParaRPr lang="en-US" altLang="zh-CN" sz="2000" dirty="0"/>
          </a:p>
          <a:p>
            <a:r>
              <a:rPr lang="en-US" altLang="zh-CN" sz="2000" dirty="0"/>
              <a:t>Result</a:t>
            </a:r>
            <a:r>
              <a:rPr lang="en-US" altLang="zh-CN" sz="2000" dirty="0" smtClean="0"/>
              <a:t>: </a:t>
            </a:r>
            <a:endParaRPr lang="en-US" altLang="zh-CN" sz="2000" dirty="0" smtClean="0">
              <a:sym typeface="+mn-ea"/>
            </a:endParaRPr>
          </a:p>
        </p:txBody>
      </p:sp>
      <p:sp>
        <p:nvSpPr>
          <p:cNvPr id="6" name="标题 1"/>
          <p:cNvSpPr>
            <a:spLocks noGrp="1"/>
          </p:cNvSpPr>
          <p:nvPr/>
        </p:nvSpPr>
        <p:spPr>
          <a:xfrm>
            <a:off x="914400" y="685800"/>
            <a:ext cx="10361613" cy="1065213"/>
          </a:xfrm>
          <a:prstGeom prst="rect">
            <a:avLst/>
          </a:prstGeom>
          <a:noFill/>
          <a:ln w="9525">
            <a:noFill/>
          </a:ln>
        </p:spPr>
        <p:txBody>
          <a:bodyPr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dirty="0"/>
              <a:t>SP </a:t>
            </a:r>
            <a:r>
              <a:rPr lang="en-US" altLang="zh-CN" sz="2800" dirty="0" smtClean="0"/>
              <a:t>Set #6 (Rojan Chitrakar)</a:t>
            </a:r>
            <a:r>
              <a:rPr lang="en-US" altLang="zh-CN" sz="2800" dirty="0"/>
              <a:t> </a:t>
            </a:r>
            <a:endParaRPr lang="en-US" altLang="zh-CN" sz="2800"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a:spLocks noGrp="1"/>
          </p:cNvSpPr>
          <p:nvPr>
            <p:ph type="dt" idx="10"/>
          </p:nvPr>
        </p:nvSpPr>
        <p:spPr/>
        <p:txBody>
          <a:bodyPr/>
          <a:p>
            <a:pPr eaLnBrk="0" hangingPunct="0">
              <a:defRPr/>
            </a:pPr>
            <a:r>
              <a:rPr lang="en-US" dirty="0" smtClean="0"/>
              <a:t>Jan 2025</a:t>
            </a:r>
            <a:endParaRPr lang="en-US" dirty="0"/>
          </a:p>
        </p:txBody>
      </p:sp>
      <p:sp>
        <p:nvSpPr>
          <p:cNvPr id="3" name="页脚占位符 2"/>
          <p:cNvSpPr>
            <a:spLocks noGrp="1"/>
          </p:cNvSpPr>
          <p:nvPr>
            <p:ph type="ftr" idx="11"/>
          </p:nvPr>
        </p:nvSpPr>
        <p:spPr/>
        <p:txBody>
          <a:bodyPr/>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a:spLocks noGrp="1"/>
          </p:cNvSpPr>
          <p:nvPr/>
        </p:nvSpPr>
        <p:spPr>
          <a:xfrm>
            <a:off x="929005" y="1780540"/>
            <a:ext cx="10361930" cy="4665980"/>
          </a:xfrm>
          <a:prstGeom prst="rect">
            <a:avLst/>
          </a:prstGeom>
          <a:noFill/>
          <a:ln w="9525">
            <a:noFill/>
          </a:ln>
        </p:spPr>
        <p:txBody>
          <a:bodyPr lIns="92160" tIns="46080" rIns="92160" bIns="46080" anchor="t" anchorCtr="0"/>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r>
              <a:rPr lang="en-US" altLang="zh-CN" sz="2400" dirty="0"/>
              <a:t>SP2: </a:t>
            </a:r>
            <a:endParaRPr lang="en-US" altLang="zh-CN" sz="2400" dirty="0"/>
          </a:p>
          <a:p>
            <a:pPr marL="342900" indent="-342900">
              <a:buFont typeface="Arial" panose="020B0604020202020204" pitchFamily="34" charset="0"/>
              <a:buChar char="•"/>
            </a:pPr>
            <a:r>
              <a:rPr lang="en-US" altLang="zh-CN" sz="2400" dirty="0"/>
              <a:t>Do you agree to include the following text to the 11bp SFD?</a:t>
            </a:r>
            <a:endParaRPr lang="en-US" altLang="zh-CN" sz="2400" dirty="0"/>
          </a:p>
          <a:p>
            <a:pPr marL="800100" lvl="1" indent="-342900" algn="l">
              <a:buSzTx/>
              <a:buFont typeface="Arial" panose="020B0604020202020204" pitchFamily="34" charset="0"/>
              <a:buChar char="•"/>
            </a:pPr>
            <a:r>
              <a:rPr lang="en-US" altLang="zh-CN" sz="2000" dirty="0"/>
              <a:t>11bp supports a mode of operation in which a sub-set of the logical interface of the UHF RFID Standard is used for backscattering communication.</a:t>
            </a:r>
            <a:endParaRPr lang="en-US" altLang="zh-CN" sz="2000" dirty="0"/>
          </a:p>
          <a:p>
            <a:pPr marL="1257300" lvl="2" indent="-342900" algn="l">
              <a:buSzTx/>
              <a:buFont typeface="Arial" panose="020B0604020202020204" pitchFamily="34" charset="0"/>
              <a:buChar char="•"/>
            </a:pPr>
            <a:r>
              <a:rPr lang="en-US" altLang="zh-CN" sz="1600" dirty="0"/>
              <a:t>Applicable UHF commands are encapsulated in 802.11 frames.</a:t>
            </a:r>
            <a:endParaRPr lang="en-US" altLang="zh-CN" sz="1600" dirty="0"/>
          </a:p>
          <a:p>
            <a:pPr marL="1257300" lvl="2" indent="-342900" algn="l">
              <a:buSzTx/>
              <a:buFont typeface="Arial" panose="020B0604020202020204" pitchFamily="34" charset="0"/>
              <a:buChar char="•"/>
            </a:pPr>
            <a:r>
              <a:rPr lang="en-US" altLang="zh-CN" sz="1600" dirty="0"/>
              <a:t>Applicable to both mono-static &amp; bi-static backscattering.</a:t>
            </a:r>
            <a:endParaRPr lang="en-US" altLang="zh-CN" sz="1600" dirty="0"/>
          </a:p>
          <a:p>
            <a:pPr marL="1257300" lvl="2" indent="-342900" algn="l">
              <a:buSzTx/>
              <a:buFont typeface="Arial" panose="020B0604020202020204" pitchFamily="34" charset="0"/>
              <a:buChar char="•"/>
            </a:pPr>
            <a:r>
              <a:rPr lang="en-US" altLang="zh-CN" sz="1600" dirty="0"/>
              <a:t>The sub-set of the logical interface to be reused is TBD.</a:t>
            </a:r>
            <a:endParaRPr lang="en-US" altLang="zh-CN" sz="1600" dirty="0"/>
          </a:p>
          <a:p>
            <a:pPr marL="1257300" lvl="2" indent="-342900" algn="l">
              <a:buSzTx/>
              <a:buFont typeface="Arial" panose="020B0604020202020204" pitchFamily="34" charset="0"/>
              <a:buChar char="•"/>
            </a:pPr>
            <a:r>
              <a:rPr lang="en-US" altLang="zh-CN" sz="1600" dirty="0"/>
              <a:t>NOTE – The logical interface of the UHF RFID Standard is defined by the EPC® Radio-Frequency Identity Generation-2 UHF RFID Standard.</a:t>
            </a:r>
            <a:r>
              <a:rPr lang="en-US" altLang="zh-CN" sz="2000" dirty="0"/>
              <a:t> </a:t>
            </a:r>
            <a:endParaRPr lang="en-US" altLang="zh-CN" sz="2000" dirty="0"/>
          </a:p>
          <a:p>
            <a:endParaRPr lang="en-US" altLang="zh-CN" sz="2000" b="0" i="1" dirty="0">
              <a:sym typeface="+mn-ea"/>
            </a:endParaRPr>
          </a:p>
          <a:p>
            <a:r>
              <a:rPr lang="en-US" altLang="zh-CN" sz="2000" b="0" i="1" dirty="0">
                <a:sym typeface="+mn-ea"/>
              </a:rPr>
              <a:t>[Reference contribution: 11-25/0045r0]</a:t>
            </a:r>
            <a:endParaRPr lang="en-US" altLang="zh-CN" sz="2000" dirty="0"/>
          </a:p>
          <a:p>
            <a:endParaRPr lang="en-US" altLang="zh-CN" sz="2400" dirty="0"/>
          </a:p>
          <a:p>
            <a:r>
              <a:rPr lang="en-US" altLang="zh-CN" sz="2400" dirty="0"/>
              <a:t>Result</a:t>
            </a:r>
            <a:r>
              <a:rPr lang="en-US" altLang="zh-CN" sz="2400" dirty="0" smtClean="0"/>
              <a:t>: </a:t>
            </a:r>
            <a:endParaRPr lang="en-US" altLang="zh-CN" sz="2400" dirty="0" smtClean="0">
              <a:sym typeface="+mn-ea"/>
            </a:endParaRPr>
          </a:p>
        </p:txBody>
      </p:sp>
      <p:sp>
        <p:nvSpPr>
          <p:cNvPr id="6" name="标题 1"/>
          <p:cNvSpPr>
            <a:spLocks noGrp="1"/>
          </p:cNvSpPr>
          <p:nvPr/>
        </p:nvSpPr>
        <p:spPr>
          <a:xfrm>
            <a:off x="914400" y="685800"/>
            <a:ext cx="10361613" cy="1065213"/>
          </a:xfrm>
          <a:prstGeom prst="rect">
            <a:avLst/>
          </a:prstGeom>
          <a:noFill/>
          <a:ln w="9525">
            <a:noFill/>
          </a:ln>
        </p:spPr>
        <p:txBody>
          <a:bodyPr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dirty="0"/>
              <a:t>SP </a:t>
            </a:r>
            <a:r>
              <a:rPr lang="en-US" altLang="zh-CN" sz="2800" dirty="0" smtClean="0"/>
              <a:t>Set #6 (Rojan Chitrakar)</a:t>
            </a:r>
            <a:r>
              <a:rPr lang="en-US" altLang="zh-CN" sz="2800" dirty="0"/>
              <a:t> </a:t>
            </a:r>
            <a:endParaRPr lang="en-US" altLang="zh-CN" sz="2800"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a:spLocks noGrp="1"/>
          </p:cNvSpPr>
          <p:nvPr>
            <p:ph type="dt" idx="10"/>
          </p:nvPr>
        </p:nvSpPr>
        <p:spPr/>
        <p:txBody>
          <a:bodyPr/>
          <a:p>
            <a:pPr eaLnBrk="0" hangingPunct="0">
              <a:defRPr/>
            </a:pPr>
            <a:r>
              <a:rPr lang="en-US" dirty="0" smtClean="0"/>
              <a:t>Jan 2025</a:t>
            </a:r>
            <a:endParaRPr lang="en-US" dirty="0"/>
          </a:p>
        </p:txBody>
      </p:sp>
      <p:sp>
        <p:nvSpPr>
          <p:cNvPr id="3" name="页脚占位符 2"/>
          <p:cNvSpPr>
            <a:spLocks noGrp="1"/>
          </p:cNvSpPr>
          <p:nvPr>
            <p:ph type="ftr" idx="11"/>
          </p:nvPr>
        </p:nvSpPr>
        <p:spPr/>
        <p:txBody>
          <a:bodyPr/>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a:spLocks noGrp="1"/>
          </p:cNvSpPr>
          <p:nvPr/>
        </p:nvSpPr>
        <p:spPr>
          <a:xfrm>
            <a:off x="929005" y="1780540"/>
            <a:ext cx="10361930" cy="4665980"/>
          </a:xfrm>
          <a:prstGeom prst="rect">
            <a:avLst/>
          </a:prstGeom>
          <a:noFill/>
          <a:ln w="9525">
            <a:noFill/>
          </a:ln>
        </p:spPr>
        <p:txBody>
          <a:bodyPr lIns="92160" tIns="46080" rIns="92160" bIns="46080" anchor="t" anchorCtr="0"/>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r>
              <a:rPr lang="en-US" altLang="zh-CN" sz="2400" dirty="0"/>
              <a:t>SP3: </a:t>
            </a:r>
            <a:endParaRPr lang="en-US" altLang="zh-CN" sz="2400" dirty="0"/>
          </a:p>
          <a:p>
            <a:pPr marL="342900" indent="-342900">
              <a:buFont typeface="Arial" panose="020B0604020202020204" pitchFamily="34" charset="0"/>
              <a:buChar char="•"/>
            </a:pPr>
            <a:r>
              <a:rPr lang="en-US" altLang="zh-CN" sz="2400" dirty="0"/>
              <a:t>Do you agree to include the following text to the 11bp SFD?</a:t>
            </a:r>
            <a:endParaRPr lang="en-US" altLang="zh-CN" sz="2400" dirty="0"/>
          </a:p>
          <a:p>
            <a:pPr marL="800100" lvl="1" indent="-342900" algn="l">
              <a:buSzTx/>
              <a:buFont typeface="Arial" panose="020B0604020202020204" pitchFamily="34" charset="0"/>
              <a:buChar char="•"/>
            </a:pPr>
            <a:r>
              <a:rPr lang="en-US" altLang="zh-CN" sz="2000" dirty="0"/>
              <a:t>802.11bp supports a mode of operation that use a time-slot based channel access mechanism for Active Tx non-AP AMP STA</a:t>
            </a:r>
            <a:r>
              <a:rPr lang="en-US" altLang="zh-CN" sz="1600" dirty="0"/>
              <a:t>.</a:t>
            </a:r>
            <a:r>
              <a:rPr lang="en-US" altLang="zh-CN" sz="2000" dirty="0"/>
              <a:t> </a:t>
            </a:r>
            <a:endParaRPr lang="en-US" altLang="zh-CN" sz="2000" dirty="0"/>
          </a:p>
          <a:p>
            <a:endParaRPr lang="en-US" altLang="zh-CN" sz="2000" b="0" i="1" dirty="0">
              <a:sym typeface="+mn-ea"/>
            </a:endParaRPr>
          </a:p>
          <a:p>
            <a:r>
              <a:rPr lang="en-US" altLang="zh-CN" sz="2000" b="0" i="1" dirty="0">
                <a:sym typeface="+mn-ea"/>
              </a:rPr>
              <a:t>[Reference contribution: 11-25/0046r0]</a:t>
            </a:r>
            <a:endParaRPr lang="en-US" altLang="zh-CN" sz="2000" dirty="0"/>
          </a:p>
          <a:p>
            <a:endParaRPr lang="en-US" altLang="zh-CN" sz="2400" dirty="0"/>
          </a:p>
          <a:p>
            <a:r>
              <a:rPr lang="en-US" altLang="zh-CN" sz="2400" dirty="0"/>
              <a:t>Result</a:t>
            </a:r>
            <a:r>
              <a:rPr lang="en-US" altLang="zh-CN" sz="2400" dirty="0" smtClean="0"/>
              <a:t>: </a:t>
            </a:r>
            <a:endParaRPr lang="en-US" altLang="zh-CN" sz="2400" dirty="0" smtClean="0">
              <a:sym typeface="+mn-ea"/>
            </a:endParaRPr>
          </a:p>
        </p:txBody>
      </p:sp>
      <p:sp>
        <p:nvSpPr>
          <p:cNvPr id="6" name="标题 1"/>
          <p:cNvSpPr>
            <a:spLocks noGrp="1"/>
          </p:cNvSpPr>
          <p:nvPr/>
        </p:nvSpPr>
        <p:spPr>
          <a:xfrm>
            <a:off x="914400" y="685800"/>
            <a:ext cx="10361613" cy="1065213"/>
          </a:xfrm>
          <a:prstGeom prst="rect">
            <a:avLst/>
          </a:prstGeom>
          <a:noFill/>
          <a:ln w="9525">
            <a:noFill/>
          </a:ln>
        </p:spPr>
        <p:txBody>
          <a:bodyPr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dirty="0"/>
              <a:t>SP </a:t>
            </a:r>
            <a:r>
              <a:rPr lang="en-US" altLang="zh-CN" sz="2800" dirty="0" smtClean="0"/>
              <a:t>Set #6 (Rojan Chitrakar)</a:t>
            </a:r>
            <a:r>
              <a:rPr lang="en-US" altLang="zh-CN" sz="2800" dirty="0"/>
              <a:t> </a:t>
            </a:r>
            <a:endParaRPr lang="en-US" altLang="zh-CN" sz="2800"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a:spLocks noGrp="1"/>
          </p:cNvSpPr>
          <p:nvPr>
            <p:ph type="dt" idx="10"/>
          </p:nvPr>
        </p:nvSpPr>
        <p:spPr/>
        <p:txBody>
          <a:bodyPr/>
          <a:p>
            <a:pPr eaLnBrk="0" hangingPunct="0">
              <a:defRPr/>
            </a:pPr>
            <a:r>
              <a:rPr lang="en-US" dirty="0" smtClean="0"/>
              <a:t>Jan 2025</a:t>
            </a:r>
            <a:endParaRPr lang="en-US" dirty="0"/>
          </a:p>
        </p:txBody>
      </p:sp>
      <p:sp>
        <p:nvSpPr>
          <p:cNvPr id="3" name="页脚占位符 2"/>
          <p:cNvSpPr>
            <a:spLocks noGrp="1"/>
          </p:cNvSpPr>
          <p:nvPr>
            <p:ph type="ftr" idx="11"/>
          </p:nvPr>
        </p:nvSpPr>
        <p:spPr/>
        <p:txBody>
          <a:bodyPr/>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a:spLocks noGrp="1"/>
          </p:cNvSpPr>
          <p:nvPr/>
        </p:nvSpPr>
        <p:spPr>
          <a:xfrm>
            <a:off x="929005" y="1780540"/>
            <a:ext cx="10361930" cy="4665980"/>
          </a:xfrm>
          <a:prstGeom prst="rect">
            <a:avLst/>
          </a:prstGeom>
          <a:noFill/>
          <a:ln w="9525">
            <a:noFill/>
          </a:ln>
        </p:spPr>
        <p:txBody>
          <a:bodyPr lIns="92160" tIns="46080" rIns="92160" bIns="46080" anchor="t" anchorCtr="0"/>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r>
              <a:rPr lang="en-US" altLang="zh-CN" sz="2400" dirty="0"/>
              <a:t>SP1: </a:t>
            </a:r>
            <a:endParaRPr lang="en-US" altLang="zh-CN" sz="2400" dirty="0"/>
          </a:p>
          <a:p>
            <a:pPr marL="342900" indent="-342900">
              <a:buFont typeface="Arial" panose="020B0604020202020204" pitchFamily="34" charset="0"/>
              <a:buChar char="•"/>
            </a:pPr>
            <a:r>
              <a:rPr lang="en-US" altLang="zh-CN" sz="2400" dirty="0"/>
              <a:t>Do you agree to include the following text to the 11bp SFD?</a:t>
            </a:r>
            <a:endParaRPr lang="en-US" altLang="zh-CN" sz="2400" dirty="0"/>
          </a:p>
          <a:p>
            <a:pPr marL="800100" lvl="1" indent="-342900" algn="l">
              <a:buSzTx/>
              <a:buFont typeface="Arial" panose="020B0604020202020204" pitchFamily="34" charset="0"/>
              <a:buChar char="•"/>
            </a:pPr>
            <a:r>
              <a:rPr lang="en-US" altLang="zh-CN" sz="2000" dirty="0"/>
              <a:t>The (3dB) bandwidth of the AMP DL PPDU in 2.4 GHz is at least 10 MHz for backscattering communication. The transmit spectrum mask is TBD</a:t>
            </a:r>
            <a:r>
              <a:rPr lang="en-US" altLang="zh-CN" sz="1600" dirty="0"/>
              <a:t>.</a:t>
            </a:r>
            <a:r>
              <a:rPr lang="en-US" altLang="zh-CN" sz="2000" dirty="0"/>
              <a:t> </a:t>
            </a:r>
            <a:endParaRPr lang="en-US" altLang="zh-CN" sz="2000" dirty="0"/>
          </a:p>
          <a:p>
            <a:endParaRPr lang="en-US" altLang="zh-CN" sz="2000" b="0" i="1" dirty="0">
              <a:sym typeface="+mn-ea"/>
            </a:endParaRPr>
          </a:p>
          <a:p>
            <a:r>
              <a:rPr lang="en-US" altLang="zh-CN" sz="2000" b="0" i="1" dirty="0">
                <a:sym typeface="+mn-ea"/>
              </a:rPr>
              <a:t>[Reference contribution: 11-25/0050r1, 11-25/0051r1]</a:t>
            </a:r>
            <a:endParaRPr lang="en-US" altLang="zh-CN" sz="2000" dirty="0"/>
          </a:p>
          <a:p>
            <a:endParaRPr lang="en-US" altLang="zh-CN" sz="2400" dirty="0"/>
          </a:p>
          <a:p>
            <a:r>
              <a:rPr lang="en-US" altLang="zh-CN" sz="2400" dirty="0"/>
              <a:t>Result</a:t>
            </a:r>
            <a:r>
              <a:rPr lang="en-US" altLang="zh-CN" sz="2400" dirty="0" smtClean="0"/>
              <a:t>: </a:t>
            </a:r>
            <a:endParaRPr lang="en-US" altLang="zh-CN" sz="2400" dirty="0" smtClean="0">
              <a:sym typeface="+mn-ea"/>
            </a:endParaRPr>
          </a:p>
        </p:txBody>
      </p:sp>
      <p:sp>
        <p:nvSpPr>
          <p:cNvPr id="6" name="标题 1"/>
          <p:cNvSpPr>
            <a:spLocks noGrp="1"/>
          </p:cNvSpPr>
          <p:nvPr/>
        </p:nvSpPr>
        <p:spPr>
          <a:xfrm>
            <a:off x="914400" y="685800"/>
            <a:ext cx="10361613" cy="1065213"/>
          </a:xfrm>
          <a:prstGeom prst="rect">
            <a:avLst/>
          </a:prstGeom>
          <a:noFill/>
          <a:ln w="9525">
            <a:noFill/>
          </a:ln>
        </p:spPr>
        <p:txBody>
          <a:bodyPr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dirty="0"/>
              <a:t>SP </a:t>
            </a:r>
            <a:r>
              <a:rPr lang="en-US" altLang="zh-CN" sz="2800" dirty="0" smtClean="0"/>
              <a:t>Set #7 (Panpan Li)</a:t>
            </a:r>
            <a:r>
              <a:rPr lang="en-US" altLang="zh-CN" sz="2800" dirty="0"/>
              <a:t> </a:t>
            </a:r>
            <a:endParaRPr lang="en-US" altLang="zh-CN" sz="2800"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a:spLocks noGrp="1"/>
          </p:cNvSpPr>
          <p:nvPr>
            <p:ph type="dt" idx="10"/>
          </p:nvPr>
        </p:nvSpPr>
        <p:spPr/>
        <p:txBody>
          <a:bodyPr/>
          <a:p>
            <a:pPr eaLnBrk="0" hangingPunct="0">
              <a:defRPr/>
            </a:pPr>
            <a:r>
              <a:rPr lang="en-US" dirty="0" smtClean="0"/>
              <a:t>Jan 2025</a:t>
            </a:r>
            <a:endParaRPr lang="en-US" dirty="0"/>
          </a:p>
        </p:txBody>
      </p:sp>
      <p:sp>
        <p:nvSpPr>
          <p:cNvPr id="3" name="页脚占位符 2"/>
          <p:cNvSpPr>
            <a:spLocks noGrp="1"/>
          </p:cNvSpPr>
          <p:nvPr>
            <p:ph type="ftr" idx="11"/>
          </p:nvPr>
        </p:nvSpPr>
        <p:spPr/>
        <p:txBody>
          <a:bodyPr/>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a:spLocks noGrp="1"/>
          </p:cNvSpPr>
          <p:nvPr/>
        </p:nvSpPr>
        <p:spPr>
          <a:xfrm>
            <a:off x="929005" y="1780540"/>
            <a:ext cx="10361930" cy="4665980"/>
          </a:xfrm>
          <a:prstGeom prst="rect">
            <a:avLst/>
          </a:prstGeom>
          <a:noFill/>
          <a:ln w="9525">
            <a:noFill/>
          </a:ln>
        </p:spPr>
        <p:txBody>
          <a:bodyPr lIns="92160" tIns="46080" rIns="92160" bIns="46080" anchor="t" anchorCtr="0"/>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r>
              <a:rPr lang="en-US" altLang="zh-CN" sz="2800" dirty="0"/>
              <a:t>SP1: </a:t>
            </a:r>
            <a:endParaRPr lang="en-US" altLang="zh-CN" sz="2800" dirty="0"/>
          </a:p>
          <a:p>
            <a:pPr marL="342900" indent="-342900">
              <a:buFont typeface="Arial" panose="020B0604020202020204" pitchFamily="34" charset="0"/>
              <a:buChar char="•"/>
            </a:pPr>
            <a:r>
              <a:rPr lang="en-US" altLang="zh-CN" sz="2800" dirty="0"/>
              <a:t>Do you agree to include the following text to the 11bp SFD?</a:t>
            </a:r>
            <a:endParaRPr lang="en-US" altLang="zh-CN" sz="2800" dirty="0"/>
          </a:p>
          <a:p>
            <a:pPr marL="800100" lvl="1" indent="-342900" algn="l">
              <a:buSzTx/>
              <a:buFont typeface="Arial" panose="020B0604020202020204" pitchFamily="34" charset="0"/>
              <a:buChar char="•"/>
            </a:pPr>
            <a:r>
              <a:rPr lang="en-US" altLang="zh-CN" sz="2400" dirty="0"/>
              <a:t>11bp defines the following data rates for AMP uplink transmissions at 2.4GHz</a:t>
            </a:r>
            <a:endParaRPr lang="en-US" altLang="zh-CN" sz="2400" dirty="0"/>
          </a:p>
          <a:p>
            <a:pPr marL="1257300" lvl="2" indent="-342900" algn="l">
              <a:buSzTx/>
              <a:buFont typeface="Arial" panose="020B0604020202020204" pitchFamily="34" charset="0"/>
              <a:buChar char="•"/>
            </a:pPr>
            <a:r>
              <a:rPr lang="en-US" altLang="zh-CN" sz="1800" dirty="0"/>
              <a:t>250kbps and 1Mbps for both backscatter and non-backscatter uplink transmission;</a:t>
            </a:r>
            <a:endParaRPr lang="en-US" altLang="zh-CN" sz="1800" dirty="0"/>
          </a:p>
          <a:p>
            <a:pPr marL="1257300" lvl="2" indent="-342900" algn="l">
              <a:buSzTx/>
              <a:buFont typeface="Arial" panose="020B0604020202020204" pitchFamily="34" charset="0"/>
              <a:buChar char="•"/>
            </a:pPr>
            <a:r>
              <a:rPr lang="en-US" altLang="zh-CN" sz="1800" dirty="0"/>
              <a:t>4Mbps for non-backscatter uplink transmission only</a:t>
            </a:r>
            <a:r>
              <a:rPr lang="en-US" altLang="zh-CN" sz="1400" dirty="0"/>
              <a:t>.</a:t>
            </a:r>
            <a:r>
              <a:rPr lang="en-US" altLang="zh-CN" sz="1800" dirty="0"/>
              <a:t> </a:t>
            </a:r>
            <a:endParaRPr lang="en-US" altLang="zh-CN" sz="1800" dirty="0"/>
          </a:p>
          <a:p>
            <a:endParaRPr lang="en-US" altLang="zh-CN" sz="2400" b="0" i="1" dirty="0">
              <a:sym typeface="+mn-ea"/>
            </a:endParaRPr>
          </a:p>
          <a:p>
            <a:r>
              <a:rPr lang="en-US" altLang="zh-CN" sz="2400" b="0" i="1" dirty="0">
                <a:sym typeface="+mn-ea"/>
              </a:rPr>
              <a:t>[Reference contribution: 11-25/0033r0, 11-25/0027r0]</a:t>
            </a:r>
            <a:endParaRPr lang="en-US" altLang="zh-CN" sz="2400" dirty="0"/>
          </a:p>
          <a:p>
            <a:endParaRPr lang="en-US" altLang="zh-CN" sz="2800" dirty="0"/>
          </a:p>
          <a:p>
            <a:r>
              <a:rPr lang="en-US" altLang="zh-CN" sz="2800" dirty="0"/>
              <a:t>Result</a:t>
            </a:r>
            <a:r>
              <a:rPr lang="en-US" altLang="zh-CN" sz="2800" dirty="0" smtClean="0"/>
              <a:t>: </a:t>
            </a:r>
            <a:endParaRPr lang="en-US" altLang="zh-CN" sz="2800" dirty="0" smtClean="0">
              <a:sym typeface="+mn-ea"/>
            </a:endParaRPr>
          </a:p>
        </p:txBody>
      </p:sp>
      <p:sp>
        <p:nvSpPr>
          <p:cNvPr id="6" name="标题 1"/>
          <p:cNvSpPr>
            <a:spLocks noGrp="1"/>
          </p:cNvSpPr>
          <p:nvPr/>
        </p:nvSpPr>
        <p:spPr>
          <a:xfrm>
            <a:off x="914400" y="685800"/>
            <a:ext cx="10361613" cy="1065213"/>
          </a:xfrm>
          <a:prstGeom prst="rect">
            <a:avLst/>
          </a:prstGeom>
          <a:noFill/>
          <a:ln w="9525">
            <a:noFill/>
          </a:ln>
        </p:spPr>
        <p:txBody>
          <a:bodyPr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dirty="0"/>
              <a:t>SP </a:t>
            </a:r>
            <a:r>
              <a:rPr lang="en-US" altLang="zh-CN" sz="2800" dirty="0" smtClean="0"/>
              <a:t>Set #8 (Yinan Qi)</a:t>
            </a:r>
            <a:r>
              <a:rPr lang="en-US" altLang="zh-CN" sz="2800" dirty="0"/>
              <a:t> </a:t>
            </a:r>
            <a:endParaRPr lang="en-US" altLang="zh-CN" sz="2800"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a:spLocks noGrp="1"/>
          </p:cNvSpPr>
          <p:nvPr>
            <p:ph type="dt" idx="10"/>
          </p:nvPr>
        </p:nvSpPr>
        <p:spPr/>
        <p:txBody>
          <a:bodyPr/>
          <a:p>
            <a:pPr eaLnBrk="0" hangingPunct="0">
              <a:defRPr/>
            </a:pPr>
            <a:r>
              <a:rPr lang="en-US" dirty="0" smtClean="0"/>
              <a:t>Jan 2025</a:t>
            </a:r>
            <a:endParaRPr lang="en-US" dirty="0"/>
          </a:p>
        </p:txBody>
      </p:sp>
      <p:sp>
        <p:nvSpPr>
          <p:cNvPr id="3" name="页脚占位符 2"/>
          <p:cNvSpPr>
            <a:spLocks noGrp="1"/>
          </p:cNvSpPr>
          <p:nvPr>
            <p:ph type="ftr" idx="11"/>
          </p:nvPr>
        </p:nvSpPr>
        <p:spPr/>
        <p:txBody>
          <a:bodyPr/>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a:spLocks noGrp="1"/>
          </p:cNvSpPr>
          <p:nvPr/>
        </p:nvSpPr>
        <p:spPr>
          <a:xfrm>
            <a:off x="929005" y="1780540"/>
            <a:ext cx="10361930" cy="4665980"/>
          </a:xfrm>
          <a:prstGeom prst="rect">
            <a:avLst/>
          </a:prstGeom>
          <a:noFill/>
          <a:ln w="9525">
            <a:noFill/>
          </a:ln>
        </p:spPr>
        <p:txBody>
          <a:bodyPr lIns="92160" tIns="46080" rIns="92160" bIns="46080" anchor="t" anchorCtr="0"/>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r>
              <a:rPr lang="en-US" altLang="zh-CN" sz="2800" dirty="0"/>
              <a:t>SP2: </a:t>
            </a:r>
            <a:endParaRPr lang="en-US" altLang="zh-CN" sz="2800" dirty="0"/>
          </a:p>
          <a:p>
            <a:pPr marL="342900" indent="-342900">
              <a:buFont typeface="Arial" panose="020B0604020202020204" pitchFamily="34" charset="0"/>
              <a:buChar char="•"/>
            </a:pPr>
            <a:r>
              <a:rPr lang="en-US" altLang="zh-CN" sz="2800" dirty="0"/>
              <a:t>Do you agree to include the following text to the 11bp SFD?</a:t>
            </a:r>
            <a:endParaRPr lang="en-US" altLang="zh-CN" sz="2800" dirty="0"/>
          </a:p>
          <a:p>
            <a:pPr marL="800100" lvl="1" indent="-342900" algn="l">
              <a:buSzTx/>
              <a:buFont typeface="Arial" panose="020B0604020202020204" pitchFamily="34" charset="0"/>
              <a:buChar char="•"/>
            </a:pPr>
            <a:r>
              <a:rPr lang="en-US" altLang="zh-CN" sz="2400" dirty="0"/>
              <a:t>If an AMP device is able to support TSF, it can monitor AMP DL Frame in a duty-cycle manner.</a:t>
            </a:r>
            <a:r>
              <a:rPr lang="en-US" altLang="zh-CN" sz="1400" dirty="0"/>
              <a:t>.</a:t>
            </a:r>
            <a:r>
              <a:rPr lang="en-US" altLang="zh-CN" sz="1800" dirty="0"/>
              <a:t> </a:t>
            </a:r>
            <a:endParaRPr lang="en-US" altLang="zh-CN" sz="1800" dirty="0"/>
          </a:p>
          <a:p>
            <a:endParaRPr lang="en-US" altLang="zh-CN" sz="2400" b="0" i="1" dirty="0">
              <a:sym typeface="+mn-ea"/>
            </a:endParaRPr>
          </a:p>
          <a:p>
            <a:r>
              <a:rPr lang="en-US" altLang="zh-CN" sz="2400" b="0" i="1" dirty="0">
                <a:sym typeface="+mn-ea"/>
              </a:rPr>
              <a:t>[Reference contribution: 11-25/0032r0, 11-25/0039r0]</a:t>
            </a:r>
            <a:endParaRPr lang="en-US" altLang="zh-CN" sz="2400" dirty="0"/>
          </a:p>
          <a:p>
            <a:endParaRPr lang="en-US" altLang="zh-CN" sz="2800" dirty="0"/>
          </a:p>
          <a:p>
            <a:r>
              <a:rPr lang="en-US" altLang="zh-CN" sz="2800" dirty="0"/>
              <a:t>Result</a:t>
            </a:r>
            <a:r>
              <a:rPr lang="en-US" altLang="zh-CN" sz="2800" dirty="0" smtClean="0"/>
              <a:t>: </a:t>
            </a:r>
            <a:endParaRPr lang="en-US" altLang="zh-CN" sz="2800" dirty="0" smtClean="0">
              <a:sym typeface="+mn-ea"/>
            </a:endParaRPr>
          </a:p>
        </p:txBody>
      </p:sp>
      <p:sp>
        <p:nvSpPr>
          <p:cNvPr id="6" name="标题 1"/>
          <p:cNvSpPr>
            <a:spLocks noGrp="1"/>
          </p:cNvSpPr>
          <p:nvPr/>
        </p:nvSpPr>
        <p:spPr>
          <a:xfrm>
            <a:off x="914400" y="685800"/>
            <a:ext cx="10361613" cy="1065213"/>
          </a:xfrm>
          <a:prstGeom prst="rect">
            <a:avLst/>
          </a:prstGeom>
          <a:noFill/>
          <a:ln w="9525">
            <a:noFill/>
          </a:ln>
        </p:spPr>
        <p:txBody>
          <a:bodyPr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dirty="0"/>
              <a:t>SP </a:t>
            </a:r>
            <a:r>
              <a:rPr lang="en-US" altLang="zh-CN" sz="2800" dirty="0" smtClean="0"/>
              <a:t>Set #8 (Yinan Qi)</a:t>
            </a:r>
            <a:r>
              <a:rPr lang="en-US" altLang="zh-CN" sz="2800" dirty="0"/>
              <a:t> </a:t>
            </a:r>
            <a:endParaRPr lang="en-US" altLang="zh-CN"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9"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endParaRPr lang="en-US" altLang="en-US" sz="2400" b="1" dirty="0">
              <a:latin typeface="Calibri" panose="020F0502020204030204" pitchFamily="34" charset="0"/>
            </a:endParaRP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endParaRPr lang="en-US" altLang="en-US" sz="2400" b="1" dirty="0">
              <a:latin typeface="Calibri" panose="020F0502020204030204" pitchFamily="34" charset="0"/>
            </a:endParaRP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endParaRPr lang="en-US" altLang="en-US" sz="2400" b="1" dirty="0">
              <a:latin typeface="Calibri" panose="020F0502020204030204" pitchFamily="34" charset="0"/>
            </a:endParaRP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altLang="en-US" sz="2400" dirty="0">
              <a:latin typeface="Calibri" panose="020F0502020204030204" pitchFamily="34" charset="0"/>
            </a:endParaRPr>
          </a:p>
        </p:txBody>
      </p:sp>
      <p:sp>
        <p:nvSpPr>
          <p:cNvPr id="10"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11"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Jan 2025</a:t>
            </a:r>
            <a:endParaRPr 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a:spLocks noGrp="1"/>
          </p:cNvSpPr>
          <p:nvPr>
            <p:ph type="dt" idx="10"/>
          </p:nvPr>
        </p:nvSpPr>
        <p:spPr/>
        <p:txBody>
          <a:bodyPr/>
          <a:p>
            <a:pPr eaLnBrk="0" hangingPunct="0">
              <a:defRPr/>
            </a:pPr>
            <a:r>
              <a:rPr lang="en-US" dirty="0" smtClean="0"/>
              <a:t>Jan 2025</a:t>
            </a:r>
            <a:endParaRPr lang="en-US" dirty="0"/>
          </a:p>
        </p:txBody>
      </p:sp>
      <p:sp>
        <p:nvSpPr>
          <p:cNvPr id="3" name="页脚占位符 2"/>
          <p:cNvSpPr>
            <a:spLocks noGrp="1"/>
          </p:cNvSpPr>
          <p:nvPr>
            <p:ph type="ftr" idx="11"/>
          </p:nvPr>
        </p:nvSpPr>
        <p:spPr/>
        <p:txBody>
          <a:bodyPr/>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a:spLocks noGrp="1"/>
          </p:cNvSpPr>
          <p:nvPr/>
        </p:nvSpPr>
        <p:spPr>
          <a:xfrm>
            <a:off x="929005" y="1780540"/>
            <a:ext cx="10361930" cy="4665980"/>
          </a:xfrm>
          <a:prstGeom prst="rect">
            <a:avLst/>
          </a:prstGeom>
          <a:noFill/>
          <a:ln w="9525">
            <a:noFill/>
          </a:ln>
        </p:spPr>
        <p:txBody>
          <a:bodyPr lIns="92160" tIns="46080" rIns="92160" bIns="46080" anchor="t" anchorCtr="0"/>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r>
              <a:rPr lang="en-US" altLang="zh-CN" sz="2800" dirty="0"/>
              <a:t>SP3: </a:t>
            </a:r>
            <a:endParaRPr lang="en-US" altLang="zh-CN" sz="2800" dirty="0"/>
          </a:p>
          <a:p>
            <a:pPr marL="342900" indent="-342900">
              <a:buFont typeface="Arial" panose="020B0604020202020204" pitchFamily="34" charset="0"/>
              <a:buChar char="•"/>
            </a:pPr>
            <a:r>
              <a:rPr lang="en-US" altLang="zh-CN" sz="2800" dirty="0"/>
              <a:t>Do you agree to include the following text to the 11bp SFD?</a:t>
            </a:r>
            <a:endParaRPr lang="en-US" altLang="zh-CN" sz="2800" dirty="0"/>
          </a:p>
          <a:p>
            <a:pPr marL="800100" lvl="1" indent="-342900" algn="l">
              <a:buSzTx/>
              <a:buFont typeface="Arial" panose="020B0604020202020204" pitchFamily="34" charset="0"/>
              <a:buChar char="•"/>
            </a:pPr>
            <a:r>
              <a:rPr lang="en-US" altLang="zh-CN" sz="2400" dirty="0"/>
              <a:t>IEEE 802.11bp defines a TDM multiple access mechanism for AMP.</a:t>
            </a:r>
            <a:endParaRPr lang="en-US" altLang="zh-CN" sz="2400" dirty="0"/>
          </a:p>
          <a:p>
            <a:pPr marL="1257300" lvl="2" indent="-342900" algn="l">
              <a:buSzTx/>
              <a:buFont typeface="Arial" panose="020B0604020202020204" pitchFamily="34" charset="0"/>
              <a:buChar char="•"/>
            </a:pPr>
            <a:r>
              <a:rPr lang="en-US" altLang="zh-CN" sz="1920" dirty="0"/>
              <a:t>FDM and CDM are TBD.</a:t>
            </a:r>
            <a:r>
              <a:rPr lang="en-US" altLang="zh-CN" sz="1440" dirty="0"/>
              <a:t> </a:t>
            </a:r>
            <a:endParaRPr lang="en-US" altLang="zh-CN" sz="1440" dirty="0"/>
          </a:p>
          <a:p>
            <a:endParaRPr lang="en-US" altLang="zh-CN" sz="2400" b="0" i="1" dirty="0">
              <a:sym typeface="+mn-ea"/>
            </a:endParaRPr>
          </a:p>
          <a:p>
            <a:r>
              <a:rPr lang="en-US" altLang="zh-CN" sz="2400" b="0" i="1" dirty="0">
                <a:sym typeface="+mn-ea"/>
              </a:rPr>
              <a:t>[Reference contribution: 11-25/0031r0]</a:t>
            </a:r>
            <a:endParaRPr lang="en-US" altLang="zh-CN" sz="2400" dirty="0"/>
          </a:p>
          <a:p>
            <a:endParaRPr lang="en-US" altLang="zh-CN" sz="2800" dirty="0"/>
          </a:p>
          <a:p>
            <a:r>
              <a:rPr lang="en-US" altLang="zh-CN" sz="2800" dirty="0"/>
              <a:t>Result</a:t>
            </a:r>
            <a:r>
              <a:rPr lang="en-US" altLang="zh-CN" sz="2800" dirty="0" smtClean="0"/>
              <a:t>: </a:t>
            </a:r>
            <a:endParaRPr lang="en-US" altLang="zh-CN" sz="2800" dirty="0" smtClean="0">
              <a:sym typeface="+mn-ea"/>
            </a:endParaRPr>
          </a:p>
        </p:txBody>
      </p:sp>
      <p:sp>
        <p:nvSpPr>
          <p:cNvPr id="6" name="标题 1"/>
          <p:cNvSpPr>
            <a:spLocks noGrp="1"/>
          </p:cNvSpPr>
          <p:nvPr/>
        </p:nvSpPr>
        <p:spPr>
          <a:xfrm>
            <a:off x="914400" y="685800"/>
            <a:ext cx="10361613" cy="1065213"/>
          </a:xfrm>
          <a:prstGeom prst="rect">
            <a:avLst/>
          </a:prstGeom>
          <a:noFill/>
          <a:ln w="9525">
            <a:noFill/>
          </a:ln>
        </p:spPr>
        <p:txBody>
          <a:bodyPr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dirty="0"/>
              <a:t>SP </a:t>
            </a:r>
            <a:r>
              <a:rPr lang="en-US" altLang="zh-CN" sz="2800" dirty="0" smtClean="0"/>
              <a:t>Set #8 (Yinan Qi)</a:t>
            </a:r>
            <a:r>
              <a:rPr lang="en-US" altLang="zh-CN" sz="2800" dirty="0"/>
              <a:t> </a:t>
            </a:r>
            <a:endParaRPr lang="en-US" altLang="zh-CN" sz="2800"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a:spLocks noGrp="1"/>
          </p:cNvSpPr>
          <p:nvPr>
            <p:ph type="dt" idx="10"/>
          </p:nvPr>
        </p:nvSpPr>
        <p:spPr/>
        <p:txBody>
          <a:bodyPr/>
          <a:p>
            <a:pPr eaLnBrk="0" hangingPunct="0">
              <a:defRPr/>
            </a:pPr>
            <a:r>
              <a:rPr lang="en-US" dirty="0" smtClean="0"/>
              <a:t>Jan 2025</a:t>
            </a:r>
            <a:endParaRPr lang="en-US" dirty="0"/>
          </a:p>
        </p:txBody>
      </p:sp>
      <p:sp>
        <p:nvSpPr>
          <p:cNvPr id="3" name="页脚占位符 2"/>
          <p:cNvSpPr>
            <a:spLocks noGrp="1"/>
          </p:cNvSpPr>
          <p:nvPr>
            <p:ph type="ftr" idx="11"/>
          </p:nvPr>
        </p:nvSpPr>
        <p:spPr/>
        <p:txBody>
          <a:bodyPr/>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a:spLocks noGrp="1"/>
          </p:cNvSpPr>
          <p:nvPr/>
        </p:nvSpPr>
        <p:spPr>
          <a:xfrm>
            <a:off x="929005" y="1780540"/>
            <a:ext cx="10361930" cy="4665980"/>
          </a:xfrm>
          <a:prstGeom prst="rect">
            <a:avLst/>
          </a:prstGeom>
          <a:noFill/>
          <a:ln w="9525">
            <a:noFill/>
          </a:ln>
        </p:spPr>
        <p:txBody>
          <a:bodyPr lIns="92160" tIns="46080" rIns="92160" bIns="46080" anchor="t" anchorCtr="0"/>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r>
              <a:rPr lang="en-US" altLang="zh-CN" sz="2800" dirty="0"/>
              <a:t>SP1: </a:t>
            </a:r>
            <a:endParaRPr lang="en-US" altLang="zh-CN" sz="2800" dirty="0"/>
          </a:p>
          <a:p>
            <a:pPr marL="342900" indent="-342900">
              <a:buFont typeface="Arial" panose="020B0604020202020204" pitchFamily="34" charset="0"/>
              <a:buChar char="•"/>
            </a:pPr>
            <a:r>
              <a:rPr lang="en-US" altLang="zh-CN" sz="2800" dirty="0"/>
              <a:t>Do you agree to include the following text to the 11bp SFD?</a:t>
            </a:r>
            <a:endParaRPr lang="en-US" altLang="zh-CN" sz="2800" dirty="0"/>
          </a:p>
          <a:p>
            <a:pPr marL="800100" lvl="1" indent="-342900" algn="l">
              <a:buSzTx/>
              <a:buFont typeface="Arial" panose="020B0604020202020204" pitchFamily="34" charset="0"/>
              <a:buChar char="•"/>
            </a:pPr>
            <a:r>
              <a:rPr lang="en-US" altLang="zh-CN" sz="2400" dirty="0"/>
              <a:t>11bp supports a MAC mechanism to enable an ID to be assigned to an AMP STA.</a:t>
            </a:r>
            <a:endParaRPr lang="en-US" altLang="zh-CN" sz="2400" dirty="0"/>
          </a:p>
          <a:p>
            <a:pPr marL="1257300" lvl="2" indent="-342900" algn="l">
              <a:buSzTx/>
              <a:buFont typeface="Arial" panose="020B0604020202020204" pitchFamily="34" charset="0"/>
              <a:buChar char="•"/>
            </a:pPr>
            <a:r>
              <a:rPr lang="en-US" altLang="zh-CN" sz="1920" dirty="0"/>
              <a:t>Conditions for ID allocation are TBD.</a:t>
            </a:r>
            <a:r>
              <a:rPr lang="en-US" altLang="zh-CN" sz="1535" dirty="0"/>
              <a:t>.</a:t>
            </a:r>
            <a:r>
              <a:rPr lang="en-US" altLang="zh-CN" sz="1150" dirty="0"/>
              <a:t> </a:t>
            </a:r>
            <a:endParaRPr lang="en-US" altLang="zh-CN" sz="1150" dirty="0"/>
          </a:p>
          <a:p>
            <a:endParaRPr lang="en-US" altLang="zh-CN" sz="2400" b="0" i="1" dirty="0">
              <a:sym typeface="+mn-ea"/>
            </a:endParaRPr>
          </a:p>
          <a:p>
            <a:r>
              <a:rPr lang="en-US" altLang="zh-CN" sz="2400" b="0" i="1" dirty="0">
                <a:sym typeface="+mn-ea"/>
              </a:rPr>
              <a:t>[Reference contribution: 11-25/0041r1]</a:t>
            </a:r>
            <a:endParaRPr lang="en-US" altLang="zh-CN" sz="2400" dirty="0"/>
          </a:p>
          <a:p>
            <a:endParaRPr lang="en-US" altLang="zh-CN" sz="2800" dirty="0"/>
          </a:p>
          <a:p>
            <a:r>
              <a:rPr lang="en-US" altLang="zh-CN" sz="2800" dirty="0"/>
              <a:t>Result</a:t>
            </a:r>
            <a:r>
              <a:rPr lang="en-US" altLang="zh-CN" sz="2800" dirty="0" smtClean="0"/>
              <a:t>: </a:t>
            </a:r>
            <a:endParaRPr lang="en-US" altLang="zh-CN" sz="2800" dirty="0" smtClean="0">
              <a:sym typeface="+mn-ea"/>
            </a:endParaRPr>
          </a:p>
        </p:txBody>
      </p:sp>
      <p:sp>
        <p:nvSpPr>
          <p:cNvPr id="6" name="标题 1"/>
          <p:cNvSpPr>
            <a:spLocks noGrp="1"/>
          </p:cNvSpPr>
          <p:nvPr/>
        </p:nvSpPr>
        <p:spPr>
          <a:xfrm>
            <a:off x="914400" y="685800"/>
            <a:ext cx="10361613" cy="1065213"/>
          </a:xfrm>
          <a:prstGeom prst="rect">
            <a:avLst/>
          </a:prstGeom>
          <a:noFill/>
          <a:ln w="9525">
            <a:noFill/>
          </a:ln>
        </p:spPr>
        <p:txBody>
          <a:bodyPr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dirty="0"/>
              <a:t>SP </a:t>
            </a:r>
            <a:r>
              <a:rPr lang="en-US" altLang="zh-CN" sz="2800" dirty="0" smtClean="0"/>
              <a:t>Set #9 (Zhanjing Bao)</a:t>
            </a:r>
            <a:r>
              <a:rPr lang="en-US" altLang="zh-CN" sz="2800" dirty="0"/>
              <a:t> </a:t>
            </a:r>
            <a:endParaRPr lang="en-US" altLang="zh-CN" sz="2800"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a:spLocks noGrp="1"/>
          </p:cNvSpPr>
          <p:nvPr>
            <p:ph type="dt" idx="10"/>
          </p:nvPr>
        </p:nvSpPr>
        <p:spPr/>
        <p:txBody>
          <a:bodyPr/>
          <a:p>
            <a:pPr eaLnBrk="0" hangingPunct="0">
              <a:defRPr/>
            </a:pPr>
            <a:r>
              <a:rPr lang="en-US" dirty="0" smtClean="0"/>
              <a:t>Jan 2025</a:t>
            </a:r>
            <a:endParaRPr lang="en-US" dirty="0"/>
          </a:p>
        </p:txBody>
      </p:sp>
      <p:sp>
        <p:nvSpPr>
          <p:cNvPr id="3" name="页脚占位符 2"/>
          <p:cNvSpPr>
            <a:spLocks noGrp="1"/>
          </p:cNvSpPr>
          <p:nvPr>
            <p:ph type="ftr" idx="11"/>
          </p:nvPr>
        </p:nvSpPr>
        <p:spPr/>
        <p:txBody>
          <a:bodyPr/>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a:spLocks noGrp="1"/>
          </p:cNvSpPr>
          <p:nvPr/>
        </p:nvSpPr>
        <p:spPr>
          <a:xfrm>
            <a:off x="929005" y="1780540"/>
            <a:ext cx="10361930" cy="4665980"/>
          </a:xfrm>
          <a:prstGeom prst="rect">
            <a:avLst/>
          </a:prstGeom>
          <a:noFill/>
          <a:ln w="9525">
            <a:noFill/>
          </a:ln>
        </p:spPr>
        <p:txBody>
          <a:bodyPr lIns="92160" tIns="46080" rIns="92160" bIns="46080" anchor="t" anchorCtr="0"/>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r>
              <a:rPr lang="en-US" altLang="zh-CN" sz="2400" dirty="0"/>
              <a:t>SP1: </a:t>
            </a:r>
            <a:endParaRPr lang="en-US" altLang="zh-CN" sz="2400" dirty="0"/>
          </a:p>
          <a:p>
            <a:pPr marL="342900" indent="-342900">
              <a:buFont typeface="Arial" panose="020B0604020202020204" pitchFamily="34" charset="0"/>
              <a:buChar char="•"/>
            </a:pPr>
            <a:r>
              <a:rPr lang="en-US" altLang="zh-CN" sz="2400" dirty="0"/>
              <a:t>Do you agree to include the following text to the 11bp SFD?</a:t>
            </a:r>
            <a:endParaRPr lang="en-US" altLang="zh-CN" sz="2400" dirty="0"/>
          </a:p>
          <a:p>
            <a:pPr marL="800100" lvl="1" indent="-342900" algn="l">
              <a:buSzTx/>
              <a:buFont typeface="Arial" panose="020B0604020202020204" pitchFamily="34" charset="0"/>
              <a:buChar char="•"/>
            </a:pPr>
            <a:r>
              <a:rPr lang="en-US" altLang="zh-CN" sz="2000" dirty="0"/>
              <a:t>The AMP STA shall meet a minimal harvester sensitivity.</a:t>
            </a:r>
            <a:endParaRPr lang="en-US" altLang="zh-CN" sz="2000" dirty="0"/>
          </a:p>
          <a:p>
            <a:r>
              <a:rPr lang="en-US" altLang="zh-CN" sz="2000" b="0" i="1" dirty="0">
                <a:sym typeface="+mn-ea"/>
              </a:rPr>
              <a:t>[Reference contribution: 11-25/?]</a:t>
            </a:r>
            <a:endParaRPr lang="en-US" altLang="zh-CN" sz="2000" dirty="0"/>
          </a:p>
          <a:p>
            <a:r>
              <a:rPr lang="en-US" altLang="zh-CN" sz="2400" dirty="0"/>
              <a:t>Result</a:t>
            </a:r>
            <a:r>
              <a:rPr lang="en-US" altLang="zh-CN" sz="2400" dirty="0" smtClean="0"/>
              <a:t>: </a:t>
            </a:r>
            <a:endParaRPr lang="en-US" altLang="zh-CN" sz="2400" dirty="0" smtClean="0"/>
          </a:p>
          <a:p>
            <a:endParaRPr lang="en-US" altLang="zh-CN" sz="2400" dirty="0" smtClean="0">
              <a:sym typeface="+mn-ea"/>
            </a:endParaRPr>
          </a:p>
          <a:p>
            <a:r>
              <a:rPr lang="en-US" altLang="zh-CN" sz="2400" dirty="0">
                <a:sym typeface="+mn-ea"/>
              </a:rPr>
              <a:t>SP2: (information collection) </a:t>
            </a:r>
            <a:endParaRPr lang="en-US" altLang="zh-CN" sz="2400" dirty="0"/>
          </a:p>
          <a:p>
            <a:pPr marL="342900" indent="-342900">
              <a:buFont typeface="Arial" panose="020B0604020202020204" pitchFamily="34" charset="0"/>
              <a:buChar char="•"/>
            </a:pPr>
            <a:r>
              <a:rPr lang="en-US" altLang="zh-CN" sz="2000" dirty="0">
                <a:sym typeface="+mn-ea"/>
              </a:rPr>
              <a:t>Do you agree that a passive BS AMP STA shall meet a minimum harvester sensitivity enabling full capacitor re-charge with a threshold of: -20 dBm, -22 dBm, -24 dBm, or -26 dBm?</a:t>
            </a:r>
            <a:endParaRPr lang="en-US" altLang="zh-CN" sz="2000" dirty="0"/>
          </a:p>
          <a:p>
            <a:r>
              <a:rPr lang="en-US" altLang="zh-CN" sz="2000" b="0" i="1" dirty="0">
                <a:sym typeface="+mn-ea"/>
              </a:rPr>
              <a:t>[Reference contribution: 11-25/?]</a:t>
            </a:r>
            <a:endParaRPr lang="en-US" altLang="zh-CN" sz="2000" dirty="0"/>
          </a:p>
          <a:p>
            <a:r>
              <a:rPr lang="en-US" altLang="zh-CN" sz="2400" dirty="0">
                <a:sym typeface="+mn-ea"/>
              </a:rPr>
              <a:t>Result</a:t>
            </a:r>
            <a:r>
              <a:rPr lang="en-US" altLang="zh-CN" sz="2400" dirty="0" smtClean="0">
                <a:sym typeface="+mn-ea"/>
              </a:rPr>
              <a:t>: </a:t>
            </a:r>
            <a:endParaRPr lang="en-US" altLang="zh-CN" sz="2400" dirty="0" smtClean="0">
              <a:sym typeface="+mn-ea"/>
            </a:endParaRPr>
          </a:p>
          <a:p>
            <a:endParaRPr lang="en-US" altLang="zh-CN" sz="2400" dirty="0" smtClean="0">
              <a:sym typeface="+mn-ea"/>
            </a:endParaRPr>
          </a:p>
        </p:txBody>
      </p:sp>
      <p:sp>
        <p:nvSpPr>
          <p:cNvPr id="6" name="标题 1"/>
          <p:cNvSpPr>
            <a:spLocks noGrp="1"/>
          </p:cNvSpPr>
          <p:nvPr/>
        </p:nvSpPr>
        <p:spPr>
          <a:xfrm>
            <a:off x="914400" y="685800"/>
            <a:ext cx="10361613" cy="1065213"/>
          </a:xfrm>
          <a:prstGeom prst="rect">
            <a:avLst/>
          </a:prstGeom>
          <a:noFill/>
          <a:ln w="9525">
            <a:noFill/>
          </a:ln>
        </p:spPr>
        <p:txBody>
          <a:bodyPr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dirty="0"/>
              <a:t>SP </a:t>
            </a:r>
            <a:r>
              <a:rPr lang="en-US" altLang="zh-CN" sz="2800" dirty="0" smtClean="0"/>
              <a:t>Set #10 (Dror Regev)</a:t>
            </a:r>
            <a:r>
              <a:rPr lang="en-US" altLang="zh-CN" sz="2800" dirty="0"/>
              <a:t> </a:t>
            </a:r>
            <a:endParaRPr lang="en-US" altLang="zh-CN" sz="2800"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a:spLocks noGrp="1"/>
          </p:cNvSpPr>
          <p:nvPr>
            <p:ph type="dt" idx="10"/>
          </p:nvPr>
        </p:nvSpPr>
        <p:spPr/>
        <p:txBody>
          <a:bodyPr/>
          <a:p>
            <a:pPr eaLnBrk="0" hangingPunct="0">
              <a:defRPr/>
            </a:pPr>
            <a:r>
              <a:rPr lang="en-US" dirty="0" smtClean="0"/>
              <a:t>Jan 2025</a:t>
            </a:r>
            <a:endParaRPr lang="en-US" dirty="0"/>
          </a:p>
        </p:txBody>
      </p:sp>
      <p:sp>
        <p:nvSpPr>
          <p:cNvPr id="3" name="页脚占位符 2"/>
          <p:cNvSpPr>
            <a:spLocks noGrp="1"/>
          </p:cNvSpPr>
          <p:nvPr>
            <p:ph type="ftr" idx="11"/>
          </p:nvPr>
        </p:nvSpPr>
        <p:spPr/>
        <p:txBody>
          <a:bodyPr/>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a:spLocks noGrp="1"/>
          </p:cNvSpPr>
          <p:nvPr/>
        </p:nvSpPr>
        <p:spPr>
          <a:xfrm>
            <a:off x="929005" y="1780540"/>
            <a:ext cx="10361930" cy="4665980"/>
          </a:xfrm>
          <a:prstGeom prst="rect">
            <a:avLst/>
          </a:prstGeom>
          <a:noFill/>
          <a:ln w="9525">
            <a:noFill/>
          </a:ln>
        </p:spPr>
        <p:txBody>
          <a:bodyPr lIns="92160" tIns="46080" rIns="92160" bIns="46080" anchor="t" anchorCtr="0"/>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r>
              <a:rPr lang="en-US" altLang="zh-CN" sz="2800" dirty="0"/>
              <a:t>SP1: </a:t>
            </a:r>
            <a:endParaRPr lang="en-US" altLang="zh-CN" sz="2800" dirty="0"/>
          </a:p>
          <a:p>
            <a:pPr marL="342900" indent="-342900">
              <a:buFont typeface="Arial" panose="020B0604020202020204" pitchFamily="34" charset="0"/>
              <a:buChar char="•"/>
            </a:pPr>
            <a:r>
              <a:rPr lang="en-US" altLang="zh-CN" sz="2800" dirty="0"/>
              <a:t>Do you agree to include the following text to the 11bp SFD?</a:t>
            </a:r>
            <a:endParaRPr lang="en-US" altLang="zh-CN" sz="2800" dirty="0"/>
          </a:p>
          <a:p>
            <a:pPr marL="800100" lvl="1" indent="-342900" algn="l">
              <a:buSzTx/>
              <a:buFont typeface="Arial" panose="020B0604020202020204" pitchFamily="34" charset="0"/>
              <a:buChar char="•"/>
            </a:pPr>
            <a:r>
              <a:rPr lang="en-US" altLang="zh-CN" sz="2400" dirty="0"/>
              <a:t>IEEE 802.11bp defines at least one AMP-Sync field in the AMP Downlink PPDU in 2.4 GHz for backscatter communication, and at least one AMP-Sync field in the AMP Downlink PPDU in 2.4 GHz for non-backscatter communication. The AMP-Sync field is independent of the integrated and non-integrated deployment</a:t>
            </a:r>
            <a:r>
              <a:rPr lang="en-US" altLang="zh-CN" sz="1535" dirty="0"/>
              <a:t>.</a:t>
            </a:r>
            <a:r>
              <a:rPr lang="en-US" altLang="zh-CN" sz="1150" dirty="0"/>
              <a:t> </a:t>
            </a:r>
            <a:endParaRPr lang="en-US" altLang="zh-CN" sz="1150" dirty="0"/>
          </a:p>
          <a:p>
            <a:endParaRPr lang="en-US" altLang="zh-CN" sz="2400" b="0" i="1" dirty="0">
              <a:sym typeface="+mn-ea"/>
            </a:endParaRPr>
          </a:p>
          <a:p>
            <a:r>
              <a:rPr lang="en-US" altLang="zh-CN" sz="2400" b="0" i="1" dirty="0">
                <a:sym typeface="+mn-ea"/>
              </a:rPr>
              <a:t>[Reference contribution: 11-25/0047r0]</a:t>
            </a:r>
            <a:endParaRPr lang="en-US" altLang="zh-CN" sz="2400" dirty="0"/>
          </a:p>
          <a:p>
            <a:endParaRPr lang="en-US" altLang="zh-CN" sz="2800" dirty="0"/>
          </a:p>
          <a:p>
            <a:r>
              <a:rPr lang="en-US" altLang="zh-CN" sz="2800" dirty="0"/>
              <a:t>Result</a:t>
            </a:r>
            <a:r>
              <a:rPr lang="en-US" altLang="zh-CN" sz="2800" dirty="0" smtClean="0"/>
              <a:t>: </a:t>
            </a:r>
            <a:endParaRPr lang="en-US" altLang="zh-CN" sz="2800" dirty="0" smtClean="0">
              <a:sym typeface="+mn-ea"/>
            </a:endParaRPr>
          </a:p>
        </p:txBody>
      </p:sp>
      <p:sp>
        <p:nvSpPr>
          <p:cNvPr id="6" name="标题 1"/>
          <p:cNvSpPr>
            <a:spLocks noGrp="1"/>
          </p:cNvSpPr>
          <p:nvPr/>
        </p:nvSpPr>
        <p:spPr>
          <a:xfrm>
            <a:off x="914400" y="685800"/>
            <a:ext cx="10361613" cy="1065213"/>
          </a:xfrm>
          <a:prstGeom prst="rect">
            <a:avLst/>
          </a:prstGeom>
          <a:noFill/>
          <a:ln w="9525">
            <a:noFill/>
          </a:ln>
        </p:spPr>
        <p:txBody>
          <a:bodyPr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dirty="0"/>
              <a:t>SP </a:t>
            </a:r>
            <a:r>
              <a:rPr lang="en-US" altLang="zh-CN" sz="2800" dirty="0" smtClean="0"/>
              <a:t>Set #11 (Bin Qian)</a:t>
            </a:r>
            <a:r>
              <a:rPr lang="en-US" altLang="zh-CN" sz="2800" dirty="0"/>
              <a:t> </a:t>
            </a:r>
            <a:endParaRPr lang="en-US" altLang="zh-CN" sz="2800"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a:spLocks noGrp="1"/>
          </p:cNvSpPr>
          <p:nvPr>
            <p:ph type="dt" idx="10"/>
          </p:nvPr>
        </p:nvSpPr>
        <p:spPr/>
        <p:txBody>
          <a:bodyPr/>
          <a:p>
            <a:pPr eaLnBrk="0" hangingPunct="0">
              <a:defRPr/>
            </a:pPr>
            <a:r>
              <a:rPr lang="en-US" dirty="0" smtClean="0"/>
              <a:t>Jan 2025</a:t>
            </a:r>
            <a:endParaRPr lang="en-US" dirty="0"/>
          </a:p>
        </p:txBody>
      </p:sp>
      <p:sp>
        <p:nvSpPr>
          <p:cNvPr id="3" name="页脚占位符 2"/>
          <p:cNvSpPr>
            <a:spLocks noGrp="1"/>
          </p:cNvSpPr>
          <p:nvPr>
            <p:ph type="ftr" idx="11"/>
          </p:nvPr>
        </p:nvSpPr>
        <p:spPr/>
        <p:txBody>
          <a:bodyPr/>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a:spLocks noGrp="1"/>
          </p:cNvSpPr>
          <p:nvPr/>
        </p:nvSpPr>
        <p:spPr>
          <a:xfrm>
            <a:off x="929005" y="1780540"/>
            <a:ext cx="10361930" cy="4665980"/>
          </a:xfrm>
          <a:prstGeom prst="rect">
            <a:avLst/>
          </a:prstGeom>
          <a:noFill/>
          <a:ln w="9525">
            <a:noFill/>
          </a:ln>
        </p:spPr>
        <p:txBody>
          <a:bodyPr lIns="92160" tIns="46080" rIns="92160" bIns="46080" anchor="t" anchorCtr="0"/>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r>
              <a:rPr lang="en-US" altLang="zh-CN" sz="2400" dirty="0"/>
              <a:t>SP1: </a:t>
            </a:r>
            <a:endParaRPr lang="en-US" altLang="zh-CN" sz="2400" dirty="0"/>
          </a:p>
          <a:p>
            <a:pPr marL="342900" indent="-342900">
              <a:buFont typeface="Arial" panose="020B0604020202020204" pitchFamily="34" charset="0"/>
              <a:buChar char="•"/>
            </a:pPr>
            <a:r>
              <a:rPr lang="en-US" altLang="zh-CN" sz="2400" dirty="0"/>
              <a:t>Do you agree to include the following text to the 11bp SFD?</a:t>
            </a:r>
            <a:endParaRPr lang="en-US" altLang="zh-CN" sz="2400" dirty="0"/>
          </a:p>
          <a:p>
            <a:pPr marL="800100" lvl="1" indent="-342900" algn="l">
              <a:buSzTx/>
              <a:buFont typeface="Arial" panose="020B0604020202020204" pitchFamily="34" charset="0"/>
              <a:buChar char="•"/>
            </a:pPr>
            <a:r>
              <a:rPr lang="en-US" altLang="zh-CN" sz="2000" dirty="0"/>
              <a:t>IEEE 802.11bp defines an AMP Energizer that contains an Energizing Function, which is capable of transmitting WPT waveform and/or excitation waveform for backscattering operation. Additionally, the AMP Energizer may contain or be co-located (which one is TBD) with an IEEE 802.11 non-AMP non-AP STA.</a:t>
            </a:r>
            <a:endParaRPr lang="en-US" altLang="zh-CN" sz="2000" dirty="0"/>
          </a:p>
          <a:p>
            <a:pPr marL="800100" lvl="1" indent="-342900" algn="l">
              <a:buSzTx/>
              <a:buFont typeface="Arial" panose="020B0604020202020204" pitchFamily="34" charset="0"/>
              <a:buChar char="•"/>
            </a:pPr>
            <a:r>
              <a:rPr lang="en-US" altLang="zh-CN" sz="2000" dirty="0"/>
              <a:t>Note: WPT waveform is transmitted over sub1-GHz. Depending on whether the backscattering operation happens in sub1-GHz or 2.4GHz, accordingly the excitation waveform will be transmitted in the same band</a:t>
            </a:r>
            <a:r>
              <a:rPr lang="en-US" altLang="zh-CN" sz="1400" dirty="0"/>
              <a:t>.</a:t>
            </a:r>
            <a:r>
              <a:rPr lang="en-US" altLang="zh-CN" sz="1000" dirty="0"/>
              <a:t> </a:t>
            </a:r>
            <a:endParaRPr lang="en-US" altLang="zh-CN" sz="1000" dirty="0"/>
          </a:p>
          <a:p>
            <a:endParaRPr lang="en-US" altLang="zh-CN" sz="2000" b="0" i="1" dirty="0">
              <a:sym typeface="+mn-ea"/>
            </a:endParaRPr>
          </a:p>
          <a:p>
            <a:r>
              <a:rPr lang="en-US" altLang="zh-CN" sz="2000" b="0" i="1" dirty="0">
                <a:sym typeface="+mn-ea"/>
              </a:rPr>
              <a:t>[Reference contribution: 11-24/1767r0, 11-25/0037r0]</a:t>
            </a:r>
            <a:endParaRPr lang="en-US" altLang="zh-CN" sz="2000" dirty="0"/>
          </a:p>
          <a:p>
            <a:endParaRPr lang="en-US" altLang="zh-CN" sz="2400" dirty="0"/>
          </a:p>
          <a:p>
            <a:r>
              <a:rPr lang="en-US" altLang="zh-CN" sz="2400" dirty="0"/>
              <a:t>Result</a:t>
            </a:r>
            <a:r>
              <a:rPr lang="en-US" altLang="zh-CN" sz="2400" dirty="0" smtClean="0"/>
              <a:t>: </a:t>
            </a:r>
            <a:endParaRPr lang="en-US" altLang="zh-CN" sz="2400" dirty="0" smtClean="0">
              <a:sym typeface="+mn-ea"/>
            </a:endParaRPr>
          </a:p>
        </p:txBody>
      </p:sp>
      <p:sp>
        <p:nvSpPr>
          <p:cNvPr id="6" name="标题 1"/>
          <p:cNvSpPr>
            <a:spLocks noGrp="1"/>
          </p:cNvSpPr>
          <p:nvPr/>
        </p:nvSpPr>
        <p:spPr>
          <a:xfrm>
            <a:off x="914400" y="685800"/>
            <a:ext cx="10361613" cy="1065213"/>
          </a:xfrm>
          <a:prstGeom prst="rect">
            <a:avLst/>
          </a:prstGeom>
          <a:noFill/>
          <a:ln w="9525">
            <a:noFill/>
          </a:ln>
        </p:spPr>
        <p:txBody>
          <a:bodyPr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dirty="0"/>
              <a:t>SP </a:t>
            </a:r>
            <a:r>
              <a:rPr lang="en-US" altLang="zh-CN" sz="2800" dirty="0" smtClean="0"/>
              <a:t>Set #12 (Ian Bajaj)</a:t>
            </a:r>
            <a:r>
              <a:rPr lang="en-US" altLang="zh-CN" sz="2800" dirty="0"/>
              <a:t> </a:t>
            </a:r>
            <a:endParaRPr lang="en-US" altLang="zh-CN" sz="2800"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a:spLocks noGrp="1"/>
          </p:cNvSpPr>
          <p:nvPr>
            <p:ph type="dt" idx="10"/>
          </p:nvPr>
        </p:nvSpPr>
        <p:spPr/>
        <p:txBody>
          <a:bodyPr/>
          <a:p>
            <a:pPr eaLnBrk="0" hangingPunct="0">
              <a:defRPr/>
            </a:pPr>
            <a:r>
              <a:rPr lang="en-US" dirty="0" smtClean="0"/>
              <a:t>Jan 2025</a:t>
            </a:r>
            <a:endParaRPr lang="en-US" dirty="0"/>
          </a:p>
        </p:txBody>
      </p:sp>
      <p:sp>
        <p:nvSpPr>
          <p:cNvPr id="3" name="页脚占位符 2"/>
          <p:cNvSpPr>
            <a:spLocks noGrp="1"/>
          </p:cNvSpPr>
          <p:nvPr>
            <p:ph type="ftr" idx="11"/>
          </p:nvPr>
        </p:nvSpPr>
        <p:spPr/>
        <p:txBody>
          <a:bodyPr/>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a:spLocks noGrp="1"/>
          </p:cNvSpPr>
          <p:nvPr/>
        </p:nvSpPr>
        <p:spPr>
          <a:xfrm>
            <a:off x="929005" y="1780540"/>
            <a:ext cx="10361930" cy="4665980"/>
          </a:xfrm>
          <a:prstGeom prst="rect">
            <a:avLst/>
          </a:prstGeom>
          <a:noFill/>
          <a:ln w="9525">
            <a:noFill/>
          </a:ln>
        </p:spPr>
        <p:txBody>
          <a:bodyPr lIns="92160" tIns="46080" rIns="92160" bIns="46080" anchor="t" anchorCtr="0"/>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r>
              <a:rPr lang="en-US" altLang="zh-CN" sz="2400" dirty="0"/>
              <a:t>SP2: </a:t>
            </a:r>
            <a:endParaRPr lang="en-US" altLang="zh-CN" sz="2400" dirty="0"/>
          </a:p>
          <a:p>
            <a:pPr marL="342900" indent="-342900">
              <a:buFont typeface="Arial" panose="020B0604020202020204" pitchFamily="34" charset="0"/>
              <a:buChar char="•"/>
            </a:pPr>
            <a:r>
              <a:rPr lang="en-US" altLang="zh-CN" sz="2400" dirty="0"/>
              <a:t>Do you agree to include the following text to the 11bp SFD?</a:t>
            </a:r>
            <a:endParaRPr lang="en-US" altLang="zh-CN" sz="2400" dirty="0"/>
          </a:p>
          <a:p>
            <a:pPr marL="800100" lvl="1" indent="-342900" algn="l">
              <a:buSzTx/>
              <a:buFont typeface="Arial" panose="020B0604020202020204" pitchFamily="34" charset="0"/>
              <a:buChar char="•"/>
            </a:pPr>
            <a:r>
              <a:rPr lang="en-US" altLang="zh-CN" sz="2000" dirty="0"/>
              <a:t>IEEE 802.11bp defines a mechanism that allows control information to be sent to the AMP Energizer. The control information is TBD</a:t>
            </a:r>
            <a:r>
              <a:rPr lang="en-US" altLang="zh-CN" sz="1400" dirty="0"/>
              <a:t>.</a:t>
            </a:r>
            <a:r>
              <a:rPr lang="en-US" altLang="zh-CN" sz="1000" dirty="0"/>
              <a:t> </a:t>
            </a:r>
            <a:endParaRPr lang="en-US" altLang="zh-CN" sz="1000" dirty="0"/>
          </a:p>
          <a:p>
            <a:endParaRPr lang="en-US" altLang="zh-CN" sz="2000" b="0" i="1" dirty="0">
              <a:sym typeface="+mn-ea"/>
            </a:endParaRPr>
          </a:p>
          <a:p>
            <a:r>
              <a:rPr lang="en-US" altLang="zh-CN" sz="2000" b="0" i="1" dirty="0">
                <a:sym typeface="+mn-ea"/>
              </a:rPr>
              <a:t>[Reference contribution: 11-24/1208r1, 11-24/1769r0, 11-25/0037r0]</a:t>
            </a:r>
            <a:endParaRPr lang="en-US" altLang="zh-CN" sz="2000" dirty="0"/>
          </a:p>
          <a:p>
            <a:endParaRPr lang="en-US" altLang="zh-CN" sz="2400" dirty="0"/>
          </a:p>
          <a:p>
            <a:r>
              <a:rPr lang="en-US" altLang="zh-CN" sz="2400" dirty="0"/>
              <a:t>Result</a:t>
            </a:r>
            <a:r>
              <a:rPr lang="en-US" altLang="zh-CN" sz="2400" dirty="0" smtClean="0"/>
              <a:t>: </a:t>
            </a:r>
            <a:endParaRPr lang="en-US" altLang="zh-CN" sz="2400" dirty="0" smtClean="0">
              <a:sym typeface="+mn-ea"/>
            </a:endParaRPr>
          </a:p>
        </p:txBody>
      </p:sp>
      <p:sp>
        <p:nvSpPr>
          <p:cNvPr id="6" name="标题 1"/>
          <p:cNvSpPr>
            <a:spLocks noGrp="1"/>
          </p:cNvSpPr>
          <p:nvPr/>
        </p:nvSpPr>
        <p:spPr>
          <a:xfrm>
            <a:off x="914400" y="685800"/>
            <a:ext cx="10361613" cy="1065213"/>
          </a:xfrm>
          <a:prstGeom prst="rect">
            <a:avLst/>
          </a:prstGeom>
          <a:noFill/>
          <a:ln w="9525">
            <a:noFill/>
          </a:ln>
        </p:spPr>
        <p:txBody>
          <a:bodyPr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dirty="0"/>
              <a:t>SP </a:t>
            </a:r>
            <a:r>
              <a:rPr lang="en-US" altLang="zh-CN" sz="2800" dirty="0" smtClean="0"/>
              <a:t>Set #12 (Ian Bajaj)</a:t>
            </a:r>
            <a:r>
              <a:rPr lang="en-US" altLang="zh-CN" sz="2800" dirty="0"/>
              <a:t> </a:t>
            </a:r>
            <a:endParaRPr lang="en-US" altLang="zh-CN" sz="2800"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a:spLocks noGrp="1"/>
          </p:cNvSpPr>
          <p:nvPr>
            <p:ph type="dt" idx="10"/>
          </p:nvPr>
        </p:nvSpPr>
        <p:spPr/>
        <p:txBody>
          <a:bodyPr/>
          <a:p>
            <a:pPr eaLnBrk="0" hangingPunct="0">
              <a:defRPr/>
            </a:pPr>
            <a:r>
              <a:rPr lang="en-US" dirty="0" smtClean="0"/>
              <a:t>Jan 2025</a:t>
            </a:r>
            <a:endParaRPr lang="en-US" dirty="0"/>
          </a:p>
        </p:txBody>
      </p:sp>
      <p:sp>
        <p:nvSpPr>
          <p:cNvPr id="3" name="页脚占位符 2"/>
          <p:cNvSpPr>
            <a:spLocks noGrp="1"/>
          </p:cNvSpPr>
          <p:nvPr>
            <p:ph type="ftr" idx="11"/>
          </p:nvPr>
        </p:nvSpPr>
        <p:spPr/>
        <p:txBody>
          <a:bodyPr/>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a:spLocks noGrp="1"/>
          </p:cNvSpPr>
          <p:nvPr/>
        </p:nvSpPr>
        <p:spPr>
          <a:xfrm>
            <a:off x="929005" y="1780540"/>
            <a:ext cx="10361930" cy="4665980"/>
          </a:xfrm>
          <a:prstGeom prst="rect">
            <a:avLst/>
          </a:prstGeom>
          <a:noFill/>
          <a:ln w="9525">
            <a:noFill/>
          </a:ln>
        </p:spPr>
        <p:txBody>
          <a:bodyPr lIns="92160" tIns="46080" rIns="92160" bIns="46080" anchor="t" anchorCtr="0"/>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r>
              <a:rPr lang="en-US" altLang="zh-CN" sz="2400" dirty="0"/>
              <a:t>SP3: </a:t>
            </a:r>
            <a:endParaRPr lang="en-US" altLang="zh-CN" sz="2400" dirty="0"/>
          </a:p>
          <a:p>
            <a:pPr marL="342900" indent="-342900">
              <a:buFont typeface="Arial" panose="020B0604020202020204" pitchFamily="34" charset="0"/>
              <a:buChar char="•"/>
            </a:pPr>
            <a:r>
              <a:rPr lang="en-US" altLang="zh-CN" sz="2400" dirty="0"/>
              <a:t>Do you agree to include the following text to the 11bp SFD?</a:t>
            </a:r>
            <a:endParaRPr lang="en-US" altLang="zh-CN" sz="2400" dirty="0"/>
          </a:p>
          <a:p>
            <a:pPr marL="800100" lvl="1" indent="-342900" algn="l">
              <a:buSzTx/>
              <a:buFont typeface="Arial" panose="020B0604020202020204" pitchFamily="34" charset="0"/>
              <a:buChar char="•"/>
            </a:pPr>
            <a:r>
              <a:rPr lang="en-US" altLang="zh-CN" sz="2000" dirty="0"/>
              <a:t>IEEE 802.11bp defines a mechanism that allows an AMP non-AP STA to report its energy harvesting and power related information. The parameters that are included in the report and how to report such information is TBD</a:t>
            </a:r>
            <a:r>
              <a:rPr lang="en-US" altLang="zh-CN" sz="1400" dirty="0"/>
              <a:t>.</a:t>
            </a:r>
            <a:r>
              <a:rPr lang="en-US" altLang="zh-CN" sz="1000" dirty="0"/>
              <a:t> </a:t>
            </a:r>
            <a:endParaRPr lang="en-US" altLang="zh-CN" sz="1000" dirty="0"/>
          </a:p>
          <a:p>
            <a:endParaRPr lang="en-US" altLang="zh-CN" sz="2000" b="0" i="1" dirty="0">
              <a:sym typeface="+mn-ea"/>
            </a:endParaRPr>
          </a:p>
          <a:p>
            <a:r>
              <a:rPr lang="en-US" altLang="zh-CN" sz="2000" b="0" i="1" dirty="0">
                <a:sym typeface="+mn-ea"/>
              </a:rPr>
              <a:t>[Reference contribution: 11-24/1208r1, 11-24/1381r0, 11-24/1524r2, 11-24/1539r0, 11-24/1561r2, 11-24/1769r0, 11-24/1781r2, 11-24/1939r0]</a:t>
            </a:r>
            <a:endParaRPr lang="en-US" altLang="zh-CN" sz="2000" dirty="0"/>
          </a:p>
          <a:p>
            <a:endParaRPr lang="en-US" altLang="zh-CN" sz="2400" dirty="0"/>
          </a:p>
          <a:p>
            <a:r>
              <a:rPr lang="en-US" altLang="zh-CN" sz="2400" dirty="0"/>
              <a:t>Result</a:t>
            </a:r>
            <a:r>
              <a:rPr lang="en-US" altLang="zh-CN" sz="2400" dirty="0" smtClean="0"/>
              <a:t>: </a:t>
            </a:r>
            <a:endParaRPr lang="en-US" altLang="zh-CN" sz="2400" dirty="0" smtClean="0">
              <a:sym typeface="+mn-ea"/>
            </a:endParaRPr>
          </a:p>
        </p:txBody>
      </p:sp>
      <p:sp>
        <p:nvSpPr>
          <p:cNvPr id="6" name="标题 1"/>
          <p:cNvSpPr>
            <a:spLocks noGrp="1"/>
          </p:cNvSpPr>
          <p:nvPr/>
        </p:nvSpPr>
        <p:spPr>
          <a:xfrm>
            <a:off x="914400" y="685800"/>
            <a:ext cx="10361613" cy="1065213"/>
          </a:xfrm>
          <a:prstGeom prst="rect">
            <a:avLst/>
          </a:prstGeom>
          <a:noFill/>
          <a:ln w="9525">
            <a:noFill/>
          </a:ln>
        </p:spPr>
        <p:txBody>
          <a:bodyPr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dirty="0"/>
              <a:t>SP </a:t>
            </a:r>
            <a:r>
              <a:rPr lang="en-US" altLang="zh-CN" sz="2800" dirty="0" smtClean="0"/>
              <a:t>Set #12 (Ian Bajaj)</a:t>
            </a:r>
            <a:r>
              <a:rPr lang="en-US" altLang="zh-CN" sz="2800" dirty="0"/>
              <a:t> </a:t>
            </a:r>
            <a:endParaRPr lang="en-US" altLang="zh-CN" sz="2800"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2630769" y="1903650"/>
            <a:ext cx="7656121" cy="4573270"/>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PAR approved							Mar </a:t>
            </a:r>
            <a:r>
              <a:rPr lang="en-US" altLang="en-US" sz="2000" kern="0" dirty="0" smtClean="0">
                <a:solidFill>
                  <a:srgbClr val="00B050"/>
                </a:solidFill>
                <a:sym typeface="+mn-ea"/>
              </a:rPr>
              <a:t>2024</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First TG meeting							May </a:t>
            </a:r>
            <a:r>
              <a:rPr lang="en-US" altLang="en-US" sz="2000" kern="0" dirty="0" smtClean="0">
                <a:solidFill>
                  <a:srgbClr val="00B050"/>
                </a:solidFill>
                <a:sym typeface="+mn-ea"/>
              </a:rPr>
              <a:t>2024</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D0.1 (ready for CC)</a:t>
            </a:r>
            <a:r>
              <a:rPr lang="en-US" altLang="en-US" sz="2000" kern="0" dirty="0">
                <a:solidFill>
                  <a:schemeClr val="tx1"/>
                </a:solidFill>
                <a:sym typeface="+mn-ea"/>
              </a:rPr>
              <a:t>						Mar, </a:t>
            </a:r>
            <a:r>
              <a:rPr lang="en-US" altLang="en-US" sz="2000" kern="0" dirty="0" smtClean="0">
                <a:solidFill>
                  <a:schemeClr val="tx1"/>
                </a:solidFill>
                <a:sym typeface="+mn-ea"/>
              </a:rPr>
              <a:t>2025</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D1.0 Letter Ballot						Feb, </a:t>
            </a:r>
            <a:r>
              <a:rPr lang="en-US" altLang="en-US" sz="2000" kern="0" dirty="0" smtClean="0">
                <a:solidFill>
                  <a:schemeClr val="tx1"/>
                </a:solidFill>
                <a:sym typeface="+mn-ea"/>
              </a:rPr>
              <a:t>2026</a:t>
            </a:r>
            <a:r>
              <a:rPr lang="en-US" altLang="en-US" sz="2000" kern="0" dirty="0" smtClean="0">
                <a:solidFill>
                  <a:schemeClr val="tx1"/>
                </a:solidFill>
                <a:cs typeface="+mn-ea"/>
                <a:sym typeface="Wingdings" panose="05000000000000000000" pitchFamily="2" charset="2"/>
              </a:rPr>
              <a:t> </a:t>
            </a:r>
            <a:endParaRPr lang="en-US" altLang="en-US" sz="2000" kern="0" dirty="0">
              <a:solidFill>
                <a:schemeClr val="tx1"/>
              </a:solidFill>
              <a:cs typeface="+mn-ea"/>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D2.0 LB recirculation					Nov, </a:t>
            </a:r>
            <a:r>
              <a:rPr lang="en-US" altLang="en-US" sz="2000" kern="0" dirty="0" smtClean="0">
                <a:solidFill>
                  <a:schemeClr val="tx1"/>
                </a:solidFill>
                <a:sym typeface="+mn-ea"/>
              </a:rPr>
              <a:t>2026</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Form SA Ballot Pool					Mar</a:t>
            </a:r>
            <a:r>
              <a:rPr lang="en-US" altLang="en-US" sz="2000" kern="0" dirty="0">
                <a:solidFill>
                  <a:schemeClr val="tx1"/>
                </a:solidFill>
                <a:cs typeface="+mn-ea"/>
                <a:sym typeface="Wingdings" panose="05000000000000000000" pitchFamily="2" charset="2"/>
              </a:rPr>
              <a:t> 1 to Mar 31, </a:t>
            </a:r>
            <a:r>
              <a:rPr lang="en-US" altLang="en-US" sz="2000" kern="0" dirty="0" smtClean="0">
                <a:solidFill>
                  <a:schemeClr val="tx1"/>
                </a:solidFill>
                <a:cs typeface="+mn-ea"/>
                <a:sym typeface="Wingdings" panose="05000000000000000000" pitchFamily="2" charset="2"/>
              </a:rPr>
              <a:t>2027</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Initial </a:t>
            </a:r>
            <a:r>
              <a:rPr lang="en-US" altLang="en-US" sz="2000" kern="0" dirty="0">
                <a:solidFill>
                  <a:schemeClr val="tx1"/>
                </a:solidFill>
                <a:sym typeface="+mn-ea"/>
              </a:rPr>
              <a:t>SA Ballot (D4.0)					Aug, </a:t>
            </a:r>
            <a:r>
              <a:rPr lang="en-US" altLang="en-US" sz="2000" kern="0" dirty="0" smtClean="0">
                <a:solidFill>
                  <a:schemeClr val="tx1"/>
                </a:solidFill>
                <a:sym typeface="+mn-ea"/>
              </a:rPr>
              <a:t>2027</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Final 802.11 WG approval				Jan </a:t>
            </a:r>
            <a:r>
              <a:rPr lang="en-US" altLang="en-US" sz="2000" kern="0" dirty="0" smtClean="0">
                <a:solidFill>
                  <a:schemeClr val="tx1"/>
                </a:solidFill>
                <a:sym typeface="+mn-ea"/>
              </a:rPr>
              <a:t>2028</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802 EC approval							Mar </a:t>
            </a:r>
            <a:r>
              <a:rPr lang="en-US" altLang="en-US" sz="2000" kern="0" dirty="0" smtClean="0">
                <a:solidFill>
                  <a:schemeClr val="tx1"/>
                </a:solidFill>
                <a:sym typeface="+mn-ea"/>
              </a:rPr>
              <a:t>2028</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May </a:t>
            </a:r>
            <a:r>
              <a:rPr lang="en-US" altLang="en-US" sz="2000" kern="0" dirty="0" smtClean="0">
                <a:solidFill>
                  <a:schemeClr val="tx1"/>
                </a:solidFill>
                <a:sym typeface="+mn-ea"/>
              </a:rPr>
              <a:t>2028</a:t>
            </a:r>
            <a:endParaRPr lang="en-US" altLang="en-US" sz="2000" kern="0" dirty="0">
              <a:solidFill>
                <a:schemeClr val="tx1"/>
              </a:solidFill>
              <a:cs typeface="+mn-ea"/>
              <a:sym typeface="Wingdings" panose="05000000000000000000" pitchFamily="2" charset="2"/>
            </a:endParaRPr>
          </a:p>
        </p:txBody>
      </p:sp>
      <p:sp>
        <p:nvSpPr>
          <p:cNvPr id="7"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smtClean="0"/>
              <a:t>TGbp Timeline Plan</a:t>
            </a:r>
            <a:endParaRPr lang="en-US" altLang="zh-CN" sz="2800" kern="0" dirty="0" smtClean="0"/>
          </a:p>
          <a:p>
            <a:r>
              <a:rPr lang="en-US" altLang="zh-CN" sz="2800" kern="0" dirty="0" smtClean="0"/>
              <a:t>(Subject to change based on development progress) </a:t>
            </a:r>
            <a:endParaRPr lang="zh-CN" altLang="en-US" sz="2800" kern="0"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2286100" y="2437036"/>
            <a:ext cx="7656121" cy="3354102"/>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zh-CN" sz="2400" kern="0" dirty="0" smtClean="0">
                <a:solidFill>
                  <a:schemeClr val="tx1"/>
                </a:solidFill>
                <a:sym typeface="+mn-ea"/>
              </a:rPr>
              <a:t>Feb 11</a:t>
            </a:r>
            <a:r>
              <a:rPr lang="en-US" altLang="zh-CN" sz="2400" kern="0" baseline="30000" dirty="0" smtClean="0">
                <a:solidFill>
                  <a:schemeClr val="tx1"/>
                </a:solidFill>
                <a:sym typeface="+mn-ea"/>
              </a:rPr>
              <a:t>th</a:t>
            </a:r>
            <a:r>
              <a:rPr lang="en-US" altLang="zh-CN" sz="2400" kern="0" dirty="0" smtClean="0">
                <a:solidFill>
                  <a:schemeClr val="tx1"/>
                </a:solidFill>
                <a:sym typeface="+mn-ea"/>
              </a:rPr>
              <a:t> </a:t>
            </a:r>
            <a:r>
              <a:rPr lang="en-US" altLang="en-US" sz="2400" kern="0" dirty="0" smtClean="0">
                <a:solidFill>
                  <a:schemeClr val="tx1"/>
                </a:solidFill>
                <a:sym typeface="+mn-ea"/>
              </a:rPr>
              <a:t>(Tuesday), 9:00am, ET, 2 hours; </a:t>
            </a:r>
            <a:r>
              <a:rPr lang="en-US" altLang="en-US" sz="2400" kern="0" dirty="0" err="1" smtClean="0">
                <a:solidFill>
                  <a:schemeClr val="tx1"/>
                </a:solidFill>
                <a:sym typeface="+mn-ea"/>
              </a:rPr>
              <a:t>Webex</a:t>
            </a:r>
            <a:endParaRPr lang="en-US" altLang="en-US" sz="2400" kern="0" dirty="0" err="1"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endParaRPr lang="en-US" altLang="en-US" sz="2400" kern="0" dirty="0" err="1"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en-US" sz="2400" kern="0" dirty="0" err="1" smtClean="0">
                <a:solidFill>
                  <a:schemeClr val="tx1"/>
                </a:solidFill>
                <a:sym typeface="+mn-ea"/>
              </a:rPr>
              <a:t>Feb 25</a:t>
            </a:r>
            <a:r>
              <a:rPr lang="en-US" altLang="en-US" sz="2400" kern="0" baseline="30000" dirty="0" err="1" smtClean="0">
                <a:solidFill>
                  <a:schemeClr val="tx1"/>
                </a:solidFill>
                <a:sym typeface="+mn-ea"/>
              </a:rPr>
              <a:t>th</a:t>
            </a:r>
            <a:r>
              <a:rPr lang="en-US" altLang="en-US" sz="2400" kern="0" dirty="0" err="1" smtClean="0">
                <a:solidFill>
                  <a:schemeClr val="tx1"/>
                </a:solidFill>
                <a:sym typeface="+mn-ea"/>
              </a:rPr>
              <a:t> (Tuesday), </a:t>
            </a:r>
            <a:r>
              <a:rPr lang="en-US" altLang="en-US" sz="2400" kern="0" dirty="0" smtClean="0">
                <a:solidFill>
                  <a:schemeClr val="tx1"/>
                </a:solidFill>
                <a:sym typeface="+mn-ea"/>
              </a:rPr>
              <a:t>9:00am, ET, 2 hours; </a:t>
            </a:r>
            <a:r>
              <a:rPr lang="en-US" altLang="en-US" sz="2400" kern="0" dirty="0" err="1" smtClean="0">
                <a:solidFill>
                  <a:schemeClr val="tx1"/>
                </a:solidFill>
                <a:sym typeface="+mn-ea"/>
              </a:rPr>
              <a:t>Webex</a:t>
            </a:r>
            <a:endParaRPr lang="en-US" altLang="en-US" sz="2400" kern="0" dirty="0"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endParaRPr lang="en-US" altLang="en-US" sz="24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Mar 4</a:t>
            </a:r>
            <a:r>
              <a:rPr lang="en-US" altLang="en-US" sz="2400" kern="0" baseline="30000" dirty="0" smtClean="0">
                <a:solidFill>
                  <a:schemeClr val="tx1"/>
                </a:solidFill>
                <a:sym typeface="+mn-ea"/>
              </a:rPr>
              <a:t>th</a:t>
            </a:r>
            <a:r>
              <a:rPr lang="en-US" altLang="en-US" sz="2400" kern="0" dirty="0" smtClean="0">
                <a:solidFill>
                  <a:schemeClr val="tx1"/>
                </a:solidFill>
                <a:sym typeface="+mn-ea"/>
              </a:rPr>
              <a:t> (Tuesday), 9:00am, ET, 2 hours; </a:t>
            </a:r>
            <a:r>
              <a:rPr lang="en-US" altLang="en-US" sz="2400" kern="0" dirty="0" err="1" smtClean="0">
                <a:solidFill>
                  <a:schemeClr val="tx1"/>
                </a:solidFill>
                <a:sym typeface="+mn-ea"/>
              </a:rPr>
              <a:t>Webex</a:t>
            </a:r>
            <a:endParaRPr lang="en-US" altLang="en-US" sz="2400" kern="0" dirty="0">
              <a:solidFill>
                <a:schemeClr val="tx1"/>
              </a:solidFill>
              <a:cs typeface="+mn-ea"/>
              <a:sym typeface="Wingdings" panose="05000000000000000000" pitchFamily="2" charset="2"/>
            </a:endParaRPr>
          </a:p>
        </p:txBody>
      </p:sp>
      <p:sp>
        <p:nvSpPr>
          <p:cNvPr id="7"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err="1" smtClean="0"/>
              <a:t>TGbp</a:t>
            </a:r>
            <a:r>
              <a:rPr lang="en-US" altLang="zh-CN" sz="2800" kern="0" dirty="0" smtClean="0"/>
              <a:t> Teleconference Plan (Tentative) </a:t>
            </a:r>
            <a:endParaRPr lang="zh-CN" altLang="en-US" sz="2800" kern="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1"/>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3"/>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Jan 2025</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endParaRPr lang="en-US" altLang="en-US" sz="2400" i="1" dirty="0">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endParaRPr lang="en-US" altLang="en-US" sz="2400" i="1" dirty="0">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Jan 2025</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endParaRPr lang="en-US" altLang="zh-CN" sz="2000" dirty="0" smtClean="0"/>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endParaRPr lang="en-US" altLang="zh-CN" sz="2000" dirty="0" smtClean="0"/>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1"/>
              </a:rPr>
              <a:t>https</a:t>
            </a:r>
            <a:r>
              <a:rPr lang="en-US" altLang="zh-CN" sz="1600" dirty="0">
                <a:hlinkClick r:id="rId1"/>
              </a:rPr>
              <a:t>://standards.ieee.org/about/policies/bylaws/sect6-7.html#7</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2"/>
              </a:rPr>
              <a:t>https</a:t>
            </a:r>
            <a:r>
              <a:rPr lang="en-US" altLang="zh-CN" sz="1600" dirty="0">
                <a:hlinkClick r:id="rId2"/>
              </a:rPr>
              <a:t>://</a:t>
            </a:r>
            <a:r>
              <a:rPr lang="en-US" altLang="zh-CN" sz="1600" dirty="0" smtClean="0">
                <a:hlinkClick r:id="rId2"/>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endParaRPr lang="en-US" altLang="zh-CN" sz="2000" dirty="0" smtClean="0"/>
          </a:p>
          <a:p>
            <a:pPr lvl="1">
              <a:buSzPct val="150000"/>
            </a:pPr>
            <a:r>
              <a:rPr lang="en-US" altLang="zh-CN" sz="1600" dirty="0" smtClean="0">
                <a:hlinkClick r:id="rId3"/>
              </a:rPr>
              <a:t>https</a:t>
            </a:r>
            <a:r>
              <a:rPr lang="en-US" altLang="zh-CN" sz="1600" dirty="0">
                <a:hlinkClick r:id="rId3"/>
              </a:rPr>
              <a:t>://</a:t>
            </a:r>
            <a:r>
              <a:rPr lang="en-US" altLang="zh-CN" sz="1600" dirty="0" smtClean="0">
                <a:hlinkClick r:id="rId3"/>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endParaRPr lang="en-US" altLang="zh-CN" sz="2000" dirty="0" smtClean="0"/>
          </a:p>
          <a:p>
            <a:pPr lvl="1">
              <a:buSzPct val="150000"/>
            </a:pPr>
            <a:r>
              <a:rPr lang="en-US" altLang="zh-CN" sz="1600" dirty="0" smtClean="0">
                <a:hlinkClick r:id="rId4"/>
              </a:rPr>
              <a:t>http</a:t>
            </a:r>
            <a:r>
              <a:rPr lang="en-US" altLang="zh-CN" sz="1600" dirty="0">
                <a:hlinkClick r:id="rId4"/>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endParaRPr lang="en-US" altLang="zh-CN" sz="2000" dirty="0" smtClean="0"/>
          </a:p>
          <a:p>
            <a:pPr lvl="1">
              <a:buSzPct val="150000"/>
            </a:pPr>
            <a:r>
              <a:rPr lang="en-US" altLang="zh-CN" sz="1600" dirty="0" smtClean="0">
                <a:hlinkClick r:id="rId5"/>
              </a:rPr>
              <a:t>http</a:t>
            </a:r>
            <a:r>
              <a:rPr lang="en-US" altLang="zh-CN" sz="1600" dirty="0">
                <a:hlinkClick r:id="rId5"/>
              </a:rPr>
              <a:t>://</a:t>
            </a:r>
            <a:r>
              <a:rPr lang="en-US" altLang="zh-CN" sz="1600" dirty="0" smtClean="0">
                <a:hlinkClick r:id="rId5"/>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endParaRPr lang="en-US" altLang="zh-CN" sz="2000" dirty="0" smtClean="0"/>
          </a:p>
          <a:p>
            <a:pPr lvl="1">
              <a:buSzPct val="150000"/>
            </a:pPr>
            <a:r>
              <a:rPr lang="en-US" altLang="zh-CN" sz="1600" dirty="0" smtClean="0">
                <a:hlinkClick r:id="rId2"/>
              </a:rPr>
              <a:t>https</a:t>
            </a:r>
            <a:r>
              <a:rPr lang="en-US" altLang="zh-CN" sz="1600" dirty="0">
                <a:hlinkClick r:id="rId2"/>
              </a:rPr>
              <a:t>://standards.ieee.org/about/policies/opman/sect6.html</a:t>
            </a:r>
            <a:endParaRPr lang="en-US" altLang="zh-CN" sz="1600" dirty="0"/>
          </a:p>
        </p:txBody>
      </p:sp>
      <p:sp>
        <p:nvSpPr>
          <p:cNvPr id="7"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endParaRPr lang="en-US" sz="2000" dirty="0">
              <a:solidFill>
                <a:srgbClr val="FF0000"/>
              </a:solidFill>
            </a:endParaRPr>
          </a:p>
        </p:txBody>
      </p:sp>
      <p:sp>
        <p:nvSpPr>
          <p:cNvPr id="9"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Jan 2025</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endParaRPr lang="en-US" altLang="en-US" sz="2000"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endParaRPr lang="en-US" altLang="en-US" sz="18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endParaRPr lang="en-US" altLang="en-US" sz="1800" b="1" dirty="0">
              <a:latin typeface="Calibri" panose="020F0502020204030204" pitchFamily="34" charset="0"/>
              <a:cs typeface="Calibri" panose="020F0502020204030204" pitchFamily="34" charset="0"/>
            </a:endParaRP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endParaRPr lang="en-US" altLang="en-US" sz="1600" dirty="0">
              <a:latin typeface="Calibri" panose="020F0502020204030204" pitchFamily="34" charset="0"/>
              <a:cs typeface="Calibri" panose="020F0502020204030204" pitchFamily="34" charset="0"/>
            </a:endParaRP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endParaRPr lang="en-US" altLang="en-US" sz="18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endParaRPr lang="en-US" altLang="en-US" sz="18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endParaRPr lang="en-US" altLang="en-US" sz="1800" b="1"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endParaRPr lang="en-US" altLang="en-US" sz="1400" dirty="0">
              <a:latin typeface="Calibri" panose="020F0502020204030204" pitchFamily="34" charset="0"/>
              <a:cs typeface="Calibri" panose="020F0502020204030204" pitchFamily="34" charset="0"/>
            </a:endParaRPr>
          </a:p>
        </p:txBody>
      </p:sp>
      <p:sp>
        <p:nvSpPr>
          <p:cNvPr id="7"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Jan 2025</a:t>
            </a:r>
            <a:endParaRPr lang="en-US" dirty="0"/>
          </a:p>
        </p:txBody>
      </p:sp>
    </p:spTree>
  </p:cSld>
  <p:clrMapOvr>
    <a:masterClrMapping/>
  </p:clrMapOvr>
  <p:timing>
    <p:tnLst>
      <p:par>
        <p:cTn id="1" dur="indefinite" restart="never" nodeType="tmRoot"/>
      </p:par>
    </p:tnLst>
  </p:timing>
</p:sld>
</file>

<file path=ppt/tags/tag1.xml><?xml version="1.0" encoding="utf-8"?>
<p:tagLst xmlns:p="http://schemas.openxmlformats.org/presentationml/2006/main">
  <p:tag name="TABLE_ENDDRAG_ORIGIN_RECT" val="822*273"/>
  <p:tag name="TABLE_ENDDRAG_RECT" val="65*156*822*273"/>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0</TotalTime>
  <Words>31644</Words>
  <Application>WPS 演示</Application>
  <PresentationFormat>宽屏</PresentationFormat>
  <Paragraphs>1149</Paragraphs>
  <Slides>58</Slides>
  <Notes>0</Notes>
  <HiddenSlides>0</HiddenSlides>
  <MMClips>0</MMClips>
  <ScaleCrop>false</ScaleCrop>
  <HeadingPairs>
    <vt:vector size="8" baseType="variant">
      <vt:variant>
        <vt:lpstr>已用的字体</vt:lpstr>
      </vt:variant>
      <vt:variant>
        <vt:i4>14</vt:i4>
      </vt:variant>
      <vt:variant>
        <vt:lpstr>主题</vt:lpstr>
      </vt:variant>
      <vt:variant>
        <vt:i4>1</vt:i4>
      </vt:variant>
      <vt:variant>
        <vt:lpstr>嵌入 OLE 服务器</vt:lpstr>
      </vt:variant>
      <vt:variant>
        <vt:i4>1</vt:i4>
      </vt:variant>
      <vt:variant>
        <vt:lpstr>幻灯片标题</vt:lpstr>
      </vt:variant>
      <vt:variant>
        <vt:i4>58</vt:i4>
      </vt:variant>
    </vt:vector>
  </HeadingPairs>
  <TitlesOfParts>
    <vt:vector size="74" baseType="lpstr">
      <vt:lpstr>Arial</vt:lpstr>
      <vt:lpstr>宋体</vt:lpstr>
      <vt:lpstr>Wingdings</vt:lpstr>
      <vt:lpstr>Times New Roman</vt:lpstr>
      <vt:lpstr>MS PGothic</vt:lpstr>
      <vt:lpstr>MS Gothic</vt:lpstr>
      <vt:lpstr>Arial Unicode MS</vt:lpstr>
      <vt:lpstr>Arial Unicode MS</vt:lpstr>
      <vt:lpstr>Calibri</vt:lpstr>
      <vt:lpstr>Monotype Sorts</vt:lpstr>
      <vt:lpstr>Monotype Sorts</vt:lpstr>
      <vt:lpstr>微软雅黑</vt:lpstr>
      <vt:lpstr>Arial Black</vt:lpstr>
      <vt:lpstr>Wingdings</vt:lpstr>
      <vt:lpstr>802-11-Submission-16-9</vt:lpstr>
      <vt:lpstr>Word.Document.8</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Meeting agenda for the week</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SP Set #5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Sanechips</Company>
  <LinksUpToDate>false</LinksUpToDate>
  <SharedDoc>false</SharedDoc>
  <HyperlinksChanged>false</HyperlinksChanged>
  <AppVersion>14.0000</AppVersion>
  <Manager>Mr. Bo Sun</Manager>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TGbp Meeting Agenda</dc:title>
  <dc:creator>Mr. Bo Sun</dc:creator>
  <cp:keywords>Sep 2023</cp:keywords>
  <dc:subject>IEEE 802.11TGbp Meeting Agenda</dc:subject>
  <cp:lastModifiedBy>Bo Sun</cp:lastModifiedBy>
  <cp:revision>491</cp:revision>
  <cp:lastPrinted>2014-11-04T15:04:00Z</cp:lastPrinted>
  <dcterms:created xsi:type="dcterms:W3CDTF">2007-04-17T18:10:00Z</dcterms:created>
  <dcterms:modified xsi:type="dcterms:W3CDTF">2025-01-16T04:12:32Z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1EF28DE30C1E482482107B85B17C7B13</vt:lpwstr>
  </property>
</Properties>
</file>