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1263" r:id="rId2"/>
    <p:sldId id="1266" r:id="rId3"/>
    <p:sldId id="1267" r:id="rId4"/>
    <p:sldId id="1269" r:id="rId5"/>
    <p:sldId id="1270" r:id="rId6"/>
    <p:sldId id="1271" r:id="rId7"/>
    <p:sldId id="1273" r:id="rId8"/>
    <p:sldId id="1274" r:id="rId9"/>
    <p:sldId id="1275" r:id="rId10"/>
    <p:sldId id="1276" r:id="rId11"/>
    <p:sldId id="1278" r:id="rId12"/>
    <p:sldId id="1279" r:id="rId13"/>
    <p:sldId id="1385" r:id="rId14"/>
    <p:sldId id="1388" r:id="rId15"/>
    <p:sldId id="1387" r:id="rId16"/>
    <p:sldId id="1386" r:id="rId17"/>
    <p:sldId id="1296" r:id="rId18"/>
    <p:sldId id="1389" r:id="rId19"/>
    <p:sldId id="1283" r:id="rId20"/>
    <p:sldId id="1284" r:id="rId21"/>
    <p:sldId id="1366" r:id="rId22"/>
    <p:sldId id="1428" r:id="rId23"/>
    <p:sldId id="1429" r:id="rId24"/>
    <p:sldId id="1361" r:id="rId25"/>
    <p:sldId id="1287" r:id="rId26"/>
    <p:sldId id="1462" r:id="rId27"/>
    <p:sldId id="1336" r:id="rId28"/>
    <p:sldId id="1463" r:id="rId29"/>
    <p:sldId id="1427" r:id="rId30"/>
    <p:sldId id="1464" r:id="rId31"/>
    <p:sldId id="1313" r:id="rId32"/>
    <p:sldId id="1465" r:id="rId33"/>
    <p:sldId id="1367" r:id="rId34"/>
    <p:sldId id="1466" r:id="rId35"/>
    <p:sldId id="1379" r:id="rId36"/>
    <p:sldId id="1467" r:id="rId37"/>
    <p:sldId id="1291" r:id="rId38"/>
    <p:sldId id="1346" r:id="rId39"/>
    <p:sldId id="1347" r:id="rId4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2" autoAdjust="0"/>
    <p:restoredTop sz="95405"/>
  </p:normalViewPr>
  <p:slideViewPr>
    <p:cSldViewPr showGuides="1">
      <p:cViewPr varScale="1">
        <p:scale>
          <a:sx n="99" d="100"/>
          <a:sy n="99" d="100"/>
        </p:scale>
        <p:origin x="158"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1997r3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054-00-00bp-teleconference-minutes-january-2025.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2025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2025-01-08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615"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a:t>
            </a:r>
            <a:r>
              <a:rPr lang="en-US" altLang="en-US" sz="3200" dirty="0">
                <a:sym typeface="+mn-ea"/>
              </a:rPr>
              <a:t>the January IEEE 802 interim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January IEEE 802 interim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US" sz="2400" dirty="0">
                <a:sym typeface="+mn-ea"/>
                <a:hlinkClick r:id="rId2"/>
              </a:rPr>
              <a:t>https://cvent.me/d5xo5D</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 [30 mins]</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11-25/0010r0, Discussion on amp energizer: function and operation frequency, Yinan Qi (OPPO)</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11-24/2115, Long Range Backscatter Use Case, Nelson Costa (Haila Technologies)</a:t>
            </a: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11-24/1846r2, "AMP Client STA Types", Rojan Chitrakar (Huawei) - 10 mins [earlier slot preferred]</a:t>
            </a: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11-24/2132, AMP relay topology and operation, Zhanjing Bao (TCL)</a:t>
            </a: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11-25/0052, Active AMP STA Polling Requirements, Sebastian Max (Ericsson)</a:t>
            </a:r>
          </a:p>
          <a:p>
            <a:pPr marL="800100" lvl="1"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rPr>
              <a:t>11-25/0055, Wireless connectivity challenges for backscattering AMP STA, Solomon Trainin (Wiliot)</a:t>
            </a: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11-24/1982, Considerations For Sync Sequence Selection, Amichai Sanderovich (Wiliot)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11-24/2002, Low Complexity Backscatter AMP STS, Vytas Kezys (Haila)</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11-24/2114, Channel Correction in Long Range Backscatter, Nelson Costa (Haila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11-24/2128, Follow-up on Channel Shifting in Backscatter Operations, Nelson Costa (Haila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11-24/2143, Advantages of 802.11b DSS in Long-Range Backscatter, Nelson Costa (Haila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11-25/0027, AMP PPDU Design, Yinan Qi (OPPO) </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11-25/0028, AMP PPDU Configuration, Yinan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11-25/0033, UL Data Rates for AMP and PPDU, Chuanfeng He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11-25/0034, Sync field for AMP PPDU, Chuanfeng He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11-25/0042r0, AMP Downlink Sync Field Study, Steve Shellhammer (Qualcomm) [AM1 or AM2]</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11-25-0030r0, “AMP UL Bi-Static Leakage and Dynamic-Range Implications”, Dror Regev (Huawei) [ same slot as 0043]</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11-25-0043r0, “Passive AMP STA RF Power Harvesting Sensitivity Threshold”, Dror Regev (Huawei) [ same slot as 0030]</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11-25-0047r0, “Follow up on downlink sync field design”,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11-25-0048r0, “Discussion on uplink transmissions for backscatter STAs”,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11-25-0050r0, “AMP DL Wideband OOK Generation”, Panpan Li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11-25-0051r0, “Signal Design for OOK”, Leif Wilhelmsson (Ericsson)</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11-25/0058, AMP-monostatic-backscattering PHY followup,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11-25/0061, AMP-monostatic-backscattering-operation,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11-25/0075, Further Thoughts on AMP DL PPDU for Mono-static Backscattering, Rui Cao (NXP)</a:t>
            </a: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11-24/2112, Secure E2E Operation for AMP, </a:t>
            </a:r>
            <a:r>
              <a:rPr lang="en-US" altLang="en-US" sz="1800" kern="0" dirty="0" err="1" smtClean="0">
                <a:solidFill>
                  <a:schemeClr val="tx1"/>
                </a:solidFill>
                <a:latin typeface="Calibri" panose="020F0502020204030204" pitchFamily="34" charset="0"/>
                <a:cs typeface="Calibri" panose="020F0502020204030204" pitchFamily="34" charset="0"/>
                <a:sym typeface="+mn-ea"/>
              </a:rPr>
              <a:t>Sanket</a:t>
            </a:r>
            <a:r>
              <a:rPr lang="en-US" altLang="en-US" sz="1800" kern="0" dirty="0" smtClean="0">
                <a:solidFill>
                  <a:schemeClr val="tx1"/>
                </a:solidFill>
                <a:latin typeface="Calibri" panose="020F0502020204030204" pitchFamily="34" charset="0"/>
                <a:cs typeface="Calibri" panose="020F0502020204030204" pitchFamily="34" charset="0"/>
                <a:sym typeface="+mn-ea"/>
              </a:rPr>
              <a:t> </a:t>
            </a:r>
            <a:r>
              <a:rPr lang="en-US" altLang="en-US" sz="1800" kern="0" dirty="0" err="1" smtClean="0">
                <a:solidFill>
                  <a:schemeClr val="tx1"/>
                </a:solidFill>
                <a:latin typeface="Calibri" panose="020F0502020204030204" pitchFamily="34" charset="0"/>
                <a:cs typeface="Calibri" panose="020F0502020204030204" pitchFamily="34" charset="0"/>
                <a:sym typeface="+mn-ea"/>
              </a:rPr>
              <a:t>Kalamkar</a:t>
            </a:r>
            <a:r>
              <a:rPr lang="en-US" altLang="en-US" sz="18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11-24/2113, UL Access for AMP, </a:t>
            </a:r>
            <a:r>
              <a:rPr lang="en-US" altLang="zh-CN" sz="1800" kern="0" dirty="0" err="1" smtClean="0">
                <a:solidFill>
                  <a:schemeClr val="tx1"/>
                </a:solidFill>
                <a:latin typeface="Calibri" panose="020F0502020204030204" pitchFamily="34" charset="0"/>
                <a:cs typeface="Calibri" panose="020F0502020204030204" pitchFamily="34" charset="0"/>
                <a:sym typeface="+mn-ea"/>
              </a:rPr>
              <a:t>Sanket</a:t>
            </a:r>
            <a:r>
              <a:rPr lang="en-US" altLang="zh-CN" sz="1800" kern="0" dirty="0" smtClean="0">
                <a:solidFill>
                  <a:schemeClr val="tx1"/>
                </a:solidFill>
                <a:latin typeface="Calibri" panose="020F0502020204030204" pitchFamily="34" charset="0"/>
                <a:cs typeface="Calibri" panose="020F0502020204030204" pitchFamily="34" charset="0"/>
                <a:sym typeface="+mn-ea"/>
              </a:rPr>
              <a:t> </a:t>
            </a:r>
            <a:r>
              <a:rPr lang="en-US" altLang="zh-CN" sz="1800" kern="0" dirty="0" err="1" smtClean="0">
                <a:solidFill>
                  <a:schemeClr val="tx1"/>
                </a:solidFill>
                <a:latin typeface="Calibri" panose="020F0502020204030204" pitchFamily="34" charset="0"/>
                <a:cs typeface="Calibri" panose="020F0502020204030204" pitchFamily="34" charset="0"/>
                <a:sym typeface="+mn-ea"/>
              </a:rPr>
              <a:t>Kalamkar</a:t>
            </a:r>
            <a:r>
              <a:rPr lang="en-US" altLang="zh-CN" sz="1800" kern="0" dirty="0" smtClean="0">
                <a:solidFill>
                  <a:schemeClr val="tx1"/>
                </a:solidFill>
                <a:latin typeface="Calibri" panose="020F0502020204030204" pitchFamily="34" charset="0"/>
                <a:cs typeface="Calibri" panose="020F0502020204030204" pitchFamily="34" charset="0"/>
                <a:sym typeface="+mn-ea"/>
              </a:rPr>
              <a:t> (Qualcomm)</a:t>
            </a:r>
          </a:p>
          <a:p>
            <a:pPr marL="800100" lvl="1"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11-25/0015, </a:t>
            </a:r>
            <a:r>
              <a:rPr lang="en-US" altLang="zh-CN" sz="1800" kern="0" dirty="0" err="1" smtClean="0">
                <a:solidFill>
                  <a:schemeClr val="tx1"/>
                </a:solidFill>
                <a:latin typeface="Calibri" panose="020F0502020204030204" pitchFamily="34" charset="0"/>
                <a:cs typeface="Calibri" panose="020F0502020204030204" pitchFamily="34" charset="0"/>
                <a:sym typeface="+mn-ea"/>
              </a:rPr>
              <a:t>Leveraing</a:t>
            </a:r>
            <a:r>
              <a:rPr lang="en-US" altLang="zh-CN" sz="1800" kern="0" dirty="0" smtClean="0">
                <a:solidFill>
                  <a:schemeClr val="tx1"/>
                </a:solidFill>
                <a:latin typeface="Calibri" panose="020F0502020204030204" pitchFamily="34" charset="0"/>
                <a:cs typeface="Calibri" panose="020F0502020204030204" pitchFamily="34" charset="0"/>
                <a:sym typeface="+mn-ea"/>
              </a:rPr>
              <a:t> EBCS and WUR to design MAC for 802.11bp, Kamran </a:t>
            </a:r>
            <a:r>
              <a:rPr lang="en-US" altLang="zh-CN" sz="1800" kern="0" dirty="0" err="1" smtClean="0">
                <a:solidFill>
                  <a:schemeClr val="tx1"/>
                </a:solidFill>
                <a:latin typeface="Calibri" panose="020F0502020204030204" pitchFamily="34" charset="0"/>
                <a:cs typeface="Calibri" panose="020F0502020204030204" pitchFamily="34" charset="0"/>
                <a:sym typeface="+mn-ea"/>
              </a:rPr>
              <a:t>Nishat</a:t>
            </a:r>
            <a:r>
              <a:rPr lang="en-US" altLang="zh-CN" sz="1800" kern="0" dirty="0" smtClean="0">
                <a:solidFill>
                  <a:schemeClr val="tx1"/>
                </a:solidFill>
                <a:latin typeface="Calibri" panose="020F0502020204030204" pitchFamily="34" charset="0"/>
                <a:cs typeface="Calibri" panose="020F0502020204030204" pitchFamily="34" charset="0"/>
                <a:sym typeface="+mn-ea"/>
              </a:rPr>
              <a:t> (</a:t>
            </a:r>
            <a:r>
              <a:rPr lang="en-US" altLang="zh-CN" sz="1800" kern="0" dirty="0" err="1" smtClean="0">
                <a:solidFill>
                  <a:schemeClr val="tx1"/>
                </a:solidFill>
                <a:latin typeface="Calibri" panose="020F0502020204030204" pitchFamily="34" charset="0"/>
                <a:cs typeface="Calibri" panose="020F0502020204030204" pitchFamily="34" charset="0"/>
                <a:sym typeface="+mn-ea"/>
              </a:rPr>
              <a:t>Haila</a:t>
            </a:r>
            <a:r>
              <a:rPr lang="en-US" altLang="zh-CN" sz="1800" kern="0" dirty="0" smtClean="0">
                <a:solidFill>
                  <a:schemeClr val="tx1"/>
                </a:solidFill>
                <a:latin typeface="Calibri" panose="020F0502020204030204" pitchFamily="34" charset="0"/>
                <a:cs typeface="Calibri" panose="020F0502020204030204" pitchFamily="34" charset="0"/>
                <a:sym typeface="+mn-ea"/>
              </a:rPr>
              <a:t> Technologies)</a:t>
            </a:r>
          </a:p>
          <a:p>
            <a:pPr marL="800100" lvl="1" indent="-342900" algn="just">
              <a:buFontTx/>
              <a:buChar char="•"/>
              <a:defRPr/>
            </a:pPr>
            <a:r>
              <a:rPr lang="en-US" altLang="en-US" sz="1800" kern="0" dirty="0" smtClean="0">
                <a:solidFill>
                  <a:schemeClr val="tx1"/>
                </a:solidFill>
                <a:latin typeface="Calibri" panose="020F0502020204030204" pitchFamily="34" charset="0"/>
                <a:cs typeface="Calibri" panose="020F0502020204030204" pitchFamily="34" charset="0"/>
                <a:sym typeface="+mn-ea"/>
              </a:rPr>
              <a:t>11-25/0021</a:t>
            </a:r>
            <a:r>
              <a:rPr lang="en-US" altLang="en-US" sz="1800" kern="0" dirty="0">
                <a:solidFill>
                  <a:schemeClr val="tx1"/>
                </a:solidFill>
                <a:latin typeface="Calibri" panose="020F0502020204030204" pitchFamily="34" charset="0"/>
                <a:cs typeface="Calibri" panose="020F0502020204030204" pitchFamily="34" charset="0"/>
                <a:sym typeface="+mn-ea"/>
              </a:rPr>
              <a:t>, Channel access and trigger design for active STAs, You-wei Chen (MediaTek)</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11-25/0031, Trigger based multiple access for AMP, Chuanfeng He (OPPO)</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11-25/0032, Duty-cycle AMP operation, Chuanfeng He (OPPO)</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11-25/0035, CDM access for AMP,  Chuanfeng He (OPPO)</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11-25/0037r0, “Follow-up on AMP Energizer”, Ian Bajaj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11-25/0038r0, “Use Case for AMP STA Reporting”, Ian Bajaj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11-25/0039r0, “ AMP Open Service Period”, Ian Bajaj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11-25/0041, Follow up on AMP identification, Zhanjing Bao (TCL)</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11-25/0045r0, "Channel Access for Backscatter non-AP AMP STAs", Rojan Chitrakar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11-25/0046r0, "Channel Access for Active Tx non-AP AMP STAs", Rojan Chitrakar (Huawei)</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11-25/0091, frame format discussion follow up, Liwen Chu (NXP)</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11-25/0094, AMP device management, Liwen Chu (NXP)</a:t>
            </a:r>
          </a:p>
          <a:p>
            <a:pPr marL="800100" lvl="1" indent="-342900" algn="just">
              <a:buFontTx/>
              <a:buChar char="•"/>
              <a:defRPr/>
            </a:pPr>
            <a:r>
              <a:rPr lang="en-US" altLang="en-US" sz="18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lgn="just">
              <a:buFontTx/>
              <a:buChar char="•"/>
              <a:defRPr/>
            </a:pPr>
            <a:r>
              <a:rPr lang="en-US" altLang="en-US" sz="18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8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11-25/0029, WPT Protocol, Wave and PPDU, Yinan Qi (OPPO)</a:t>
            </a: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11-25/0012, WPT Waveform Comparison, Amichai Sanderovich (Wiliot)</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11-24/1998, Secure Transaction Methods with Low Computation Complexity for AMP Devices, Hui Luo (Infineon)</a:t>
            </a: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11-24/1916, Recap of Compact Secure Transaction Methods for AMP, Hui Luo (Infineon)</a:t>
            </a: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401</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AM1, 401</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p>
          <a:p>
            <a:pPr eaLnBrk="0" hangingPunct="0">
              <a:spcBef>
                <a:spcPts val="0"/>
              </a:spcBef>
              <a:defRPr/>
            </a:pPr>
            <a:r>
              <a:rPr lang="en-US" altLang="en-GB" sz="1800" dirty="0">
                <a:sym typeface="+mn-ea"/>
              </a:rPr>
              <a:t>SPs and Motions</a:t>
            </a:r>
          </a:p>
          <a:p>
            <a:pPr eaLnBrk="0" hangingPunct="0">
              <a:spcBef>
                <a:spcPts val="0"/>
              </a:spcBef>
              <a:defRPr/>
            </a:pPr>
            <a:r>
              <a:rPr lang="en-US" altLang="en-GB" sz="1800" dirty="0" smtClean="0">
                <a:solidFill>
                  <a:schemeClr val="tx1"/>
                </a:solidFill>
                <a:sym typeface="+mn-ea"/>
              </a:rPr>
              <a:t>Contribution discussion</a:t>
            </a:r>
          </a:p>
          <a:p>
            <a:pPr eaLnBrk="0" hangingPunct="0">
              <a:spcBef>
                <a:spcPts val="0"/>
              </a:spcBef>
              <a:defRPr/>
            </a:pPr>
            <a:r>
              <a:rPr lang="en-US" altLang="en-GB" sz="1800" dirty="0" smtClean="0">
                <a:solidFill>
                  <a:schemeClr val="tx1"/>
                </a:solidFill>
                <a:sym typeface="+mn-ea"/>
              </a:rPr>
              <a:t>Timeline Review</a:t>
            </a: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AM2, 401</a:t>
            </a:r>
            <a:r>
              <a:rPr lang="en-GB" altLang="en-US" sz="1800" u="sng" dirty="0" smtClean="0">
                <a:solidFill>
                  <a:schemeClr val="tx1"/>
                </a:solidFill>
              </a:rPr>
              <a:t>)</a:t>
            </a:r>
          </a:p>
          <a:p>
            <a:pPr lvl="0" eaLnBrk="0" hangingPunct="0">
              <a:lnSpc>
                <a:spcPct val="100000"/>
              </a:lnSpc>
              <a:spcBef>
                <a:spcPts val="0"/>
              </a:spcBef>
              <a:defRPr/>
            </a:pPr>
            <a:r>
              <a:rPr lang="en-US" sz="1800" dirty="0" smtClean="0">
                <a:solidFill>
                  <a:schemeClr val="tx1"/>
                </a:solidFill>
              </a:rPr>
              <a:t>Regular items</a:t>
            </a:r>
          </a:p>
          <a:p>
            <a:pPr lvl="0" eaLnBrk="0" hangingPunct="0">
              <a:lnSpc>
                <a:spcPct val="100000"/>
              </a:lnSpc>
              <a:spcBef>
                <a:spcPts val="0"/>
              </a:spcBef>
              <a:defRPr/>
            </a:pPr>
            <a:r>
              <a:rPr lang="en-US" sz="1800" dirty="0" smtClean="0">
                <a:solidFill>
                  <a:schemeClr val="tx1"/>
                </a:solidFill>
              </a:rPr>
              <a:t>Approve TG minutes</a:t>
            </a:r>
          </a:p>
          <a:p>
            <a:pPr eaLnBrk="0" hangingPunct="0">
              <a:lnSpc>
                <a:spcPct val="100000"/>
              </a:lnSpc>
              <a:spcBef>
                <a:spcPts val="0"/>
              </a:spcBef>
              <a:defRPr/>
            </a:pPr>
            <a:r>
              <a:rPr lang="en-US" altLang="en-GB" sz="1800" dirty="0" smtClean="0">
                <a:solidFill>
                  <a:schemeClr val="tx1"/>
                </a:solidFill>
              </a:rPr>
              <a:t>FRD/SFD motion</a:t>
            </a:r>
          </a:p>
          <a:p>
            <a:pPr eaLnBrk="0" hangingPunct="0">
              <a:lnSpc>
                <a:spcPct val="100000"/>
              </a:lnSpc>
              <a:spcBef>
                <a:spcPts val="0"/>
              </a:spcBef>
              <a:defRPr/>
            </a:pPr>
            <a:r>
              <a:rPr lang="en-US" altLang="en-GB" sz="1800" dirty="0" smtClean="0">
                <a:solidFill>
                  <a:schemeClr val="tx1"/>
                </a:solidFill>
              </a:rPr>
              <a:t>Contribution discussion</a:t>
            </a:r>
          </a:p>
          <a:p>
            <a:pPr lvl="0" eaLnBrk="0" hangingPunct="0">
              <a:lnSpc>
                <a:spcPct val="100000"/>
              </a:lnSpc>
              <a:spcBef>
                <a:spcPts val="0"/>
              </a:spcBef>
              <a:defRPr/>
            </a:pPr>
            <a:r>
              <a:rPr lang="en-GB" altLang="en-US" sz="1800" dirty="0">
                <a:solidFill>
                  <a:schemeClr val="tx1"/>
                </a:solidFill>
                <a:sym typeface="+mn-ea"/>
              </a:rPr>
              <a:t>Recess</a:t>
            </a: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401</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p>
          <a:p>
            <a:pPr lvl="0" eaLnBrk="0" hangingPunct="0">
              <a:lnSpc>
                <a:spcPct val="100000"/>
              </a:lnSpc>
              <a:spcBef>
                <a:spcPts val="0"/>
              </a:spcBef>
              <a:defRPr/>
            </a:pPr>
            <a:r>
              <a:rPr lang="en-US" altLang="en-GB" sz="1800" dirty="0" smtClean="0">
                <a:solidFill>
                  <a:schemeClr val="tx1"/>
                </a:solidFill>
                <a:sym typeface="+mn-ea"/>
              </a:rPr>
              <a:t>Contribution discussion</a:t>
            </a:r>
          </a:p>
          <a:p>
            <a:pPr lvl="0" eaLnBrk="0" hangingPunct="0">
              <a:lnSpc>
                <a:spcPct val="100000"/>
              </a:lnSpc>
              <a:spcBef>
                <a:spcPts val="0"/>
              </a:spcBef>
              <a:defRPr/>
            </a:pPr>
            <a:r>
              <a:rPr lang="en-US" altLang="en-GB" sz="1800" dirty="0" smtClean="0">
                <a:solidFill>
                  <a:schemeClr val="tx1"/>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extLst>
                    <a:ext uri="{9D8B030D-6E8A-4147-A177-3AD203B41FA5}">
                      <a16:colId xmlns:a16="http://schemas.microsoft.com/office/drawing/2014/main" val="20000"/>
                    </a:ext>
                  </a:extLst>
                </a:gridCol>
                <a:gridCol w="1943100">
                  <a:extLst>
                    <a:ext uri="{9D8B030D-6E8A-4147-A177-3AD203B41FA5}">
                      <a16:colId xmlns:a16="http://schemas.microsoft.com/office/drawing/2014/main" val="20001"/>
                    </a:ext>
                  </a:extLst>
                </a:gridCol>
                <a:gridCol w="1363980">
                  <a:extLst>
                    <a:ext uri="{9D8B030D-6E8A-4147-A177-3AD203B41FA5}">
                      <a16:colId xmlns:a16="http://schemas.microsoft.com/office/drawing/2014/main" val="20002"/>
                    </a:ext>
                  </a:extLst>
                </a:gridCol>
                <a:gridCol w="1798955">
                  <a:extLst>
                    <a:ext uri="{9D8B030D-6E8A-4147-A177-3AD203B41FA5}">
                      <a16:colId xmlns:a16="http://schemas.microsoft.com/office/drawing/2014/main" val="20003"/>
                    </a:ext>
                  </a:extLst>
                </a:gridCol>
                <a:gridCol w="2193925">
                  <a:extLst>
                    <a:ext uri="{9D8B030D-6E8A-4147-A177-3AD203B41FA5}">
                      <a16:colId xmlns:a16="http://schemas.microsoft.com/office/drawing/2014/main" val="20004"/>
                    </a:ext>
                  </a:extLst>
                </a:gridCol>
                <a:gridCol w="1149985">
                  <a:extLst>
                    <a:ext uri="{9D8B030D-6E8A-4147-A177-3AD203B41FA5}">
                      <a16:colId xmlns:a16="http://schemas.microsoft.com/office/drawing/2014/main" val="20005"/>
                    </a:ext>
                  </a:extLst>
                </a:gridCol>
              </a:tblGrid>
              <a:tr h="424180">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657225">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802.11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(PHY)</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(MAC/WPT/Sec)</a:t>
                      </a: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656590">
                <a:tc>
                  <a:txBody>
                    <a:bodyPr/>
                    <a:lstStyle/>
                    <a:p>
                      <a:pPr>
                        <a:buNone/>
                      </a:pPr>
                      <a:r>
                        <a:rPr lang="en-US" altLang="zh-CN" sz="1800" dirty="0"/>
                        <a:t>AM2 (10:30~12:30)</a:t>
                      </a:r>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657225">
                <a:tc>
                  <a:txBody>
                    <a:bodyPr/>
                    <a:lstStyle/>
                    <a:p>
                      <a:pPr>
                        <a:buNone/>
                      </a:pPr>
                      <a:r>
                        <a:rPr lang="en-US" altLang="zh-CN" sz="1800" dirty="0"/>
                        <a:t>PM1 (13:30~15:30)</a:t>
                      </a:r>
                    </a:p>
                  </a:txBody>
                  <a:tcPr/>
                </a:tc>
                <a:tc>
                  <a:txBody>
                    <a:bodyPr/>
                    <a:lstStyle/>
                    <a:p>
                      <a:pPr algn="ctr">
                        <a:buNone/>
                      </a:pP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3"/>
                  </a:ext>
                </a:extLst>
              </a:tr>
              <a:tr h="657225">
                <a:tc>
                  <a:txBody>
                    <a:bodyPr/>
                    <a:lstStyle/>
                    <a:p>
                      <a:pPr>
                        <a:buNone/>
                      </a:pPr>
                      <a:r>
                        <a:rPr lang="en-US" altLang="zh-CN" sz="1800"/>
                        <a:t>PM2 (16:00~18:00)</a:t>
                      </a:r>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24815">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Interim </a:t>
            </a:r>
            <a:r>
              <a:rPr lang="en-US" sz="3200" kern="0" dirty="0" smtClean="0">
                <a:solidFill>
                  <a:srgbClr val="0000FF"/>
                </a:solidFill>
                <a:latin typeface="Arial Black" panose="020B0A04020102020204" pitchFamily="34" charset="0"/>
              </a:rPr>
              <a:t>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p>
          <a:p>
            <a:pPr lvl="1" algn="l" eaLnBrk="0" hangingPunct="0">
              <a:buClrTx/>
              <a:buSzTx/>
              <a:buFontTx/>
              <a:buChar char="–"/>
              <a:defRPr/>
            </a:pPr>
            <a:r>
              <a:rPr lang="en-US" altLang="en-GB" dirty="0" smtClean="0">
                <a:solidFill>
                  <a:srgbClr val="00B050"/>
                </a:solidFill>
                <a:sym typeface="+mn-ea"/>
              </a:rPr>
              <a:t>11-24/1846r2, "AMP Client STA Types", Rojan Chitrakar (Huawei) - 10 mins [earlier slot preferred]</a:t>
            </a:r>
          </a:p>
          <a:p>
            <a:pPr lvl="1" algn="l" eaLnBrk="0" hangingPunct="0">
              <a:buClrTx/>
              <a:buSzTx/>
              <a:buFontTx/>
              <a:buChar char="–"/>
              <a:defRPr/>
            </a:pPr>
            <a:r>
              <a:rPr lang="en-US" altLang="en-GB" b="0" dirty="0" smtClean="0">
                <a:solidFill>
                  <a:srgbClr val="00B050"/>
                </a:solidFill>
                <a:sym typeface="+mn-ea"/>
              </a:rPr>
              <a:t>11-24/2132, AMP relay topology and operation, Zhanjing Bao (TCL)</a:t>
            </a:r>
            <a:endParaRPr lang="en-US" altLang="en-GB" b="0" dirty="0" smtClean="0">
              <a:solidFill>
                <a:srgbClr val="00B050"/>
              </a:solidFill>
            </a:endParaRPr>
          </a:p>
          <a:p>
            <a:pPr lvl="1" algn="l" eaLnBrk="0" hangingPunct="0">
              <a:buClrTx/>
              <a:buSzTx/>
              <a:buFontTx/>
              <a:buChar char="–"/>
              <a:defRPr/>
            </a:pPr>
            <a:r>
              <a:rPr lang="en-US" altLang="en-GB" b="0" dirty="0" smtClean="0">
                <a:solidFill>
                  <a:srgbClr val="00B050"/>
                </a:solidFill>
                <a:sym typeface="+mn-ea"/>
              </a:rPr>
              <a:t>11-25/0052, Active AMP STA Polling Requirements, Sebastian Max (Ericsson)</a:t>
            </a:r>
            <a:endParaRPr lang="en-US" altLang="en-GB" b="0" dirty="0" smtClean="0">
              <a:solidFill>
                <a:srgbClr val="00B050"/>
              </a:solidFill>
            </a:endParaRPr>
          </a:p>
          <a:p>
            <a:pPr lvl="1" algn="l" eaLnBrk="0" hangingPunct="0">
              <a:buClrTx/>
              <a:buSzTx/>
              <a:buFontTx/>
              <a:buChar char="–"/>
              <a:defRPr/>
            </a:pPr>
            <a:r>
              <a:rPr lang="en-US" altLang="en-GB" b="0" dirty="0" smtClean="0">
                <a:solidFill>
                  <a:srgbClr val="00B050"/>
                </a:solidFill>
                <a:sym typeface="+mn-ea"/>
              </a:rPr>
              <a:t>11-25/0055, Wireless connectivity challenges for backscattering AMP STA, Solomon Trainin (Wiliot)</a:t>
            </a:r>
            <a:endParaRPr lang="en-US" altLang="en-GB" b="0" dirty="0" smtClean="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Nov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Jan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https://mentor.ieee.org/802.11/dcn/24/11-24-1965-00-00bp-2024-11-plenary-meeting-minutes.docx</a:t>
            </a:r>
            <a:endParaRPr lang="en-GB" altLang="en-US" sz="2400" dirty="0">
              <a:sym typeface="+mn-ea"/>
            </a:endParaRPr>
          </a:p>
          <a:p>
            <a:pPr lvl="1" indent="-342900" eaLnBrk="0" hangingPunct="0">
              <a:buFontTx/>
              <a:buChar char="-"/>
              <a:defRPr/>
            </a:pPr>
            <a:r>
              <a:rPr lang="en-GB" altLang="en-US" sz="2400" dirty="0">
                <a:sym typeface="+mn-ea"/>
                <a:hlinkClick r:id="rId3"/>
              </a:rPr>
              <a:t>https://</a:t>
            </a:r>
            <a:r>
              <a:rPr lang="en-GB" altLang="en-US" sz="2400" dirty="0" smtClean="0">
                <a:sym typeface="+mn-ea"/>
                <a:hlinkClick r:id="rId3"/>
              </a:rPr>
              <a:t>mentor.ieee.org/802.11/dcn/24/11-24-2038-00-00bp-ieee-802-11-tgbp-ambient-power-communication-teleconference-minutes-december.docx</a:t>
            </a:r>
          </a:p>
          <a:p>
            <a:pPr lvl="1" indent="-342900" eaLnBrk="0" hangingPunct="0">
              <a:buFontTx/>
              <a:buChar char="-"/>
              <a:defRPr/>
            </a:pPr>
            <a:r>
              <a:rPr lang="en-GB" altLang="en-US" sz="2400" dirty="0" smtClean="0">
                <a:sym typeface="+mn-ea"/>
                <a:hlinkClick r:id="rId3"/>
              </a:rPr>
              <a:t>https</a:t>
            </a:r>
            <a:r>
              <a:rPr lang="en-GB" altLang="en-US" sz="2400" dirty="0">
                <a:sym typeface="+mn-ea"/>
                <a:hlinkClick r:id="rId3"/>
              </a:rPr>
              <a:t>://mentor.ieee.org/802.11/dcn/25/11-25-0054-00-00bp-teleconference-minutes-january-2025.docx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Yinan</a:t>
            </a:r>
            <a:r>
              <a:rPr lang="en-GB" altLang="en-US" sz="2400" dirty="0" smtClean="0">
                <a:sym typeface="+mn-ea"/>
              </a:rPr>
              <a:t> Qi</a:t>
            </a:r>
            <a:endParaRPr lang="en-GB" altLang="en-US" sz="2400" dirty="0"/>
          </a:p>
          <a:p>
            <a:pPr marL="0" lvl="0" indent="0" eaLnBrk="0" hangingPunct="0">
              <a:buNone/>
              <a:defRPr/>
            </a:pPr>
            <a:r>
              <a:rPr lang="en-GB" altLang="en-US" sz="2400" dirty="0" smtClean="0">
                <a:sym typeface="+mn-ea"/>
              </a:rPr>
              <a:t>Result: </a:t>
            </a:r>
            <a:r>
              <a:rPr lang="en-GB" altLang="en-US" sz="2400"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https://mentor.ieee.org/802.11/dcn/24/11-24-1307-03-00bp-proposed-tgbp-functional-requirements.doc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a:t>
            </a:r>
            <a:r>
              <a:rPr lang="en-GB" altLang="en-US" sz="2400" dirty="0" smtClean="0">
                <a:sym typeface="+mn-ea"/>
              </a:rPr>
              <a:t>Sebastian Max</a:t>
            </a:r>
            <a:endParaRPr lang="en-GB" altLang="en-US" sz="2400" dirty="0"/>
          </a:p>
          <a:p>
            <a:pPr marL="0" lvl="0" indent="0" eaLnBrk="0" hangingPunct="0">
              <a:buNone/>
              <a:defRPr/>
            </a:pPr>
            <a:r>
              <a:rPr lang="en-GB" altLang="en-US" sz="2400" dirty="0" smtClean="0">
                <a:sym typeface="+mn-ea"/>
              </a:rPr>
              <a:t>Result: </a:t>
            </a:r>
            <a:r>
              <a:rPr lang="en-GB" altLang="en-US" sz="2400"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2"/>
              </a:rPr>
              <a:t>https://mentor.ieee.org/802.11/dcn/24/11-24-1613-03-00bp-specification-framework-for-tgbp.docx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r>
              <a:rPr lang="en-GB" altLang="en-US" sz="2400" dirty="0" err="1" smtClean="0">
                <a:sym typeface="+mn-ea"/>
              </a:rPr>
              <a:t>Zhanjin</a:t>
            </a:r>
            <a:r>
              <a:rPr lang="en-GB" altLang="en-US" dirty="0" err="1" smtClean="0">
                <a:sym typeface="+mn-ea"/>
              </a:rPr>
              <a:t>g</a:t>
            </a:r>
            <a:r>
              <a:rPr lang="en-GB" altLang="en-US" dirty="0" smtClean="0">
                <a:sym typeface="+mn-ea"/>
              </a:rPr>
              <a:t> </a:t>
            </a:r>
            <a:r>
              <a:rPr lang="en-GB" altLang="en-US" dirty="0" err="1" smtClean="0">
                <a:sym typeface="+mn-ea"/>
              </a:rPr>
              <a:t>Bao</a:t>
            </a:r>
            <a:endParaRPr lang="en-GB" altLang="en-US" sz="2400" dirty="0"/>
          </a:p>
          <a:p>
            <a:pPr marL="0" lvl="0" indent="0" eaLnBrk="0" hangingPunct="0">
              <a:buNone/>
              <a:defRPr/>
            </a:pPr>
            <a:r>
              <a:rPr lang="en-GB" altLang="en-US" sz="2400" dirty="0" smtClean="0">
                <a:sym typeface="+mn-ea"/>
              </a:rPr>
              <a:t>Result: </a:t>
            </a:r>
            <a:r>
              <a:rPr lang="en-GB" altLang="en-US" sz="2400" dirty="0" smtClean="0">
                <a:sym typeface="+mn-ea"/>
              </a:rPr>
              <a:t>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 (PHY) [2</a:t>
            </a:r>
            <a:r>
              <a:rPr lang="en-US" altLang="en-GB" sz="2400" dirty="0" smtClean="0">
                <a:sym typeface="+mn-ea"/>
              </a:rPr>
              <a:t>0</a:t>
            </a:r>
            <a:r>
              <a:rPr lang="en-GB" altLang="en-US" sz="2400" dirty="0" smtClean="0">
                <a:sym typeface="+mn-ea"/>
              </a:rPr>
              <a:t> </a:t>
            </a:r>
            <a:r>
              <a:rPr lang="en-GB" altLang="en-US" sz="2400" dirty="0" err="1" smtClean="0">
                <a:sym typeface="+mn-ea"/>
              </a:rPr>
              <a:t>mins</a:t>
            </a:r>
            <a:r>
              <a:rPr lang="en-GB" altLang="en-US" sz="2400" dirty="0" smtClean="0">
                <a:sym typeface="+mn-ea"/>
              </a:rPr>
              <a:t> for each]</a:t>
            </a:r>
            <a:endParaRPr lang="en-GB" altLang="en-US" sz="2400" dirty="0" smtClean="0"/>
          </a:p>
          <a:p>
            <a:pPr lvl="1" algn="l" eaLnBrk="0" hangingPunct="0">
              <a:buClrTx/>
              <a:buSzTx/>
              <a:buFontTx/>
              <a:buChar char="–"/>
              <a:defRPr/>
            </a:pPr>
            <a:r>
              <a:rPr lang="en-US" altLang="zh-CN" sz="2200" dirty="0" smtClean="0">
                <a:solidFill>
                  <a:srgbClr val="00B050"/>
                </a:solidFill>
                <a:sym typeface="+mn-ea"/>
              </a:rPr>
              <a:t>11-24/2114, Channel Correction in Long Range Backscatter, Nelson Costa (Haila Technologies)</a:t>
            </a:r>
          </a:p>
          <a:p>
            <a:pPr lvl="1" algn="l" eaLnBrk="0" hangingPunct="0">
              <a:buClrTx/>
              <a:buSzTx/>
              <a:buFontTx/>
              <a:buChar char="–"/>
              <a:defRPr/>
            </a:pPr>
            <a:r>
              <a:rPr lang="en-US" altLang="zh-CN" sz="2200" dirty="0" smtClean="0">
                <a:solidFill>
                  <a:srgbClr val="00B050"/>
                </a:solidFill>
                <a:sym typeface="+mn-ea"/>
              </a:rPr>
              <a:t>11-24/2128, Follow-up on Channel Shifting in Backscatter Operations, Nelson Costa (Haila Technologies)</a:t>
            </a:r>
          </a:p>
          <a:p>
            <a:pPr lvl="1" algn="l" eaLnBrk="0" hangingPunct="0">
              <a:buClrTx/>
              <a:buSzTx/>
              <a:buFontTx/>
              <a:buChar char="–"/>
              <a:defRPr/>
            </a:pPr>
            <a:r>
              <a:rPr lang="en-US" altLang="zh-CN" sz="2200" dirty="0" smtClean="0">
                <a:solidFill>
                  <a:srgbClr val="00B050"/>
                </a:solidFill>
                <a:sym typeface="+mn-ea"/>
              </a:rPr>
              <a:t>11-24/2143, Advantages of 802.11b DSS in Long-Range Backscatter, Nelson Costa (Haila Technologies)</a:t>
            </a:r>
          </a:p>
          <a:p>
            <a:pPr lvl="1" algn="l" eaLnBrk="0" hangingPunct="0">
              <a:buClrTx/>
              <a:buSzTx/>
              <a:buFontTx/>
              <a:buChar char="–"/>
              <a:defRPr/>
            </a:pPr>
            <a:r>
              <a:rPr lang="en-US" altLang="zh-CN" sz="2200" dirty="0" smtClean="0">
                <a:solidFill>
                  <a:srgbClr val="00B050"/>
                </a:solidFill>
                <a:sym typeface="+mn-ea"/>
              </a:rPr>
              <a:t>11-25/0027, AMP PPDU Design, Yinan Qi (OPPO) </a:t>
            </a:r>
          </a:p>
          <a:p>
            <a:pPr lvl="1" algn="l" eaLnBrk="0" hangingPunct="0">
              <a:buClrTx/>
              <a:buSzTx/>
              <a:buFontTx/>
              <a:buChar char="–"/>
              <a:defRPr/>
            </a:pPr>
            <a:r>
              <a:rPr lang="en-US" altLang="zh-CN" sz="2200" dirty="0" smtClean="0">
                <a:solidFill>
                  <a:srgbClr val="00B050"/>
                </a:solidFill>
                <a:sym typeface="+mn-ea"/>
              </a:rPr>
              <a:t>11-25/0028, AMP PPDU Configuration, Yinan Qi (OPPO)</a:t>
            </a:r>
          </a:p>
          <a:p>
            <a:pPr lvl="1" eaLnBrk="0" hangingPunct="0">
              <a:defRPr/>
            </a:pPr>
            <a:r>
              <a:rPr lang="en-US" altLang="en-GB" dirty="0">
                <a:solidFill>
                  <a:srgbClr val="00B050"/>
                </a:solidFill>
                <a:sym typeface="+mn-ea"/>
              </a:rPr>
              <a:t>11-25/0033, UL Data Rates for AMP and PPDU, </a:t>
            </a:r>
            <a:r>
              <a:rPr lang="en-US" altLang="en-GB" dirty="0" err="1" smtClean="0">
                <a:solidFill>
                  <a:srgbClr val="00B050"/>
                </a:solidFill>
                <a:sym typeface="+mn-ea"/>
              </a:rPr>
              <a:t>Weijie</a:t>
            </a:r>
            <a:r>
              <a:rPr lang="en-US" altLang="en-GB" dirty="0" smtClean="0">
                <a:solidFill>
                  <a:srgbClr val="00B050"/>
                </a:solidFill>
                <a:sym typeface="+mn-ea"/>
              </a:rPr>
              <a:t> Xu (OPPO</a:t>
            </a:r>
            <a:r>
              <a:rPr lang="en-US" altLang="en-GB" dirty="0" smtClean="0">
                <a:solidFill>
                  <a:srgbClr val="00B050"/>
                </a:solidFill>
                <a:sym typeface="+mn-ea"/>
              </a:rPr>
              <a:t>)</a:t>
            </a:r>
            <a:endParaRPr lang="en-US" altLang="zh-CN" sz="2200" dirty="0" smtClean="0">
              <a:solidFill>
                <a:srgbClr val="00B050"/>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en-GB" sz="2300" dirty="0" smtClean="0">
                <a:solidFill>
                  <a:schemeClr val="tx1"/>
                </a:solidFill>
                <a:sym typeface="+mn-ea"/>
              </a:rPr>
              <a:t>11-25/0034</a:t>
            </a:r>
            <a:r>
              <a:rPr lang="en-US" altLang="en-GB" sz="2300" dirty="0">
                <a:solidFill>
                  <a:schemeClr val="tx1"/>
                </a:solidFill>
                <a:sym typeface="+mn-ea"/>
              </a:rPr>
              <a:t>, Sync field for AMP PPDU, </a:t>
            </a:r>
            <a:r>
              <a:rPr lang="en-US" altLang="en-GB" sz="2300" dirty="0" err="1" smtClean="0">
                <a:solidFill>
                  <a:schemeClr val="tx1"/>
                </a:solidFill>
                <a:sym typeface="+mn-ea"/>
              </a:rPr>
              <a:t>Wejie</a:t>
            </a:r>
            <a:r>
              <a:rPr lang="en-US" altLang="en-GB" sz="2300" dirty="0" smtClean="0">
                <a:solidFill>
                  <a:schemeClr val="tx1"/>
                </a:solidFill>
                <a:sym typeface="+mn-ea"/>
              </a:rPr>
              <a:t> Xu (OPPO</a:t>
            </a:r>
            <a:r>
              <a:rPr lang="en-US" altLang="en-GB" sz="2300" dirty="0">
                <a:solidFill>
                  <a:schemeClr val="tx1"/>
                </a:solidFill>
                <a:sym typeface="+mn-ea"/>
              </a:rPr>
              <a:t>)</a:t>
            </a:r>
          </a:p>
          <a:p>
            <a:pPr lvl="1" algn="l" eaLnBrk="0" hangingPunct="0">
              <a:buClrTx/>
              <a:buSzTx/>
              <a:buFontTx/>
              <a:buChar char="–"/>
              <a:defRPr/>
            </a:pPr>
            <a:r>
              <a:rPr lang="en-US" altLang="en-GB" sz="2300" dirty="0" smtClean="0">
                <a:solidFill>
                  <a:schemeClr val="tx1"/>
                </a:solidFill>
                <a:sym typeface="+mn-ea"/>
              </a:rPr>
              <a:t>11-25/0042r0, AMP Downlink Sync Field Study, Steve </a:t>
            </a:r>
            <a:r>
              <a:rPr lang="en-US" altLang="en-GB" sz="2300" dirty="0" err="1" smtClean="0">
                <a:solidFill>
                  <a:schemeClr val="tx1"/>
                </a:solidFill>
                <a:sym typeface="+mn-ea"/>
              </a:rPr>
              <a:t>Shellhammer</a:t>
            </a:r>
            <a:r>
              <a:rPr lang="en-US" altLang="en-GB" sz="2300" dirty="0" smtClean="0">
                <a:solidFill>
                  <a:schemeClr val="tx1"/>
                </a:solidFill>
                <a:sym typeface="+mn-ea"/>
              </a:rPr>
              <a:t> (Qualcomm) [AM1 or AM2]</a:t>
            </a:r>
          </a:p>
          <a:p>
            <a:pPr lvl="1" algn="l" eaLnBrk="0" hangingPunct="0">
              <a:buClrTx/>
              <a:buSzTx/>
              <a:buFontTx/>
              <a:buChar char="–"/>
              <a:defRPr/>
            </a:pPr>
            <a:r>
              <a:rPr lang="en-US" altLang="en-GB" sz="2300" dirty="0" smtClean="0">
                <a:solidFill>
                  <a:schemeClr val="tx1"/>
                </a:solidFill>
                <a:sym typeface="+mn-ea"/>
              </a:rPr>
              <a:t>11-25-0030r0</a:t>
            </a:r>
            <a:r>
              <a:rPr lang="en-US" altLang="en-GB" sz="2300" dirty="0">
                <a:solidFill>
                  <a:schemeClr val="tx1"/>
                </a:solidFill>
                <a:sym typeface="+mn-ea"/>
              </a:rPr>
              <a:t>, “AMP UL Bi-Static Leakage and Dynamic-Range Implications”, Dror Regev (Huawei) [ same slot as 0043]</a:t>
            </a:r>
          </a:p>
          <a:p>
            <a:pPr lvl="1" algn="l" eaLnBrk="0" hangingPunct="0">
              <a:buClrTx/>
              <a:buSzTx/>
              <a:buFontTx/>
              <a:buChar char="–"/>
              <a:defRPr/>
            </a:pPr>
            <a:r>
              <a:rPr lang="en-US" altLang="en-GB" sz="2300" dirty="0">
                <a:solidFill>
                  <a:schemeClr val="tx1"/>
                </a:solidFill>
                <a:sym typeface="+mn-ea"/>
              </a:rPr>
              <a:t>11-25-0043r0, “Passive AMP STA RF Power Harvesting Sensitivity Threshold”, Dror Regev (Huawei) [ same slot as 0030</a:t>
            </a:r>
            <a:r>
              <a:rPr lang="en-US" altLang="en-GB" sz="2300" dirty="0" smtClean="0">
                <a:solidFill>
                  <a:schemeClr val="tx1"/>
                </a:solidFill>
                <a:sym typeface="+mn-ea"/>
              </a:rPr>
              <a:t>]</a:t>
            </a:r>
          </a:p>
          <a:p>
            <a:pPr lvl="1" eaLnBrk="0" hangingPunct="0">
              <a:defRPr/>
            </a:pPr>
            <a:r>
              <a:rPr lang="en-US" altLang="zh-CN" sz="2400" dirty="0">
                <a:sym typeface="+mn-ea"/>
              </a:rPr>
              <a:t>11-25-0047r0, “Follow up on downlink sync field design”, Bin Qian (Huawei)</a:t>
            </a:r>
          </a:p>
          <a:p>
            <a:pPr lvl="1" eaLnBrk="0" hangingPunct="0">
              <a:defRPr/>
            </a:pPr>
            <a:r>
              <a:rPr lang="en-US" altLang="zh-CN" sz="2400" dirty="0">
                <a:sym typeface="+mn-ea"/>
              </a:rPr>
              <a:t>11-25-0048r0, “Discussion on uplink transmissions for backscatter STAs”, Bin Qian (Huawei</a:t>
            </a:r>
            <a:r>
              <a:rPr lang="en-US" altLang="zh-CN" sz="2400" dirty="0" smtClean="0">
                <a:sym typeface="+mn-ea"/>
              </a:rPr>
              <a:t>)</a:t>
            </a:r>
            <a:endParaRPr lang="en-US" altLang="en-GB" sz="2300" dirty="0" smtClean="0">
              <a:solidFill>
                <a:schemeClr val="tx1"/>
              </a:solidFill>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200" dirty="0" smtClean="0">
                <a:solidFill>
                  <a:schemeClr val="tx1"/>
                </a:solidFill>
                <a:sym typeface="+mn-ea"/>
              </a:rPr>
              <a:t>11-25/0050r0</a:t>
            </a:r>
            <a:r>
              <a:rPr lang="en-US" altLang="zh-CN" sz="2200" dirty="0">
                <a:solidFill>
                  <a:schemeClr val="tx1"/>
                </a:solidFill>
                <a:sym typeface="+mn-ea"/>
              </a:rPr>
              <a:t>, “AMP DL Wideband OOK Generation”, Panpan Li (Huawei)</a:t>
            </a:r>
          </a:p>
          <a:p>
            <a:pPr lvl="1" algn="l" eaLnBrk="0" hangingPunct="0">
              <a:buClrTx/>
              <a:buSzTx/>
              <a:buFontTx/>
              <a:buChar char="–"/>
              <a:defRPr/>
            </a:pPr>
            <a:r>
              <a:rPr lang="en-US" altLang="zh-CN" sz="2200" dirty="0" smtClean="0">
                <a:solidFill>
                  <a:schemeClr val="tx1"/>
                </a:solidFill>
                <a:sym typeface="+mn-ea"/>
              </a:rPr>
              <a:t>11-25/0051r0</a:t>
            </a:r>
            <a:r>
              <a:rPr lang="en-US" altLang="zh-CN" sz="2200" dirty="0">
                <a:solidFill>
                  <a:schemeClr val="tx1"/>
                </a:solidFill>
                <a:sym typeface="+mn-ea"/>
              </a:rPr>
              <a:t>, “Signal Design for OOK”, Leif Wilhelmsson (Ericsson)</a:t>
            </a:r>
          </a:p>
          <a:p>
            <a:pPr lvl="1" eaLnBrk="0" hangingPunct="0">
              <a:defRPr/>
            </a:pPr>
            <a:r>
              <a:rPr lang="en-US" altLang="zh-CN" sz="2200" dirty="0">
                <a:sym typeface="+mn-ea"/>
              </a:rPr>
              <a:t>11-25/0058, AMP-monostatic-backscattering PHY followup, Rui Cao (NXP)</a:t>
            </a:r>
          </a:p>
          <a:p>
            <a:pPr lvl="1" eaLnBrk="0" hangingPunct="0">
              <a:defRPr/>
            </a:pPr>
            <a:r>
              <a:rPr lang="en-US" altLang="en-GB" sz="2200" dirty="0">
                <a:sym typeface="+mn-ea"/>
              </a:rPr>
              <a:t>11-25/0061, AMP-monostatic-backscattering-operation, </a:t>
            </a:r>
            <a:r>
              <a:rPr lang="en-US" altLang="en-GB" sz="2200" dirty="0" err="1">
                <a:sym typeface="+mn-ea"/>
              </a:rPr>
              <a:t>Rui</a:t>
            </a:r>
            <a:r>
              <a:rPr lang="en-US" altLang="en-GB" sz="2200" dirty="0">
                <a:sym typeface="+mn-ea"/>
              </a:rPr>
              <a:t> Cao (NXP)</a:t>
            </a:r>
          </a:p>
          <a:p>
            <a:pPr lvl="1" eaLnBrk="0" hangingPunct="0">
              <a:defRPr/>
            </a:pPr>
            <a:r>
              <a:rPr lang="en-US" altLang="en-GB" sz="2200" dirty="0">
                <a:sym typeface="+mn-ea"/>
              </a:rPr>
              <a:t>11-25/0075, Further Thoughts on AMP DL PPDU for Mono-static Backscattering, </a:t>
            </a:r>
            <a:r>
              <a:rPr lang="en-US" altLang="en-GB" sz="2200" dirty="0" err="1">
                <a:sym typeface="+mn-ea"/>
              </a:rPr>
              <a:t>Rui</a:t>
            </a:r>
            <a:r>
              <a:rPr lang="en-US" altLang="en-GB" sz="2200" dirty="0">
                <a:sym typeface="+mn-ea"/>
              </a:rPr>
              <a:t> Cao (NXP)</a:t>
            </a:r>
            <a:endParaRPr lang="en-US" altLang="zh-CN" sz="2200" dirty="0">
              <a:sym typeface="+mn-ea"/>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eaLnBrk="0" hangingPunct="0">
              <a:defRPr/>
            </a:pPr>
            <a:r>
              <a:rPr lang="en-US" altLang="en-US" sz="2100" dirty="0" smtClean="0">
                <a:sym typeface="+mn-ea"/>
              </a:rPr>
              <a:t>11-24/2112</a:t>
            </a:r>
            <a:r>
              <a:rPr lang="en-US" altLang="en-US" sz="2100" dirty="0">
                <a:sym typeface="+mn-ea"/>
              </a:rPr>
              <a:t>, Secure E2E Operation for AMP, </a:t>
            </a:r>
            <a:r>
              <a:rPr lang="en-US" altLang="en-US" sz="2100" dirty="0" err="1">
                <a:sym typeface="+mn-ea"/>
              </a:rPr>
              <a:t>Sanket</a:t>
            </a:r>
            <a:r>
              <a:rPr lang="en-US" altLang="en-US" sz="2100" dirty="0">
                <a:sym typeface="+mn-ea"/>
              </a:rPr>
              <a:t> </a:t>
            </a:r>
            <a:r>
              <a:rPr lang="en-US" altLang="en-US" sz="2100" dirty="0" err="1">
                <a:sym typeface="+mn-ea"/>
              </a:rPr>
              <a:t>Kalamkar</a:t>
            </a:r>
            <a:r>
              <a:rPr lang="en-US" altLang="en-US" sz="2100" dirty="0">
                <a:sym typeface="+mn-ea"/>
              </a:rPr>
              <a:t> (Qualcomm)</a:t>
            </a:r>
          </a:p>
          <a:p>
            <a:pPr lvl="1" eaLnBrk="0" hangingPunct="0">
              <a:defRPr/>
            </a:pPr>
            <a:r>
              <a:rPr lang="en-US" altLang="zh-CN" sz="2100" dirty="0">
                <a:sym typeface="+mn-ea"/>
              </a:rPr>
              <a:t>11-24/2113, UL Access for AMP, </a:t>
            </a:r>
            <a:r>
              <a:rPr lang="en-US" altLang="zh-CN" sz="2100" dirty="0" err="1">
                <a:sym typeface="+mn-ea"/>
              </a:rPr>
              <a:t>Sanket</a:t>
            </a:r>
            <a:r>
              <a:rPr lang="en-US" altLang="zh-CN" sz="2100" dirty="0">
                <a:sym typeface="+mn-ea"/>
              </a:rPr>
              <a:t> </a:t>
            </a:r>
            <a:r>
              <a:rPr lang="en-US" altLang="zh-CN" sz="2100" dirty="0" err="1">
                <a:sym typeface="+mn-ea"/>
              </a:rPr>
              <a:t>Kalamkar</a:t>
            </a:r>
            <a:r>
              <a:rPr lang="en-US" altLang="zh-CN" sz="2100" dirty="0">
                <a:sym typeface="+mn-ea"/>
              </a:rPr>
              <a:t> (Qualcomm)</a:t>
            </a:r>
          </a:p>
          <a:p>
            <a:pPr lvl="1" eaLnBrk="0" hangingPunct="0">
              <a:defRPr/>
            </a:pPr>
            <a:r>
              <a:rPr lang="en-US" altLang="zh-CN" sz="2100" dirty="0">
                <a:sym typeface="+mn-ea"/>
              </a:rPr>
              <a:t>11-25/0015, </a:t>
            </a:r>
            <a:r>
              <a:rPr lang="en-US" altLang="zh-CN" sz="2100" dirty="0" err="1">
                <a:sym typeface="+mn-ea"/>
              </a:rPr>
              <a:t>Leveraing</a:t>
            </a:r>
            <a:r>
              <a:rPr lang="en-US" altLang="zh-CN" sz="2100" dirty="0">
                <a:sym typeface="+mn-ea"/>
              </a:rPr>
              <a:t> EBCS and WUR to design MAC for 802.11bp, Kamran </a:t>
            </a:r>
            <a:r>
              <a:rPr lang="en-US" altLang="zh-CN" sz="2100" dirty="0" err="1">
                <a:sym typeface="+mn-ea"/>
              </a:rPr>
              <a:t>Nishat</a:t>
            </a:r>
            <a:r>
              <a:rPr lang="en-US" altLang="zh-CN" sz="2100" dirty="0">
                <a:sym typeface="+mn-ea"/>
              </a:rPr>
              <a:t> (</a:t>
            </a:r>
            <a:r>
              <a:rPr lang="en-US" altLang="zh-CN" sz="2100" dirty="0" err="1">
                <a:sym typeface="+mn-ea"/>
              </a:rPr>
              <a:t>Haila</a:t>
            </a:r>
            <a:r>
              <a:rPr lang="en-US" altLang="zh-CN" sz="2100" dirty="0">
                <a:sym typeface="+mn-ea"/>
              </a:rPr>
              <a:t> Technologies)</a:t>
            </a:r>
          </a:p>
          <a:p>
            <a:pPr lvl="1" eaLnBrk="0" hangingPunct="0">
              <a:defRPr/>
            </a:pPr>
            <a:r>
              <a:rPr lang="en-US" altLang="en-GB" sz="2100" dirty="0">
                <a:sym typeface="+mn-ea"/>
              </a:rPr>
              <a:t>11-25/0021, Channel access and trigger design for active STAs, You-</a:t>
            </a:r>
            <a:r>
              <a:rPr lang="en-US" altLang="en-GB" sz="2100" dirty="0" err="1">
                <a:sym typeface="+mn-ea"/>
              </a:rPr>
              <a:t>wei</a:t>
            </a:r>
            <a:r>
              <a:rPr lang="en-US" altLang="en-GB" sz="2100" dirty="0">
                <a:sym typeface="+mn-ea"/>
              </a:rPr>
              <a:t> Chen (</a:t>
            </a:r>
            <a:r>
              <a:rPr lang="en-US" altLang="en-GB" sz="2100" dirty="0" err="1">
                <a:sym typeface="+mn-ea"/>
              </a:rPr>
              <a:t>MediaTek</a:t>
            </a:r>
            <a:r>
              <a:rPr lang="en-US" altLang="en-GB" sz="2100" dirty="0">
                <a:sym typeface="+mn-ea"/>
              </a:rPr>
              <a:t>)</a:t>
            </a:r>
          </a:p>
          <a:p>
            <a:pPr lvl="1" eaLnBrk="0" hangingPunct="0">
              <a:defRPr/>
            </a:pPr>
            <a:r>
              <a:rPr lang="en-US" altLang="en-GB" sz="2100" dirty="0">
                <a:sym typeface="+mn-ea"/>
              </a:rPr>
              <a:t>11-25/0031, Trigger based multiple access for AMP, </a:t>
            </a:r>
            <a:r>
              <a:rPr lang="en-US" altLang="en-GB" sz="2100" dirty="0" err="1">
                <a:sym typeface="+mn-ea"/>
              </a:rPr>
              <a:t>Chuanfeng</a:t>
            </a:r>
            <a:r>
              <a:rPr lang="en-US" altLang="en-GB" sz="2100" dirty="0">
                <a:sym typeface="+mn-ea"/>
              </a:rPr>
              <a:t> He (OPPO)</a:t>
            </a:r>
          </a:p>
          <a:p>
            <a:pPr lvl="1" eaLnBrk="0" hangingPunct="0">
              <a:defRPr/>
            </a:pPr>
            <a:r>
              <a:rPr lang="en-US" altLang="en-GB" sz="2100" dirty="0">
                <a:sym typeface="+mn-ea"/>
              </a:rPr>
              <a:t>11-25/0032, Duty-cycle AMP operation, </a:t>
            </a:r>
            <a:r>
              <a:rPr lang="en-US" altLang="en-GB" sz="2100" dirty="0" err="1">
                <a:sym typeface="+mn-ea"/>
              </a:rPr>
              <a:t>Chuanfeng</a:t>
            </a:r>
            <a:r>
              <a:rPr lang="en-US" altLang="en-GB" sz="2100" dirty="0">
                <a:sym typeface="+mn-ea"/>
              </a:rPr>
              <a:t> He (OPPO)</a:t>
            </a:r>
            <a:endParaRPr lang="en-US" altLang="zh-CN" sz="2100" dirty="0">
              <a:sym typeface="+mn-ea"/>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dirty="0" smtClean="0">
                <a:sym typeface="+mn-ea"/>
              </a:rPr>
              <a:t>11-25/0035</a:t>
            </a:r>
            <a:r>
              <a:rPr lang="en-US" altLang="en-GB" dirty="0">
                <a:sym typeface="+mn-ea"/>
              </a:rPr>
              <a:t>, CDM access for AMP,  </a:t>
            </a:r>
            <a:r>
              <a:rPr lang="en-US" altLang="en-GB" dirty="0" err="1" smtClean="0">
                <a:sym typeface="+mn-ea"/>
              </a:rPr>
              <a:t>Weijie</a:t>
            </a:r>
            <a:r>
              <a:rPr lang="en-US" altLang="en-GB" dirty="0" smtClean="0">
                <a:sym typeface="+mn-ea"/>
              </a:rPr>
              <a:t> Xu (OPPO</a:t>
            </a:r>
            <a:r>
              <a:rPr lang="en-US" altLang="en-GB" dirty="0">
                <a:sym typeface="+mn-ea"/>
              </a:rPr>
              <a:t>)</a:t>
            </a:r>
            <a:endParaRPr lang="en-US" altLang="en-GB" dirty="0">
              <a:solidFill>
                <a:schemeClr val="tx1"/>
              </a:solidFill>
              <a:sym typeface="+mn-ea"/>
            </a:endParaRPr>
          </a:p>
          <a:p>
            <a:pPr lvl="1" algn="l" eaLnBrk="0" hangingPunct="0">
              <a:buClrTx/>
              <a:buSzTx/>
              <a:buFontTx/>
              <a:buChar char="–"/>
              <a:defRPr/>
            </a:pPr>
            <a:r>
              <a:rPr lang="en-US" altLang="en-GB" dirty="0">
                <a:sym typeface="+mn-ea"/>
              </a:rPr>
              <a:t>11-25/0037r0, “Follow-up on AMP Energizer”, Ian Bajaj (Huawei)</a:t>
            </a:r>
          </a:p>
          <a:p>
            <a:pPr lvl="1" algn="l" eaLnBrk="0" hangingPunct="0">
              <a:buClrTx/>
              <a:buSzTx/>
              <a:buFontTx/>
              <a:buChar char="–"/>
              <a:defRPr/>
            </a:pPr>
            <a:r>
              <a:rPr lang="en-US" altLang="en-US" dirty="0">
                <a:sym typeface="+mn-ea"/>
              </a:rPr>
              <a:t>11-25/0038r0, “Use Case for AMP STA Reporting”, Ian Bajaj (Huawei</a:t>
            </a:r>
            <a:r>
              <a:rPr lang="en-US" altLang="en-US" dirty="0" smtClean="0">
                <a:sym typeface="+mn-ea"/>
              </a:rPr>
              <a:t>)</a:t>
            </a:r>
          </a:p>
          <a:p>
            <a:pPr lvl="1" eaLnBrk="0" hangingPunct="0">
              <a:defRPr/>
            </a:pPr>
            <a:r>
              <a:rPr lang="en-US" altLang="en-US" dirty="0">
                <a:sym typeface="+mn-ea"/>
              </a:rPr>
              <a:t>11-25/0039r0, “ AMP Open Service Period”, Ian Bajaj (Huawei)</a:t>
            </a:r>
          </a:p>
          <a:p>
            <a:pPr lvl="1" eaLnBrk="0" hangingPunct="0">
              <a:defRPr/>
            </a:pPr>
            <a:r>
              <a:rPr lang="en-US" altLang="en-US" dirty="0">
                <a:sym typeface="+mn-ea"/>
              </a:rPr>
              <a:t>11-25/0041, Follow up on AMP identification, </a:t>
            </a:r>
            <a:r>
              <a:rPr lang="en-US" altLang="en-US" dirty="0" err="1">
                <a:sym typeface="+mn-ea"/>
              </a:rPr>
              <a:t>Zhanjing</a:t>
            </a:r>
            <a:r>
              <a:rPr lang="en-US" altLang="en-US" dirty="0">
                <a:sym typeface="+mn-ea"/>
              </a:rPr>
              <a:t> </a:t>
            </a:r>
            <a:r>
              <a:rPr lang="en-US" altLang="en-US" dirty="0" err="1">
                <a:sym typeface="+mn-ea"/>
              </a:rPr>
              <a:t>Bao</a:t>
            </a:r>
            <a:r>
              <a:rPr lang="en-US" altLang="en-US" dirty="0">
                <a:sym typeface="+mn-ea"/>
              </a:rPr>
              <a:t> (TCL)</a:t>
            </a:r>
            <a:endParaRPr lang="en-US" altLang="en-GB" dirty="0">
              <a:sym typeface="+mn-ea"/>
            </a:endParaRPr>
          </a:p>
          <a:p>
            <a:pPr lvl="1" eaLnBrk="0" hangingPunct="0">
              <a:defRPr/>
            </a:pPr>
            <a:r>
              <a:rPr lang="en-US" altLang="en-US" dirty="0">
                <a:sym typeface="+mn-ea"/>
              </a:rPr>
              <a:t>11-25/0045r0, "Channel Access for Backscatter non-AP AMP STAs", </a:t>
            </a:r>
            <a:r>
              <a:rPr lang="en-US" altLang="en-US" dirty="0" err="1">
                <a:sym typeface="+mn-ea"/>
              </a:rPr>
              <a:t>Rojan</a:t>
            </a:r>
            <a:r>
              <a:rPr lang="en-US" altLang="en-US" dirty="0">
                <a:sym typeface="+mn-ea"/>
              </a:rPr>
              <a:t> </a:t>
            </a:r>
            <a:r>
              <a:rPr lang="en-US" altLang="en-US" dirty="0" err="1">
                <a:sym typeface="+mn-ea"/>
              </a:rPr>
              <a:t>Chitrakar</a:t>
            </a:r>
            <a:r>
              <a:rPr lang="en-US" altLang="en-US" dirty="0">
                <a:sym typeface="+mn-ea"/>
              </a:rPr>
              <a:t> (Huawei</a:t>
            </a:r>
            <a:r>
              <a:rPr lang="en-US" altLang="en-US" dirty="0" smtClean="0">
                <a:sym typeface="+mn-ea"/>
              </a:rPr>
              <a:t>)</a:t>
            </a:r>
            <a:endParaRPr lang="en-US" altLang="en-US" dirty="0">
              <a:solidFill>
                <a:schemeClr val="tx1"/>
              </a:solidFill>
              <a:sym typeface="+mn-ea"/>
            </a:endParaRPr>
          </a:p>
          <a:p>
            <a:pPr algn="l" eaLnBrk="0" hangingPunct="0">
              <a:buClrTx/>
              <a:buSzTx/>
              <a:buFontTx/>
              <a:defRPr/>
            </a:pPr>
            <a:r>
              <a:rPr lang="en-US" altLang="en-GB" dirty="0" smtClean="0"/>
              <a:t>Any </a:t>
            </a:r>
            <a:r>
              <a:rPr lang="en-US" altLang="en-GB" dirty="0"/>
              <a:t>other business?</a:t>
            </a:r>
          </a:p>
          <a:p>
            <a:pPr lvl="0" eaLnBrk="0" hangingPunct="0">
              <a:defRPr/>
            </a:pPr>
            <a:r>
              <a:rPr lang="en-US" altLang="en-GB" dirty="0">
                <a:sym typeface="+mn-ea"/>
              </a:rPr>
              <a:t>Recess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Jan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smtClean="0"/>
              <a:t>Contribution discussion (MAC/WPT/Sec)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sz="2400" dirty="0" smtClean="0">
                <a:sym typeface="+mn-ea"/>
              </a:rPr>
              <a:t>11-25/0046r0</a:t>
            </a:r>
            <a:r>
              <a:rPr lang="en-US" altLang="en-US" sz="2400" dirty="0">
                <a:sym typeface="+mn-ea"/>
              </a:rPr>
              <a:t>, "Channel Access for Active Tx non-AP AMP STAs", Rojan Chitrakar (Huawei)</a:t>
            </a:r>
          </a:p>
          <a:p>
            <a:pPr lvl="1" algn="l" eaLnBrk="0" hangingPunct="0">
              <a:buClrTx/>
              <a:buSzTx/>
              <a:buFontTx/>
              <a:buChar char="–"/>
              <a:defRPr/>
            </a:pPr>
            <a:r>
              <a:rPr lang="en-US" altLang="en-US" sz="2400" dirty="0">
                <a:sym typeface="+mn-ea"/>
              </a:rPr>
              <a:t>11-25/0091, frame format discussion follow up, Liwen Chu (NXP</a:t>
            </a:r>
            <a:r>
              <a:rPr lang="en-US" altLang="en-US" sz="2400" dirty="0" smtClean="0">
                <a:sym typeface="+mn-ea"/>
              </a:rPr>
              <a:t>)</a:t>
            </a:r>
          </a:p>
          <a:p>
            <a:pPr lvl="1" eaLnBrk="0" hangingPunct="0">
              <a:defRPr/>
            </a:pPr>
            <a:r>
              <a:rPr lang="en-US" altLang="en-GB" sz="2400" dirty="0">
                <a:sym typeface="+mn-ea"/>
              </a:rPr>
              <a:t>11-25/0094, AMP device management, </a:t>
            </a:r>
            <a:r>
              <a:rPr lang="en-US" altLang="en-GB" sz="2400" dirty="0" err="1">
                <a:sym typeface="+mn-ea"/>
              </a:rPr>
              <a:t>Liwen</a:t>
            </a:r>
            <a:r>
              <a:rPr lang="en-US" altLang="en-GB" sz="2400" dirty="0">
                <a:sym typeface="+mn-ea"/>
              </a:rPr>
              <a:t> Chu (NXP</a:t>
            </a:r>
            <a:r>
              <a:rPr lang="en-US" altLang="en-GB" sz="2400" dirty="0" smtClean="0">
                <a:sym typeface="+mn-ea"/>
              </a:rPr>
              <a:t>)</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11-25/0029, WPT Protocol, Wave and PPDU, Yinan Qi (OPPO)</a:t>
            </a:r>
            <a:endParaRPr lang="en-US" altLang="en-US" sz="2400" dirty="0">
              <a:solidFill>
                <a:schemeClr val="tx1"/>
              </a:solidFill>
              <a:sym typeface="+mn-ea"/>
            </a:endParaRPr>
          </a:p>
          <a:p>
            <a:pPr lvl="1" algn="l" eaLnBrk="0" hangingPunct="0">
              <a:buClrTx/>
              <a:buSzTx/>
              <a:buFontTx/>
              <a:buChar char="–"/>
              <a:defRPr/>
            </a:pPr>
            <a:r>
              <a:rPr lang="en-US" altLang="en-US" sz="2400" dirty="0">
                <a:sym typeface="+mn-ea"/>
              </a:rPr>
              <a:t>11-25/0012, WPT Waveform Comparison, Amichai Sanderovich (Wiliot)</a:t>
            </a:r>
          </a:p>
          <a:p>
            <a:pPr lvl="1" algn="l" eaLnBrk="0" hangingPunct="0">
              <a:buClrTx/>
              <a:buSzTx/>
              <a:buFontTx/>
              <a:buChar char="–"/>
              <a:defRPr/>
            </a:pPr>
            <a:r>
              <a:rPr lang="en-US" altLang="en-US" sz="2400" dirty="0">
                <a:sym typeface="+mn-ea"/>
              </a:rPr>
              <a:t>11-24/1916, Recap of Compact Secure Transaction Methods for AMP, Hui Luo (Infineon)</a:t>
            </a:r>
            <a:r>
              <a:rPr lang="en-US" altLang="en-US" sz="2400"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Interim Jan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sym typeface="+mn-ea"/>
              </a:rPr>
              <a:t>SPs and Motions (TG motions refer to 11-24/1322)</a:t>
            </a:r>
          </a:p>
          <a:p>
            <a:pPr eaLnBrk="0" hangingPunct="0">
              <a:defRPr/>
            </a:pPr>
            <a:r>
              <a:rPr lang="en-US" altLang="en-GB" sz="2400" dirty="0" smtClean="0">
                <a:sym typeface="+mn-ea"/>
              </a:rPr>
              <a:t>Contribution discussion [20 </a:t>
            </a:r>
            <a:r>
              <a:rPr lang="en-US" altLang="en-GB" sz="2400" dirty="0" err="1" smtClean="0">
                <a:sym typeface="+mn-ea"/>
              </a:rPr>
              <a:t>mins</a:t>
            </a:r>
            <a:r>
              <a:rPr lang="en-US" altLang="en-GB" sz="2400" dirty="0" smtClean="0">
                <a:sym typeface="+mn-ea"/>
              </a:rPr>
              <a:t> for each presentation including Q&amp;A]</a:t>
            </a:r>
            <a:endParaRPr lang="en-US" altLang="en-GB" sz="2400" dirty="0" smtClean="0"/>
          </a:p>
          <a:p>
            <a:pPr lvl="1" algn="l" eaLnBrk="0" hangingPunct="0">
              <a:buClrTx/>
              <a:buSzTx/>
              <a:buFontTx/>
              <a:buChar char="–"/>
              <a:defRPr/>
            </a:pPr>
            <a:r>
              <a:rPr lang="en-US" altLang="en-GB" sz="2400" dirty="0" smtClean="0">
                <a:sym typeface="+mn-ea"/>
              </a:rPr>
              <a:t>11-25/0096, Active AMP STA polling procedure, Liwen Chu (NXP)</a:t>
            </a:r>
            <a:endParaRPr lang="en-US" altLang="en-GB" sz="2400" i="1" dirty="0" smtClean="0">
              <a:solidFill>
                <a:schemeClr val="tx1"/>
              </a:solidFill>
              <a:highlight>
                <a:srgbClr val="FFFF00"/>
              </a:highlight>
              <a:sym typeface="+mn-ea"/>
            </a:endParaRP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2025</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Jan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Feb 11</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Mar 4</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Jan 2025</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1446</TotalTime>
  <Words>3491</Words>
  <Application>Microsoft Office PowerPoint</Application>
  <PresentationFormat>宽屏</PresentationFormat>
  <Paragraphs>575</Paragraphs>
  <Slides>39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39</vt:i4>
      </vt:variant>
    </vt:vector>
  </HeadingPairs>
  <TitlesOfParts>
    <vt:vector size="5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457</cp:revision>
  <cp:lastPrinted>2014-11-04T15:04:00Z</cp:lastPrinted>
  <dcterms:created xsi:type="dcterms:W3CDTF">2007-04-17T18:10:00Z</dcterms:created>
  <dcterms:modified xsi:type="dcterms:W3CDTF">2025-01-13T16:04:05Z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