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76" r:id="rId2"/>
    <p:sldId id="277" r:id="rId3"/>
    <p:sldId id="280" r:id="rId4"/>
    <p:sldId id="281" r:id="rId5"/>
    <p:sldId id="288" r:id="rId6"/>
    <p:sldId id="287" r:id="rId7"/>
    <p:sldId id="286"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434" autoAdjust="0"/>
    <p:restoredTop sz="94626"/>
  </p:normalViewPr>
  <p:slideViewPr>
    <p:cSldViewPr>
      <p:cViewPr varScale="1">
        <p:scale>
          <a:sx n="118" d="100"/>
          <a:sy n="118" d="100"/>
        </p:scale>
        <p:origin x="216" y="25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116" d="100"/>
          <a:sy n="116" d="100"/>
        </p:scale>
        <p:origin x="5168" y="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2/13/25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a:t>
            </a:fld>
            <a:endParaRPr lang="en-US"/>
          </a:p>
        </p:txBody>
      </p:sp>
    </p:spTree>
    <p:extLst>
      <p:ext uri="{BB962C8B-B14F-4D97-AF65-F5344CB8AC3E}">
        <p14:creationId xmlns:p14="http://schemas.microsoft.com/office/powerpoint/2010/main" val="2297197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339518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dirty="0"/>
              <a:t>Yanjun Sun, Apple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8" name="Rectangle 3">
            <a:extLst>
              <a:ext uri="{FF2B5EF4-FFF2-40B4-BE49-F238E27FC236}">
                <a16:creationId xmlns:a16="http://schemas.microsoft.com/office/drawing/2014/main" id="{A3FC478D-B8CD-30FC-947F-FE937018B1CD}"/>
              </a:ext>
            </a:extLst>
          </p:cNvPr>
          <p:cNvSpPr>
            <a:spLocks noGrp="1" noChangeArrowheads="1"/>
          </p:cNvSpPr>
          <p:nvPr>
            <p:ph type="dt" idx="13"/>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Month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Yanjun Sun, Apple</a:t>
            </a:r>
          </a:p>
        </p:txBody>
      </p:sp>
      <p:sp>
        <p:nvSpPr>
          <p:cNvPr id="5" name="Rectangle 3">
            <a:extLst>
              <a:ext uri="{FF2B5EF4-FFF2-40B4-BE49-F238E27FC236}">
                <a16:creationId xmlns:a16="http://schemas.microsoft.com/office/drawing/2014/main" id="{350CD6F8-E6D9-654C-5619-91BAB09E88EC}"/>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Month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idx="11"/>
          </p:nvPr>
        </p:nvSpPr>
        <p:spPr/>
        <p:txBody>
          <a:bodyPr/>
          <a:lstStyle>
            <a:lvl1pPr>
              <a:defRPr/>
            </a:lvl1pPr>
          </a:lstStyle>
          <a:p>
            <a:r>
              <a:rPr lang="en-GB" dirty="0"/>
              <a:t>Yanjun Sun, Apple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8" name="Rectangle 3">
            <a:extLst>
              <a:ext uri="{FF2B5EF4-FFF2-40B4-BE49-F238E27FC236}">
                <a16:creationId xmlns:a16="http://schemas.microsoft.com/office/drawing/2014/main" id="{3A213B55-BF9A-0C60-D421-C98E3D6BCECF}"/>
              </a:ext>
            </a:extLst>
          </p:cNvPr>
          <p:cNvSpPr>
            <a:spLocks noGrp="1" noChangeArrowheads="1"/>
          </p:cNvSpPr>
          <p:nvPr>
            <p:ph type="dt" idx="13"/>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Month 2024</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9" name="Rectangle 3">
            <a:extLst>
              <a:ext uri="{FF2B5EF4-FFF2-40B4-BE49-F238E27FC236}">
                <a16:creationId xmlns:a16="http://schemas.microsoft.com/office/drawing/2014/main" id="{C1647CEE-010A-4271-43AB-E1A89F3B8442}"/>
              </a:ext>
            </a:extLst>
          </p:cNvPr>
          <p:cNvSpPr>
            <a:spLocks noGrp="1" noChangeArrowheads="1"/>
          </p:cNvSpPr>
          <p:nvPr>
            <p:ph type="dt" idx="13"/>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Month 2024</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en-GB" dirty="0"/>
              <a:t>Yanjun Sun, Apple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Rectangle 3">
            <a:extLst>
              <a:ext uri="{FF2B5EF4-FFF2-40B4-BE49-F238E27FC236}">
                <a16:creationId xmlns:a16="http://schemas.microsoft.com/office/drawing/2014/main" id="{62FCDAE7-B64F-1AEE-5F13-B8DDA625DB18}"/>
              </a:ext>
            </a:extLst>
          </p:cNvPr>
          <p:cNvSpPr>
            <a:spLocks noGrp="1" noChangeArrowheads="1"/>
          </p:cNvSpPr>
          <p:nvPr>
            <p:ph type="dt" idx="13"/>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Month 2024</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dirty="0"/>
              <a:t>Yanjun Sun, Apple</a:t>
            </a:r>
          </a:p>
          <a:p>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6" name="Rectangle 3">
            <a:extLst>
              <a:ext uri="{FF2B5EF4-FFF2-40B4-BE49-F238E27FC236}">
                <a16:creationId xmlns:a16="http://schemas.microsoft.com/office/drawing/2014/main" id="{70536129-4A4E-3E2B-7B24-0DB700589561}"/>
              </a:ext>
            </a:extLst>
          </p:cNvPr>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Month 2024</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26" name="Title Text"/>
          <p:cNvSpPr txBox="1">
            <a:spLocks noGrp="1"/>
          </p:cNvSpPr>
          <p:nvPr>
            <p:ph type="title"/>
          </p:nvPr>
        </p:nvSpPr>
        <p:spPr>
          <a:prstGeom prst="rect">
            <a:avLst/>
          </a:prstGeom>
        </p:spPr>
        <p:txBody>
          <a:bodyPr/>
          <a:lstStyle/>
          <a:p>
            <a:r>
              <a:t>Title Text</a:t>
            </a:r>
          </a:p>
        </p:txBody>
      </p:sp>
      <p:sp>
        <p:nvSpPr>
          <p:cNvPr id="2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 name="Footer Placeholder 2">
            <a:extLst>
              <a:ext uri="{FF2B5EF4-FFF2-40B4-BE49-F238E27FC236}">
                <a16:creationId xmlns:a16="http://schemas.microsoft.com/office/drawing/2014/main" id="{AFF9E0A4-BFB1-3144-31DB-DAE685023134}"/>
              </a:ext>
            </a:extLst>
          </p:cNvPr>
          <p:cNvSpPr>
            <a:spLocks noGrp="1"/>
          </p:cNvSpPr>
          <p:nvPr>
            <p:ph type="ftr" idx="11"/>
          </p:nvPr>
        </p:nvSpPr>
        <p:spPr>
          <a:xfrm>
            <a:off x="7143757" y="6475414"/>
            <a:ext cx="4246027" cy="180975"/>
          </a:xfrm>
        </p:spPr>
        <p:txBody>
          <a:bodyPr/>
          <a:lstStyle>
            <a:lvl1pPr>
              <a:defRPr/>
            </a:lvl1pPr>
          </a:lstStyle>
          <a:p>
            <a:r>
              <a:rPr lang="en-GB" dirty="0"/>
              <a:t>Yanjun Sun, Apple</a:t>
            </a:r>
          </a:p>
          <a:p>
            <a:endParaRPr lang="en-GB" dirty="0"/>
          </a:p>
        </p:txBody>
      </p:sp>
      <p:sp>
        <p:nvSpPr>
          <p:cNvPr id="3" name="Slide Number Placeholder 3">
            <a:extLst>
              <a:ext uri="{FF2B5EF4-FFF2-40B4-BE49-F238E27FC236}">
                <a16:creationId xmlns:a16="http://schemas.microsoft.com/office/drawing/2014/main" id="{44144290-CD98-0C02-5DAD-BE41CADBE6DE}"/>
              </a:ext>
            </a:extLst>
          </p:cNvPr>
          <p:cNvSpPr>
            <a:spLocks noGrp="1"/>
          </p:cNvSpPr>
          <p:nvPr>
            <p:ph type="sldNum" idx="12"/>
          </p:nvPr>
        </p:nvSpPr>
        <p:spPr>
          <a:xfrm>
            <a:off x="5793318" y="6475414"/>
            <a:ext cx="704849" cy="363537"/>
          </a:xfrm>
        </p:spPr>
        <p:txBody>
          <a:bodyPr/>
          <a:lstStyle>
            <a:lvl1pPr>
              <a:defRPr/>
            </a:lvl1pPr>
          </a:lstStyle>
          <a:p>
            <a:r>
              <a:rPr lang="en-GB" dirty="0"/>
              <a:t>Slide </a:t>
            </a:r>
            <a:fld id="{F5D8E26B-7BCF-4D25-9C89-0168A6618F18}" type="slidenum">
              <a:rPr lang="en-GB"/>
              <a:pPr/>
              <a:t>‹#›</a:t>
            </a:fld>
            <a:endParaRPr lang="en-GB" dirty="0"/>
          </a:p>
        </p:txBody>
      </p:sp>
      <p:sp>
        <p:nvSpPr>
          <p:cNvPr id="7" name="Rectangle 3">
            <a:extLst>
              <a:ext uri="{FF2B5EF4-FFF2-40B4-BE49-F238E27FC236}">
                <a16:creationId xmlns:a16="http://schemas.microsoft.com/office/drawing/2014/main" id="{46FA5926-B901-D5D2-D705-360B058C7A20}"/>
              </a:ext>
            </a:extLst>
          </p:cNvPr>
          <p:cNvSpPr>
            <a:spLocks noGrp="1" noChangeArrowheads="1"/>
          </p:cNvSpPr>
          <p:nvPr>
            <p:ph type="dt" idx="13"/>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Month 2024</a:t>
            </a:r>
            <a:endParaRPr lang="en-GB" dirty="0"/>
          </a:p>
        </p:txBody>
      </p:sp>
    </p:spTree>
    <p:extLst>
      <p:ext uri="{BB962C8B-B14F-4D97-AF65-F5344CB8AC3E}">
        <p14:creationId xmlns:p14="http://schemas.microsoft.com/office/powerpoint/2010/main" val="1983362964"/>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Yanjun Sun and et al, Apple</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802.11-24/1990r0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60" r:id="rId7"/>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0688E-E50E-0C7B-C26D-2D5098BC2197}"/>
              </a:ext>
            </a:extLst>
          </p:cNvPr>
          <p:cNvSpPr>
            <a:spLocks noGrp="1"/>
          </p:cNvSpPr>
          <p:nvPr>
            <p:ph type="title"/>
          </p:nvPr>
        </p:nvSpPr>
        <p:spPr/>
        <p:txBody>
          <a:bodyPr/>
          <a:lstStyle/>
          <a:p>
            <a:r>
              <a:rPr lang="en-US" dirty="0"/>
              <a:t>On Protected Trigger Frame Design</a:t>
            </a:r>
          </a:p>
        </p:txBody>
      </p:sp>
      <p:sp>
        <p:nvSpPr>
          <p:cNvPr id="4" name="Footer Placeholder 3">
            <a:extLst>
              <a:ext uri="{FF2B5EF4-FFF2-40B4-BE49-F238E27FC236}">
                <a16:creationId xmlns:a16="http://schemas.microsoft.com/office/drawing/2014/main" id="{D24B3902-336D-E148-778B-30D461BEB851}"/>
              </a:ext>
            </a:extLst>
          </p:cNvPr>
          <p:cNvSpPr>
            <a:spLocks noGrp="1"/>
          </p:cNvSpPr>
          <p:nvPr>
            <p:ph type="ftr" idx="11"/>
          </p:nvPr>
        </p:nvSpPr>
        <p:spPr/>
        <p:txBody>
          <a:bodyPr/>
          <a:lstStyle/>
          <a:p>
            <a:r>
              <a:rPr lang="en-GB"/>
              <a:t>Yanjun Sun, Apple</a:t>
            </a:r>
          </a:p>
          <a:p>
            <a:endParaRPr lang="en-GB" dirty="0"/>
          </a:p>
        </p:txBody>
      </p:sp>
      <p:sp>
        <p:nvSpPr>
          <p:cNvPr id="5" name="Slide Number Placeholder 4">
            <a:extLst>
              <a:ext uri="{FF2B5EF4-FFF2-40B4-BE49-F238E27FC236}">
                <a16:creationId xmlns:a16="http://schemas.microsoft.com/office/drawing/2014/main" id="{D5274EED-3DE3-8FA8-8A74-3DCBF055A142}"/>
              </a:ext>
            </a:extLst>
          </p:cNvPr>
          <p:cNvSpPr>
            <a:spLocks noGrp="1"/>
          </p:cNvSpPr>
          <p:nvPr>
            <p:ph type="sldNum" idx="12"/>
          </p:nvPr>
        </p:nvSpPr>
        <p:spPr/>
        <p:txBody>
          <a:bodyPr/>
          <a:lstStyle/>
          <a:p>
            <a:r>
              <a:rPr lang="en-GB"/>
              <a:t>Slide </a:t>
            </a:r>
            <a:fld id="{F5D8E26B-7BCF-4D25-9C89-0168A6618F18}" type="slidenum">
              <a:rPr lang="en-GB" smtClean="0"/>
              <a:pPr/>
              <a:t>1</a:t>
            </a:fld>
            <a:endParaRPr lang="en-GB" dirty="0"/>
          </a:p>
        </p:txBody>
      </p:sp>
      <p:sp>
        <p:nvSpPr>
          <p:cNvPr id="6" name="Date Placeholder 5">
            <a:extLst>
              <a:ext uri="{FF2B5EF4-FFF2-40B4-BE49-F238E27FC236}">
                <a16:creationId xmlns:a16="http://schemas.microsoft.com/office/drawing/2014/main" id="{8A2052B8-A42C-C84A-7D3A-FA58C10BF4E2}"/>
              </a:ext>
            </a:extLst>
          </p:cNvPr>
          <p:cNvSpPr>
            <a:spLocks noGrp="1"/>
          </p:cNvSpPr>
          <p:nvPr>
            <p:ph type="dt" idx="13"/>
          </p:nvPr>
        </p:nvSpPr>
        <p:spPr>
          <a:xfrm>
            <a:off x="929217" y="333375"/>
            <a:ext cx="2499764" cy="273050"/>
          </a:xfrm>
        </p:spPr>
        <p:txBody>
          <a:bodyPr/>
          <a:lstStyle/>
          <a:p>
            <a:r>
              <a:rPr lang="en-US" dirty="0"/>
              <a:t>Jan 2025</a:t>
            </a:r>
            <a:endParaRPr lang="en-GB" dirty="0"/>
          </a:p>
        </p:txBody>
      </p:sp>
      <p:sp>
        <p:nvSpPr>
          <p:cNvPr id="7" name="Rectangle 2">
            <a:extLst>
              <a:ext uri="{FF2B5EF4-FFF2-40B4-BE49-F238E27FC236}">
                <a16:creationId xmlns:a16="http://schemas.microsoft.com/office/drawing/2014/main" id="{EC79916B-18EA-E6ED-D092-C9C0A03F6E04}"/>
              </a:ext>
            </a:extLst>
          </p:cNvPr>
          <p:cNvSpPr txBox="1">
            <a:spLocks noChangeArrowheads="1"/>
          </p:cNvSpPr>
          <p:nvPr/>
        </p:nvSpPr>
        <p:spPr bwMode="auto">
          <a:xfrm>
            <a:off x="1828800" y="1463675"/>
            <a:ext cx="853440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YYYY-MM-DD</a:t>
            </a:r>
          </a:p>
        </p:txBody>
      </p:sp>
      <p:graphicFrame>
        <p:nvGraphicFramePr>
          <p:cNvPr id="8" name="Object 3">
            <a:extLst>
              <a:ext uri="{FF2B5EF4-FFF2-40B4-BE49-F238E27FC236}">
                <a16:creationId xmlns:a16="http://schemas.microsoft.com/office/drawing/2014/main" id="{303B1A84-92A0-5B31-91D1-E9C1C3DDD73F}"/>
              </a:ext>
            </a:extLst>
          </p:cNvPr>
          <p:cNvGraphicFramePr>
            <a:graphicFrameLocks noChangeAspect="1"/>
          </p:cNvGraphicFramePr>
          <p:nvPr>
            <p:extLst>
              <p:ext uri="{D42A27DB-BD31-4B8C-83A1-F6EECF244321}">
                <p14:modId xmlns:p14="http://schemas.microsoft.com/office/powerpoint/2010/main" val="3962653461"/>
              </p:ext>
            </p:extLst>
          </p:nvPr>
        </p:nvGraphicFramePr>
        <p:xfrm>
          <a:off x="993775" y="24907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3075" name="Object 3"/>
                      <p:cNvPicPr>
                        <a:picLocks noChangeAspect="1" noChangeArrowheads="1"/>
                      </p:cNvPicPr>
                      <p:nvPr/>
                    </p:nvPicPr>
                    <p:blipFill>
                      <a:blip r:embed="rId4"/>
                      <a:srcRect/>
                      <a:stretch>
                        <a:fillRect/>
                      </a:stretch>
                    </p:blipFill>
                    <p:spPr bwMode="auto">
                      <a:xfrm>
                        <a:off x="993775" y="2490788"/>
                        <a:ext cx="10272713" cy="2333625"/>
                      </a:xfrm>
                      <a:prstGeom prst="rect">
                        <a:avLst/>
                      </a:prstGeom>
                      <a:noFill/>
                    </p:spPr>
                  </p:pic>
                </p:oleObj>
              </mc:Fallback>
            </mc:AlternateContent>
          </a:graphicData>
        </a:graphic>
      </p:graphicFrame>
      <p:pic>
        <p:nvPicPr>
          <p:cNvPr id="3" name="Picture 2">
            <a:extLst>
              <a:ext uri="{FF2B5EF4-FFF2-40B4-BE49-F238E27FC236}">
                <a16:creationId xmlns:a16="http://schemas.microsoft.com/office/drawing/2014/main" id="{11C02568-97B5-DAC9-D638-561EBF7DD50F}"/>
              </a:ext>
            </a:extLst>
          </p:cNvPr>
          <p:cNvPicPr>
            <a:picLocks noChangeAspect="1"/>
          </p:cNvPicPr>
          <p:nvPr/>
        </p:nvPicPr>
        <p:blipFill>
          <a:blip r:embed="rId5"/>
          <a:stretch>
            <a:fillRect/>
          </a:stretch>
        </p:blipFill>
        <p:spPr>
          <a:xfrm>
            <a:off x="9067800" y="2971800"/>
            <a:ext cx="1554480" cy="147320"/>
          </a:xfrm>
          <a:prstGeom prst="rect">
            <a:avLst/>
          </a:prstGeom>
        </p:spPr>
      </p:pic>
    </p:spTree>
    <p:extLst>
      <p:ext uri="{BB962C8B-B14F-4D97-AF65-F5344CB8AC3E}">
        <p14:creationId xmlns:p14="http://schemas.microsoft.com/office/powerpoint/2010/main" val="358141942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697F6-F231-38A2-F526-BF94A6511855}"/>
              </a:ext>
            </a:extLst>
          </p:cNvPr>
          <p:cNvSpPr>
            <a:spLocks noGrp="1"/>
          </p:cNvSpPr>
          <p:nvPr>
            <p:ph type="title"/>
          </p:nvPr>
        </p:nvSpPr>
        <p:spPr/>
        <p:txBody>
          <a:bodyPr/>
          <a:lstStyle/>
          <a:p>
            <a:r>
              <a:rPr lang="en-US" dirty="0"/>
              <a:t>Background and Motivation</a:t>
            </a:r>
          </a:p>
        </p:txBody>
      </p:sp>
      <p:sp>
        <p:nvSpPr>
          <p:cNvPr id="3" name="Text Placeholder 2">
            <a:extLst>
              <a:ext uri="{FF2B5EF4-FFF2-40B4-BE49-F238E27FC236}">
                <a16:creationId xmlns:a16="http://schemas.microsoft.com/office/drawing/2014/main" id="{688094D7-D16B-8B10-5ACD-1EE581AD5A13}"/>
              </a:ext>
            </a:extLst>
          </p:cNvPr>
          <p:cNvSpPr>
            <a:spLocks noGrp="1"/>
          </p:cNvSpPr>
          <p:nvPr>
            <p:ph type="body" idx="1"/>
          </p:nvPr>
        </p:nvSpPr>
        <p:spPr/>
        <p:txBody>
          <a:bodyPr/>
          <a:lstStyle/>
          <a:p>
            <a:pPr>
              <a:buFont typeface="Arial" panose="020B0604020202020204" pitchFamily="34" charset="0"/>
              <a:buChar char="•"/>
            </a:pPr>
            <a:r>
              <a:rPr lang="en-US" dirty="0"/>
              <a:t>The 11bn group is considering protection of Trigger frame [1, 2, 3, 4]</a:t>
            </a:r>
          </a:p>
          <a:p>
            <a:pPr>
              <a:buFont typeface="Arial" panose="020B0604020202020204" pitchFamily="34" charset="0"/>
              <a:buChar char="•"/>
            </a:pPr>
            <a:r>
              <a:rPr lang="en-US" dirty="0"/>
              <a:t>There are many 11bn features (e.g. </a:t>
            </a:r>
            <a:r>
              <a:rPr lang="en-US" dirty="0" err="1"/>
              <a:t>Coex</a:t>
            </a:r>
            <a:r>
              <a:rPr lang="en-US" dirty="0"/>
              <a:t>, DPS, NPCA, DSO, MAP) that rely heavily on Control frames, which are part of the critical data path and can be easily leveraged for DoS attack.</a:t>
            </a:r>
          </a:p>
          <a:p>
            <a:pPr>
              <a:buFont typeface="Arial" panose="020B0604020202020204" pitchFamily="34" charset="0"/>
              <a:buChar char="•"/>
            </a:pPr>
            <a:r>
              <a:rPr lang="en-US" dirty="0"/>
              <a:t>These new Control frame expansions open up more attack surfaces. Lack of protection can enable attacks to hijack </a:t>
            </a:r>
            <a:r>
              <a:rPr lang="en-US" dirty="0" err="1"/>
              <a:t>WiFi</a:t>
            </a:r>
            <a:r>
              <a:rPr lang="en-US" dirty="0"/>
              <a:t> FW/SW or even operating systems, resulting in leaking of host data.</a:t>
            </a:r>
          </a:p>
          <a:p>
            <a:pPr lvl="1">
              <a:buFont typeface="Arial" panose="020B0604020202020204" pitchFamily="34" charset="0"/>
              <a:buChar char="•"/>
            </a:pPr>
            <a:r>
              <a:rPr lang="en-US" dirty="0"/>
              <a:t>For example, [5] showed that prominent SoCs and operating systems were vulnerable to attacks to unprotected management fames</a:t>
            </a:r>
          </a:p>
          <a:p>
            <a:pPr>
              <a:buFont typeface="Arial" panose="020B0604020202020204" pitchFamily="34" charset="0"/>
              <a:buChar char="•"/>
            </a:pPr>
            <a:r>
              <a:rPr lang="en-US" dirty="0"/>
              <a:t>Control frame protection is a straightforward way to stop attacks</a:t>
            </a:r>
          </a:p>
        </p:txBody>
      </p:sp>
      <p:sp>
        <p:nvSpPr>
          <p:cNvPr id="4" name="Footer Placeholder 3">
            <a:extLst>
              <a:ext uri="{FF2B5EF4-FFF2-40B4-BE49-F238E27FC236}">
                <a16:creationId xmlns:a16="http://schemas.microsoft.com/office/drawing/2014/main" id="{2A208F06-90FA-ADD8-8F88-E56E6090C805}"/>
              </a:ext>
            </a:extLst>
          </p:cNvPr>
          <p:cNvSpPr>
            <a:spLocks noGrp="1"/>
          </p:cNvSpPr>
          <p:nvPr>
            <p:ph type="ftr" idx="11"/>
          </p:nvPr>
        </p:nvSpPr>
        <p:spPr/>
        <p:txBody>
          <a:bodyPr/>
          <a:lstStyle/>
          <a:p>
            <a:r>
              <a:rPr lang="en-GB"/>
              <a:t>Yanjun Sun, Apple</a:t>
            </a:r>
          </a:p>
          <a:p>
            <a:endParaRPr lang="en-GB" dirty="0"/>
          </a:p>
        </p:txBody>
      </p:sp>
      <p:sp>
        <p:nvSpPr>
          <p:cNvPr id="5" name="Slide Number Placeholder 4">
            <a:extLst>
              <a:ext uri="{FF2B5EF4-FFF2-40B4-BE49-F238E27FC236}">
                <a16:creationId xmlns:a16="http://schemas.microsoft.com/office/drawing/2014/main" id="{8C60CE8C-BADC-048B-1C99-F7DCA4D86DD7}"/>
              </a:ext>
            </a:extLst>
          </p:cNvPr>
          <p:cNvSpPr>
            <a:spLocks noGrp="1"/>
          </p:cNvSpPr>
          <p:nvPr>
            <p:ph type="sldNum" idx="12"/>
          </p:nvPr>
        </p:nvSpPr>
        <p:spPr/>
        <p:txBody>
          <a:bodyPr/>
          <a:lstStyle/>
          <a:p>
            <a:r>
              <a:rPr lang="en-GB"/>
              <a:t>Slide </a:t>
            </a:r>
            <a:fld id="{F5D8E26B-7BCF-4D25-9C89-0168A6618F18}" type="slidenum">
              <a:rPr lang="en-GB" smtClean="0"/>
              <a:pPr/>
              <a:t>2</a:t>
            </a:fld>
            <a:endParaRPr lang="en-GB" dirty="0"/>
          </a:p>
        </p:txBody>
      </p:sp>
      <p:sp>
        <p:nvSpPr>
          <p:cNvPr id="6" name="Date Placeholder 5">
            <a:extLst>
              <a:ext uri="{FF2B5EF4-FFF2-40B4-BE49-F238E27FC236}">
                <a16:creationId xmlns:a16="http://schemas.microsoft.com/office/drawing/2014/main" id="{695FF1F0-C07B-7EEF-8C30-08C0E2DD7F5F}"/>
              </a:ext>
            </a:extLst>
          </p:cNvPr>
          <p:cNvSpPr>
            <a:spLocks noGrp="1"/>
          </p:cNvSpPr>
          <p:nvPr>
            <p:ph type="dt" idx="13"/>
          </p:nvPr>
        </p:nvSpPr>
        <p:spPr>
          <a:xfrm>
            <a:off x="929217" y="333375"/>
            <a:ext cx="2499764" cy="273050"/>
          </a:xfrm>
        </p:spPr>
        <p:txBody>
          <a:bodyPr/>
          <a:lstStyle/>
          <a:p>
            <a:r>
              <a:rPr lang="en-US" dirty="0"/>
              <a:t>Jan 2025</a:t>
            </a:r>
            <a:endParaRPr lang="en-GB" dirty="0"/>
          </a:p>
        </p:txBody>
      </p:sp>
    </p:spTree>
    <p:extLst>
      <p:ext uri="{BB962C8B-B14F-4D97-AF65-F5344CB8AC3E}">
        <p14:creationId xmlns:p14="http://schemas.microsoft.com/office/powerpoint/2010/main" val="414879292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EF259-5F73-9C52-6C14-878ACE71366D}"/>
              </a:ext>
            </a:extLst>
          </p:cNvPr>
          <p:cNvSpPr>
            <a:spLocks noGrp="1"/>
          </p:cNvSpPr>
          <p:nvPr>
            <p:ph type="title"/>
          </p:nvPr>
        </p:nvSpPr>
        <p:spPr/>
        <p:txBody>
          <a:bodyPr/>
          <a:lstStyle/>
          <a:p>
            <a:r>
              <a:rPr lang="en-US" dirty="0"/>
              <a:t>How to Indicate a Protected Trigger Frame</a:t>
            </a:r>
          </a:p>
        </p:txBody>
      </p:sp>
      <p:sp>
        <p:nvSpPr>
          <p:cNvPr id="3" name="Text Placeholder 2">
            <a:extLst>
              <a:ext uri="{FF2B5EF4-FFF2-40B4-BE49-F238E27FC236}">
                <a16:creationId xmlns:a16="http://schemas.microsoft.com/office/drawing/2014/main" id="{5A89C4D5-6BC4-EB7B-4A05-6F7B98648DB9}"/>
              </a:ext>
            </a:extLst>
          </p:cNvPr>
          <p:cNvSpPr>
            <a:spLocks noGrp="1"/>
          </p:cNvSpPr>
          <p:nvPr>
            <p:ph type="body" idx="1"/>
          </p:nvPr>
        </p:nvSpPr>
        <p:spPr>
          <a:xfrm>
            <a:off x="609600" y="1676401"/>
            <a:ext cx="10972800" cy="3430586"/>
          </a:xfrm>
        </p:spPr>
        <p:txBody>
          <a:bodyPr/>
          <a:lstStyle/>
          <a:p>
            <a:pPr>
              <a:buFont typeface="Arial" panose="020B0604020202020204" pitchFamily="34" charset="0"/>
              <a:buChar char="•"/>
            </a:pPr>
            <a:r>
              <a:rPr lang="en-US" sz="1800" u="sng" dirty="0"/>
              <a:t>Proposal</a:t>
            </a:r>
            <a:r>
              <a:rPr lang="en-US" sz="1800" dirty="0"/>
              <a:t>: Use a reserved bit in Common Info or Special User Info field for the indication</a:t>
            </a:r>
          </a:p>
          <a:p>
            <a:pPr lvl="1">
              <a:buFont typeface="Arial" panose="020B0604020202020204" pitchFamily="34" charset="0"/>
              <a:buChar char="•"/>
            </a:pPr>
            <a:r>
              <a:rPr lang="en-US" sz="1600" dirty="0"/>
              <a:t>Backwards compatibility is less of a concern and it is risky to redefine the Protected Frame subfield in Frame Control field</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marL="457200" lvl="1" indent="0"/>
            <a:endParaRPr lang="en-US" sz="1600" dirty="0"/>
          </a:p>
          <a:p>
            <a:pPr>
              <a:buFont typeface="Arial" panose="020B0604020202020204" pitchFamily="34" charset="0"/>
              <a:buChar char="•"/>
            </a:pPr>
            <a:r>
              <a:rPr lang="en-US" sz="1800" dirty="0"/>
              <a:t>Better to place </a:t>
            </a:r>
            <a:r>
              <a:rPr lang="en-US" sz="1800" dirty="0" err="1"/>
              <a:t>theindication</a:t>
            </a:r>
            <a:r>
              <a:rPr lang="en-US" sz="1800" dirty="0"/>
              <a:t> early in the frame to allow receiver start decoding MIC early</a:t>
            </a:r>
          </a:p>
          <a:p>
            <a:pPr lvl="1">
              <a:buFont typeface="Arial" panose="020B0604020202020204" pitchFamily="34" charset="0"/>
              <a:buChar char="•"/>
            </a:pPr>
            <a:r>
              <a:rPr lang="en-US" sz="1600" dirty="0"/>
              <a:t>Common Info is better than Special User Info:</a:t>
            </a:r>
          </a:p>
          <a:p>
            <a:pPr lvl="2">
              <a:buFont typeface="Arial" panose="020B0604020202020204" pitchFamily="34" charset="0"/>
              <a:buChar char="•"/>
            </a:pPr>
            <a:r>
              <a:rPr lang="en-US" sz="1400" dirty="0"/>
              <a:t>Allow a decoder to start at least 4 us earlier. Helps to reduce padding size</a:t>
            </a:r>
            <a:endParaRPr lang="en-US" sz="1600" dirty="0"/>
          </a:p>
          <a:p>
            <a:endParaRPr lang="en-US" dirty="0"/>
          </a:p>
        </p:txBody>
      </p:sp>
      <p:sp>
        <p:nvSpPr>
          <p:cNvPr id="4" name="Footer Placeholder 3">
            <a:extLst>
              <a:ext uri="{FF2B5EF4-FFF2-40B4-BE49-F238E27FC236}">
                <a16:creationId xmlns:a16="http://schemas.microsoft.com/office/drawing/2014/main" id="{BEEC8E13-E81E-72B4-3B4C-F4B930FDDBAB}"/>
              </a:ext>
            </a:extLst>
          </p:cNvPr>
          <p:cNvSpPr>
            <a:spLocks noGrp="1"/>
          </p:cNvSpPr>
          <p:nvPr>
            <p:ph type="ftr" idx="11"/>
          </p:nvPr>
        </p:nvSpPr>
        <p:spPr/>
        <p:txBody>
          <a:bodyPr/>
          <a:lstStyle/>
          <a:p>
            <a:r>
              <a:rPr lang="en-GB"/>
              <a:t>Yanjun Sun, Apple</a:t>
            </a:r>
          </a:p>
          <a:p>
            <a:endParaRPr lang="en-GB" dirty="0"/>
          </a:p>
        </p:txBody>
      </p:sp>
      <p:sp>
        <p:nvSpPr>
          <p:cNvPr id="5" name="Slide Number Placeholder 4">
            <a:extLst>
              <a:ext uri="{FF2B5EF4-FFF2-40B4-BE49-F238E27FC236}">
                <a16:creationId xmlns:a16="http://schemas.microsoft.com/office/drawing/2014/main" id="{7B280A11-FBF0-C626-D6DE-D06BC17522BD}"/>
              </a:ext>
            </a:extLst>
          </p:cNvPr>
          <p:cNvSpPr>
            <a:spLocks noGrp="1"/>
          </p:cNvSpPr>
          <p:nvPr>
            <p:ph type="sldNum" idx="12"/>
          </p:nvPr>
        </p:nvSpPr>
        <p:spPr/>
        <p:txBody>
          <a:bodyPr/>
          <a:lstStyle/>
          <a:p>
            <a:r>
              <a:rPr lang="en-GB"/>
              <a:t>Slide </a:t>
            </a:r>
            <a:fld id="{F5D8E26B-7BCF-4D25-9C89-0168A6618F18}" type="slidenum">
              <a:rPr lang="en-GB" smtClean="0"/>
              <a:pPr/>
              <a:t>3</a:t>
            </a:fld>
            <a:endParaRPr lang="en-GB" dirty="0"/>
          </a:p>
        </p:txBody>
      </p:sp>
      <p:sp>
        <p:nvSpPr>
          <p:cNvPr id="6" name="Date Placeholder 5">
            <a:extLst>
              <a:ext uri="{FF2B5EF4-FFF2-40B4-BE49-F238E27FC236}">
                <a16:creationId xmlns:a16="http://schemas.microsoft.com/office/drawing/2014/main" id="{5FDE44E7-81E0-431A-769F-CA0F0D3AC470}"/>
              </a:ext>
            </a:extLst>
          </p:cNvPr>
          <p:cNvSpPr>
            <a:spLocks noGrp="1"/>
          </p:cNvSpPr>
          <p:nvPr>
            <p:ph type="dt" idx="13"/>
          </p:nvPr>
        </p:nvSpPr>
        <p:spPr>
          <a:xfrm>
            <a:off x="929217" y="333375"/>
            <a:ext cx="2499764" cy="273050"/>
          </a:xfrm>
        </p:spPr>
        <p:txBody>
          <a:bodyPr/>
          <a:lstStyle/>
          <a:p>
            <a:r>
              <a:rPr lang="en-US" dirty="0"/>
              <a:t>Jan 2025</a:t>
            </a:r>
            <a:endParaRPr lang="en-GB" dirty="0"/>
          </a:p>
        </p:txBody>
      </p:sp>
      <p:sp>
        <p:nvSpPr>
          <p:cNvPr id="7" name="MAC header">
            <a:extLst>
              <a:ext uri="{FF2B5EF4-FFF2-40B4-BE49-F238E27FC236}">
                <a16:creationId xmlns:a16="http://schemas.microsoft.com/office/drawing/2014/main" id="{F11BF2A4-EB63-7349-6423-924D295B49E7}"/>
              </a:ext>
            </a:extLst>
          </p:cNvPr>
          <p:cNvSpPr/>
          <p:nvPr/>
        </p:nvSpPr>
        <p:spPr>
          <a:xfrm>
            <a:off x="1885551" y="3054890"/>
            <a:ext cx="912177" cy="404693"/>
          </a:xfrm>
          <a:prstGeom prst="rect">
            <a:avLst/>
          </a:prstGeom>
          <a:ln w="254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a:defRPr sz="2200">
                <a:effectLst>
                  <a:outerShdw blurRad="38100" dist="12700" dir="5400000" rotWithShape="0">
                    <a:srgbClr val="000000">
                      <a:alpha val="50000"/>
                    </a:srgbClr>
                  </a:outerShdw>
                </a:effectLst>
                <a:latin typeface="Arial"/>
                <a:ea typeface="Arial"/>
                <a:cs typeface="Arial"/>
                <a:sym typeface="Arial"/>
              </a:defRPr>
            </a:lvl1pPr>
          </a:lstStyle>
          <a:p>
            <a:r>
              <a:rPr sz="1100">
                <a:solidFill>
                  <a:schemeClr val="tx1"/>
                </a:solidFill>
              </a:rPr>
              <a:t>MAC header</a:t>
            </a:r>
          </a:p>
        </p:txBody>
      </p:sp>
      <p:sp>
        <p:nvSpPr>
          <p:cNvPr id="8" name="Common Info">
            <a:extLst>
              <a:ext uri="{FF2B5EF4-FFF2-40B4-BE49-F238E27FC236}">
                <a16:creationId xmlns:a16="http://schemas.microsoft.com/office/drawing/2014/main" id="{E330476F-8F08-CF51-8C4D-897DE91B24CF}"/>
              </a:ext>
            </a:extLst>
          </p:cNvPr>
          <p:cNvSpPr/>
          <p:nvPr/>
        </p:nvSpPr>
        <p:spPr>
          <a:xfrm>
            <a:off x="2799332" y="3054890"/>
            <a:ext cx="960411" cy="404693"/>
          </a:xfrm>
          <a:prstGeom prst="rect">
            <a:avLst/>
          </a:prstGeom>
          <a:ln w="254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a:defRPr sz="2200">
                <a:effectLst>
                  <a:outerShdw blurRad="38100" dist="12700" dir="5400000" rotWithShape="0">
                    <a:srgbClr val="000000">
                      <a:alpha val="50000"/>
                    </a:srgbClr>
                  </a:outerShdw>
                </a:effectLst>
                <a:latin typeface="Arial"/>
                <a:ea typeface="Arial"/>
                <a:cs typeface="Arial"/>
                <a:sym typeface="Arial"/>
              </a:defRPr>
            </a:lvl1pPr>
          </a:lstStyle>
          <a:p>
            <a:r>
              <a:rPr sz="1100">
                <a:solidFill>
                  <a:schemeClr val="tx1"/>
                </a:solidFill>
              </a:rPr>
              <a:t>Common Info</a:t>
            </a:r>
          </a:p>
        </p:txBody>
      </p:sp>
      <p:sp>
        <p:nvSpPr>
          <p:cNvPr id="9" name="User Info for STA1">
            <a:extLst>
              <a:ext uri="{FF2B5EF4-FFF2-40B4-BE49-F238E27FC236}">
                <a16:creationId xmlns:a16="http://schemas.microsoft.com/office/drawing/2014/main" id="{3852C625-B09E-E53E-6E00-5C86D0FD877B}"/>
              </a:ext>
            </a:extLst>
          </p:cNvPr>
          <p:cNvSpPr/>
          <p:nvPr/>
        </p:nvSpPr>
        <p:spPr>
          <a:xfrm>
            <a:off x="4947122" y="3062016"/>
            <a:ext cx="1246166" cy="404693"/>
          </a:xfrm>
          <a:prstGeom prst="rect">
            <a:avLst/>
          </a:prstGeom>
          <a:ln w="254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a:defRPr sz="2200">
                <a:effectLst>
                  <a:outerShdw blurRad="38100" dist="12700" dir="5400000" rotWithShape="0">
                    <a:srgbClr val="000000">
                      <a:alpha val="50000"/>
                    </a:srgbClr>
                  </a:outerShdw>
                </a:effectLst>
                <a:latin typeface="Arial"/>
                <a:ea typeface="Arial"/>
                <a:cs typeface="Arial"/>
                <a:sym typeface="Arial"/>
              </a:defRPr>
            </a:lvl1pPr>
          </a:lstStyle>
          <a:p>
            <a:r>
              <a:rPr sz="1100">
                <a:solidFill>
                  <a:schemeClr val="tx1"/>
                </a:solidFill>
              </a:rPr>
              <a:t>User Info for STA1</a:t>
            </a:r>
          </a:p>
        </p:txBody>
      </p:sp>
      <p:sp>
        <p:nvSpPr>
          <p:cNvPr id="10" name="User Info for STA2">
            <a:extLst>
              <a:ext uri="{FF2B5EF4-FFF2-40B4-BE49-F238E27FC236}">
                <a16:creationId xmlns:a16="http://schemas.microsoft.com/office/drawing/2014/main" id="{26AA2713-54D8-A9A9-6113-0A076F36911E}"/>
              </a:ext>
            </a:extLst>
          </p:cNvPr>
          <p:cNvSpPr/>
          <p:nvPr/>
        </p:nvSpPr>
        <p:spPr>
          <a:xfrm>
            <a:off x="6457514" y="3066813"/>
            <a:ext cx="1246166" cy="404693"/>
          </a:xfrm>
          <a:prstGeom prst="rect">
            <a:avLst/>
          </a:prstGeom>
          <a:ln w="254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a:defRPr sz="2200">
                <a:effectLst>
                  <a:outerShdw blurRad="38100" dist="12700" dir="5400000" rotWithShape="0">
                    <a:srgbClr val="000000">
                      <a:alpha val="50000"/>
                    </a:srgbClr>
                  </a:outerShdw>
                </a:effectLst>
                <a:latin typeface="Arial"/>
                <a:ea typeface="Arial"/>
                <a:cs typeface="Arial"/>
                <a:sym typeface="Arial"/>
              </a:defRPr>
            </a:lvl1pPr>
          </a:lstStyle>
          <a:p>
            <a:r>
              <a:rPr sz="1100">
                <a:solidFill>
                  <a:schemeClr val="tx1"/>
                </a:solidFill>
              </a:rPr>
              <a:t>User Info for STA2</a:t>
            </a:r>
          </a:p>
        </p:txBody>
      </p:sp>
      <p:sp>
        <p:nvSpPr>
          <p:cNvPr id="11" name="Padding">
            <a:extLst>
              <a:ext uri="{FF2B5EF4-FFF2-40B4-BE49-F238E27FC236}">
                <a16:creationId xmlns:a16="http://schemas.microsoft.com/office/drawing/2014/main" id="{BA700D02-C95B-CEF4-1A97-18957C97D006}"/>
              </a:ext>
            </a:extLst>
          </p:cNvPr>
          <p:cNvSpPr/>
          <p:nvPr/>
        </p:nvSpPr>
        <p:spPr>
          <a:xfrm>
            <a:off x="9166711" y="3068366"/>
            <a:ext cx="830940" cy="404693"/>
          </a:xfrm>
          <a:prstGeom prst="rect">
            <a:avLst/>
          </a:prstGeom>
          <a:ln w="254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a:defRPr sz="2200">
                <a:effectLst>
                  <a:outerShdw blurRad="38100" dist="12700" dir="5400000" rotWithShape="0">
                    <a:srgbClr val="000000">
                      <a:alpha val="50000"/>
                    </a:srgbClr>
                  </a:outerShdw>
                </a:effectLst>
                <a:latin typeface="Arial"/>
                <a:ea typeface="Arial"/>
                <a:cs typeface="Arial"/>
                <a:sym typeface="Arial"/>
              </a:defRPr>
            </a:lvl1pPr>
          </a:lstStyle>
          <a:p>
            <a:r>
              <a:rPr sz="1100">
                <a:solidFill>
                  <a:schemeClr val="tx1"/>
                </a:solidFill>
              </a:rPr>
              <a:t>Padding</a:t>
            </a:r>
          </a:p>
        </p:txBody>
      </p:sp>
      <p:sp>
        <p:nvSpPr>
          <p:cNvPr id="12" name="FCS">
            <a:extLst>
              <a:ext uri="{FF2B5EF4-FFF2-40B4-BE49-F238E27FC236}">
                <a16:creationId xmlns:a16="http://schemas.microsoft.com/office/drawing/2014/main" id="{68E2586D-22B6-24F8-7A47-1C513917B2E3}"/>
              </a:ext>
            </a:extLst>
          </p:cNvPr>
          <p:cNvSpPr/>
          <p:nvPr/>
        </p:nvSpPr>
        <p:spPr>
          <a:xfrm>
            <a:off x="9999100" y="3068366"/>
            <a:ext cx="592700" cy="404693"/>
          </a:xfrm>
          <a:prstGeom prst="rect">
            <a:avLst/>
          </a:prstGeom>
          <a:ln w="254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a:defRPr sz="2200">
                <a:effectLst>
                  <a:outerShdw blurRad="38100" dist="12700" dir="5400000" rotWithShape="0">
                    <a:srgbClr val="000000">
                      <a:alpha val="50000"/>
                    </a:srgbClr>
                  </a:outerShdw>
                </a:effectLst>
                <a:latin typeface="Arial"/>
                <a:ea typeface="Arial"/>
                <a:cs typeface="Arial"/>
                <a:sym typeface="Arial"/>
              </a:defRPr>
            </a:lvl1pPr>
          </a:lstStyle>
          <a:p>
            <a:r>
              <a:rPr sz="1100">
                <a:solidFill>
                  <a:schemeClr val="tx1"/>
                </a:solidFill>
              </a:rPr>
              <a:t>FCS</a:t>
            </a:r>
          </a:p>
        </p:txBody>
      </p:sp>
      <p:sp>
        <p:nvSpPr>
          <p:cNvPr id="13" name="Rectangle">
            <a:extLst>
              <a:ext uri="{FF2B5EF4-FFF2-40B4-BE49-F238E27FC236}">
                <a16:creationId xmlns:a16="http://schemas.microsoft.com/office/drawing/2014/main" id="{B51FC645-3E8B-5778-EE81-8C3D7C36DD76}"/>
              </a:ext>
            </a:extLst>
          </p:cNvPr>
          <p:cNvSpPr/>
          <p:nvPr/>
        </p:nvSpPr>
        <p:spPr>
          <a:xfrm>
            <a:off x="3759300" y="3062016"/>
            <a:ext cx="1186576" cy="404693"/>
          </a:xfrm>
          <a:prstGeom prst="rect">
            <a:avLst/>
          </a:prstGeom>
          <a:ln w="25400">
            <a:solidFill>
              <a:srgbClr val="000000"/>
            </a:solidFill>
            <a:custDash>
              <a:ds d="200000" sp="200000"/>
            </a:custDash>
            <a:miter lim="400000"/>
          </a:ln>
        </p:spPr>
        <p:txBody>
          <a:bodyPr lIns="25400" tIns="25400" rIns="25400" bIns="25400" anchor="ctr"/>
          <a:lstStyle/>
          <a:p>
            <a:pPr algn="ctr">
              <a:defRPr sz="2200" b="1">
                <a:effectLst>
                  <a:outerShdw blurRad="38100" dist="12700" dir="5400000" rotWithShape="0">
                    <a:srgbClr val="000000">
                      <a:alpha val="50000"/>
                    </a:srgbClr>
                  </a:outerShdw>
                </a:effectLst>
                <a:latin typeface="Arial"/>
                <a:ea typeface="Arial"/>
                <a:cs typeface="Arial"/>
                <a:sym typeface="Arial"/>
              </a:defRPr>
            </a:pPr>
            <a:endParaRPr sz="1100">
              <a:solidFill>
                <a:schemeClr val="tx1"/>
              </a:solidFill>
            </a:endParaRPr>
          </a:p>
        </p:txBody>
      </p:sp>
      <p:sp>
        <p:nvSpPr>
          <p:cNvPr id="14" name="Special User Info">
            <a:extLst>
              <a:ext uri="{FF2B5EF4-FFF2-40B4-BE49-F238E27FC236}">
                <a16:creationId xmlns:a16="http://schemas.microsoft.com/office/drawing/2014/main" id="{16D80BA7-BEA0-867D-BF80-33B9F2594915}"/>
              </a:ext>
            </a:extLst>
          </p:cNvPr>
          <p:cNvSpPr txBox="1"/>
          <p:nvPr/>
        </p:nvSpPr>
        <p:spPr>
          <a:xfrm>
            <a:off x="3803706" y="3152523"/>
            <a:ext cx="1125308" cy="22057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nchor="ctr">
            <a:spAutoFit/>
          </a:bodyPr>
          <a:lstStyle>
            <a:lvl1pPr algn="ctr">
              <a:defRPr sz="2200">
                <a:effectLst>
                  <a:outerShdw blurRad="38100" dist="12700" dir="5400000" rotWithShape="0">
                    <a:srgbClr val="000000">
                      <a:alpha val="50000"/>
                    </a:srgbClr>
                  </a:outerShdw>
                </a:effectLst>
                <a:latin typeface="Arial"/>
                <a:ea typeface="Arial"/>
                <a:cs typeface="Arial"/>
                <a:sym typeface="Arial"/>
              </a:defRPr>
            </a:lvl1pPr>
          </a:lstStyle>
          <a:p>
            <a:r>
              <a:rPr sz="1100">
                <a:solidFill>
                  <a:schemeClr val="tx1"/>
                </a:solidFill>
              </a:rPr>
              <a:t>Special User Info</a:t>
            </a:r>
          </a:p>
        </p:txBody>
      </p:sp>
      <p:sp>
        <p:nvSpPr>
          <p:cNvPr id="15" name="Line">
            <a:extLst>
              <a:ext uri="{FF2B5EF4-FFF2-40B4-BE49-F238E27FC236}">
                <a16:creationId xmlns:a16="http://schemas.microsoft.com/office/drawing/2014/main" id="{821B7FAA-DAAF-D8C9-9931-550F54E92F4E}"/>
              </a:ext>
            </a:extLst>
          </p:cNvPr>
          <p:cNvSpPr/>
          <p:nvPr/>
        </p:nvSpPr>
        <p:spPr>
          <a:xfrm>
            <a:off x="6230874" y="3262809"/>
            <a:ext cx="234081" cy="1"/>
          </a:xfrm>
          <a:prstGeom prst="line">
            <a:avLst/>
          </a:prstGeom>
          <a:ln w="76200">
            <a:solidFill>
              <a:srgbClr val="999999"/>
            </a:solidFill>
            <a:prstDash val="sysDot"/>
            <a:miter lim="400000"/>
          </a:ln>
        </p:spPr>
        <p:txBody>
          <a:bodyPr lIns="0" tIns="0" rIns="0" bIns="0"/>
          <a:lstStyle/>
          <a:p>
            <a:pPr algn="ctr">
              <a:defRPr sz="44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200">
              <a:solidFill>
                <a:schemeClr val="tx1"/>
              </a:solidFill>
            </a:endParaRPr>
          </a:p>
        </p:txBody>
      </p:sp>
      <p:sp>
        <p:nvSpPr>
          <p:cNvPr id="16" name="Pre-padding PN, MIC">
            <a:extLst>
              <a:ext uri="{FF2B5EF4-FFF2-40B4-BE49-F238E27FC236}">
                <a16:creationId xmlns:a16="http://schemas.microsoft.com/office/drawing/2014/main" id="{EB87CABC-F53D-6A4A-F647-32944877E1A2}"/>
              </a:ext>
            </a:extLst>
          </p:cNvPr>
          <p:cNvSpPr/>
          <p:nvPr/>
        </p:nvSpPr>
        <p:spPr>
          <a:xfrm>
            <a:off x="7702311" y="3066813"/>
            <a:ext cx="1462576" cy="404693"/>
          </a:xfrm>
          <a:prstGeom prst="rect">
            <a:avLst/>
          </a:prstGeom>
          <a:ln w="254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a:defRPr sz="2200">
                <a:solidFill>
                  <a:schemeClr val="accent4">
                    <a:hueOff val="384618"/>
                    <a:satOff val="3869"/>
                    <a:lumOff val="5802"/>
                  </a:schemeClr>
                </a:solidFill>
                <a:effectLst>
                  <a:outerShdw blurRad="38100" dist="12700" dir="5400000" rotWithShape="0">
                    <a:srgbClr val="000000">
                      <a:alpha val="50000"/>
                    </a:srgbClr>
                  </a:outerShdw>
                </a:effectLst>
                <a:latin typeface="Arial"/>
                <a:ea typeface="Arial"/>
                <a:cs typeface="Arial"/>
                <a:sym typeface="Arial"/>
              </a:defRPr>
            </a:lvl1pPr>
          </a:lstStyle>
          <a:p>
            <a:r>
              <a:rPr sz="1100" dirty="0">
                <a:solidFill>
                  <a:srgbClr val="00B0F0"/>
                </a:solidFill>
              </a:rPr>
              <a:t>Pre-padding PN, MIC</a:t>
            </a:r>
          </a:p>
        </p:txBody>
      </p:sp>
      <p:sp>
        <p:nvSpPr>
          <p:cNvPr id="17" name="16">
            <a:extLst>
              <a:ext uri="{FF2B5EF4-FFF2-40B4-BE49-F238E27FC236}">
                <a16:creationId xmlns:a16="http://schemas.microsoft.com/office/drawing/2014/main" id="{7A5517C2-EE1E-2DB3-89A4-9AFDCB25595B}"/>
              </a:ext>
            </a:extLst>
          </p:cNvPr>
          <p:cNvSpPr txBox="1"/>
          <p:nvPr/>
        </p:nvSpPr>
        <p:spPr>
          <a:xfrm>
            <a:off x="2207602" y="3497838"/>
            <a:ext cx="205184" cy="23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nchor="ctr">
            <a:spAutoFit/>
          </a:bodyPr>
          <a:lstStyle/>
          <a:p>
            <a:r>
              <a:rPr sz="1200">
                <a:solidFill>
                  <a:schemeClr val="tx1"/>
                </a:solidFill>
              </a:rPr>
              <a:t>16</a:t>
            </a:r>
          </a:p>
        </p:txBody>
      </p:sp>
      <p:sp>
        <p:nvSpPr>
          <p:cNvPr id="18" name="0 or ~5">
            <a:extLst>
              <a:ext uri="{FF2B5EF4-FFF2-40B4-BE49-F238E27FC236}">
                <a16:creationId xmlns:a16="http://schemas.microsoft.com/office/drawing/2014/main" id="{640E289F-6982-B930-DB81-C95CC4989763}"/>
              </a:ext>
            </a:extLst>
          </p:cNvPr>
          <p:cNvSpPr txBox="1"/>
          <p:nvPr/>
        </p:nvSpPr>
        <p:spPr>
          <a:xfrm>
            <a:off x="4095850" y="3497838"/>
            <a:ext cx="493725" cy="23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nchor="ctr">
            <a:spAutoFit/>
          </a:bodyPr>
          <a:lstStyle/>
          <a:p>
            <a:r>
              <a:rPr sz="1200">
                <a:solidFill>
                  <a:schemeClr val="tx1"/>
                </a:solidFill>
              </a:rPr>
              <a:t>0 or ~5</a:t>
            </a:r>
          </a:p>
        </p:txBody>
      </p:sp>
      <p:sp>
        <p:nvSpPr>
          <p:cNvPr id="19" name="~5">
            <a:extLst>
              <a:ext uri="{FF2B5EF4-FFF2-40B4-BE49-F238E27FC236}">
                <a16:creationId xmlns:a16="http://schemas.microsoft.com/office/drawing/2014/main" id="{BE7E3BA5-813D-21BD-AF13-1F0F1F5439AB}"/>
              </a:ext>
            </a:extLst>
          </p:cNvPr>
          <p:cNvSpPr txBox="1"/>
          <p:nvPr/>
        </p:nvSpPr>
        <p:spPr>
          <a:xfrm>
            <a:off x="5453543" y="3497838"/>
            <a:ext cx="211596" cy="23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nchor="ctr">
            <a:spAutoFit/>
          </a:bodyPr>
          <a:lstStyle/>
          <a:p>
            <a:r>
              <a:rPr sz="1200">
                <a:solidFill>
                  <a:schemeClr val="tx1"/>
                </a:solidFill>
              </a:rPr>
              <a:t>~5</a:t>
            </a:r>
          </a:p>
        </p:txBody>
      </p:sp>
      <p:sp>
        <p:nvSpPr>
          <p:cNvPr id="20" name="~5">
            <a:extLst>
              <a:ext uri="{FF2B5EF4-FFF2-40B4-BE49-F238E27FC236}">
                <a16:creationId xmlns:a16="http://schemas.microsoft.com/office/drawing/2014/main" id="{FAAD4E74-198D-29C4-1EF1-AB269A282030}"/>
              </a:ext>
            </a:extLst>
          </p:cNvPr>
          <p:cNvSpPr txBox="1"/>
          <p:nvPr/>
        </p:nvSpPr>
        <p:spPr>
          <a:xfrm>
            <a:off x="7050639" y="3497838"/>
            <a:ext cx="211596" cy="23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nchor="ctr">
            <a:spAutoFit/>
          </a:bodyPr>
          <a:lstStyle/>
          <a:p>
            <a:r>
              <a:rPr sz="1200">
                <a:solidFill>
                  <a:schemeClr val="tx1"/>
                </a:solidFill>
              </a:rPr>
              <a:t>~5</a:t>
            </a:r>
          </a:p>
        </p:txBody>
      </p:sp>
      <p:sp>
        <p:nvSpPr>
          <p:cNvPr id="21" name="variable">
            <a:extLst>
              <a:ext uri="{FF2B5EF4-FFF2-40B4-BE49-F238E27FC236}">
                <a16:creationId xmlns:a16="http://schemas.microsoft.com/office/drawing/2014/main" id="{0744DCFE-6B10-C925-7658-A7934F26B42E}"/>
              </a:ext>
            </a:extLst>
          </p:cNvPr>
          <p:cNvSpPr txBox="1"/>
          <p:nvPr/>
        </p:nvSpPr>
        <p:spPr>
          <a:xfrm>
            <a:off x="9288353" y="3485138"/>
            <a:ext cx="549831" cy="23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nchor="ctr">
            <a:spAutoFit/>
          </a:bodyPr>
          <a:lstStyle/>
          <a:p>
            <a:r>
              <a:rPr sz="1200">
                <a:solidFill>
                  <a:schemeClr val="tx1"/>
                </a:solidFill>
              </a:rPr>
              <a:t>variable</a:t>
            </a:r>
          </a:p>
        </p:txBody>
      </p:sp>
      <p:sp>
        <p:nvSpPr>
          <p:cNvPr id="22" name="4">
            <a:extLst>
              <a:ext uri="{FF2B5EF4-FFF2-40B4-BE49-F238E27FC236}">
                <a16:creationId xmlns:a16="http://schemas.microsoft.com/office/drawing/2014/main" id="{E404BE6B-FFBB-B193-585A-3A2A86818206}"/>
              </a:ext>
            </a:extLst>
          </p:cNvPr>
          <p:cNvSpPr txBox="1"/>
          <p:nvPr/>
        </p:nvSpPr>
        <p:spPr>
          <a:xfrm>
            <a:off x="10277038" y="3485138"/>
            <a:ext cx="128240" cy="23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nchor="ctr">
            <a:spAutoFit/>
          </a:bodyPr>
          <a:lstStyle/>
          <a:p>
            <a:r>
              <a:rPr sz="1200">
                <a:solidFill>
                  <a:schemeClr val="tx1"/>
                </a:solidFill>
              </a:rPr>
              <a:t>4</a:t>
            </a:r>
          </a:p>
        </p:txBody>
      </p:sp>
      <p:sp>
        <p:nvSpPr>
          <p:cNvPr id="23" name="8*">
            <a:extLst>
              <a:ext uri="{FF2B5EF4-FFF2-40B4-BE49-F238E27FC236}">
                <a16:creationId xmlns:a16="http://schemas.microsoft.com/office/drawing/2014/main" id="{EF54493D-32FD-CF55-0F7E-B4965D1C71B9}"/>
              </a:ext>
            </a:extLst>
          </p:cNvPr>
          <p:cNvSpPr txBox="1"/>
          <p:nvPr/>
        </p:nvSpPr>
        <p:spPr>
          <a:xfrm>
            <a:off x="3205266" y="3485138"/>
            <a:ext cx="205184" cy="23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nchor="ctr">
            <a:spAutoFit/>
          </a:bodyPr>
          <a:lstStyle/>
          <a:p>
            <a:r>
              <a:rPr sz="1200">
                <a:solidFill>
                  <a:schemeClr val="tx1"/>
                </a:solidFill>
              </a:rPr>
              <a:t>8*</a:t>
            </a:r>
          </a:p>
        </p:txBody>
      </p:sp>
      <p:sp>
        <p:nvSpPr>
          <p:cNvPr id="24" name="~15, ~20 or ~25">
            <a:extLst>
              <a:ext uri="{FF2B5EF4-FFF2-40B4-BE49-F238E27FC236}">
                <a16:creationId xmlns:a16="http://schemas.microsoft.com/office/drawing/2014/main" id="{3CF79E61-D344-535F-5F15-D4F7469D365B}"/>
              </a:ext>
            </a:extLst>
          </p:cNvPr>
          <p:cNvSpPr txBox="1"/>
          <p:nvPr/>
        </p:nvSpPr>
        <p:spPr>
          <a:xfrm>
            <a:off x="7889023" y="3485138"/>
            <a:ext cx="1045158" cy="23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nchor="ctr">
            <a:spAutoFit/>
          </a:bodyPr>
          <a:lstStyle/>
          <a:p>
            <a:r>
              <a:rPr sz="1200">
                <a:solidFill>
                  <a:schemeClr val="tx1"/>
                </a:solidFill>
              </a:rPr>
              <a:t>~15, ~20 or ~25</a:t>
            </a:r>
          </a:p>
        </p:txBody>
      </p:sp>
      <p:sp>
        <p:nvSpPr>
          <p:cNvPr id="25" name="Line">
            <a:extLst>
              <a:ext uri="{FF2B5EF4-FFF2-40B4-BE49-F238E27FC236}">
                <a16:creationId xmlns:a16="http://schemas.microsoft.com/office/drawing/2014/main" id="{FF4360EF-3619-FC24-33FD-34F73AF728C2}"/>
              </a:ext>
            </a:extLst>
          </p:cNvPr>
          <p:cNvSpPr/>
          <p:nvPr/>
        </p:nvSpPr>
        <p:spPr>
          <a:xfrm>
            <a:off x="3541871" y="2791302"/>
            <a:ext cx="193285" cy="193285"/>
          </a:xfrm>
          <a:prstGeom prst="line">
            <a:avLst/>
          </a:prstGeom>
          <a:ln w="12700">
            <a:solidFill>
              <a:srgbClr val="999999"/>
            </a:solidFill>
            <a:miter lim="400000"/>
            <a:tailEnd type="triangle"/>
          </a:ln>
        </p:spPr>
        <p:txBody>
          <a:bodyPr lIns="0" tIns="0" rIns="0" bIns="0"/>
          <a:lstStyle/>
          <a:p>
            <a:pPr algn="ctr">
              <a:defRPr sz="44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200">
              <a:solidFill>
                <a:srgbClr val="00B0F0"/>
              </a:solidFill>
            </a:endParaRPr>
          </a:p>
        </p:txBody>
      </p:sp>
      <p:sp>
        <p:nvSpPr>
          <p:cNvPr id="26" name="Protection indication">
            <a:extLst>
              <a:ext uri="{FF2B5EF4-FFF2-40B4-BE49-F238E27FC236}">
                <a16:creationId xmlns:a16="http://schemas.microsoft.com/office/drawing/2014/main" id="{90360CCF-C4DB-A71D-18B9-1AE0DA3A07D4}"/>
              </a:ext>
            </a:extLst>
          </p:cNvPr>
          <p:cNvSpPr txBox="1"/>
          <p:nvPr/>
        </p:nvSpPr>
        <p:spPr>
          <a:xfrm>
            <a:off x="2755180" y="2607792"/>
            <a:ext cx="1224694" cy="2205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defRPr sz="2200">
                <a:solidFill>
                  <a:schemeClr val="accent4">
                    <a:hueOff val="384618"/>
                    <a:satOff val="3869"/>
                    <a:lumOff val="5802"/>
                  </a:schemeClr>
                </a:solidFill>
              </a:defRPr>
            </a:lvl1pPr>
          </a:lstStyle>
          <a:p>
            <a:r>
              <a:rPr sz="1100" dirty="0">
                <a:solidFill>
                  <a:srgbClr val="00B0F0"/>
                </a:solidFill>
              </a:rPr>
              <a:t>Protection indication</a:t>
            </a:r>
          </a:p>
        </p:txBody>
      </p:sp>
      <p:sp>
        <p:nvSpPr>
          <p:cNvPr id="28" name="Rectangle 27">
            <a:extLst>
              <a:ext uri="{FF2B5EF4-FFF2-40B4-BE49-F238E27FC236}">
                <a16:creationId xmlns:a16="http://schemas.microsoft.com/office/drawing/2014/main" id="{74A6A49B-1E67-D318-9127-7ABEC51288B5}"/>
              </a:ext>
            </a:extLst>
          </p:cNvPr>
          <p:cNvSpPr/>
          <p:nvPr/>
        </p:nvSpPr>
        <p:spPr bwMode="auto">
          <a:xfrm>
            <a:off x="2797728" y="3000524"/>
            <a:ext cx="2147570" cy="489526"/>
          </a:xfrm>
          <a:prstGeom prst="rect">
            <a:avLst/>
          </a:prstGeom>
          <a:noFill/>
          <a:ln w="25400" cap="flat" cmpd="sng" algn="ctr">
            <a:solidFill>
              <a:srgbClr val="00B0F0"/>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MAC header">
            <a:extLst>
              <a:ext uri="{FF2B5EF4-FFF2-40B4-BE49-F238E27FC236}">
                <a16:creationId xmlns:a16="http://schemas.microsoft.com/office/drawing/2014/main" id="{F7624C39-E7D9-4D63-CE97-28842152DEA0}"/>
              </a:ext>
            </a:extLst>
          </p:cNvPr>
          <p:cNvSpPr/>
          <p:nvPr/>
        </p:nvSpPr>
        <p:spPr>
          <a:xfrm>
            <a:off x="1920155" y="5478188"/>
            <a:ext cx="912177" cy="404693"/>
          </a:xfrm>
          <a:prstGeom prst="rect">
            <a:avLst/>
          </a:prstGeom>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lstStyle>
            <a:lvl1pPr algn="ctr">
              <a:defRPr sz="2200">
                <a:effectLst>
                  <a:outerShdw blurRad="38100" dist="12700" dir="5400000" rotWithShape="0">
                    <a:srgbClr val="000000">
                      <a:alpha val="50000"/>
                    </a:srgbClr>
                  </a:outerShdw>
                </a:effectLst>
                <a:latin typeface="Arial"/>
                <a:ea typeface="Arial"/>
                <a:cs typeface="Arial"/>
                <a:sym typeface="Arial"/>
              </a:defRPr>
            </a:lvl1pPr>
          </a:lstStyle>
          <a:p>
            <a:r>
              <a:rPr sz="1100" dirty="0">
                <a:solidFill>
                  <a:schemeClr val="tx1"/>
                </a:solidFill>
              </a:rPr>
              <a:t>MAC header</a:t>
            </a:r>
          </a:p>
        </p:txBody>
      </p:sp>
      <p:sp>
        <p:nvSpPr>
          <p:cNvPr id="45" name="Common Info">
            <a:extLst>
              <a:ext uri="{FF2B5EF4-FFF2-40B4-BE49-F238E27FC236}">
                <a16:creationId xmlns:a16="http://schemas.microsoft.com/office/drawing/2014/main" id="{066457D5-9274-0213-5F59-1C39CA92DF6F}"/>
              </a:ext>
            </a:extLst>
          </p:cNvPr>
          <p:cNvSpPr/>
          <p:nvPr/>
        </p:nvSpPr>
        <p:spPr>
          <a:xfrm>
            <a:off x="2833936" y="5478188"/>
            <a:ext cx="960412" cy="404693"/>
          </a:xfrm>
          <a:prstGeom prst="rect">
            <a:avLst/>
          </a:prstGeom>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lstStyle>
            <a:lvl1pPr algn="ctr">
              <a:defRPr sz="2200">
                <a:effectLst>
                  <a:outerShdw blurRad="38100" dist="12700" dir="5400000" rotWithShape="0">
                    <a:srgbClr val="000000">
                      <a:alpha val="50000"/>
                    </a:srgbClr>
                  </a:outerShdw>
                </a:effectLst>
                <a:latin typeface="Arial"/>
                <a:ea typeface="Arial"/>
                <a:cs typeface="Arial"/>
                <a:sym typeface="Arial"/>
              </a:defRPr>
            </a:lvl1pPr>
          </a:lstStyle>
          <a:p>
            <a:r>
              <a:rPr sz="1100">
                <a:solidFill>
                  <a:schemeClr val="tx1"/>
                </a:solidFill>
              </a:rPr>
              <a:t>Common Info</a:t>
            </a:r>
          </a:p>
        </p:txBody>
      </p:sp>
      <p:sp>
        <p:nvSpPr>
          <p:cNvPr id="46" name="Rectangle">
            <a:extLst>
              <a:ext uri="{FF2B5EF4-FFF2-40B4-BE49-F238E27FC236}">
                <a16:creationId xmlns:a16="http://schemas.microsoft.com/office/drawing/2014/main" id="{73CF0C68-74F7-1E4E-DECF-D85CE921BCEB}"/>
              </a:ext>
            </a:extLst>
          </p:cNvPr>
          <p:cNvSpPr/>
          <p:nvPr/>
        </p:nvSpPr>
        <p:spPr>
          <a:xfrm>
            <a:off x="3793904" y="5485314"/>
            <a:ext cx="1186576" cy="404693"/>
          </a:xfrm>
          <a:prstGeom prst="rect">
            <a:avLst/>
          </a:prstGeom>
          <a:ln w="25400">
            <a:solidFill>
              <a:srgbClr val="000000"/>
            </a:solidFill>
            <a:custDash>
              <a:ds d="200000" sp="200000"/>
            </a:custDash>
            <a:miter lim="400000"/>
          </a:ln>
        </p:spPr>
        <p:txBody>
          <a:bodyPr lIns="25400" tIns="25400" rIns="25400" bIns="25400" anchor="ctr"/>
          <a:lstStyle/>
          <a:p>
            <a:pPr algn="ctr">
              <a:defRPr sz="2200" b="1">
                <a:effectLst>
                  <a:outerShdw blurRad="38100" dist="12700" dir="5400000" rotWithShape="0">
                    <a:srgbClr val="000000">
                      <a:alpha val="50000"/>
                    </a:srgbClr>
                  </a:outerShdw>
                </a:effectLst>
                <a:latin typeface="Arial"/>
                <a:ea typeface="Arial"/>
                <a:cs typeface="Arial"/>
                <a:sym typeface="Arial"/>
              </a:defRPr>
            </a:pPr>
            <a:endParaRPr sz="1100">
              <a:solidFill>
                <a:srgbClr val="00B0F0"/>
              </a:solidFill>
            </a:endParaRPr>
          </a:p>
        </p:txBody>
      </p:sp>
      <p:sp>
        <p:nvSpPr>
          <p:cNvPr id="47" name="Special User Info">
            <a:extLst>
              <a:ext uri="{FF2B5EF4-FFF2-40B4-BE49-F238E27FC236}">
                <a16:creationId xmlns:a16="http://schemas.microsoft.com/office/drawing/2014/main" id="{0960CDF0-2DB1-9EC2-A0A3-7B6B47B56C35}"/>
              </a:ext>
            </a:extLst>
          </p:cNvPr>
          <p:cNvSpPr txBox="1"/>
          <p:nvPr/>
        </p:nvSpPr>
        <p:spPr>
          <a:xfrm>
            <a:off x="3838310" y="5575822"/>
            <a:ext cx="1125308" cy="2205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ctr">
              <a:defRPr sz="2200">
                <a:effectLst>
                  <a:outerShdw blurRad="38100" dist="12700" dir="5400000" rotWithShape="0">
                    <a:srgbClr val="000000">
                      <a:alpha val="50000"/>
                    </a:srgbClr>
                  </a:outerShdw>
                </a:effectLst>
                <a:latin typeface="Arial"/>
                <a:ea typeface="Arial"/>
                <a:cs typeface="Arial"/>
                <a:sym typeface="Arial"/>
              </a:defRPr>
            </a:lvl1pPr>
          </a:lstStyle>
          <a:p>
            <a:r>
              <a:rPr sz="1100" dirty="0">
                <a:solidFill>
                  <a:schemeClr val="tx1"/>
                </a:solidFill>
              </a:rPr>
              <a:t>Special User Info</a:t>
            </a:r>
          </a:p>
        </p:txBody>
      </p:sp>
      <p:sp>
        <p:nvSpPr>
          <p:cNvPr id="48" name="16">
            <a:extLst>
              <a:ext uri="{FF2B5EF4-FFF2-40B4-BE49-F238E27FC236}">
                <a16:creationId xmlns:a16="http://schemas.microsoft.com/office/drawing/2014/main" id="{947EA1AB-19E1-154A-1D19-8B55620B0807}"/>
              </a:ext>
            </a:extLst>
          </p:cNvPr>
          <p:cNvSpPr txBox="1"/>
          <p:nvPr/>
        </p:nvSpPr>
        <p:spPr>
          <a:xfrm>
            <a:off x="2242206" y="5921137"/>
            <a:ext cx="205184" cy="23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p>
            <a:r>
              <a:rPr sz="1200">
                <a:solidFill>
                  <a:schemeClr val="tx1"/>
                </a:solidFill>
              </a:rPr>
              <a:t>16</a:t>
            </a:r>
          </a:p>
        </p:txBody>
      </p:sp>
      <p:sp>
        <p:nvSpPr>
          <p:cNvPr id="49" name="0 or ~5">
            <a:extLst>
              <a:ext uri="{FF2B5EF4-FFF2-40B4-BE49-F238E27FC236}">
                <a16:creationId xmlns:a16="http://schemas.microsoft.com/office/drawing/2014/main" id="{A42BF138-7699-1C83-4657-9FCE9965261F}"/>
              </a:ext>
            </a:extLst>
          </p:cNvPr>
          <p:cNvSpPr txBox="1"/>
          <p:nvPr/>
        </p:nvSpPr>
        <p:spPr>
          <a:xfrm>
            <a:off x="4130454" y="5921137"/>
            <a:ext cx="493725" cy="23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p>
            <a:r>
              <a:rPr sz="1200">
                <a:solidFill>
                  <a:schemeClr val="tx1"/>
                </a:solidFill>
              </a:rPr>
              <a:t>0 or ~5</a:t>
            </a:r>
          </a:p>
        </p:txBody>
      </p:sp>
      <p:sp>
        <p:nvSpPr>
          <p:cNvPr id="50" name="8*">
            <a:extLst>
              <a:ext uri="{FF2B5EF4-FFF2-40B4-BE49-F238E27FC236}">
                <a16:creationId xmlns:a16="http://schemas.microsoft.com/office/drawing/2014/main" id="{0E506917-FD7A-82A8-9FCC-97D2C521A3CB}"/>
              </a:ext>
            </a:extLst>
          </p:cNvPr>
          <p:cNvSpPr txBox="1"/>
          <p:nvPr/>
        </p:nvSpPr>
        <p:spPr>
          <a:xfrm>
            <a:off x="3239870" y="5908437"/>
            <a:ext cx="205184" cy="23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p>
            <a:r>
              <a:rPr sz="1200">
                <a:solidFill>
                  <a:schemeClr val="tx1"/>
                </a:solidFill>
              </a:rPr>
              <a:t>8*</a:t>
            </a:r>
          </a:p>
        </p:txBody>
      </p:sp>
      <p:sp>
        <p:nvSpPr>
          <p:cNvPr id="52" name="Line">
            <a:extLst>
              <a:ext uri="{FF2B5EF4-FFF2-40B4-BE49-F238E27FC236}">
                <a16:creationId xmlns:a16="http://schemas.microsoft.com/office/drawing/2014/main" id="{5B7E7BB4-C128-8FFE-2E7A-C74F5F622A21}"/>
              </a:ext>
            </a:extLst>
          </p:cNvPr>
          <p:cNvSpPr/>
          <p:nvPr/>
        </p:nvSpPr>
        <p:spPr>
          <a:xfrm>
            <a:off x="3570956" y="5306597"/>
            <a:ext cx="156506" cy="156506"/>
          </a:xfrm>
          <a:prstGeom prst="line">
            <a:avLst/>
          </a:prstGeom>
          <a:ln w="12700">
            <a:solidFill>
              <a:srgbClr val="999999"/>
            </a:solidFill>
            <a:miter lim="400000"/>
            <a:tailEnd type="triangle"/>
          </a:ln>
        </p:spPr>
        <p:txBody>
          <a:bodyPr lIns="0" tIns="0" rIns="0" bIns="0"/>
          <a:lstStyle/>
          <a:p>
            <a:pPr algn="ctr">
              <a:defRPr sz="44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200"/>
          </a:p>
        </p:txBody>
      </p:sp>
      <p:sp>
        <p:nvSpPr>
          <p:cNvPr id="53" name="At least 4 us saving by having the indication in Common Info, compared to a bit in Special User Info field">
            <a:extLst>
              <a:ext uri="{FF2B5EF4-FFF2-40B4-BE49-F238E27FC236}">
                <a16:creationId xmlns:a16="http://schemas.microsoft.com/office/drawing/2014/main" id="{345DBA53-DE55-B157-64E2-7336BB623A6A}"/>
              </a:ext>
            </a:extLst>
          </p:cNvPr>
          <p:cNvSpPr txBox="1"/>
          <p:nvPr/>
        </p:nvSpPr>
        <p:spPr>
          <a:xfrm>
            <a:off x="1879161" y="5101330"/>
            <a:ext cx="6028895" cy="2205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defRPr sz="2200">
                <a:solidFill>
                  <a:schemeClr val="accent4">
                    <a:hueOff val="384618"/>
                    <a:satOff val="3869"/>
                    <a:lumOff val="5802"/>
                  </a:schemeClr>
                </a:solidFill>
              </a:defRPr>
            </a:lvl1pPr>
          </a:lstStyle>
          <a:p>
            <a:r>
              <a:rPr sz="1100" dirty="0">
                <a:solidFill>
                  <a:srgbClr val="00B0F0"/>
                </a:solidFill>
              </a:rPr>
              <a:t>At least 4 us saving by having the indication in Common Info, compared to a bit in Special User Info field</a:t>
            </a:r>
          </a:p>
        </p:txBody>
      </p:sp>
      <p:sp>
        <p:nvSpPr>
          <p:cNvPr id="54" name="2 OFDM symbols at 24 Mbps">
            <a:extLst>
              <a:ext uri="{FF2B5EF4-FFF2-40B4-BE49-F238E27FC236}">
                <a16:creationId xmlns:a16="http://schemas.microsoft.com/office/drawing/2014/main" id="{095FEE01-F01D-0B7E-38F2-FFED1F14769A}"/>
              </a:ext>
            </a:extLst>
          </p:cNvPr>
          <p:cNvSpPr txBox="1"/>
          <p:nvPr/>
        </p:nvSpPr>
        <p:spPr>
          <a:xfrm>
            <a:off x="2090738" y="6135744"/>
            <a:ext cx="1585370" cy="20518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defRPr sz="2000"/>
            </a:lvl1pPr>
          </a:lstStyle>
          <a:p>
            <a:r>
              <a:rPr sz="1000" dirty="0">
                <a:solidFill>
                  <a:schemeClr val="tx1"/>
                </a:solidFill>
              </a:rPr>
              <a:t>2 OFDM symbols at 24 Mbps</a:t>
            </a:r>
          </a:p>
        </p:txBody>
      </p:sp>
      <p:sp>
        <p:nvSpPr>
          <p:cNvPr id="55" name="Line">
            <a:extLst>
              <a:ext uri="{FF2B5EF4-FFF2-40B4-BE49-F238E27FC236}">
                <a16:creationId xmlns:a16="http://schemas.microsoft.com/office/drawing/2014/main" id="{586CCF3E-F2CA-4FEE-A803-EBF62A6A70F3}"/>
              </a:ext>
            </a:extLst>
          </p:cNvPr>
          <p:cNvSpPr/>
          <p:nvPr/>
        </p:nvSpPr>
        <p:spPr>
          <a:xfrm flipV="1">
            <a:off x="3786165" y="5889231"/>
            <a:ext cx="1" cy="520701"/>
          </a:xfrm>
          <a:prstGeom prst="line">
            <a:avLst/>
          </a:prstGeom>
          <a:ln w="12700">
            <a:solidFill>
              <a:srgbClr val="999999"/>
            </a:solidFill>
            <a:miter lim="400000"/>
          </a:ln>
        </p:spPr>
        <p:txBody>
          <a:bodyPr lIns="0" tIns="0" rIns="0" bIns="0"/>
          <a:lstStyle/>
          <a:p>
            <a:pPr algn="ctr">
              <a:defRPr sz="44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200"/>
          </a:p>
        </p:txBody>
      </p:sp>
      <p:sp>
        <p:nvSpPr>
          <p:cNvPr id="56" name="Line">
            <a:extLst>
              <a:ext uri="{FF2B5EF4-FFF2-40B4-BE49-F238E27FC236}">
                <a16:creationId xmlns:a16="http://schemas.microsoft.com/office/drawing/2014/main" id="{EF71FB2D-E846-2CA4-DBE9-4F97ED6F24D8}"/>
              </a:ext>
            </a:extLst>
          </p:cNvPr>
          <p:cNvSpPr/>
          <p:nvPr/>
        </p:nvSpPr>
        <p:spPr>
          <a:xfrm flipV="1">
            <a:off x="1916633" y="5889231"/>
            <a:ext cx="1" cy="520701"/>
          </a:xfrm>
          <a:prstGeom prst="line">
            <a:avLst/>
          </a:prstGeom>
          <a:ln w="12700">
            <a:solidFill>
              <a:srgbClr val="999999"/>
            </a:solidFill>
            <a:miter lim="400000"/>
          </a:ln>
        </p:spPr>
        <p:txBody>
          <a:bodyPr lIns="0" tIns="0" rIns="0" bIns="0"/>
          <a:lstStyle/>
          <a:p>
            <a:pPr algn="ctr">
              <a:defRPr sz="44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200"/>
          </a:p>
        </p:txBody>
      </p:sp>
      <p:sp>
        <p:nvSpPr>
          <p:cNvPr id="57" name="Line">
            <a:extLst>
              <a:ext uri="{FF2B5EF4-FFF2-40B4-BE49-F238E27FC236}">
                <a16:creationId xmlns:a16="http://schemas.microsoft.com/office/drawing/2014/main" id="{1ABA4891-1ABA-AF8C-B1EC-FC077544903B}"/>
              </a:ext>
            </a:extLst>
          </p:cNvPr>
          <p:cNvSpPr/>
          <p:nvPr/>
        </p:nvSpPr>
        <p:spPr>
          <a:xfrm>
            <a:off x="3792451" y="6311655"/>
            <a:ext cx="1189483" cy="1"/>
          </a:xfrm>
          <a:prstGeom prst="line">
            <a:avLst/>
          </a:prstGeom>
          <a:ln w="12700">
            <a:solidFill>
              <a:srgbClr val="999999"/>
            </a:solidFill>
            <a:miter lim="400000"/>
            <a:tailEnd type="triangle"/>
          </a:ln>
        </p:spPr>
        <p:txBody>
          <a:bodyPr lIns="0" tIns="0" rIns="0" bIns="0"/>
          <a:lstStyle/>
          <a:p>
            <a:pPr algn="ctr">
              <a:defRPr sz="44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200"/>
          </a:p>
        </p:txBody>
      </p:sp>
      <p:sp>
        <p:nvSpPr>
          <p:cNvPr id="58" name="Line">
            <a:extLst>
              <a:ext uri="{FF2B5EF4-FFF2-40B4-BE49-F238E27FC236}">
                <a16:creationId xmlns:a16="http://schemas.microsoft.com/office/drawing/2014/main" id="{815E2932-CD15-E5D2-5275-6E5E79804D73}"/>
              </a:ext>
            </a:extLst>
          </p:cNvPr>
          <p:cNvSpPr/>
          <p:nvPr/>
        </p:nvSpPr>
        <p:spPr>
          <a:xfrm>
            <a:off x="1914766" y="6311655"/>
            <a:ext cx="1877831" cy="1"/>
          </a:xfrm>
          <a:prstGeom prst="line">
            <a:avLst/>
          </a:prstGeom>
          <a:ln w="12700">
            <a:solidFill>
              <a:srgbClr val="999999"/>
            </a:solidFill>
            <a:miter lim="400000"/>
            <a:headEnd type="triangle"/>
            <a:tailEnd type="triangle"/>
          </a:ln>
        </p:spPr>
        <p:txBody>
          <a:bodyPr lIns="0" tIns="0" rIns="0" bIns="0"/>
          <a:lstStyle/>
          <a:p>
            <a:pPr algn="ctr">
              <a:defRPr sz="44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200"/>
          </a:p>
        </p:txBody>
      </p:sp>
      <p:sp>
        <p:nvSpPr>
          <p:cNvPr id="59" name="Rectangle 58">
            <a:extLst>
              <a:ext uri="{FF2B5EF4-FFF2-40B4-BE49-F238E27FC236}">
                <a16:creationId xmlns:a16="http://schemas.microsoft.com/office/drawing/2014/main" id="{E44DD307-4D15-5C7A-AB9C-CB08EC1699ED}"/>
              </a:ext>
            </a:extLst>
          </p:cNvPr>
          <p:cNvSpPr/>
          <p:nvPr/>
        </p:nvSpPr>
        <p:spPr bwMode="auto">
          <a:xfrm>
            <a:off x="3680662" y="5442897"/>
            <a:ext cx="111826" cy="489526"/>
          </a:xfrm>
          <a:prstGeom prst="rect">
            <a:avLst/>
          </a:prstGeom>
          <a:noFill/>
          <a:ln w="25400" cap="flat" cmpd="sng" algn="ctr">
            <a:solidFill>
              <a:srgbClr val="00B0F0"/>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28983019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114F2-F81A-4A59-3BB0-8A62AEFF4444}"/>
              </a:ext>
            </a:extLst>
          </p:cNvPr>
          <p:cNvSpPr>
            <a:spLocks noGrp="1"/>
          </p:cNvSpPr>
          <p:nvPr>
            <p:ph type="title"/>
          </p:nvPr>
        </p:nvSpPr>
        <p:spPr/>
        <p:txBody>
          <a:bodyPr/>
          <a:lstStyle/>
          <a:p>
            <a:r>
              <a:rPr lang="en-US" dirty="0"/>
              <a:t>Whether/Where to Have Key ID?</a:t>
            </a:r>
          </a:p>
        </p:txBody>
      </p:sp>
      <p:sp>
        <p:nvSpPr>
          <p:cNvPr id="3" name="Text Placeholder 2">
            <a:extLst>
              <a:ext uri="{FF2B5EF4-FFF2-40B4-BE49-F238E27FC236}">
                <a16:creationId xmlns:a16="http://schemas.microsoft.com/office/drawing/2014/main" id="{00AAE1AE-1086-2ED7-E5CD-743D6063A515}"/>
              </a:ext>
            </a:extLst>
          </p:cNvPr>
          <p:cNvSpPr>
            <a:spLocks noGrp="1"/>
          </p:cNvSpPr>
          <p:nvPr>
            <p:ph type="body" idx="1"/>
          </p:nvPr>
        </p:nvSpPr>
        <p:spPr>
          <a:xfrm>
            <a:off x="533400" y="1600200"/>
            <a:ext cx="11277600" cy="4875213"/>
          </a:xfrm>
        </p:spPr>
        <p:txBody>
          <a:bodyPr/>
          <a:lstStyle/>
          <a:p>
            <a:pPr>
              <a:buFont typeface="Arial" panose="020B0604020202020204" pitchFamily="34" charset="0"/>
              <a:buChar char="•"/>
            </a:pPr>
            <a:r>
              <a:rPr lang="en-US" sz="1600" dirty="0"/>
              <a:t>Background: baseline spec uses 2 values (0 and 1) for Key ID for individually address frames, in order to avoid ambiguity (i.e. transmitter and receiver use different keys due to SW delay) during the rekeying process</a:t>
            </a:r>
          </a:p>
          <a:p>
            <a:pPr>
              <a:buFont typeface="Arial" panose="020B0604020202020204" pitchFamily="34" charset="0"/>
              <a:buChar char="•"/>
            </a:pPr>
            <a:endParaRPr lang="en-US" sz="1600" dirty="0"/>
          </a:p>
          <a:p>
            <a:pPr>
              <a:buFont typeface="Arial" panose="020B0604020202020204" pitchFamily="34" charset="0"/>
              <a:buChar char="•"/>
            </a:pPr>
            <a:r>
              <a:rPr lang="en-US" sz="1600" u="sng" dirty="0"/>
              <a:t>Proposal</a:t>
            </a:r>
            <a:r>
              <a:rPr lang="en-US" sz="1600" dirty="0"/>
              <a:t>: have a Key ID (at least 1 bit) in Common Info or Special User Info field</a:t>
            </a:r>
          </a:p>
          <a:p>
            <a:pPr lvl="1">
              <a:buFont typeface="Arial" panose="020B0604020202020204" pitchFamily="34" charset="0"/>
              <a:buChar char="•"/>
            </a:pPr>
            <a:r>
              <a:rPr lang="en-US" sz="1400" dirty="0"/>
              <a:t>As early as possible in the frame, as MIC decoding cannot start without the Key ID</a:t>
            </a:r>
          </a:p>
          <a:p>
            <a:pPr lvl="1">
              <a:buFont typeface="Arial" panose="020B0604020202020204" pitchFamily="34" charset="0"/>
              <a:buChar char="•"/>
            </a:pPr>
            <a:r>
              <a:rPr lang="en-US" sz="1400" dirty="0"/>
              <a:t>Better to have Key ID in Common Info field, similar to rationale on the previous slide</a:t>
            </a:r>
          </a:p>
          <a:p>
            <a:pPr>
              <a:buFont typeface="Arial" panose="020B0604020202020204" pitchFamily="34" charset="0"/>
              <a:buChar char="•"/>
              <a:defRPr>
                <a:solidFill>
                  <a:srgbClr val="999999"/>
                </a:solidFill>
              </a:defRPr>
            </a:pPr>
            <a:endParaRPr lang="en-US" sz="1600" dirty="0"/>
          </a:p>
          <a:p>
            <a:pPr>
              <a:buFont typeface="Arial" panose="020B0604020202020204" pitchFamily="34" charset="0"/>
              <a:buChar char="•"/>
            </a:pPr>
            <a:r>
              <a:rPr lang="en-US" sz="1600" dirty="0"/>
              <a:t>Reference: reserved bits in Common Info field baseline</a:t>
            </a:r>
          </a:p>
          <a:p>
            <a:pPr lvl="1">
              <a:buFont typeface="Arial" panose="020B0604020202020204" pitchFamily="34" charset="0"/>
              <a:buChar char="•"/>
            </a:pPr>
            <a:r>
              <a:rPr lang="en-US" sz="1400" dirty="0"/>
              <a:t>B56-B63 are reserved for both HE and EHT, better candidate location for Key ID</a:t>
            </a:r>
          </a:p>
          <a:p>
            <a:pPr lvl="1">
              <a:buFont typeface="Arial" panose="020B0604020202020204" pitchFamily="34" charset="0"/>
              <a:buChar char="•"/>
            </a:pPr>
            <a:r>
              <a:rPr lang="en-US" sz="1400" dirty="0"/>
              <a:t>B22, B26, B53 are only reserved for EHT</a:t>
            </a:r>
          </a:p>
          <a:p>
            <a:pPr>
              <a:buFont typeface="Arial" panose="020B0604020202020204" pitchFamily="34" charset="0"/>
              <a:buChar char="•"/>
            </a:pPr>
            <a:endParaRPr lang="en-US" sz="1600" dirty="0"/>
          </a:p>
        </p:txBody>
      </p:sp>
      <p:sp>
        <p:nvSpPr>
          <p:cNvPr id="4" name="Footer Placeholder 3">
            <a:extLst>
              <a:ext uri="{FF2B5EF4-FFF2-40B4-BE49-F238E27FC236}">
                <a16:creationId xmlns:a16="http://schemas.microsoft.com/office/drawing/2014/main" id="{934B0E8D-5075-6F55-2455-6A8BA73D80BA}"/>
              </a:ext>
            </a:extLst>
          </p:cNvPr>
          <p:cNvSpPr>
            <a:spLocks noGrp="1"/>
          </p:cNvSpPr>
          <p:nvPr>
            <p:ph type="ftr" idx="11"/>
          </p:nvPr>
        </p:nvSpPr>
        <p:spPr/>
        <p:txBody>
          <a:bodyPr/>
          <a:lstStyle/>
          <a:p>
            <a:r>
              <a:rPr lang="en-GB"/>
              <a:t>Yanjun Sun, Apple</a:t>
            </a:r>
          </a:p>
          <a:p>
            <a:endParaRPr lang="en-GB" dirty="0"/>
          </a:p>
        </p:txBody>
      </p:sp>
      <p:sp>
        <p:nvSpPr>
          <p:cNvPr id="5" name="Slide Number Placeholder 4">
            <a:extLst>
              <a:ext uri="{FF2B5EF4-FFF2-40B4-BE49-F238E27FC236}">
                <a16:creationId xmlns:a16="http://schemas.microsoft.com/office/drawing/2014/main" id="{F15676AE-1881-382F-1B3E-4D01EEF81FA3}"/>
              </a:ext>
            </a:extLst>
          </p:cNvPr>
          <p:cNvSpPr>
            <a:spLocks noGrp="1"/>
          </p:cNvSpPr>
          <p:nvPr>
            <p:ph type="sldNum" idx="12"/>
          </p:nvPr>
        </p:nvSpPr>
        <p:spPr/>
        <p:txBody>
          <a:bodyPr/>
          <a:lstStyle/>
          <a:p>
            <a:r>
              <a:rPr lang="en-GB"/>
              <a:t>Slide </a:t>
            </a:r>
            <a:fld id="{F5D8E26B-7BCF-4D25-9C89-0168A6618F18}" type="slidenum">
              <a:rPr lang="en-GB" smtClean="0"/>
              <a:pPr/>
              <a:t>4</a:t>
            </a:fld>
            <a:endParaRPr lang="en-GB" dirty="0"/>
          </a:p>
        </p:txBody>
      </p:sp>
      <p:sp>
        <p:nvSpPr>
          <p:cNvPr id="6" name="Date Placeholder 5">
            <a:extLst>
              <a:ext uri="{FF2B5EF4-FFF2-40B4-BE49-F238E27FC236}">
                <a16:creationId xmlns:a16="http://schemas.microsoft.com/office/drawing/2014/main" id="{8A1D1CB3-A5D4-F4E6-A282-943DE2F8FBC0}"/>
              </a:ext>
            </a:extLst>
          </p:cNvPr>
          <p:cNvSpPr>
            <a:spLocks noGrp="1"/>
          </p:cNvSpPr>
          <p:nvPr>
            <p:ph type="dt" idx="13"/>
          </p:nvPr>
        </p:nvSpPr>
        <p:spPr>
          <a:xfrm>
            <a:off x="929217" y="333375"/>
            <a:ext cx="2499764" cy="273050"/>
          </a:xfrm>
        </p:spPr>
        <p:txBody>
          <a:bodyPr/>
          <a:lstStyle/>
          <a:p>
            <a:r>
              <a:rPr lang="en-US" dirty="0"/>
              <a:t>Jan 2025</a:t>
            </a:r>
            <a:endParaRPr lang="en-GB" dirty="0"/>
          </a:p>
        </p:txBody>
      </p:sp>
      <p:grpSp>
        <p:nvGrpSpPr>
          <p:cNvPr id="7" name="Group">
            <a:extLst>
              <a:ext uri="{FF2B5EF4-FFF2-40B4-BE49-F238E27FC236}">
                <a16:creationId xmlns:a16="http://schemas.microsoft.com/office/drawing/2014/main" id="{0EBCFDF7-22C0-02DB-539A-C86C3193FA39}"/>
              </a:ext>
            </a:extLst>
          </p:cNvPr>
          <p:cNvGrpSpPr/>
          <p:nvPr/>
        </p:nvGrpSpPr>
        <p:grpSpPr>
          <a:xfrm>
            <a:off x="8991600" y="2297392"/>
            <a:ext cx="2955693" cy="2350808"/>
            <a:chOff x="0" y="0"/>
            <a:chExt cx="5911384" cy="4701613"/>
          </a:xfrm>
        </p:grpSpPr>
        <p:pic>
          <p:nvPicPr>
            <p:cNvPr id="8" name="pasted-movie.png" descr="pasted-movie.png">
              <a:extLst>
                <a:ext uri="{FF2B5EF4-FFF2-40B4-BE49-F238E27FC236}">
                  <a16:creationId xmlns:a16="http://schemas.microsoft.com/office/drawing/2014/main" id="{3724AD72-E771-19D1-DF8A-C53C9FF55DD0}"/>
                </a:ext>
              </a:extLst>
            </p:cNvPr>
            <p:cNvPicPr>
              <a:picLocks noChangeAspect="1"/>
            </p:cNvPicPr>
            <p:nvPr/>
          </p:nvPicPr>
          <p:blipFill>
            <a:blip r:embed="rId2"/>
            <a:stretch>
              <a:fillRect/>
            </a:stretch>
          </p:blipFill>
          <p:spPr>
            <a:xfrm>
              <a:off x="0" y="0"/>
              <a:ext cx="5911385" cy="4701614"/>
            </a:xfrm>
            <a:prstGeom prst="rect">
              <a:avLst/>
            </a:prstGeom>
            <a:ln w="12700" cap="flat">
              <a:noFill/>
              <a:miter lim="400000"/>
            </a:ln>
            <a:effectLst/>
          </p:spPr>
        </p:pic>
        <p:sp>
          <p:nvSpPr>
            <p:cNvPr id="9" name="Circle">
              <a:extLst>
                <a:ext uri="{FF2B5EF4-FFF2-40B4-BE49-F238E27FC236}">
                  <a16:creationId xmlns:a16="http://schemas.microsoft.com/office/drawing/2014/main" id="{98FC72AE-0B45-DB72-FF81-C918E683FE48}"/>
                </a:ext>
              </a:extLst>
            </p:cNvPr>
            <p:cNvSpPr/>
            <p:nvPr/>
          </p:nvSpPr>
          <p:spPr>
            <a:xfrm>
              <a:off x="4393419" y="1705306"/>
              <a:ext cx="1463552" cy="1463552"/>
            </a:xfrm>
            <a:prstGeom prst="ellipse">
              <a:avLst/>
            </a:prstGeom>
            <a:noFill/>
            <a:ln w="25400" cap="flat">
              <a:solidFill>
                <a:srgbClr val="000000"/>
              </a:solidFill>
              <a:prstDash val="solid"/>
              <a:miter lim="400000"/>
            </a:ln>
            <a:effectLst/>
          </p:spPr>
          <p:txBody>
            <a:bodyPr wrap="square" lIns="25400" tIns="25400" rIns="25400" bIns="25400" numCol="1" anchor="ctr">
              <a:noAutofit/>
            </a:bodyPr>
            <a:lstStyle/>
            <a:p>
              <a:pPr algn="ctr">
                <a:defRPr sz="44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200"/>
            </a:p>
          </p:txBody>
        </p:sp>
      </p:grpSp>
      <p:pic>
        <p:nvPicPr>
          <p:cNvPr id="10" name="pasted-movie.png" descr="pasted-movie.png">
            <a:extLst>
              <a:ext uri="{FF2B5EF4-FFF2-40B4-BE49-F238E27FC236}">
                <a16:creationId xmlns:a16="http://schemas.microsoft.com/office/drawing/2014/main" id="{37AC2C4E-540A-2CF1-ECCF-BCE4364B6796}"/>
              </a:ext>
            </a:extLst>
          </p:cNvPr>
          <p:cNvPicPr>
            <a:picLocks noChangeAspect="1"/>
          </p:cNvPicPr>
          <p:nvPr/>
        </p:nvPicPr>
        <p:blipFill>
          <a:blip r:embed="rId3"/>
          <a:stretch>
            <a:fillRect/>
          </a:stretch>
        </p:blipFill>
        <p:spPr>
          <a:xfrm>
            <a:off x="9497039" y="5245403"/>
            <a:ext cx="2542561" cy="1009261"/>
          </a:xfrm>
          <a:prstGeom prst="rect">
            <a:avLst/>
          </a:prstGeom>
          <a:ln w="12700">
            <a:miter lim="400000"/>
          </a:ln>
        </p:spPr>
      </p:pic>
      <p:pic>
        <p:nvPicPr>
          <p:cNvPr id="11" name="pasted-movie.png" descr="pasted-movie.png">
            <a:extLst>
              <a:ext uri="{FF2B5EF4-FFF2-40B4-BE49-F238E27FC236}">
                <a16:creationId xmlns:a16="http://schemas.microsoft.com/office/drawing/2014/main" id="{AF00194D-2E79-AFEF-A0F0-DEF8018F8920}"/>
              </a:ext>
            </a:extLst>
          </p:cNvPr>
          <p:cNvPicPr>
            <a:picLocks noChangeAspect="1"/>
          </p:cNvPicPr>
          <p:nvPr/>
        </p:nvPicPr>
        <p:blipFill>
          <a:blip r:embed="rId4"/>
          <a:stretch>
            <a:fillRect/>
          </a:stretch>
        </p:blipFill>
        <p:spPr>
          <a:xfrm>
            <a:off x="543722" y="5206221"/>
            <a:ext cx="4474226" cy="812779"/>
          </a:xfrm>
          <a:prstGeom prst="rect">
            <a:avLst/>
          </a:prstGeom>
          <a:ln w="12700">
            <a:miter lim="400000"/>
          </a:ln>
        </p:spPr>
      </p:pic>
      <p:pic>
        <p:nvPicPr>
          <p:cNvPr id="12" name="pasted-movie.png" descr="pasted-movie.png">
            <a:extLst>
              <a:ext uri="{FF2B5EF4-FFF2-40B4-BE49-F238E27FC236}">
                <a16:creationId xmlns:a16="http://schemas.microsoft.com/office/drawing/2014/main" id="{9DAFBB2C-1160-623B-7033-CF674547839D}"/>
              </a:ext>
            </a:extLst>
          </p:cNvPr>
          <p:cNvPicPr>
            <a:picLocks noChangeAspect="1"/>
          </p:cNvPicPr>
          <p:nvPr/>
        </p:nvPicPr>
        <p:blipFill>
          <a:blip r:embed="rId5"/>
          <a:stretch>
            <a:fillRect/>
          </a:stretch>
        </p:blipFill>
        <p:spPr>
          <a:xfrm>
            <a:off x="4931432" y="5206221"/>
            <a:ext cx="4971703" cy="820756"/>
          </a:xfrm>
          <a:prstGeom prst="rect">
            <a:avLst/>
          </a:prstGeom>
          <a:ln w="12700">
            <a:miter lim="400000"/>
          </a:ln>
        </p:spPr>
      </p:pic>
      <p:sp>
        <p:nvSpPr>
          <p:cNvPr id="13" name="Rectangle">
            <a:extLst>
              <a:ext uri="{FF2B5EF4-FFF2-40B4-BE49-F238E27FC236}">
                <a16:creationId xmlns:a16="http://schemas.microsoft.com/office/drawing/2014/main" id="{E49332B0-61ED-9938-0E7A-81A3BD08FAF7}"/>
              </a:ext>
            </a:extLst>
          </p:cNvPr>
          <p:cNvSpPr/>
          <p:nvPr/>
        </p:nvSpPr>
        <p:spPr>
          <a:xfrm>
            <a:off x="10393758" y="5400783"/>
            <a:ext cx="991415" cy="431633"/>
          </a:xfrm>
          <a:prstGeom prst="rect">
            <a:avLst/>
          </a:prstGeom>
          <a:ln w="63500">
            <a:solidFill>
              <a:srgbClr val="00F900"/>
            </a:solidFill>
            <a:miter lim="400000"/>
          </a:ln>
        </p:spPr>
        <p:txBody>
          <a:bodyPr lIns="25400" tIns="25400" rIns="25400" bIns="25400" anchor="ctr"/>
          <a:lstStyle/>
          <a:p>
            <a:pPr algn="ctr">
              <a:defRPr sz="44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200"/>
          </a:p>
        </p:txBody>
      </p:sp>
      <p:sp>
        <p:nvSpPr>
          <p:cNvPr id="14" name="Rectangle">
            <a:extLst>
              <a:ext uri="{FF2B5EF4-FFF2-40B4-BE49-F238E27FC236}">
                <a16:creationId xmlns:a16="http://schemas.microsoft.com/office/drawing/2014/main" id="{B4C8AB68-B56A-A820-72CC-5649F40A95A0}"/>
              </a:ext>
            </a:extLst>
          </p:cNvPr>
          <p:cNvSpPr/>
          <p:nvPr/>
        </p:nvSpPr>
        <p:spPr>
          <a:xfrm>
            <a:off x="3718012" y="5400783"/>
            <a:ext cx="507511" cy="431633"/>
          </a:xfrm>
          <a:prstGeom prst="rect">
            <a:avLst/>
          </a:prstGeom>
          <a:ln w="63500">
            <a:solidFill>
              <a:schemeClr val="accent6">
                <a:satOff val="24555"/>
                <a:lumOff val="22232"/>
              </a:schemeClr>
            </a:solidFill>
            <a:miter lim="400000"/>
          </a:ln>
        </p:spPr>
        <p:txBody>
          <a:bodyPr lIns="25400" tIns="25400" rIns="25400" bIns="25400" anchor="ctr"/>
          <a:lstStyle/>
          <a:p>
            <a:pPr algn="ctr">
              <a:defRPr sz="44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200"/>
          </a:p>
        </p:txBody>
      </p:sp>
      <p:sp>
        <p:nvSpPr>
          <p:cNvPr id="15" name="Rectangle">
            <a:extLst>
              <a:ext uri="{FF2B5EF4-FFF2-40B4-BE49-F238E27FC236}">
                <a16:creationId xmlns:a16="http://schemas.microsoft.com/office/drawing/2014/main" id="{464E066A-D1C6-0EBD-9F07-A94EAB845AFD}"/>
              </a:ext>
            </a:extLst>
          </p:cNvPr>
          <p:cNvSpPr/>
          <p:nvPr/>
        </p:nvSpPr>
        <p:spPr>
          <a:xfrm>
            <a:off x="4949252" y="5396794"/>
            <a:ext cx="579877" cy="431633"/>
          </a:xfrm>
          <a:prstGeom prst="rect">
            <a:avLst/>
          </a:prstGeom>
          <a:ln w="63500">
            <a:solidFill>
              <a:schemeClr val="accent6">
                <a:satOff val="24555"/>
                <a:lumOff val="22232"/>
              </a:schemeClr>
            </a:solidFill>
            <a:miter lim="400000"/>
          </a:ln>
        </p:spPr>
        <p:txBody>
          <a:bodyPr lIns="25400" tIns="25400" rIns="25400" bIns="25400" anchor="ctr"/>
          <a:lstStyle/>
          <a:p>
            <a:pPr algn="ctr">
              <a:defRPr sz="44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200"/>
          </a:p>
        </p:txBody>
      </p:sp>
      <p:sp>
        <p:nvSpPr>
          <p:cNvPr id="16" name="Rectangle">
            <a:extLst>
              <a:ext uri="{FF2B5EF4-FFF2-40B4-BE49-F238E27FC236}">
                <a16:creationId xmlns:a16="http://schemas.microsoft.com/office/drawing/2014/main" id="{27287555-FA8C-AE03-C43E-F1E1A61384C2}"/>
              </a:ext>
            </a:extLst>
          </p:cNvPr>
          <p:cNvSpPr/>
          <p:nvPr/>
        </p:nvSpPr>
        <p:spPr>
          <a:xfrm>
            <a:off x="8743583" y="5396794"/>
            <a:ext cx="579876" cy="431633"/>
          </a:xfrm>
          <a:prstGeom prst="rect">
            <a:avLst/>
          </a:prstGeom>
          <a:ln w="63500">
            <a:solidFill>
              <a:schemeClr val="accent6">
                <a:satOff val="24555"/>
                <a:lumOff val="22232"/>
              </a:schemeClr>
            </a:solidFill>
            <a:miter lim="400000"/>
          </a:ln>
        </p:spPr>
        <p:txBody>
          <a:bodyPr lIns="25400" tIns="25400" rIns="25400" bIns="25400" anchor="ctr"/>
          <a:lstStyle/>
          <a:p>
            <a:pPr algn="ctr">
              <a:defRPr sz="44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200"/>
          </a:p>
        </p:txBody>
      </p:sp>
    </p:spTree>
    <p:extLst>
      <p:ext uri="{BB962C8B-B14F-4D97-AF65-F5344CB8AC3E}">
        <p14:creationId xmlns:p14="http://schemas.microsoft.com/office/powerpoint/2010/main" val="212340856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72809-3382-31E7-9F82-43E1E7C96E62}"/>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08368E0A-4177-83D6-826B-EBF438323F91}"/>
              </a:ext>
            </a:extLst>
          </p:cNvPr>
          <p:cNvSpPr>
            <a:spLocks noGrp="1"/>
          </p:cNvSpPr>
          <p:nvPr>
            <p:ph idx="1"/>
          </p:nvPr>
        </p:nvSpPr>
        <p:spPr/>
        <p:txBody>
          <a:bodyPr/>
          <a:lstStyle/>
          <a:p>
            <a:pPr>
              <a:buFont typeface="Arial" panose="020B0604020202020204" pitchFamily="34" charset="0"/>
              <a:buChar char="•"/>
            </a:pPr>
            <a:r>
              <a:rPr lang="en-US" dirty="0"/>
              <a:t>This contribution discussed: </a:t>
            </a:r>
          </a:p>
          <a:p>
            <a:pPr lvl="1">
              <a:buFont typeface="Arial" panose="020B0604020202020204" pitchFamily="34" charset="0"/>
              <a:buChar char="•"/>
            </a:pPr>
            <a:r>
              <a:rPr lang="en-US" dirty="0"/>
              <a:t>Unprotected Control frames are vulnerable to attacks. This is a concern since many 11bn features will use ICF/ICR</a:t>
            </a:r>
          </a:p>
          <a:p>
            <a:pPr lvl="1">
              <a:buFont typeface="Arial" panose="020B0604020202020204" pitchFamily="34" charset="0"/>
              <a:buChar char="•"/>
            </a:pPr>
            <a:r>
              <a:rPr lang="en-US" dirty="0"/>
              <a:t>How to indicate a Trigger frame is protected and the corresponding Key ID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03106BC-1BE0-9097-D060-7B9FAFD7016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5F7EF48-7412-CB4D-076A-2B65ADDC54B1}"/>
              </a:ext>
            </a:extLst>
          </p:cNvPr>
          <p:cNvSpPr>
            <a:spLocks noGrp="1"/>
          </p:cNvSpPr>
          <p:nvPr>
            <p:ph type="ftr" idx="14"/>
          </p:nvPr>
        </p:nvSpPr>
        <p:spPr/>
        <p:txBody>
          <a:bodyPr/>
          <a:lstStyle/>
          <a:p>
            <a:r>
              <a:rPr lang="en-GB"/>
              <a:t>Yanjun Sun, Apple</a:t>
            </a:r>
            <a:endParaRPr lang="en-GB" dirty="0"/>
          </a:p>
        </p:txBody>
      </p:sp>
      <p:sp>
        <p:nvSpPr>
          <p:cNvPr id="6" name="Date Placeholder 5">
            <a:extLst>
              <a:ext uri="{FF2B5EF4-FFF2-40B4-BE49-F238E27FC236}">
                <a16:creationId xmlns:a16="http://schemas.microsoft.com/office/drawing/2014/main" id="{FA5A267E-0761-9937-D076-A0F2193409A1}"/>
              </a:ext>
            </a:extLst>
          </p:cNvPr>
          <p:cNvSpPr>
            <a:spLocks noGrp="1"/>
          </p:cNvSpPr>
          <p:nvPr>
            <p:ph type="dt" idx="15"/>
          </p:nvPr>
        </p:nvSpPr>
        <p:spPr/>
        <p:txBody>
          <a:bodyPr/>
          <a:lstStyle/>
          <a:p>
            <a:r>
              <a:rPr lang="en-US" dirty="0"/>
              <a:t>Jan 2025</a:t>
            </a:r>
            <a:endParaRPr lang="en-GB" dirty="0"/>
          </a:p>
        </p:txBody>
      </p:sp>
    </p:spTree>
    <p:extLst>
      <p:ext uri="{BB962C8B-B14F-4D97-AF65-F5344CB8AC3E}">
        <p14:creationId xmlns:p14="http://schemas.microsoft.com/office/powerpoint/2010/main" val="2517996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0B2842-53B5-0514-C996-090FAF908B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D10425-A0FF-F87F-2A87-3AC512C79792}"/>
              </a:ext>
            </a:extLst>
          </p:cNvPr>
          <p:cNvSpPr>
            <a:spLocks noGrp="1"/>
          </p:cNvSpPr>
          <p:nvPr>
            <p:ph type="title"/>
          </p:nvPr>
        </p:nvSpPr>
        <p:spPr/>
        <p:txBody>
          <a:bodyPr/>
          <a:lstStyle/>
          <a:p>
            <a:r>
              <a:rPr lang="en-US" dirty="0"/>
              <a:t>SP</a:t>
            </a:r>
          </a:p>
        </p:txBody>
      </p:sp>
      <p:sp>
        <p:nvSpPr>
          <p:cNvPr id="3" name="Text Placeholder 2">
            <a:extLst>
              <a:ext uri="{FF2B5EF4-FFF2-40B4-BE49-F238E27FC236}">
                <a16:creationId xmlns:a16="http://schemas.microsoft.com/office/drawing/2014/main" id="{59E213AC-450B-E4A6-2311-D94341FF3E38}"/>
              </a:ext>
            </a:extLst>
          </p:cNvPr>
          <p:cNvSpPr>
            <a:spLocks noGrp="1"/>
          </p:cNvSpPr>
          <p:nvPr>
            <p:ph type="body" idx="1"/>
          </p:nvPr>
        </p:nvSpPr>
        <p:spPr/>
        <p:txBody>
          <a:bodyPr/>
          <a:lstStyle/>
          <a:p>
            <a:pPr>
              <a:buFont typeface="Arial" panose="020B0604020202020204" pitchFamily="34" charset="0"/>
              <a:buChar char="•"/>
            </a:pPr>
            <a:r>
              <a:rPr lang="en-US" dirty="0"/>
              <a:t>	Do you agree with the following for UHR-variant trigger frame:</a:t>
            </a:r>
          </a:p>
          <a:p>
            <a:pPr lvl="1">
              <a:buFont typeface="Arial" panose="020B0604020202020204" pitchFamily="34" charset="0"/>
              <a:buChar char="•"/>
            </a:pPr>
            <a:r>
              <a:rPr lang="en-US" dirty="0"/>
              <a:t>Key ID field: 1 bit field in UHR-variant common info field</a:t>
            </a:r>
          </a:p>
          <a:p>
            <a:pPr lvl="2">
              <a:buFont typeface="Arial" panose="020B0604020202020204" pitchFamily="34" charset="0"/>
              <a:buChar char="•"/>
            </a:pPr>
            <a:r>
              <a:rPr lang="en-US" dirty="0"/>
              <a:t>TBD for HE/EHT-variant</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Footer Placeholder 3">
            <a:extLst>
              <a:ext uri="{FF2B5EF4-FFF2-40B4-BE49-F238E27FC236}">
                <a16:creationId xmlns:a16="http://schemas.microsoft.com/office/drawing/2014/main" id="{03FC4D5F-989F-5EFB-EE0A-88F89DBD35FC}"/>
              </a:ext>
            </a:extLst>
          </p:cNvPr>
          <p:cNvSpPr>
            <a:spLocks noGrp="1"/>
          </p:cNvSpPr>
          <p:nvPr>
            <p:ph type="ftr" idx="11"/>
          </p:nvPr>
        </p:nvSpPr>
        <p:spPr/>
        <p:txBody>
          <a:bodyPr/>
          <a:lstStyle/>
          <a:p>
            <a:r>
              <a:rPr lang="en-GB"/>
              <a:t>Yanjun Sun, Apple</a:t>
            </a:r>
          </a:p>
          <a:p>
            <a:endParaRPr lang="en-GB" dirty="0"/>
          </a:p>
        </p:txBody>
      </p:sp>
      <p:sp>
        <p:nvSpPr>
          <p:cNvPr id="5" name="Slide Number Placeholder 4">
            <a:extLst>
              <a:ext uri="{FF2B5EF4-FFF2-40B4-BE49-F238E27FC236}">
                <a16:creationId xmlns:a16="http://schemas.microsoft.com/office/drawing/2014/main" id="{B7B112AE-07CB-3F59-BBDF-1BAF20DA21F5}"/>
              </a:ext>
            </a:extLst>
          </p:cNvPr>
          <p:cNvSpPr>
            <a:spLocks noGrp="1"/>
          </p:cNvSpPr>
          <p:nvPr>
            <p:ph type="sldNum" idx="12"/>
          </p:nvPr>
        </p:nvSpPr>
        <p:spPr/>
        <p:txBody>
          <a:bodyPr/>
          <a:lstStyle/>
          <a:p>
            <a:r>
              <a:rPr lang="en-GB"/>
              <a:t>Slide </a:t>
            </a:r>
            <a:fld id="{F5D8E26B-7BCF-4D25-9C89-0168A6618F18}" type="slidenum">
              <a:rPr lang="en-GB" smtClean="0"/>
              <a:pPr/>
              <a:t>6</a:t>
            </a:fld>
            <a:endParaRPr lang="en-GB" dirty="0"/>
          </a:p>
        </p:txBody>
      </p:sp>
      <p:sp>
        <p:nvSpPr>
          <p:cNvPr id="6" name="Date Placeholder 5">
            <a:extLst>
              <a:ext uri="{FF2B5EF4-FFF2-40B4-BE49-F238E27FC236}">
                <a16:creationId xmlns:a16="http://schemas.microsoft.com/office/drawing/2014/main" id="{39B363F2-DF68-8404-ABDA-4AFD4911F8FD}"/>
              </a:ext>
            </a:extLst>
          </p:cNvPr>
          <p:cNvSpPr>
            <a:spLocks noGrp="1"/>
          </p:cNvSpPr>
          <p:nvPr>
            <p:ph type="dt" idx="13"/>
          </p:nvPr>
        </p:nvSpPr>
        <p:spPr>
          <a:xfrm>
            <a:off x="929217" y="333375"/>
            <a:ext cx="2499764" cy="273050"/>
          </a:xfrm>
        </p:spPr>
        <p:txBody>
          <a:bodyPr/>
          <a:lstStyle/>
          <a:p>
            <a:r>
              <a:rPr lang="en-US" dirty="0"/>
              <a:t>Jan 2025</a:t>
            </a:r>
            <a:endParaRPr lang="en-GB" dirty="0"/>
          </a:p>
        </p:txBody>
      </p:sp>
    </p:spTree>
    <p:extLst>
      <p:ext uri="{BB962C8B-B14F-4D97-AF65-F5344CB8AC3E}">
        <p14:creationId xmlns:p14="http://schemas.microsoft.com/office/powerpoint/2010/main" val="247932184"/>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C0122-0293-020F-CFEB-6E8D83D9EFD0}"/>
              </a:ext>
            </a:extLst>
          </p:cNvPr>
          <p:cNvSpPr>
            <a:spLocks noGrp="1"/>
          </p:cNvSpPr>
          <p:nvPr>
            <p:ph type="title"/>
          </p:nvPr>
        </p:nvSpPr>
        <p:spPr/>
        <p:txBody>
          <a:bodyPr/>
          <a:lstStyle/>
          <a:p>
            <a:r>
              <a:rPr lang="en-US" dirty="0"/>
              <a:t>References</a:t>
            </a:r>
          </a:p>
        </p:txBody>
      </p:sp>
      <p:sp>
        <p:nvSpPr>
          <p:cNvPr id="3" name="Text Placeholder 2">
            <a:extLst>
              <a:ext uri="{FF2B5EF4-FFF2-40B4-BE49-F238E27FC236}">
                <a16:creationId xmlns:a16="http://schemas.microsoft.com/office/drawing/2014/main" id="{9F0B4A22-60FB-A1AC-78C4-F0CEAB4AAAA1}"/>
              </a:ext>
            </a:extLst>
          </p:cNvPr>
          <p:cNvSpPr>
            <a:spLocks noGrp="1"/>
          </p:cNvSpPr>
          <p:nvPr>
            <p:ph type="body" idx="1"/>
          </p:nvPr>
        </p:nvSpPr>
        <p:spPr/>
        <p:txBody>
          <a:bodyPr/>
          <a:lstStyle/>
          <a:p>
            <a:r>
              <a:rPr lang="en-US" sz="1800" dirty="0"/>
              <a:t>[1] Alfred </a:t>
            </a:r>
            <a:r>
              <a:rPr lang="en-US" sz="1800" dirty="0" err="1"/>
              <a:t>Asterjadhi</a:t>
            </a:r>
            <a:r>
              <a:rPr lang="en-US" sz="1800" dirty="0"/>
              <a:t> and et al, “Thoughts on Secure Control frames”, 23/0321r0</a:t>
            </a:r>
          </a:p>
          <a:p>
            <a:r>
              <a:rPr lang="en-US" sz="1800" dirty="0"/>
              <a:t>[2] </a:t>
            </a:r>
            <a:r>
              <a:rPr lang="en-US" sz="1800" dirty="0" err="1"/>
              <a:t>Liwen</a:t>
            </a:r>
            <a:r>
              <a:rPr lang="en-US" sz="1800" dirty="0"/>
              <a:t> Chu and et al, “Security enhancement follow up”, 23/1933r0</a:t>
            </a:r>
          </a:p>
          <a:p>
            <a:r>
              <a:rPr lang="en-US" sz="1800" dirty="0"/>
              <a:t>[3] Po-kai Huang and et al, “Trigger, BA, and BAR Protection”, 23/1995r0</a:t>
            </a:r>
          </a:p>
          <a:p>
            <a:r>
              <a:rPr lang="en-US" sz="1800" dirty="0"/>
              <a:t>[4] </a:t>
            </a:r>
            <a:r>
              <a:rPr lang="en-US" sz="1800" dirty="0" err="1"/>
              <a:t>SunHee</a:t>
            </a:r>
            <a:r>
              <a:rPr lang="en-US" sz="1800" dirty="0"/>
              <a:t> Baek and et al, “Enhanced Security for Control frame in 11bn”, 23/1915r1</a:t>
            </a:r>
          </a:p>
          <a:p>
            <a:r>
              <a:rPr lang="en-US" sz="1800" dirty="0"/>
              <a:t>[5] https://</a:t>
            </a:r>
            <a:r>
              <a:rPr lang="en-US" sz="1800" dirty="0" err="1"/>
              <a:t>googleprojectzero.blogspot.com</a:t>
            </a:r>
            <a:r>
              <a:rPr lang="en-US" sz="1800" dirty="0"/>
              <a:t>/2017/09/over-air-vol-2-pt-1-exploiting-wi-fi.html</a:t>
            </a:r>
          </a:p>
          <a:p>
            <a:endParaRPr lang="en-US" dirty="0"/>
          </a:p>
        </p:txBody>
      </p:sp>
      <p:sp>
        <p:nvSpPr>
          <p:cNvPr id="4" name="Footer Placeholder 3">
            <a:extLst>
              <a:ext uri="{FF2B5EF4-FFF2-40B4-BE49-F238E27FC236}">
                <a16:creationId xmlns:a16="http://schemas.microsoft.com/office/drawing/2014/main" id="{63DA36D8-AA52-A026-0F53-50D2F17A1D0F}"/>
              </a:ext>
            </a:extLst>
          </p:cNvPr>
          <p:cNvSpPr>
            <a:spLocks noGrp="1"/>
          </p:cNvSpPr>
          <p:nvPr>
            <p:ph type="ftr" idx="11"/>
          </p:nvPr>
        </p:nvSpPr>
        <p:spPr/>
        <p:txBody>
          <a:bodyPr/>
          <a:lstStyle/>
          <a:p>
            <a:r>
              <a:rPr lang="en-GB"/>
              <a:t>Yanjun Sun, Apple</a:t>
            </a:r>
          </a:p>
          <a:p>
            <a:endParaRPr lang="en-GB" dirty="0"/>
          </a:p>
        </p:txBody>
      </p:sp>
      <p:sp>
        <p:nvSpPr>
          <p:cNvPr id="5" name="Slide Number Placeholder 4">
            <a:extLst>
              <a:ext uri="{FF2B5EF4-FFF2-40B4-BE49-F238E27FC236}">
                <a16:creationId xmlns:a16="http://schemas.microsoft.com/office/drawing/2014/main" id="{1E2E9CA7-F763-656B-07D1-3A3E62BF110F}"/>
              </a:ext>
            </a:extLst>
          </p:cNvPr>
          <p:cNvSpPr>
            <a:spLocks noGrp="1"/>
          </p:cNvSpPr>
          <p:nvPr>
            <p:ph type="sldNum" idx="12"/>
          </p:nvPr>
        </p:nvSpPr>
        <p:spPr/>
        <p:txBody>
          <a:bodyPr/>
          <a:lstStyle/>
          <a:p>
            <a:r>
              <a:rPr lang="en-GB"/>
              <a:t>Slide </a:t>
            </a:r>
            <a:fld id="{F5D8E26B-7BCF-4D25-9C89-0168A6618F18}" type="slidenum">
              <a:rPr lang="en-GB" smtClean="0"/>
              <a:pPr/>
              <a:t>7</a:t>
            </a:fld>
            <a:endParaRPr lang="en-GB" dirty="0"/>
          </a:p>
        </p:txBody>
      </p:sp>
      <p:sp>
        <p:nvSpPr>
          <p:cNvPr id="6" name="Date Placeholder 5">
            <a:extLst>
              <a:ext uri="{FF2B5EF4-FFF2-40B4-BE49-F238E27FC236}">
                <a16:creationId xmlns:a16="http://schemas.microsoft.com/office/drawing/2014/main" id="{890EAE63-AE2A-018D-CB2F-0035D855A787}"/>
              </a:ext>
            </a:extLst>
          </p:cNvPr>
          <p:cNvSpPr>
            <a:spLocks noGrp="1"/>
          </p:cNvSpPr>
          <p:nvPr>
            <p:ph type="dt" idx="13"/>
          </p:nvPr>
        </p:nvSpPr>
        <p:spPr>
          <a:xfrm>
            <a:off x="929217" y="333375"/>
            <a:ext cx="2499764" cy="273050"/>
          </a:xfrm>
        </p:spPr>
        <p:txBody>
          <a:bodyPr/>
          <a:lstStyle/>
          <a:p>
            <a:r>
              <a:rPr lang="en-US"/>
              <a:t>Jan 2025</a:t>
            </a:r>
            <a:endParaRPr lang="en-GB" dirty="0"/>
          </a:p>
        </p:txBody>
      </p:sp>
    </p:spTree>
    <p:extLst>
      <p:ext uri="{BB962C8B-B14F-4D97-AF65-F5344CB8AC3E}">
        <p14:creationId xmlns:p14="http://schemas.microsoft.com/office/powerpoint/2010/main" val="1326026989"/>
      </p:ext>
    </p:extLst>
  </p:cSld>
  <p:clrMapOvr>
    <a:masterClrMapping/>
  </p:clrMapOvr>
  <p:transition spd="med"/>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2617</TotalTime>
  <Words>694</Words>
  <Application>Microsoft Macintosh PowerPoint</Application>
  <PresentationFormat>Widescreen</PresentationFormat>
  <Paragraphs>97</Paragraphs>
  <Slides>7</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Arial Unicode MS</vt:lpstr>
      <vt:lpstr>Arial</vt:lpstr>
      <vt:lpstr>Times New Roman</vt:lpstr>
      <vt:lpstr>Office Theme</vt:lpstr>
      <vt:lpstr>Document</vt:lpstr>
      <vt:lpstr>On Protected Trigger Frame Design</vt:lpstr>
      <vt:lpstr>Background and Motivation</vt:lpstr>
      <vt:lpstr>How to Indicate a Protected Trigger Frame</vt:lpstr>
      <vt:lpstr>Whether/Where to Have Key ID?</vt:lpstr>
      <vt:lpstr>Summary</vt:lpstr>
      <vt:lpstr>SP</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jun jun</dc:creator>
  <cp:keywords/>
  <cp:lastModifiedBy>Yanjun Sun</cp:lastModifiedBy>
  <cp:revision>23</cp:revision>
  <cp:lastPrinted>1601-01-01T00:00:00Z</cp:lastPrinted>
  <dcterms:created xsi:type="dcterms:W3CDTF">2024-03-30T19:37:13Z</dcterms:created>
  <dcterms:modified xsi:type="dcterms:W3CDTF">2025-02-13T15:08:58Z</dcterms:modified>
  <cp:category>Name, Affiliation</cp:category>
</cp:coreProperties>
</file>