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57" r:id="rId3"/>
    <p:sldId id="298" r:id="rId4"/>
    <p:sldId id="299" r:id="rId5"/>
    <p:sldId id="300" r:id="rId6"/>
    <p:sldId id="301" r:id="rId7"/>
    <p:sldId id="305" r:id="rId8"/>
    <p:sldId id="302" r:id="rId9"/>
    <p:sldId id="303" r:id="rId10"/>
    <p:sldId id="306" r:id="rId11"/>
    <p:sldId id="304" r:id="rId12"/>
    <p:sldId id="267" r:id="rId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p:cViewPr varScale="1">
        <p:scale>
          <a:sx n="78" d="100"/>
          <a:sy n="78" d="100"/>
        </p:scale>
        <p:origin x="792" y="7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11/14/2024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145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a:t>Titelmasterformat durch Klicken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Name, Affiliation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a:t>Titelmasterformat durch Klicken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err="1"/>
              <a:t>Volkewr</a:t>
            </a:r>
            <a:r>
              <a:rPr lang="en-GB" dirty="0"/>
              <a:t> Jungnickel, Fraunhofer HHI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802.11-24/1956r0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eeexplore.ieee.org/abstract/document/9479791" TargetMode="External"/><Relationship Id="rId7" Type="http://schemas.openxmlformats.org/officeDocument/2006/relationships/hyperlink" Target="https://ieeexplore.ieee.org/stamp/stamp.jsp?arnumber=1011733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eeexplore.ieee.org/abstract/document/9968530" TargetMode="External"/><Relationship Id="rId5" Type="http://schemas.openxmlformats.org/officeDocument/2006/relationships/hyperlink" Target="https://ieeexplore.ieee.org/stamp/stamp.jsp?arnumber=9908025" TargetMode="External"/><Relationship Id="rId4" Type="http://schemas.openxmlformats.org/officeDocument/2006/relationships/hyperlink" Target="https://ieeexplore.ieee.org/abstract/document/956220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32844"/>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ELC support for Positioning</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2024-11-14</a:t>
            </a:r>
            <a:endParaRPr lang="en-GB" sz="2000" b="0" dirty="0"/>
          </a:p>
        </p:txBody>
      </p:sp>
      <p:sp>
        <p:nvSpPr>
          <p:cNvPr id="6" name="Date Placeholder 3"/>
          <p:cNvSpPr>
            <a:spLocks noGrp="1"/>
          </p:cNvSpPr>
          <p:nvPr>
            <p:ph type="dt" idx="10"/>
          </p:nvPr>
        </p:nvSpPr>
        <p:spPr/>
        <p:txBody>
          <a:bodyPr/>
          <a:lstStyle/>
          <a:p>
            <a:r>
              <a:rPr lang="en-US" dirty="0"/>
              <a:t>November 2024</a:t>
            </a:r>
            <a:endParaRPr lang="en-GB" dirty="0"/>
          </a:p>
        </p:txBody>
      </p:sp>
      <p:sp>
        <p:nvSpPr>
          <p:cNvPr id="7" name="Footer Placeholder 4"/>
          <p:cNvSpPr>
            <a:spLocks noGrp="1"/>
          </p:cNvSpPr>
          <p:nvPr>
            <p:ph type="ftr" idx="11"/>
          </p:nvPr>
        </p:nvSpPr>
        <p:spPr>
          <a:xfrm>
            <a:off x="7143757" y="6475414"/>
            <a:ext cx="4246027" cy="180975"/>
          </a:xfrm>
        </p:spPr>
        <p:txBody>
          <a:bodyPr/>
          <a:lstStyle/>
          <a:p>
            <a:r>
              <a:rPr lang="en-GB" dirty="0" smtClean="0"/>
              <a:t>Sepideh Kouhini, </a:t>
            </a:r>
            <a:r>
              <a:rPr lang="en-GB" dirty="0"/>
              <a:t>Fraunhofer HHI</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260712050"/>
              </p:ext>
            </p:extLst>
          </p:nvPr>
        </p:nvGraphicFramePr>
        <p:xfrm>
          <a:off x="989013" y="2428875"/>
          <a:ext cx="10479087" cy="2757488"/>
        </p:xfrm>
        <a:graphic>
          <a:graphicData uri="http://schemas.openxmlformats.org/presentationml/2006/ole">
            <mc:AlternateContent xmlns:mc="http://schemas.openxmlformats.org/markup-compatibility/2006">
              <mc:Choice xmlns:v="urn:schemas-microsoft-com:vml" Requires="v">
                <p:oleObj spid="_x0000_s1781" name="Document" r:id="rId4" imgW="10448057" imgH="2749004" progId="Word.Document.8">
                  <p:embed/>
                </p:oleObj>
              </mc:Choice>
              <mc:Fallback>
                <p:oleObj name="Document" r:id="rId4" imgW="10448057" imgH="2749004" progId="Word.Document.8">
                  <p:embed/>
                  <p:pic>
                    <p:nvPicPr>
                      <p:cNvPr id="0" name="Picture 3"/>
                      <p:cNvPicPr>
                        <a:picLocks noChangeAspect="1" noChangeArrowheads="1"/>
                      </p:cNvPicPr>
                      <p:nvPr/>
                    </p:nvPicPr>
                    <p:blipFill>
                      <a:blip r:embed="rId5"/>
                      <a:srcRect/>
                      <a:stretch>
                        <a:fillRect/>
                      </a:stretch>
                    </p:blipFill>
                    <p:spPr bwMode="auto">
                      <a:xfrm>
                        <a:off x="989013" y="2428875"/>
                        <a:ext cx="10479087" cy="27574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t>
            </a:r>
            <a:r>
              <a:rPr lang="de-DE" dirty="0" err="1" smtClean="0"/>
              <a:t>Refined</a:t>
            </a:r>
            <a:r>
              <a:rPr lang="de-DE" dirty="0" smtClean="0"/>
              <a:t> </a:t>
            </a:r>
            <a:r>
              <a:rPr lang="de-DE" dirty="0" err="1" smtClean="0"/>
              <a:t>Results</a:t>
            </a:r>
            <a:endParaRPr lang="de-DE" dirty="0"/>
          </a:p>
        </p:txBody>
      </p:sp>
      <p:sp>
        <p:nvSpPr>
          <p:cNvPr id="3" name="Inhaltsplatzhalter 2"/>
          <p:cNvSpPr>
            <a:spLocks noGrp="1"/>
          </p:cNvSpPr>
          <p:nvPr>
            <p:ph idx="1"/>
          </p:nvPr>
        </p:nvSpPr>
        <p:spPr>
          <a:xfrm>
            <a:off x="914399" y="1700808"/>
            <a:ext cx="9241479" cy="4113213"/>
          </a:xfrm>
        </p:spPr>
        <p:txBody>
          <a:bodyPr/>
          <a:lstStyle/>
          <a:p>
            <a:pPr>
              <a:buFont typeface="Arial" panose="020B0604020202020204" pitchFamily="34" charset="0"/>
              <a:buChar char="•"/>
            </a:pPr>
            <a:r>
              <a:rPr lang="en-US" dirty="0" err="1" smtClean="0"/>
              <a:t>Heatmap</a:t>
            </a:r>
            <a:r>
              <a:rPr lang="en-US" dirty="0" smtClean="0"/>
              <a:t> for 3D distance error</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Original Results</a:t>
            </a:r>
            <a:endParaRPr lang="en-US" dirty="0"/>
          </a:p>
          <a:p>
            <a:pPr lvl="1">
              <a:buFont typeface="Arial" panose="020B0604020202020204" pitchFamily="34" charset="0"/>
              <a:buChar char="•"/>
            </a:pPr>
            <a:r>
              <a:rPr lang="en-US" dirty="0"/>
              <a:t>Lower RMSE close to Tx4 </a:t>
            </a:r>
          </a:p>
          <a:p>
            <a:pPr lvl="1">
              <a:buFont typeface="Arial" panose="020B0604020202020204" pitchFamily="34" charset="0"/>
              <a:buChar char="•"/>
            </a:pPr>
            <a:r>
              <a:rPr lang="en-US" dirty="0"/>
              <a:t>Increasing RMSE towards the corners</a:t>
            </a:r>
          </a:p>
          <a:p>
            <a:pPr lvl="1">
              <a:buFont typeface="Arial" panose="020B0604020202020204" pitchFamily="34" charset="0"/>
              <a:buChar char="•"/>
            </a:pPr>
            <a:r>
              <a:rPr lang="en-US" dirty="0"/>
              <a:t>Max. </a:t>
            </a:r>
            <a:r>
              <a:rPr lang="en-US" dirty="0" smtClean="0"/>
              <a:t>3D RMSE</a:t>
            </a:r>
            <a:r>
              <a:rPr lang="en-US" dirty="0"/>
              <a:t>: 12 cm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After </a:t>
            </a:r>
            <a:r>
              <a:rPr lang="en-US" dirty="0"/>
              <a:t>Refinement:</a:t>
            </a:r>
          </a:p>
          <a:p>
            <a:pPr lvl="1">
              <a:buFont typeface="Arial" panose="020B0604020202020204" pitchFamily="34" charset="0"/>
              <a:buChar char="•"/>
            </a:pPr>
            <a:r>
              <a:rPr lang="en-US" dirty="0"/>
              <a:t>Overall </a:t>
            </a:r>
            <a:r>
              <a:rPr lang="en-US" dirty="0" smtClean="0"/>
              <a:t>3D RMSE </a:t>
            </a:r>
            <a:r>
              <a:rPr lang="en-US" dirty="0"/>
              <a:t>is </a:t>
            </a:r>
            <a:r>
              <a:rPr lang="en-US" dirty="0" smtClean="0"/>
              <a:t>significantly reduced</a:t>
            </a:r>
            <a:endParaRPr lang="en-US" dirty="0"/>
          </a:p>
          <a:p>
            <a:pPr lvl="1">
              <a:buFont typeface="Arial" panose="020B0604020202020204" pitchFamily="34" charset="0"/>
              <a:buChar char="•"/>
            </a:pPr>
            <a:r>
              <a:rPr lang="en-US" dirty="0"/>
              <a:t>Max. RMSE : 3 </a:t>
            </a:r>
            <a:r>
              <a:rPr lang="en-US" dirty="0" smtClean="0"/>
              <a:t>cm</a:t>
            </a:r>
            <a:endParaRPr lang="en-US" dirty="0"/>
          </a:p>
          <a:p>
            <a:pPr lvl="1">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ußzeilenplatzhalter 4"/>
          <p:cNvSpPr>
            <a:spLocks noGrp="1"/>
          </p:cNvSpPr>
          <p:nvPr>
            <p:ph type="ftr" idx="14"/>
          </p:nvPr>
        </p:nvSpPr>
        <p:spPr/>
        <p:txBody>
          <a:bodyPr/>
          <a:lstStyle/>
          <a:p>
            <a:r>
              <a:rPr lang="en-GB" dirty="0"/>
              <a:t>Sepideh Kouhini, Fraunhofer HHI</a:t>
            </a:r>
            <a:endParaRPr lang="en-GB" dirty="0"/>
          </a:p>
        </p:txBody>
      </p:sp>
      <p:sp>
        <p:nvSpPr>
          <p:cNvPr id="6" name="Datumsplatzhalter 5"/>
          <p:cNvSpPr>
            <a:spLocks noGrp="1"/>
          </p:cNvSpPr>
          <p:nvPr>
            <p:ph type="dt" idx="15"/>
          </p:nvPr>
        </p:nvSpPr>
        <p:spPr/>
        <p:txBody>
          <a:bodyPr/>
          <a:lstStyle/>
          <a:p>
            <a:r>
              <a:rPr lang="en-US" dirty="0"/>
              <a:t>November 2024</a:t>
            </a:r>
            <a:endParaRPr lang="en-GB" dirty="0"/>
          </a:p>
        </p:txBody>
      </p:sp>
      <p:pic>
        <p:nvPicPr>
          <p:cNvPr id="8" name="Grafik 7"/>
          <p:cNvPicPr>
            <a:picLocks noChangeAspect="1"/>
          </p:cNvPicPr>
          <p:nvPr/>
        </p:nvPicPr>
        <p:blipFill>
          <a:blip r:embed="rId2"/>
          <a:stretch>
            <a:fillRect/>
          </a:stretch>
        </p:blipFill>
        <p:spPr>
          <a:xfrm>
            <a:off x="7899267" y="998866"/>
            <a:ext cx="3384376" cy="5448918"/>
          </a:xfrm>
          <a:prstGeom prst="rect">
            <a:avLst/>
          </a:prstGeom>
        </p:spPr>
      </p:pic>
    </p:spTree>
    <p:extLst>
      <p:ext uri="{BB962C8B-B14F-4D97-AF65-F5344CB8AC3E}">
        <p14:creationId xmlns:p14="http://schemas.microsoft.com/office/powerpoint/2010/main" val="37040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Conclusions</a:t>
            </a:r>
            <a:endParaRPr lang="de-DE" dirty="0"/>
          </a:p>
        </p:txBody>
      </p:sp>
      <p:sp>
        <p:nvSpPr>
          <p:cNvPr id="3" name="Inhaltsplatzhalter 2"/>
          <p:cNvSpPr>
            <a:spLocks noGrp="1"/>
          </p:cNvSpPr>
          <p:nvPr>
            <p:ph idx="1"/>
          </p:nvPr>
        </p:nvSpPr>
        <p:spPr/>
        <p:txBody>
          <a:bodyPr/>
          <a:lstStyle/>
          <a:p>
            <a:pPr marL="0" indent="0">
              <a:spcAft>
                <a:spcPts val="1200"/>
              </a:spcAft>
            </a:pPr>
            <a:r>
              <a:rPr lang="de-DE" dirty="0" err="1" smtClean="0"/>
              <a:t>Positioning</a:t>
            </a:r>
            <a:r>
              <a:rPr lang="de-DE" dirty="0" smtClean="0"/>
              <a:t> </a:t>
            </a:r>
            <a:r>
              <a:rPr lang="de-DE" dirty="0" err="1" smtClean="0"/>
              <a:t>for</a:t>
            </a:r>
            <a:r>
              <a:rPr lang="de-DE" dirty="0" smtClean="0"/>
              <a:t> ELC </a:t>
            </a:r>
            <a:r>
              <a:rPr lang="de-DE" dirty="0" err="1" smtClean="0"/>
              <a:t>has</a:t>
            </a:r>
            <a:r>
              <a:rPr lang="de-DE" dirty="0" smtClean="0"/>
              <a:t> high potential </a:t>
            </a:r>
            <a:r>
              <a:rPr lang="de-DE" dirty="0" err="1" smtClean="0"/>
              <a:t>for</a:t>
            </a:r>
            <a:r>
              <a:rPr lang="de-DE" dirty="0" smtClean="0"/>
              <a:t> </a:t>
            </a:r>
            <a:r>
              <a:rPr lang="de-DE" dirty="0" err="1" smtClean="0"/>
              <a:t>industrial</a:t>
            </a:r>
            <a:r>
              <a:rPr lang="de-DE" dirty="0" smtClean="0"/>
              <a:t> </a:t>
            </a:r>
            <a:r>
              <a:rPr lang="de-DE" dirty="0" err="1" smtClean="0"/>
              <a:t>IoT</a:t>
            </a:r>
            <a:r>
              <a:rPr lang="de-DE" dirty="0" smtClean="0"/>
              <a:t>.</a:t>
            </a:r>
          </a:p>
          <a:p>
            <a:pPr marL="0" indent="0">
              <a:spcAft>
                <a:spcPts val="1200"/>
              </a:spcAft>
            </a:pPr>
            <a:r>
              <a:rPr lang="de-DE" dirty="0" err="1" smtClean="0"/>
              <a:t>Investigated</a:t>
            </a:r>
            <a:r>
              <a:rPr lang="de-DE" dirty="0" smtClean="0"/>
              <a:t> </a:t>
            </a:r>
            <a:r>
              <a:rPr lang="de-DE" dirty="0" err="1" smtClean="0"/>
              <a:t>the</a:t>
            </a:r>
            <a:r>
              <a:rPr lang="de-DE" dirty="0" smtClean="0"/>
              <a:t> potential </a:t>
            </a:r>
            <a:r>
              <a:rPr lang="de-DE" dirty="0" err="1" smtClean="0"/>
              <a:t>of</a:t>
            </a:r>
            <a:r>
              <a:rPr lang="de-DE" dirty="0" smtClean="0"/>
              <a:t> </a:t>
            </a:r>
            <a:r>
              <a:rPr lang="de-DE" dirty="0" err="1" smtClean="0"/>
              <a:t>ToF-based</a:t>
            </a:r>
            <a:r>
              <a:rPr lang="de-DE" dirty="0" smtClean="0"/>
              <a:t> </a:t>
            </a:r>
            <a:r>
              <a:rPr lang="de-DE" dirty="0" err="1" smtClean="0"/>
              <a:t>positioning</a:t>
            </a:r>
            <a:r>
              <a:rPr lang="de-DE" dirty="0" smtClean="0"/>
              <a:t> </a:t>
            </a:r>
            <a:r>
              <a:rPr lang="de-DE" dirty="0" err="1" smtClean="0"/>
              <a:t>using</a:t>
            </a:r>
            <a:r>
              <a:rPr lang="de-DE" dirty="0" smtClean="0"/>
              <a:t> LC.</a:t>
            </a:r>
          </a:p>
          <a:p>
            <a:pPr lvl="1" indent="-342900">
              <a:spcAft>
                <a:spcPts val="1200"/>
              </a:spcAft>
              <a:buFont typeface="Arial" panose="020B0604020202020204" pitchFamily="34" charset="0"/>
              <a:buChar char="•"/>
            </a:pPr>
            <a:r>
              <a:rPr lang="de-DE" dirty="0" smtClean="0"/>
              <a:t>Basis </a:t>
            </a:r>
            <a:r>
              <a:rPr lang="de-DE" dirty="0" err="1" smtClean="0"/>
              <a:t>is</a:t>
            </a:r>
            <a:r>
              <a:rPr lang="de-DE" dirty="0" smtClean="0"/>
              <a:t> </a:t>
            </a:r>
            <a:r>
              <a:rPr lang="de-DE" dirty="0" err="1" smtClean="0"/>
              <a:t>coarse</a:t>
            </a:r>
            <a:r>
              <a:rPr lang="de-DE" dirty="0" smtClean="0"/>
              <a:t> and </a:t>
            </a:r>
            <a:r>
              <a:rPr lang="de-DE" dirty="0" err="1" smtClean="0"/>
              <a:t>fine</a:t>
            </a:r>
            <a:r>
              <a:rPr lang="de-DE" dirty="0" smtClean="0"/>
              <a:t> 1D </a:t>
            </a:r>
            <a:r>
              <a:rPr lang="de-DE" dirty="0" err="1" smtClean="0"/>
              <a:t>ToF</a:t>
            </a:r>
            <a:r>
              <a:rPr lang="de-DE" dirty="0" smtClean="0"/>
              <a:t> </a:t>
            </a:r>
            <a:r>
              <a:rPr lang="de-DE" dirty="0" err="1" smtClean="0"/>
              <a:t>measurement</a:t>
            </a:r>
            <a:r>
              <a:rPr lang="de-DE" dirty="0" smtClean="0"/>
              <a:t>.</a:t>
            </a:r>
          </a:p>
          <a:p>
            <a:pPr lvl="1" indent="-342900">
              <a:spcAft>
                <a:spcPts val="1200"/>
              </a:spcAft>
              <a:buFont typeface="Arial" panose="020B0604020202020204" pitchFamily="34" charset="0"/>
              <a:buChar char="•"/>
            </a:pPr>
            <a:r>
              <a:rPr lang="de-DE" dirty="0" err="1" smtClean="0"/>
              <a:t>Then</a:t>
            </a:r>
            <a:r>
              <a:rPr lang="de-DE" dirty="0" smtClean="0"/>
              <a:t>, 3D </a:t>
            </a:r>
            <a:r>
              <a:rPr lang="de-DE" dirty="0" err="1" smtClean="0"/>
              <a:t>position</a:t>
            </a:r>
            <a:r>
              <a:rPr lang="de-DE" dirty="0" smtClean="0"/>
              <a:t> </a:t>
            </a:r>
            <a:r>
              <a:rPr lang="de-DE" dirty="0" err="1" smtClean="0"/>
              <a:t>is</a:t>
            </a:r>
            <a:r>
              <a:rPr lang="de-DE" dirty="0" smtClean="0"/>
              <a:t> </a:t>
            </a:r>
            <a:r>
              <a:rPr lang="de-DE" dirty="0" err="1" smtClean="0"/>
              <a:t>obtained</a:t>
            </a:r>
            <a:r>
              <a:rPr lang="de-DE" dirty="0" smtClean="0"/>
              <a:t> </a:t>
            </a:r>
            <a:r>
              <a:rPr lang="de-DE" dirty="0" err="1" smtClean="0"/>
              <a:t>by</a:t>
            </a:r>
            <a:r>
              <a:rPr lang="de-DE" dirty="0" smtClean="0"/>
              <a:t> </a:t>
            </a:r>
            <a:r>
              <a:rPr lang="de-DE" dirty="0" err="1" smtClean="0"/>
              <a:t>triangulation</a:t>
            </a:r>
            <a:r>
              <a:rPr lang="de-DE" dirty="0" smtClean="0"/>
              <a:t>.</a:t>
            </a:r>
          </a:p>
          <a:p>
            <a:pPr lvl="1" indent="-342900">
              <a:spcAft>
                <a:spcPts val="1200"/>
              </a:spcAft>
              <a:buFont typeface="Arial" panose="020B0604020202020204" pitchFamily="34" charset="0"/>
              <a:buChar char="•"/>
            </a:pPr>
            <a:r>
              <a:rPr lang="de-DE" dirty="0" smtClean="0"/>
              <a:t>Angular </a:t>
            </a:r>
            <a:r>
              <a:rPr lang="de-DE" dirty="0" err="1" smtClean="0"/>
              <a:t>characteristics</a:t>
            </a:r>
            <a:r>
              <a:rPr lang="de-DE" dirty="0" smtClean="0"/>
              <a:t> </a:t>
            </a:r>
            <a:r>
              <a:rPr lang="de-DE" dirty="0" err="1" smtClean="0"/>
              <a:t>of</a:t>
            </a:r>
            <a:r>
              <a:rPr lang="de-DE" dirty="0" smtClean="0"/>
              <a:t> TX and RX </a:t>
            </a:r>
            <a:r>
              <a:rPr lang="de-DE" dirty="0" err="1" smtClean="0"/>
              <a:t>have</a:t>
            </a:r>
            <a:r>
              <a:rPr lang="de-DE" dirty="0" smtClean="0"/>
              <a:t> an </a:t>
            </a:r>
            <a:r>
              <a:rPr lang="de-DE" dirty="0" err="1" smtClean="0"/>
              <a:t>impact</a:t>
            </a:r>
            <a:r>
              <a:rPr lang="de-DE" dirty="0" smtClean="0"/>
              <a:t> </a:t>
            </a:r>
            <a:r>
              <a:rPr lang="de-DE" dirty="0" err="1" smtClean="0"/>
              <a:t>onto</a:t>
            </a:r>
            <a:r>
              <a:rPr lang="de-DE" dirty="0" smtClean="0"/>
              <a:t> </a:t>
            </a:r>
            <a:r>
              <a:rPr lang="de-DE" dirty="0" err="1" smtClean="0"/>
              <a:t>precision</a:t>
            </a:r>
            <a:r>
              <a:rPr lang="de-DE" dirty="0" smtClean="0"/>
              <a:t>.  </a:t>
            </a:r>
          </a:p>
          <a:p>
            <a:pPr marL="0" indent="0">
              <a:spcAft>
                <a:spcPts val="1200"/>
              </a:spcAft>
            </a:pPr>
            <a:r>
              <a:rPr lang="de-DE" dirty="0" err="1" smtClean="0"/>
              <a:t>Refined</a:t>
            </a:r>
            <a:r>
              <a:rPr lang="de-DE" dirty="0" smtClean="0"/>
              <a:t> </a:t>
            </a:r>
            <a:r>
              <a:rPr lang="de-DE" dirty="0" err="1" smtClean="0"/>
              <a:t>positioning</a:t>
            </a:r>
            <a:r>
              <a:rPr lang="de-DE" dirty="0" smtClean="0"/>
              <a:t> </a:t>
            </a:r>
            <a:r>
              <a:rPr lang="de-DE" dirty="0" err="1" smtClean="0"/>
              <a:t>using</a:t>
            </a:r>
            <a:r>
              <a:rPr lang="de-DE" dirty="0" smtClean="0"/>
              <a:t> LED </a:t>
            </a:r>
            <a:r>
              <a:rPr lang="de-DE" dirty="0" err="1" smtClean="0"/>
              <a:t>lights</a:t>
            </a:r>
            <a:r>
              <a:rPr lang="de-DE" dirty="0" smtClean="0"/>
              <a:t> </a:t>
            </a:r>
            <a:r>
              <a:rPr lang="de-DE" dirty="0" err="1" smtClean="0"/>
              <a:t>delivers</a:t>
            </a:r>
            <a:r>
              <a:rPr lang="de-DE" dirty="0" smtClean="0"/>
              <a:t> 3 cm </a:t>
            </a:r>
            <a:r>
              <a:rPr lang="de-DE" dirty="0" err="1" smtClean="0"/>
              <a:t>positioning</a:t>
            </a:r>
            <a:r>
              <a:rPr lang="de-DE" dirty="0" smtClean="0"/>
              <a:t> </a:t>
            </a:r>
            <a:r>
              <a:rPr lang="de-DE" dirty="0" err="1" smtClean="0"/>
              <a:t>error</a:t>
            </a:r>
            <a:r>
              <a:rPr lang="de-DE" dirty="0" smtClean="0"/>
              <a:t> in 3D.</a:t>
            </a:r>
          </a:p>
          <a:p>
            <a:pPr marL="0" indent="0">
              <a:spcAft>
                <a:spcPts val="1200"/>
              </a:spcAft>
            </a:pPr>
            <a:r>
              <a:rPr lang="de-DE" dirty="0" smtClean="0"/>
              <a:t>ELC </a:t>
            </a:r>
            <a:r>
              <a:rPr lang="de-DE" dirty="0" err="1" smtClean="0"/>
              <a:t>to</a:t>
            </a:r>
            <a:r>
              <a:rPr lang="de-DE" dirty="0" smtClean="0"/>
              <a:t> </a:t>
            </a:r>
            <a:r>
              <a:rPr lang="de-DE" dirty="0" err="1" smtClean="0"/>
              <a:t>investigate</a:t>
            </a:r>
            <a:r>
              <a:rPr lang="de-DE" dirty="0" smtClean="0"/>
              <a:t> </a:t>
            </a:r>
            <a:r>
              <a:rPr lang="de-DE" dirty="0" err="1" smtClean="0"/>
              <a:t>the</a:t>
            </a:r>
            <a:r>
              <a:rPr lang="de-DE" dirty="0" smtClean="0"/>
              <a:t> </a:t>
            </a:r>
            <a:r>
              <a:rPr lang="de-DE" dirty="0" err="1" smtClean="0"/>
              <a:t>use</a:t>
            </a:r>
            <a:r>
              <a:rPr lang="de-DE" dirty="0" smtClean="0"/>
              <a:t> FTMs in 802.11 </a:t>
            </a:r>
            <a:r>
              <a:rPr lang="de-DE" dirty="0" err="1" smtClean="0"/>
              <a:t>for</a:t>
            </a:r>
            <a:r>
              <a:rPr lang="de-DE" dirty="0" smtClean="0"/>
              <a:t> </a:t>
            </a:r>
            <a:r>
              <a:rPr lang="de-DE" dirty="0" err="1" smtClean="0"/>
              <a:t>precise</a:t>
            </a:r>
            <a:r>
              <a:rPr lang="de-DE" dirty="0" smtClean="0"/>
              <a:t> </a:t>
            </a:r>
            <a:r>
              <a:rPr lang="de-DE" dirty="0" err="1" smtClean="0"/>
              <a:t>realtime</a:t>
            </a:r>
            <a:r>
              <a:rPr lang="de-DE" dirty="0" smtClean="0"/>
              <a:t> </a:t>
            </a:r>
            <a:r>
              <a:rPr lang="de-DE" dirty="0" err="1" smtClean="0"/>
              <a:t>positiong</a:t>
            </a:r>
            <a:r>
              <a:rPr lang="de-DE" dirty="0" smtClean="0"/>
              <a:t>. </a:t>
            </a:r>
            <a:endParaRPr lang="de-DE" dirty="0"/>
          </a:p>
          <a:p>
            <a:pPr marL="0" indent="0">
              <a:spcAft>
                <a:spcPts val="1200"/>
              </a:spcAft>
            </a:pP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ußzeilenplatzhalter 4"/>
          <p:cNvSpPr>
            <a:spLocks noGrp="1"/>
          </p:cNvSpPr>
          <p:nvPr>
            <p:ph type="ftr" idx="14"/>
          </p:nvPr>
        </p:nvSpPr>
        <p:spPr/>
        <p:txBody>
          <a:bodyPr/>
          <a:lstStyle/>
          <a:p>
            <a:r>
              <a:rPr lang="en-GB" dirty="0"/>
              <a:t>Sepideh Kouhini, Fraunhofer HHI</a:t>
            </a:r>
            <a:endParaRPr lang="en-GB" dirty="0"/>
          </a:p>
        </p:txBody>
      </p:sp>
      <p:sp>
        <p:nvSpPr>
          <p:cNvPr id="6" name="Datumsplatzhalter 5"/>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105363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4098" name="Rectangle 2"/>
          <p:cNvSpPr>
            <a:spLocks noGrp="1" noChangeArrowheads="1"/>
          </p:cNvSpPr>
          <p:nvPr>
            <p:ph idx="1"/>
          </p:nvPr>
        </p:nvSpPr>
        <p:spPr>
          <a:xfrm>
            <a:off x="914400" y="1548035"/>
            <a:ext cx="10798224" cy="4113213"/>
          </a:xfrm>
          <a:ln/>
        </p:spPr>
        <p:txBody>
          <a:bodyPr/>
          <a:lstStyle/>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r>
              <a:rPr lang="en-GB" sz="1400" b="0" dirty="0"/>
              <a:t>[1]	</a:t>
            </a:r>
            <a:r>
              <a:rPr lang="en-GB" sz="1400" b="0" dirty="0">
                <a:solidFill>
                  <a:schemeClr val="tx1"/>
                </a:solidFill>
              </a:rPr>
              <a:t>S. M. Kouhini et al., “</a:t>
            </a:r>
            <a:r>
              <a:rPr lang="en-GB" sz="1400" b="0" dirty="0" err="1">
                <a:solidFill>
                  <a:schemeClr val="tx1"/>
                </a:solidFill>
              </a:rPr>
              <a:t>LiFi</a:t>
            </a:r>
            <a:r>
              <a:rPr lang="en-GB" sz="1400" b="0" dirty="0">
                <a:solidFill>
                  <a:schemeClr val="tx1"/>
                </a:solidFill>
              </a:rPr>
              <a:t> Positioning for Industry 4.0," in Journal of Selected Topics in Quantum Electronics (JSTQE), in IEEE, 2021. </a:t>
            </a:r>
            <a:r>
              <a:rPr lang="en-GB" sz="1400" b="0" dirty="0">
                <a:solidFill>
                  <a:schemeClr val="tx1"/>
                </a:solidFill>
                <a:hlinkClick r:id="rId3"/>
              </a:rPr>
              <a:t>https://</a:t>
            </a:r>
            <a:r>
              <a:rPr lang="en-GB" sz="1400" b="0" dirty="0" smtClean="0">
                <a:solidFill>
                  <a:schemeClr val="tx1"/>
                </a:solidFill>
                <a:hlinkClick r:id="rId3"/>
              </a:rPr>
              <a:t>ieeexplore.ieee.org/abstract/document/9479791</a:t>
            </a:r>
            <a:r>
              <a:rPr lang="en-GB" sz="1400" b="0" dirty="0" smtClean="0">
                <a:solidFill>
                  <a:schemeClr val="tx1"/>
                </a:solidFill>
              </a:rPr>
              <a:t> </a:t>
            </a:r>
            <a:endParaRPr lang="en-GB" sz="1400" b="0" dirty="0">
              <a:solidFill>
                <a:schemeClr val="tx1"/>
              </a:solidFill>
            </a:endParaRPr>
          </a:p>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r>
              <a:rPr lang="en-GB" sz="1400" b="0" dirty="0" smtClean="0">
                <a:solidFill>
                  <a:schemeClr val="tx1"/>
                </a:solidFill>
              </a:rPr>
              <a:t>[2] 	S</a:t>
            </a:r>
            <a:r>
              <a:rPr lang="en-GB" sz="1400" b="0" dirty="0">
                <a:solidFill>
                  <a:schemeClr val="tx1"/>
                </a:solidFill>
              </a:rPr>
              <a:t>. M. Kouhini et al ., "</a:t>
            </a:r>
            <a:r>
              <a:rPr lang="en-GB" sz="1400" b="0" dirty="0" err="1">
                <a:solidFill>
                  <a:schemeClr val="tx1"/>
                </a:solidFill>
              </a:rPr>
              <a:t>LiFi</a:t>
            </a:r>
            <a:r>
              <a:rPr lang="en-GB" sz="1400" b="0" dirty="0">
                <a:solidFill>
                  <a:schemeClr val="tx1"/>
                </a:solidFill>
              </a:rPr>
              <a:t> based Positioning for Indoor Scenarios",   ISWCS IEEE 2021. </a:t>
            </a:r>
            <a:r>
              <a:rPr lang="en-GB" sz="1400" b="0" dirty="0">
                <a:solidFill>
                  <a:schemeClr val="tx1"/>
                </a:solidFill>
                <a:hlinkClick r:id="rId4"/>
              </a:rPr>
              <a:t>https://</a:t>
            </a:r>
            <a:r>
              <a:rPr lang="en-GB" sz="1400" b="0" dirty="0" smtClean="0">
                <a:solidFill>
                  <a:schemeClr val="tx1"/>
                </a:solidFill>
                <a:hlinkClick r:id="rId4"/>
              </a:rPr>
              <a:t>ieeexplore.ieee.org/abstract/document/9562207</a:t>
            </a:r>
            <a:r>
              <a:rPr lang="en-GB" sz="1400" b="0" dirty="0" smtClean="0">
                <a:solidFill>
                  <a:schemeClr val="tx1"/>
                </a:solidFill>
              </a:rPr>
              <a:t> </a:t>
            </a:r>
            <a:endParaRPr lang="en-GB" sz="1400" b="0" dirty="0">
              <a:solidFill>
                <a:schemeClr val="tx1"/>
              </a:solidFill>
            </a:endParaRPr>
          </a:p>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r>
              <a:rPr lang="en-GB" sz="1400" b="0" dirty="0" smtClean="0">
                <a:solidFill>
                  <a:schemeClr val="tx1"/>
                </a:solidFill>
              </a:rPr>
              <a:t>[3]	S</a:t>
            </a:r>
            <a:r>
              <a:rPr lang="en-GB" sz="1400" b="0" dirty="0">
                <a:solidFill>
                  <a:schemeClr val="tx1"/>
                </a:solidFill>
              </a:rPr>
              <a:t>. M. Kouhini., et al, “Object Tracking in an Indoor Scenario: Potential for </a:t>
            </a:r>
            <a:r>
              <a:rPr lang="en-GB" sz="1400" b="0" dirty="0" err="1">
                <a:solidFill>
                  <a:schemeClr val="tx1"/>
                </a:solidFill>
              </a:rPr>
              <a:t>Centimeter</a:t>
            </a:r>
            <a:r>
              <a:rPr lang="en-GB" sz="1400" b="0" dirty="0">
                <a:solidFill>
                  <a:schemeClr val="tx1"/>
                </a:solidFill>
              </a:rPr>
              <a:t> Accuracy with </a:t>
            </a:r>
            <a:r>
              <a:rPr lang="en-GB" sz="1400" b="0" dirty="0" err="1">
                <a:solidFill>
                  <a:schemeClr val="tx1"/>
                </a:solidFill>
              </a:rPr>
              <a:t>LiFi</a:t>
            </a:r>
            <a:r>
              <a:rPr lang="en-GB" sz="1400" b="0" dirty="0">
                <a:solidFill>
                  <a:schemeClr val="tx1"/>
                </a:solidFill>
              </a:rPr>
              <a:t>." 2022 13th CSNDSP. IEEE, 2022. </a:t>
            </a:r>
            <a:r>
              <a:rPr lang="en-GB" sz="1400" b="0" dirty="0">
                <a:solidFill>
                  <a:schemeClr val="tx1"/>
                </a:solidFill>
                <a:hlinkClick r:id="rId5"/>
              </a:rPr>
              <a:t>https://</a:t>
            </a:r>
            <a:r>
              <a:rPr lang="en-GB" sz="1400" b="0" dirty="0" smtClean="0">
                <a:solidFill>
                  <a:schemeClr val="tx1"/>
                </a:solidFill>
                <a:hlinkClick r:id="rId5"/>
              </a:rPr>
              <a:t>ieeexplore.ieee.org/stamp/stamp.jsp?arnumber=9908025</a:t>
            </a:r>
            <a:endParaRPr lang="en-GB" sz="1400" b="0" dirty="0" smtClean="0">
              <a:solidFill>
                <a:schemeClr val="tx1"/>
              </a:solidFill>
            </a:endParaRPr>
          </a:p>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r>
              <a:rPr lang="en-GB" sz="1400" b="0" dirty="0" smtClean="0">
                <a:solidFill>
                  <a:schemeClr val="tx1"/>
                </a:solidFill>
              </a:rPr>
              <a:t>[4]	Z</a:t>
            </a:r>
            <a:r>
              <a:rPr lang="en-GB" sz="1400" b="0" dirty="0">
                <a:solidFill>
                  <a:schemeClr val="tx1"/>
                </a:solidFill>
              </a:rPr>
              <a:t>. Ma et al., "</a:t>
            </a:r>
            <a:r>
              <a:rPr lang="en-GB" sz="1400" b="0" dirty="0" err="1">
                <a:solidFill>
                  <a:schemeClr val="tx1"/>
                </a:solidFill>
              </a:rPr>
              <a:t>LiFi</a:t>
            </a:r>
            <a:r>
              <a:rPr lang="en-GB" sz="1400" b="0" dirty="0">
                <a:solidFill>
                  <a:schemeClr val="tx1"/>
                </a:solidFill>
              </a:rPr>
              <a:t> Positioning and Optimization in an Indoor Factory Environment," IECON </a:t>
            </a:r>
            <a:r>
              <a:rPr lang="en-GB" sz="1400" b="0" dirty="0" smtClean="0">
                <a:solidFill>
                  <a:schemeClr val="tx1"/>
                </a:solidFill>
              </a:rPr>
              <a:t>2022,  Brussels</a:t>
            </a:r>
            <a:r>
              <a:rPr lang="en-GB" sz="1400" b="0" dirty="0">
                <a:solidFill>
                  <a:schemeClr val="tx1"/>
                </a:solidFill>
              </a:rPr>
              <a:t>, Belgium, 2022, </a:t>
            </a:r>
            <a:r>
              <a:rPr lang="en-GB" sz="1400" b="0" dirty="0">
                <a:solidFill>
                  <a:schemeClr val="tx1"/>
                </a:solidFill>
                <a:hlinkClick r:id="rId6"/>
              </a:rPr>
              <a:t>https://</a:t>
            </a:r>
            <a:r>
              <a:rPr lang="en-GB" sz="1400" b="0" dirty="0" smtClean="0">
                <a:solidFill>
                  <a:schemeClr val="tx1"/>
                </a:solidFill>
                <a:hlinkClick r:id="rId6"/>
              </a:rPr>
              <a:t>ieeexplore.ieee.org/abstract/document/9968530</a:t>
            </a:r>
            <a:r>
              <a:rPr lang="en-GB" sz="1400" b="0" dirty="0" smtClean="0">
                <a:solidFill>
                  <a:schemeClr val="tx1"/>
                </a:solidFill>
              </a:rPr>
              <a:t> </a:t>
            </a:r>
            <a:endParaRPr lang="en-GB" sz="1400" b="0" dirty="0">
              <a:solidFill>
                <a:schemeClr val="tx1"/>
              </a:solidFill>
            </a:endParaRPr>
          </a:p>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r>
              <a:rPr lang="en-GB" sz="1400" b="0" dirty="0" smtClean="0">
                <a:solidFill>
                  <a:schemeClr val="tx1"/>
                </a:solidFill>
              </a:rPr>
              <a:t>[5]	C. Kottke et.al., “</a:t>
            </a:r>
            <a:r>
              <a:rPr lang="en-US" sz="1600" b="0" dirty="0"/>
              <a:t>In-building optical wireless positioning using time of </a:t>
            </a:r>
            <a:r>
              <a:rPr lang="en-US" sz="1600" b="0" dirty="0" smtClean="0"/>
              <a:t>flight,” OFC 2023, </a:t>
            </a:r>
            <a:r>
              <a:rPr lang="en-US" sz="1600" b="0" dirty="0"/>
              <a:t>paper M4F.6. </a:t>
            </a:r>
            <a:r>
              <a:rPr lang="en-US" sz="1600" b="0" dirty="0">
                <a:hlinkClick r:id="rId7"/>
              </a:rPr>
              <a:t>https://</a:t>
            </a:r>
            <a:r>
              <a:rPr lang="en-US" sz="1600" b="0" dirty="0" smtClean="0">
                <a:hlinkClick r:id="rId7"/>
              </a:rPr>
              <a:t>ieeexplore.ieee.org/stamp/stamp.jsp?arnumber=10117339</a:t>
            </a:r>
            <a:endParaRPr lang="en-US" sz="1600" b="0" dirty="0" smtClean="0"/>
          </a:p>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endParaRPr lang="en-US" sz="1600" b="0" dirty="0" smtClean="0"/>
          </a:p>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r>
              <a:rPr lang="en-US" sz="1600" b="0" dirty="0" smtClean="0"/>
              <a:t>Please, refer also to other references on this topic, which are included in these papers. </a:t>
            </a:r>
          </a:p>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endParaRPr lang="en-US" sz="1600" b="0" dirty="0"/>
          </a:p>
          <a:p>
            <a:pPr marL="0" indent="4763">
              <a:lnSpc>
                <a:spcPct val="150000"/>
              </a:lnSpc>
              <a:spcBef>
                <a:spcPts val="0"/>
              </a:spcBef>
              <a:tabLst>
                <a:tab pos="360363" algn="l"/>
                <a:tab pos="1827213" algn="l"/>
                <a:tab pos="2741613" algn="l"/>
                <a:tab pos="3656013" algn="l"/>
                <a:tab pos="4570413" algn="l"/>
                <a:tab pos="5484813" algn="l"/>
                <a:tab pos="6399213" algn="l"/>
                <a:tab pos="7313613" algn="l"/>
                <a:tab pos="8228013" algn="l"/>
                <a:tab pos="9142413" algn="l"/>
                <a:tab pos="10056813" algn="l"/>
              </a:tabLst>
            </a:pPr>
            <a:r>
              <a:rPr lang="en-GB" sz="1400" b="0" dirty="0" smtClean="0">
                <a:solidFill>
                  <a:schemeClr val="tx1"/>
                </a:solidFill>
              </a:rPr>
              <a:t> </a:t>
            </a:r>
            <a:endParaRPr lang="en-GB" sz="1400" b="0"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12</a:t>
            </a:fld>
            <a:endParaRPr lang="en-GB"/>
          </a:p>
        </p:txBody>
      </p:sp>
      <p:sp>
        <p:nvSpPr>
          <p:cNvPr id="8" name="Footer Placeholder 4"/>
          <p:cNvSpPr>
            <a:spLocks noGrp="1"/>
          </p:cNvSpPr>
          <p:nvPr>
            <p:ph type="ftr" idx="14"/>
          </p:nvPr>
        </p:nvSpPr>
        <p:spPr>
          <a:xfrm>
            <a:off x="7143757" y="6475414"/>
            <a:ext cx="4246027" cy="180975"/>
          </a:xfrm>
        </p:spPr>
        <p:txBody>
          <a:bodyPr/>
          <a:lstStyle/>
          <a:p>
            <a:r>
              <a:rPr lang="en-GB" dirty="0"/>
              <a:t>Sepideh Kouhini, Fraunhofer HHI</a:t>
            </a:r>
            <a:endParaRPr lang="en-GB" dirty="0"/>
          </a:p>
        </p:txBody>
      </p:sp>
      <p:sp>
        <p:nvSpPr>
          <p:cNvPr id="9" name="Date Placeholder 3"/>
          <p:cNvSpPr>
            <a:spLocks noGrp="1"/>
          </p:cNvSpPr>
          <p:nvPr>
            <p:ph type="dt" idx="4294967295"/>
          </p:nvPr>
        </p:nvSpPr>
        <p:spPr>
          <a:xfrm>
            <a:off x="929217" y="333375"/>
            <a:ext cx="2499764" cy="273050"/>
          </a:xfrm>
          <a:prstGeom prst="rect">
            <a:avLst/>
          </a:prstGeom>
        </p:spPr>
        <p:txBody>
          <a:bodyPr/>
          <a:lstStyle/>
          <a:p>
            <a:r>
              <a:rPr lang="en-US" dirty="0"/>
              <a:t>November 2024</a:t>
            </a:r>
            <a:endParaRPr lang="en-GB" dirty="0"/>
          </a:p>
        </p:txBody>
      </p:sp>
    </p:spTree>
    <p:extLst>
      <p:ext uri="{BB962C8B-B14F-4D97-AF65-F5344CB8AC3E}">
        <p14:creationId xmlns:p14="http://schemas.microsoft.com/office/powerpoint/2010/main" val="11462231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This contribution </a:t>
            </a:r>
            <a:r>
              <a:rPr lang="en-GB" sz="2000" dirty="0" smtClean="0"/>
              <a:t>highlights the potential for positioning using ELC. ELC can offer cm-precision in indoor environments, due to dominant LOS propagation. It is proposed to analyse and specify changes in the positioning algorithm when using fine time measurements from 802.11 by using ELC as the physical layer.</a:t>
            </a: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13" name="Footer Placeholder 4"/>
          <p:cNvSpPr>
            <a:spLocks noGrp="1"/>
          </p:cNvSpPr>
          <p:nvPr>
            <p:ph type="ftr" idx="14"/>
          </p:nvPr>
        </p:nvSpPr>
        <p:spPr>
          <a:xfrm>
            <a:off x="7143757" y="6488385"/>
            <a:ext cx="4246027" cy="180975"/>
          </a:xfrm>
        </p:spPr>
        <p:txBody>
          <a:bodyPr/>
          <a:lstStyle/>
          <a:p>
            <a:r>
              <a:rPr lang="en-GB" dirty="0"/>
              <a:t>Sepideh Kouhini, Fraunhofer HHI</a:t>
            </a:r>
            <a:endParaRPr lang="en-GB" dirty="0"/>
          </a:p>
        </p:txBody>
      </p:sp>
      <p:sp>
        <p:nvSpPr>
          <p:cNvPr id="8" name="Date Placeholder 3"/>
          <p:cNvSpPr>
            <a:spLocks noGrp="1"/>
          </p:cNvSpPr>
          <p:nvPr>
            <p:ph type="dt" idx="4294967295"/>
          </p:nvPr>
        </p:nvSpPr>
        <p:spPr>
          <a:xfrm>
            <a:off x="929217" y="333375"/>
            <a:ext cx="2499764" cy="273050"/>
          </a:xfrm>
          <a:prstGeom prst="rect">
            <a:avLst/>
          </a:prstGeom>
        </p:spPr>
        <p:txBody>
          <a:bodyPr/>
          <a:lstStyle/>
          <a:p>
            <a:r>
              <a:rPr lang="en-US" dirty="0"/>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Motivation</a:t>
            </a:r>
          </a:p>
        </p:txBody>
      </p:sp>
      <p:sp>
        <p:nvSpPr>
          <p:cNvPr id="3" name="Inhaltsplatzhalter 2"/>
          <p:cNvSpPr>
            <a:spLocks noGrp="1"/>
          </p:cNvSpPr>
          <p:nvPr>
            <p:ph idx="1"/>
          </p:nvPr>
        </p:nvSpPr>
        <p:spPr/>
        <p:txBody>
          <a:bodyPr/>
          <a:lstStyle/>
          <a:p>
            <a:pPr>
              <a:buFont typeface="Arial" panose="020B0604020202020204" pitchFamily="34" charset="0"/>
              <a:buChar char="•"/>
            </a:pPr>
            <a:r>
              <a:rPr lang="de-DE" dirty="0" smtClean="0"/>
              <a:t>ELC </a:t>
            </a:r>
            <a:r>
              <a:rPr lang="de-DE" dirty="0" err="1" smtClean="0"/>
              <a:t>has</a:t>
            </a:r>
            <a:r>
              <a:rPr lang="de-DE" dirty="0" smtClean="0"/>
              <a:t> potential </a:t>
            </a:r>
            <a:r>
              <a:rPr lang="de-DE" dirty="0" smtClean="0"/>
              <a:t>in Industrial </a:t>
            </a:r>
            <a:r>
              <a:rPr lang="de-DE" dirty="0" err="1" smtClean="0"/>
              <a:t>IoT</a:t>
            </a:r>
            <a:endParaRPr lang="de-DE" dirty="0"/>
          </a:p>
          <a:p>
            <a:pPr>
              <a:buFont typeface="Arial" panose="020B0604020202020204" pitchFamily="34" charset="0"/>
              <a:buChar char="•"/>
            </a:pPr>
            <a:r>
              <a:rPr lang="en-US" dirty="0" err="1"/>
              <a:t>IIoT</a:t>
            </a:r>
            <a:r>
              <a:rPr lang="en-US" dirty="0"/>
              <a:t> </a:t>
            </a:r>
            <a:r>
              <a:rPr lang="en-US" dirty="0" err="1" smtClean="0"/>
              <a:t>architechture</a:t>
            </a:r>
            <a:r>
              <a:rPr lang="en-US" dirty="0" smtClean="0"/>
              <a:t> </a:t>
            </a:r>
            <a:endParaRPr lang="en-US" dirty="0"/>
          </a:p>
          <a:p>
            <a:pPr lvl="1">
              <a:buFont typeface="Arial" panose="020B0604020202020204" pitchFamily="34" charset="0"/>
              <a:buChar char="•"/>
            </a:pPr>
            <a:r>
              <a:rPr lang="en-US" dirty="0"/>
              <a:t>Sensor – Wireless </a:t>
            </a:r>
            <a:r>
              <a:rPr lang="en-US" dirty="0" smtClean="0"/>
              <a:t>Link – </a:t>
            </a:r>
            <a:r>
              <a:rPr lang="en-US" dirty="0"/>
              <a:t>Cloud </a:t>
            </a:r>
          </a:p>
          <a:p>
            <a:pPr lvl="1">
              <a:buFont typeface="Arial" panose="020B0604020202020204" pitchFamily="34" charset="0"/>
              <a:buChar char="•"/>
            </a:pPr>
            <a:r>
              <a:rPr lang="en-US" dirty="0"/>
              <a:t>Artificial Intelligent (AI) reacts on the scene</a:t>
            </a:r>
          </a:p>
          <a:p>
            <a:pPr lvl="1">
              <a:buFont typeface="Arial" panose="020B0604020202020204" pitchFamily="34" charset="0"/>
              <a:buChar char="•"/>
            </a:pPr>
            <a:r>
              <a:rPr lang="en-US" dirty="0"/>
              <a:t>Imaging sensors create video traffic (input)</a:t>
            </a:r>
          </a:p>
          <a:p>
            <a:pPr lvl="1">
              <a:buFont typeface="Arial" panose="020B0604020202020204" pitchFamily="34" charset="0"/>
              <a:buChar char="•"/>
            </a:pPr>
            <a:r>
              <a:rPr lang="en-US" dirty="0"/>
              <a:t>Cloud makes intelligent decisions (output)</a:t>
            </a:r>
          </a:p>
          <a:p>
            <a:pPr lvl="1">
              <a:buFont typeface="Arial" panose="020B0604020202020204" pitchFamily="34" charset="0"/>
              <a:buChar char="•"/>
            </a:pPr>
            <a:r>
              <a:rPr lang="en-US" dirty="0"/>
              <a:t>Use wireless communication and sensing</a:t>
            </a:r>
          </a:p>
          <a:p>
            <a:pPr>
              <a:buFont typeface="Arial" panose="020B0604020202020204" pitchFamily="34" charset="0"/>
              <a:buChar char="•"/>
            </a:pPr>
            <a:r>
              <a:rPr lang="en-US" dirty="0" smtClean="0"/>
              <a:t>Precise position information is valuable for any AI application</a:t>
            </a:r>
            <a:endParaRPr lang="en-US" dirty="0"/>
          </a:p>
          <a:p>
            <a:pPr lvl="1">
              <a:buFont typeface="Arial" panose="020B0604020202020204" pitchFamily="34" charset="0"/>
              <a:buChar char="•"/>
            </a:pPr>
            <a:r>
              <a:rPr lang="de-DE" dirty="0" smtClean="0">
                <a:sym typeface="Wingdings" panose="05000000000000000000" pitchFamily="2" charset="2"/>
              </a:rPr>
              <a:t>FTM </a:t>
            </a:r>
            <a:r>
              <a:rPr lang="de-DE" dirty="0" err="1" smtClean="0">
                <a:sym typeface="Wingdings" panose="05000000000000000000" pitchFamily="2" charset="2"/>
              </a:rPr>
              <a:t>based</a:t>
            </a:r>
            <a:r>
              <a:rPr lang="de-DE" dirty="0" smtClean="0">
                <a:sym typeface="Wingdings" panose="05000000000000000000" pitchFamily="2" charset="2"/>
              </a:rPr>
              <a:t> on sub-7GHz </a:t>
            </a:r>
            <a:r>
              <a:rPr lang="de-DE" dirty="0" err="1" smtClean="0">
                <a:sym typeface="Wingdings" panose="05000000000000000000" pitchFamily="2" charset="2"/>
              </a:rPr>
              <a:t>offers</a:t>
            </a:r>
            <a:r>
              <a:rPr lang="de-DE" dirty="0" smtClean="0">
                <a:sym typeface="Wingdings" panose="05000000000000000000" pitchFamily="2" charset="2"/>
              </a:rPr>
              <a:t> </a:t>
            </a:r>
            <a:r>
              <a:rPr lang="de-DE" dirty="0" err="1" smtClean="0">
                <a:sym typeface="Wingdings" panose="05000000000000000000" pitchFamily="2" charset="2"/>
              </a:rPr>
              <a:t>precision</a:t>
            </a:r>
            <a:r>
              <a:rPr lang="de-DE" dirty="0" smtClean="0">
                <a:sym typeface="Wingdings" panose="05000000000000000000" pitchFamily="2" charset="2"/>
              </a:rPr>
              <a:t> in </a:t>
            </a:r>
            <a:r>
              <a:rPr lang="de-DE" dirty="0" err="1" smtClean="0">
                <a:sym typeface="Wingdings" panose="05000000000000000000" pitchFamily="2" charset="2"/>
              </a:rPr>
              <a:t>the</a:t>
            </a:r>
            <a:r>
              <a:rPr lang="de-DE" dirty="0" smtClean="0">
                <a:sym typeface="Wingdings" panose="05000000000000000000" pitchFamily="2" charset="2"/>
              </a:rPr>
              <a:t> 1 m </a:t>
            </a:r>
            <a:r>
              <a:rPr lang="de-DE" dirty="0" err="1" smtClean="0">
                <a:sym typeface="Wingdings" panose="05000000000000000000" pitchFamily="2" charset="2"/>
              </a:rPr>
              <a:t>range</a:t>
            </a:r>
            <a:r>
              <a:rPr lang="de-DE" dirty="0" smtClean="0">
                <a:sym typeface="Wingdings" panose="05000000000000000000" pitchFamily="2" charset="2"/>
              </a:rPr>
              <a:t>, due </a:t>
            </a:r>
            <a:r>
              <a:rPr lang="de-DE" dirty="0" err="1" smtClean="0">
                <a:sym typeface="Wingdings" panose="05000000000000000000" pitchFamily="2" charset="2"/>
              </a:rPr>
              <a:t>to</a:t>
            </a:r>
            <a:r>
              <a:rPr lang="de-DE" dirty="0" smtClean="0">
                <a:sym typeface="Wingdings" panose="05000000000000000000" pitchFamily="2" charset="2"/>
              </a:rPr>
              <a:t> NLOS </a:t>
            </a:r>
            <a:r>
              <a:rPr lang="de-DE" dirty="0" err="1" smtClean="0">
                <a:sym typeface="Wingdings" panose="05000000000000000000" pitchFamily="2" charset="2"/>
              </a:rPr>
              <a:t>propagation</a:t>
            </a:r>
            <a:endParaRPr lang="de-DE" dirty="0" smtClean="0">
              <a:sym typeface="Wingdings" panose="05000000000000000000" pitchFamily="2" charset="2"/>
            </a:endParaRPr>
          </a:p>
          <a:p>
            <a:pPr lvl="1">
              <a:buFont typeface="Arial" panose="020B0604020202020204" pitchFamily="34" charset="0"/>
              <a:buChar char="•"/>
            </a:pPr>
            <a:r>
              <a:rPr lang="de-DE" dirty="0" err="1" smtClean="0">
                <a:sym typeface="Wingdings" panose="05000000000000000000" pitchFamily="2" charset="2"/>
              </a:rPr>
              <a:t>When</a:t>
            </a:r>
            <a:r>
              <a:rPr lang="de-DE" dirty="0" smtClean="0">
                <a:sym typeface="Wingdings" panose="05000000000000000000" pitchFamily="2" charset="2"/>
              </a:rPr>
              <a:t> </a:t>
            </a:r>
            <a:r>
              <a:rPr lang="de-DE" dirty="0" err="1" smtClean="0">
                <a:sym typeface="Wingdings" panose="05000000000000000000" pitchFamily="2" charset="2"/>
              </a:rPr>
              <a:t>using</a:t>
            </a:r>
            <a:r>
              <a:rPr lang="de-DE" dirty="0" smtClean="0">
                <a:sym typeface="Wingdings" panose="05000000000000000000" pitchFamily="2" charset="2"/>
              </a:rPr>
              <a:t> ELC, </a:t>
            </a:r>
            <a:r>
              <a:rPr lang="de-DE" dirty="0" err="1" smtClean="0">
                <a:sym typeface="Wingdings" panose="05000000000000000000" pitchFamily="2" charset="2"/>
              </a:rPr>
              <a:t>propagation</a:t>
            </a:r>
            <a:r>
              <a:rPr lang="de-DE" dirty="0" smtClean="0">
                <a:sym typeface="Wingdings" panose="05000000000000000000" pitchFamily="2" charset="2"/>
              </a:rPr>
              <a:t> </a:t>
            </a:r>
            <a:r>
              <a:rPr lang="de-DE" dirty="0" err="1" smtClean="0">
                <a:sym typeface="Wingdings" panose="05000000000000000000" pitchFamily="2" charset="2"/>
              </a:rPr>
              <a:t>is</a:t>
            </a:r>
            <a:r>
              <a:rPr lang="de-DE" dirty="0" smtClean="0">
                <a:sym typeface="Wingdings" panose="05000000000000000000" pitchFamily="2" charset="2"/>
              </a:rPr>
              <a:t> </a:t>
            </a:r>
            <a:r>
              <a:rPr lang="de-DE" dirty="0" err="1" smtClean="0">
                <a:sym typeface="Wingdings" panose="05000000000000000000" pitchFamily="2" charset="2"/>
              </a:rPr>
              <a:t>primarily</a:t>
            </a:r>
            <a:r>
              <a:rPr lang="de-DE" dirty="0" smtClean="0">
                <a:sym typeface="Wingdings" panose="05000000000000000000" pitchFamily="2" charset="2"/>
              </a:rPr>
              <a:t> </a:t>
            </a:r>
            <a:r>
              <a:rPr lang="de-DE" dirty="0" err="1" smtClean="0">
                <a:sym typeface="Wingdings" panose="05000000000000000000" pitchFamily="2" charset="2"/>
              </a:rPr>
              <a:t>based</a:t>
            </a:r>
            <a:r>
              <a:rPr lang="de-DE" dirty="0" smtClean="0">
                <a:sym typeface="Wingdings" panose="05000000000000000000" pitchFamily="2" charset="2"/>
              </a:rPr>
              <a:t> on LOS</a:t>
            </a:r>
          </a:p>
          <a:p>
            <a:pPr>
              <a:buFont typeface="Arial" panose="020B0604020202020204" pitchFamily="34" charset="0"/>
              <a:buChar char="•"/>
            </a:pPr>
            <a:r>
              <a:rPr lang="de-DE" dirty="0" err="1" smtClean="0">
                <a:sym typeface="Wingdings" panose="05000000000000000000" pitchFamily="2" charset="2"/>
              </a:rPr>
              <a:t>Demonstrate</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high potential </a:t>
            </a:r>
            <a:r>
              <a:rPr lang="de-DE" dirty="0" err="1" smtClean="0">
                <a:sym typeface="Wingdings" panose="05000000000000000000" pitchFamily="2" charset="2"/>
              </a:rPr>
              <a:t>of</a:t>
            </a:r>
            <a:r>
              <a:rPr lang="de-DE" dirty="0" smtClean="0">
                <a:sym typeface="Wingdings" panose="05000000000000000000" pitchFamily="2" charset="2"/>
              </a:rPr>
              <a:t> ELC </a:t>
            </a:r>
            <a:r>
              <a:rPr lang="de-DE" dirty="0" err="1" smtClean="0">
                <a:sym typeface="Wingdings" panose="05000000000000000000" pitchFamily="2" charset="2"/>
              </a:rPr>
              <a:t>for</a:t>
            </a:r>
            <a:r>
              <a:rPr lang="de-DE" dirty="0" smtClean="0">
                <a:sym typeface="Wingdings" panose="05000000000000000000" pitchFamily="2" charset="2"/>
              </a:rPr>
              <a:t> </a:t>
            </a:r>
            <a:r>
              <a:rPr lang="de-DE" dirty="0" err="1" smtClean="0">
                <a:sym typeface="Wingdings" panose="05000000000000000000" pitchFamily="2" charset="2"/>
              </a:rPr>
              <a:t>precise</a:t>
            </a:r>
            <a:r>
              <a:rPr lang="de-DE" dirty="0" smtClean="0">
                <a:sym typeface="Wingdings" panose="05000000000000000000" pitchFamily="2" charset="2"/>
              </a:rPr>
              <a:t> </a:t>
            </a:r>
            <a:r>
              <a:rPr lang="de-DE" dirty="0" err="1" smtClean="0">
                <a:sym typeface="Wingdings" panose="05000000000000000000" pitchFamily="2" charset="2"/>
              </a:rPr>
              <a:t>indoor</a:t>
            </a:r>
            <a:r>
              <a:rPr lang="de-DE" dirty="0" smtClean="0">
                <a:sym typeface="Wingdings" panose="05000000000000000000" pitchFamily="2" charset="2"/>
              </a:rPr>
              <a:t> </a:t>
            </a:r>
            <a:r>
              <a:rPr lang="de-DE" dirty="0" err="1" smtClean="0">
                <a:sym typeface="Wingdings" panose="05000000000000000000" pitchFamily="2" charset="2"/>
              </a:rPr>
              <a:t>positioning</a:t>
            </a:r>
            <a:endParaRPr lang="de-DE" dirty="0">
              <a:sym typeface="Wingdings" panose="05000000000000000000" pitchFamily="2" charset="2"/>
            </a:endParaRP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ußzeilenplatzhalter 4"/>
          <p:cNvSpPr>
            <a:spLocks noGrp="1"/>
          </p:cNvSpPr>
          <p:nvPr>
            <p:ph type="ftr" idx="14"/>
          </p:nvPr>
        </p:nvSpPr>
        <p:spPr/>
        <p:txBody>
          <a:bodyPr/>
          <a:lstStyle/>
          <a:p>
            <a:r>
              <a:rPr lang="en-GB" dirty="0"/>
              <a:t>Sepideh Kouhini, Fraunhofer HHI</a:t>
            </a:r>
            <a:endParaRPr lang="en-GB" dirty="0"/>
          </a:p>
        </p:txBody>
      </p:sp>
      <p:sp>
        <p:nvSpPr>
          <p:cNvPr id="6" name="Datumsplatzhalter 5"/>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400459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ToF-based</a:t>
            </a:r>
            <a:r>
              <a:rPr lang="de-DE" dirty="0" smtClean="0"/>
              <a:t> </a:t>
            </a:r>
            <a:r>
              <a:rPr lang="de-DE" dirty="0" err="1" smtClean="0"/>
              <a:t>Positioning</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896498" y="1732222"/>
                <a:ext cx="6999702" cy="4113213"/>
              </a:xfrm>
            </p:spPr>
            <p:txBody>
              <a:bodyPr/>
              <a:lstStyle/>
              <a:p>
                <a:pPr>
                  <a:buFont typeface="Arial" panose="020B0604020202020204" pitchFamily="34" charset="0"/>
                  <a:buChar char="•"/>
                </a:pPr>
                <a:r>
                  <a:rPr lang="de-DE" dirty="0" smtClean="0"/>
                  <a:t>Positioning </a:t>
                </a:r>
                <a:r>
                  <a:rPr lang="de-DE" dirty="0" err="1" smtClean="0"/>
                  <a:t>is</a:t>
                </a:r>
                <a:r>
                  <a:rPr lang="de-DE" dirty="0" smtClean="0"/>
                  <a:t> </a:t>
                </a:r>
                <a:r>
                  <a:rPr lang="de-DE" dirty="0" err="1" smtClean="0"/>
                  <a:t>based</a:t>
                </a:r>
                <a:r>
                  <a:rPr lang="de-DE" dirty="0" smtClean="0"/>
                  <a:t> on </a:t>
                </a:r>
                <a:r>
                  <a:rPr lang="en-US" dirty="0" smtClean="0"/>
                  <a:t>Time </a:t>
                </a:r>
                <a:r>
                  <a:rPr lang="en-US" dirty="0"/>
                  <a:t>of flight (</a:t>
                </a:r>
                <a:r>
                  <a:rPr lang="en-US" dirty="0" err="1"/>
                  <a:t>ToF</a:t>
                </a:r>
                <a:r>
                  <a:rPr lang="en-US" dirty="0"/>
                  <a:t>) </a:t>
                </a:r>
                <a:endParaRPr lang="en-US" dirty="0" smtClean="0"/>
              </a:p>
              <a:p>
                <a:pPr lvl="1">
                  <a:buFont typeface="Arial" panose="020B0604020202020204" pitchFamily="34" charset="0"/>
                  <a:buChar char="•"/>
                </a:pPr>
                <a:r>
                  <a:rPr lang="en-US" dirty="0" smtClean="0"/>
                  <a:t>measured with at </a:t>
                </a:r>
                <a:r>
                  <a:rPr lang="en-US" dirty="0"/>
                  <a:t>least </a:t>
                </a:r>
                <a:r>
                  <a:rPr lang="en-US" dirty="0" smtClean="0"/>
                  <a:t>3 OFEs.</a:t>
                </a:r>
                <a:endParaRPr lang="en-US" dirty="0"/>
              </a:p>
              <a:p>
                <a:pPr>
                  <a:buFont typeface="Arial" panose="020B0604020202020204" pitchFamily="34" charset="0"/>
                  <a:buChar char="•"/>
                </a:pPr>
                <a:r>
                  <a:rPr lang="en-US" dirty="0" smtClean="0"/>
                  <a:t>G.9991 </a:t>
                </a:r>
                <a:r>
                  <a:rPr lang="en-US" dirty="0"/>
                  <a:t>PHY frame is </a:t>
                </a:r>
                <a:r>
                  <a:rPr lang="en-US" dirty="0" smtClean="0"/>
                  <a:t>used here for example</a:t>
                </a:r>
                <a:endParaRPr lang="en-US" dirty="0"/>
              </a:p>
              <a:p>
                <a:pPr lvl="1">
                  <a:buFont typeface="Arial" panose="020B0604020202020204" pitchFamily="34" charset="0"/>
                  <a:buChar char="•"/>
                </a:pPr>
                <a:r>
                  <a:rPr lang="en-US" dirty="0" smtClean="0"/>
                  <a:t>200 MHz BW, OFDM, PHY is similar to 802.11</a:t>
                </a:r>
              </a:p>
              <a:p>
                <a:pPr lvl="1">
                  <a:buFont typeface="Arial" panose="020B0604020202020204" pitchFamily="34" charset="0"/>
                  <a:buChar char="•"/>
                </a:pPr>
                <a:r>
                  <a:rPr lang="en-US" dirty="0" smtClean="0"/>
                  <a:t>coarse </a:t>
                </a:r>
                <a:r>
                  <a:rPr lang="en-US" dirty="0"/>
                  <a:t>timing: detect the start of the frame</a:t>
                </a:r>
              </a:p>
              <a:p>
                <a:pPr lvl="1">
                  <a:buFont typeface="Arial" panose="020B0604020202020204" pitchFamily="34" charset="0"/>
                  <a:buChar char="•"/>
                </a:pPr>
                <a:r>
                  <a:rPr lang="en-US" dirty="0" smtClean="0"/>
                  <a:t>fine </a:t>
                </a:r>
                <a:r>
                  <a:rPr lang="en-US" dirty="0"/>
                  <a:t>timing: use channel estimation </a:t>
                </a:r>
                <a:endParaRPr lang="en-US" dirty="0" smtClean="0"/>
              </a:p>
              <a:p>
                <a:pPr lvl="1">
                  <a:buFont typeface="Arial" panose="020B0604020202020204" pitchFamily="34" charset="0"/>
                  <a:buChar char="•"/>
                </a:pPr>
                <a:r>
                  <a:rPr lang="en-US" dirty="0" smtClean="0"/>
                  <a:t>measure </a:t>
                </a:r>
                <a:r>
                  <a:rPr lang="en-US" dirty="0"/>
                  <a:t>the slope of phase vs. </a:t>
                </a:r>
                <a:r>
                  <a:rPr lang="en-US" dirty="0" smtClean="0"/>
                  <a:t>frequency response</a:t>
                </a:r>
                <a:endParaRPr lang="en-US" dirty="0"/>
              </a:p>
              <a:p>
                <a:pPr marL="0" indent="0"/>
                <a:r>
                  <a:rPr lang="de-DE" b="0" dirty="0" smtClean="0">
                    <a:sym typeface="Wingdings" panose="05000000000000000000" pitchFamily="2" charset="2"/>
                  </a:rPr>
                  <a:t>			</a:t>
                </a:r>
                <a14:m>
                  <m:oMath xmlns:m="http://schemas.openxmlformats.org/officeDocument/2006/math">
                    <m:r>
                      <a:rPr lang="de-DE" b="0" i="1">
                        <a:latin typeface="Cambria Math" panose="02040503050406030204" pitchFamily="18" charset="0"/>
                        <a:sym typeface="Wingdings" panose="05000000000000000000" pitchFamily="2" charset="2"/>
                      </a:rPr>
                      <m:t>𝑇𝑜𝐹</m:t>
                    </m:r>
                    <m:r>
                      <a:rPr lang="de-DE" b="0" i="1">
                        <a:latin typeface="Cambria Math" panose="02040503050406030204" pitchFamily="18" charset="0"/>
                        <a:sym typeface="Wingdings" panose="05000000000000000000" pitchFamily="2" charset="2"/>
                      </a:rPr>
                      <m:t>=</m:t>
                    </m:r>
                    <m:sSub>
                      <m:sSubPr>
                        <m:ctrlPr>
                          <a:rPr lang="de-DE" b="0" i="1">
                            <a:latin typeface="Cambria Math" panose="02040503050406030204" pitchFamily="18" charset="0"/>
                            <a:sym typeface="Wingdings" panose="05000000000000000000" pitchFamily="2" charset="2"/>
                          </a:rPr>
                        </m:ctrlPr>
                      </m:sSubPr>
                      <m:e>
                        <m:r>
                          <a:rPr lang="de-DE" b="0" i="1">
                            <a:latin typeface="Cambria Math" panose="02040503050406030204" pitchFamily="18" charset="0"/>
                            <a:sym typeface="Wingdings" panose="05000000000000000000" pitchFamily="2" charset="2"/>
                          </a:rPr>
                          <m:t>𝑇</m:t>
                        </m:r>
                      </m:e>
                      <m:sub>
                        <m:r>
                          <a:rPr lang="de-DE" b="0" i="1">
                            <a:latin typeface="Cambria Math" panose="02040503050406030204" pitchFamily="18" charset="0"/>
                            <a:sym typeface="Wingdings" panose="05000000000000000000" pitchFamily="2" charset="2"/>
                          </a:rPr>
                          <m:t>𝐶𝑜𝑎𝑟𝑠𝑒</m:t>
                        </m:r>
                      </m:sub>
                    </m:sSub>
                    <m:r>
                      <a:rPr lang="de-DE" b="0" i="1">
                        <a:latin typeface="Cambria Math" panose="02040503050406030204" pitchFamily="18" charset="0"/>
                        <a:sym typeface="Wingdings" panose="05000000000000000000" pitchFamily="2" charset="2"/>
                      </a:rPr>
                      <m:t>+</m:t>
                    </m:r>
                    <m:sSub>
                      <m:sSubPr>
                        <m:ctrlPr>
                          <a:rPr lang="de-DE" b="0" i="1">
                            <a:latin typeface="Cambria Math" panose="02040503050406030204" pitchFamily="18" charset="0"/>
                            <a:sym typeface="Wingdings" panose="05000000000000000000" pitchFamily="2" charset="2"/>
                          </a:rPr>
                        </m:ctrlPr>
                      </m:sSubPr>
                      <m:e>
                        <m:r>
                          <a:rPr lang="de-DE" b="0" i="1">
                            <a:latin typeface="Cambria Math" panose="02040503050406030204" pitchFamily="18" charset="0"/>
                            <a:sym typeface="Wingdings" panose="05000000000000000000" pitchFamily="2" charset="2"/>
                          </a:rPr>
                          <m:t>𝑇</m:t>
                        </m:r>
                      </m:e>
                      <m:sub>
                        <m:r>
                          <a:rPr lang="de-DE" b="0" i="1">
                            <a:latin typeface="Cambria Math" panose="02040503050406030204" pitchFamily="18" charset="0"/>
                            <a:sym typeface="Wingdings" panose="05000000000000000000" pitchFamily="2" charset="2"/>
                          </a:rPr>
                          <m:t>𝐹𝑖𝑛𝑒</m:t>
                        </m:r>
                      </m:sub>
                    </m:sSub>
                  </m:oMath>
                </a14:m>
                <a:endParaRPr lang="en-US" dirty="0" smtClean="0"/>
              </a:p>
              <a:p>
                <a:pPr marL="0" indent="0"/>
                <a:r>
                  <a:rPr lang="de-DE" b="0" dirty="0" smtClean="0">
                    <a:sym typeface="Wingdings" panose="05000000000000000000" pitchFamily="2" charset="2"/>
                  </a:rPr>
                  <a:t>			</a:t>
                </a:r>
                <a14:m>
                  <m:oMath xmlns:m="http://schemas.openxmlformats.org/officeDocument/2006/math">
                    <m:r>
                      <m:rPr>
                        <m:sty m:val="p"/>
                      </m:rPr>
                      <a:rPr lang="de-DE" i="1" dirty="0">
                        <a:latin typeface="Cambria Math" panose="02040503050406030204" pitchFamily="18" charset="0"/>
                        <a:sym typeface="Wingdings" panose="05000000000000000000" pitchFamily="2" charset="2"/>
                      </a:rPr>
                      <m:t>D</m:t>
                    </m:r>
                    <m:r>
                      <a:rPr lang="de-DE" b="0" i="1">
                        <a:latin typeface="Cambria Math" panose="02040503050406030204" pitchFamily="18" charset="0"/>
                        <a:sym typeface="Wingdings" panose="05000000000000000000" pitchFamily="2" charset="2"/>
                      </a:rPr>
                      <m:t>𝑖𝑠𝑡𝑎𝑛𝑐𝑒</m:t>
                    </m:r>
                    <m:r>
                      <a:rPr lang="de-DE" b="0" i="1">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𝑐</m:t>
                    </m:r>
                    <m:r>
                      <a:rPr lang="de-DE" b="0" i="1">
                        <a:latin typeface="Cambria Math" panose="02040503050406030204" pitchFamily="18" charset="0"/>
                        <a:ea typeface="Cambria Math" panose="02040503050406030204" pitchFamily="18" charset="0"/>
                        <a:sym typeface="Wingdings" panose="05000000000000000000" pitchFamily="2" charset="2"/>
                      </a:rPr>
                      <m:t>×</m:t>
                    </m:r>
                    <m:r>
                      <a:rPr lang="de-DE" b="0" i="1">
                        <a:latin typeface="Cambria Math" panose="02040503050406030204" pitchFamily="18" charset="0"/>
                        <a:ea typeface="Cambria Math" panose="02040503050406030204" pitchFamily="18" charset="0"/>
                        <a:sym typeface="Wingdings" panose="05000000000000000000" pitchFamily="2" charset="2"/>
                      </a:rPr>
                      <m:t>𝑇𝑜𝐹</m:t>
                    </m:r>
                  </m:oMath>
                </a14:m>
                <a:endParaRPr lang="de-DE" b="0" i="1" dirty="0" smtClean="0">
                  <a:latin typeface="Cambria Math" panose="02040503050406030204" pitchFamily="18" charset="0"/>
                  <a:ea typeface="Cambria Math" panose="02040503050406030204" pitchFamily="18" charset="0"/>
                  <a:sym typeface="Wingdings" panose="05000000000000000000" pitchFamily="2" charset="2"/>
                </a:endParaRPr>
              </a:p>
              <a:p>
                <a:pPr marL="0" indent="0"/>
                <a:r>
                  <a:rPr lang="de-DE" b="0" dirty="0" smtClean="0">
                    <a:sym typeface="Wingdings" panose="05000000000000000000" pitchFamily="2" charset="2"/>
                  </a:rPr>
                  <a:t>			</a:t>
                </a:r>
                <a14:m>
                  <m:oMath xmlns:m="http://schemas.openxmlformats.org/officeDocument/2006/math">
                    <m:r>
                      <a:rPr lang="de-DE" b="0" i="1" smtClean="0">
                        <a:latin typeface="Cambria Math" panose="02040503050406030204" pitchFamily="18" charset="0"/>
                        <a:sym typeface="Wingdings" panose="05000000000000000000" pitchFamily="2" charset="2"/>
                      </a:rPr>
                      <m:t>𝑐</m:t>
                    </m:r>
                    <m:r>
                      <a:rPr lang="de-DE" b="0" i="1">
                        <a:latin typeface="Cambria Math" panose="02040503050406030204" pitchFamily="18" charset="0"/>
                        <a:sym typeface="Wingdings" panose="05000000000000000000" pitchFamily="2" charset="2"/>
                      </a:rPr>
                      <m:t> </m:t>
                    </m:r>
                  </m:oMath>
                </a14:m>
                <a:r>
                  <a:rPr lang="en-GB" b="0" dirty="0">
                    <a:sym typeface="Wingdings" panose="05000000000000000000" pitchFamily="2" charset="2"/>
                  </a:rPr>
                  <a:t>= Speed of </a:t>
                </a:r>
                <a:r>
                  <a:rPr lang="en-GB" b="0" dirty="0" smtClean="0">
                    <a:sym typeface="Wingdings" panose="05000000000000000000" pitchFamily="2" charset="2"/>
                  </a:rPr>
                  <a:t>Light</a:t>
                </a:r>
                <a:endParaRPr lang="en-US" b="0" dirty="0" smtClean="0">
                  <a:sym typeface="Wingdings" panose="05000000000000000000" pitchFamily="2" charset="2"/>
                </a:endParaRPr>
              </a:p>
              <a:p>
                <a:pPr>
                  <a:buFont typeface="Arial" panose="020B0604020202020204" pitchFamily="34" charset="0"/>
                  <a:buChar char="•"/>
                </a:pPr>
                <a:r>
                  <a:rPr lang="en-US" dirty="0"/>
                  <a:t>Trilateration is </a:t>
                </a:r>
                <a:r>
                  <a:rPr lang="en-US" dirty="0" smtClean="0"/>
                  <a:t>used for </a:t>
                </a:r>
                <a:r>
                  <a:rPr lang="en-US" dirty="0"/>
                  <a:t>detecting the 3D </a:t>
                </a:r>
                <a:r>
                  <a:rPr lang="en-US" dirty="0" smtClean="0"/>
                  <a:t>position</a:t>
                </a:r>
                <a:endParaRPr lang="en-US"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896498" y="1732222"/>
                <a:ext cx="6999702" cy="4113213"/>
              </a:xfrm>
              <a:blipFill>
                <a:blip r:embed="rId2"/>
                <a:stretch>
                  <a:fillRect l="-1132" t="-1185" r="-436" b="-13037"/>
                </a:stretch>
              </a:blipFill>
            </p:spPr>
            <p:txBody>
              <a:bodyPr/>
              <a:lstStyle/>
              <a:p>
                <a:r>
                  <a:rPr lang="de-DE">
                    <a:noFill/>
                  </a:rPr>
                  <a:t> </a:t>
                </a:r>
              </a:p>
            </p:txBody>
          </p:sp>
        </mc:Fallback>
      </mc:AlternateContent>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ußzeilenplatzhalter 4"/>
          <p:cNvSpPr>
            <a:spLocks noGrp="1"/>
          </p:cNvSpPr>
          <p:nvPr>
            <p:ph type="ftr" idx="14"/>
          </p:nvPr>
        </p:nvSpPr>
        <p:spPr/>
        <p:txBody>
          <a:bodyPr/>
          <a:lstStyle/>
          <a:p>
            <a:r>
              <a:rPr lang="en-GB" dirty="0"/>
              <a:t>Sepideh Kouhini, Fraunhofer HHI</a:t>
            </a:r>
            <a:endParaRPr lang="en-GB" dirty="0"/>
          </a:p>
        </p:txBody>
      </p:sp>
      <p:sp>
        <p:nvSpPr>
          <p:cNvPr id="6" name="Datumsplatzhalter 5"/>
          <p:cNvSpPr>
            <a:spLocks noGrp="1"/>
          </p:cNvSpPr>
          <p:nvPr>
            <p:ph type="dt" idx="15"/>
          </p:nvPr>
        </p:nvSpPr>
        <p:spPr/>
        <p:txBody>
          <a:bodyPr/>
          <a:lstStyle/>
          <a:p>
            <a:r>
              <a:rPr lang="en-US" dirty="0"/>
              <a:t>November 2024</a:t>
            </a:r>
            <a:endParaRPr lang="en-GB" dirty="0"/>
          </a:p>
        </p:txBody>
      </p:sp>
      <p:grpSp>
        <p:nvGrpSpPr>
          <p:cNvPr id="10" name="Gruppieren 9"/>
          <p:cNvGrpSpPr/>
          <p:nvPr/>
        </p:nvGrpSpPr>
        <p:grpSpPr>
          <a:xfrm>
            <a:off x="7143757" y="1844824"/>
            <a:ext cx="4642180" cy="4104456"/>
            <a:chOff x="4743812" y="327794"/>
            <a:chExt cx="4400188" cy="3980816"/>
          </a:xfrm>
        </p:grpSpPr>
        <p:pic>
          <p:nvPicPr>
            <p:cNvPr id="11" name="Picture 11"/>
            <p:cNvPicPr>
              <a:picLocks noChangeAspect="1"/>
            </p:cNvPicPr>
            <p:nvPr/>
          </p:nvPicPr>
          <p:blipFill rotWithShape="1">
            <a:blip r:embed="rId3"/>
            <a:srcRect r="2462"/>
            <a:stretch/>
          </p:blipFill>
          <p:spPr>
            <a:xfrm>
              <a:off x="4884504" y="852698"/>
              <a:ext cx="4259496" cy="649938"/>
            </a:xfrm>
            <a:prstGeom prst="rect">
              <a:avLst/>
            </a:prstGeom>
          </p:spPr>
        </p:pic>
        <p:sp>
          <p:nvSpPr>
            <p:cNvPr id="12" name="Rounded Rectangle 12"/>
            <p:cNvSpPr/>
            <p:nvPr/>
          </p:nvSpPr>
          <p:spPr bwMode="auto">
            <a:xfrm>
              <a:off x="4860030" y="834890"/>
              <a:ext cx="1224137" cy="462181"/>
            </a:xfrm>
            <a:prstGeom prst="roundRect">
              <a:avLst/>
            </a:prstGeom>
            <a:noFill/>
            <a:ln>
              <a:solidFill>
                <a:srgbClr val="C00000"/>
              </a:solidFill>
              <a:prstDash val="dash"/>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13" name="Rounded Rectangle 13"/>
            <p:cNvSpPr/>
            <p:nvPr/>
          </p:nvSpPr>
          <p:spPr bwMode="auto">
            <a:xfrm>
              <a:off x="6156176" y="766329"/>
              <a:ext cx="1286788" cy="504056"/>
            </a:xfrm>
            <a:prstGeom prst="roundRect">
              <a:avLst/>
            </a:prstGeom>
            <a:noFill/>
            <a:ln>
              <a:solidFill>
                <a:srgbClr val="00B050"/>
              </a:solidFill>
              <a:prstDash val="dash"/>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2">
                    <a:lumMod val="75000"/>
                  </a:schemeClr>
                </a:solidFill>
                <a:effectLst/>
                <a:latin typeface="Frutiger LT Com 55 Roman" pitchFamily="34" charset="0"/>
              </a:endParaRPr>
            </a:p>
          </p:txBody>
        </p:sp>
        <p:sp>
          <p:nvSpPr>
            <p:cNvPr id="14" name="Rounded Rectangle 14"/>
            <p:cNvSpPr/>
            <p:nvPr/>
          </p:nvSpPr>
          <p:spPr bwMode="auto">
            <a:xfrm>
              <a:off x="7620808" y="807554"/>
              <a:ext cx="1224136" cy="504056"/>
            </a:xfrm>
            <a:prstGeom prst="roundRect">
              <a:avLst/>
            </a:prstGeom>
            <a:noFill/>
            <a:ln>
              <a:solidFill>
                <a:schemeClr val="accent5">
                  <a:lumMod val="50000"/>
                </a:schemeClr>
              </a:solidFill>
              <a:prstDash val="dash"/>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15" name="TextBox 15"/>
            <p:cNvSpPr txBox="1"/>
            <p:nvPr/>
          </p:nvSpPr>
          <p:spPr>
            <a:xfrm>
              <a:off x="4743812" y="328890"/>
              <a:ext cx="1296144" cy="461665"/>
            </a:xfrm>
            <a:prstGeom prst="rect">
              <a:avLst/>
            </a:prstGeom>
            <a:noFill/>
          </p:spPr>
          <p:txBody>
            <a:bodyPr wrap="square" rtlCol="0">
              <a:spAutoFit/>
            </a:bodyPr>
            <a:lstStyle/>
            <a:p>
              <a:pPr algn="ctr"/>
              <a:r>
                <a:rPr lang="en-US" sz="1200" dirty="0">
                  <a:solidFill>
                    <a:srgbClr val="C00000"/>
                  </a:solidFill>
                  <a:latin typeface="Arial" panose="020B0604020202020204" pitchFamily="34" charset="0"/>
                  <a:cs typeface="Arial" panose="020B0604020202020204" pitchFamily="34" charset="0"/>
                </a:rPr>
                <a:t>Detect start of the frame</a:t>
              </a:r>
            </a:p>
          </p:txBody>
        </p:sp>
        <p:sp>
          <p:nvSpPr>
            <p:cNvPr id="16" name="TextBox 16"/>
            <p:cNvSpPr txBox="1"/>
            <p:nvPr/>
          </p:nvSpPr>
          <p:spPr>
            <a:xfrm>
              <a:off x="6102816" y="327794"/>
              <a:ext cx="1296144" cy="461665"/>
            </a:xfrm>
            <a:prstGeom prst="rect">
              <a:avLst/>
            </a:prstGeom>
            <a:noFill/>
          </p:spPr>
          <p:txBody>
            <a:bodyPr wrap="square" rtlCol="0">
              <a:spAutoFit/>
            </a:bodyPr>
            <a:lstStyle/>
            <a:p>
              <a:pPr algn="ctr"/>
              <a:r>
                <a:rPr lang="en-US" sz="1200" dirty="0">
                  <a:solidFill>
                    <a:schemeClr val="tx2">
                      <a:lumMod val="75000"/>
                    </a:schemeClr>
                  </a:solidFill>
                  <a:latin typeface="Arial" panose="020B0604020202020204" pitchFamily="34" charset="0"/>
                  <a:cs typeface="Arial" panose="020B0604020202020204" pitchFamily="34" charset="0"/>
                </a:rPr>
                <a:t>Channel estimation</a:t>
              </a:r>
            </a:p>
          </p:txBody>
        </p:sp>
        <p:sp>
          <p:nvSpPr>
            <p:cNvPr id="17" name="TextBox 17"/>
            <p:cNvSpPr txBox="1"/>
            <p:nvPr/>
          </p:nvSpPr>
          <p:spPr>
            <a:xfrm>
              <a:off x="7485951" y="417119"/>
              <a:ext cx="1296144" cy="276999"/>
            </a:xfrm>
            <a:prstGeom prst="rect">
              <a:avLst/>
            </a:prstGeom>
            <a:noFill/>
          </p:spPr>
          <p:txBody>
            <a:bodyPr wrap="square" rtlCol="0">
              <a:spAutoFit/>
            </a:bodyPr>
            <a:lstStyle/>
            <a:p>
              <a:pPr algn="ctr"/>
              <a:r>
                <a:rPr lang="en-US" sz="1200" dirty="0">
                  <a:solidFill>
                    <a:schemeClr val="accent1"/>
                  </a:solidFill>
                </a:rPr>
                <a:t>Data</a:t>
              </a:r>
            </a:p>
          </p:txBody>
        </p:sp>
        <p:pic>
          <p:nvPicPr>
            <p:cNvPr id="18" name="Grafik 17">
              <a:extLst>
                <a:ext uri="{FF2B5EF4-FFF2-40B4-BE49-F238E27FC236}">
                  <a16:creationId xmlns:a16="http://schemas.microsoft.com/office/drawing/2014/main" id="{C060B2DB-A504-4B8B-89BF-0B697BF74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969" y="2130684"/>
              <a:ext cx="2769865" cy="1987077"/>
            </a:xfrm>
            <a:prstGeom prst="rect">
              <a:avLst/>
            </a:prstGeom>
          </p:spPr>
        </p:pic>
        <p:sp>
          <p:nvSpPr>
            <p:cNvPr id="19" name="Flowchart: Manual Operation 6">
              <a:extLst>
                <a:ext uri="{FF2B5EF4-FFF2-40B4-BE49-F238E27FC236}">
                  <a16:creationId xmlns:a16="http://schemas.microsoft.com/office/drawing/2014/main" id="{1E1689C8-A707-4E0B-A04C-47428F0C62DE}"/>
                </a:ext>
              </a:extLst>
            </p:cNvPr>
            <p:cNvSpPr/>
            <p:nvPr/>
          </p:nvSpPr>
          <p:spPr bwMode="auto">
            <a:xfrm rot="10800000">
              <a:off x="6600051" y="2130634"/>
              <a:ext cx="885899" cy="1161146"/>
            </a:xfrm>
            <a:prstGeom prst="flowChartManualOperation">
              <a:avLst/>
            </a:prstGeom>
            <a:noFill/>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20" name="Flowchart: Manual Operation 9">
              <a:extLst>
                <a:ext uri="{FF2B5EF4-FFF2-40B4-BE49-F238E27FC236}">
                  <a16:creationId xmlns:a16="http://schemas.microsoft.com/office/drawing/2014/main" id="{B30D6264-E79A-4694-9541-615F379AF7E1}"/>
                </a:ext>
              </a:extLst>
            </p:cNvPr>
            <p:cNvSpPr/>
            <p:nvPr/>
          </p:nvSpPr>
          <p:spPr bwMode="auto">
            <a:xfrm rot="10800000">
              <a:off x="7308303" y="2130684"/>
              <a:ext cx="874859" cy="1161146"/>
            </a:xfrm>
            <a:prstGeom prst="flowChartManualOperation">
              <a:avLst/>
            </a:prstGeom>
            <a:noFill/>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21" name="Flowchart: Manual Operation 10">
              <a:extLst>
                <a:ext uri="{FF2B5EF4-FFF2-40B4-BE49-F238E27FC236}">
                  <a16:creationId xmlns:a16="http://schemas.microsoft.com/office/drawing/2014/main" id="{E960B54C-D927-49E2-A665-FF891575713E}"/>
                </a:ext>
              </a:extLst>
            </p:cNvPr>
            <p:cNvSpPr/>
            <p:nvPr/>
          </p:nvSpPr>
          <p:spPr bwMode="auto">
            <a:xfrm rot="10800000">
              <a:off x="5865252" y="2130684"/>
              <a:ext cx="1011003" cy="1161095"/>
            </a:xfrm>
            <a:prstGeom prst="flowChartManualOperation">
              <a:avLst/>
            </a:prstGeom>
            <a:noFill/>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pic>
          <p:nvPicPr>
            <p:cNvPr id="22" name="Inhaltsplatzhalter 4">
              <a:extLst>
                <a:ext uri="{FF2B5EF4-FFF2-40B4-BE49-F238E27FC236}">
                  <a16:creationId xmlns:a16="http://schemas.microsoft.com/office/drawing/2014/main" id="{3A3A556D-41DA-4232-BB8C-678DE1052D1F}"/>
                </a:ext>
              </a:extLst>
            </p:cNvPr>
            <p:cNvPicPr>
              <a:picLocks noChangeAspect="1"/>
            </p:cNvPicPr>
            <p:nvPr/>
          </p:nvPicPr>
          <p:blipFill rotWithShape="1">
            <a:blip r:embed="rId5">
              <a:extLst>
                <a:ext uri="{28A0092B-C50C-407E-A947-70E740481C1C}">
                  <a14:useLocalDpi xmlns:a14="http://schemas.microsoft.com/office/drawing/2010/main" val="0"/>
                </a:ext>
              </a:extLst>
            </a:blip>
            <a:srcRect l="5461" t="6329" r="6161"/>
            <a:stretch/>
          </p:blipFill>
          <p:spPr bwMode="gray">
            <a:xfrm>
              <a:off x="5216434" y="1677964"/>
              <a:ext cx="3174400" cy="2630646"/>
            </a:xfrm>
            <a:prstGeom prst="rect">
              <a:avLst/>
            </a:prstGeom>
            <a:noFill/>
            <a:ln>
              <a:noFill/>
            </a:ln>
            <a:effectLst/>
          </p:spPr>
        </p:pic>
      </p:grpSp>
    </p:spTree>
    <p:extLst>
      <p:ext uri="{BB962C8B-B14F-4D97-AF65-F5344CB8AC3E}">
        <p14:creationId xmlns:p14="http://schemas.microsoft.com/office/powerpoint/2010/main" val="160134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 y="1772816"/>
            <a:ext cx="6229357" cy="4113213"/>
          </a:xfrm>
        </p:spPr>
        <p:txBody>
          <a:bodyPr/>
          <a:lstStyle/>
          <a:p>
            <a:pPr>
              <a:buFont typeface="Arial" panose="020B0604020202020204" pitchFamily="34" charset="0"/>
              <a:buChar char="•"/>
            </a:pPr>
            <a:r>
              <a:rPr lang="de-DE" dirty="0" err="1" smtClean="0"/>
              <a:t>Factors</a:t>
            </a:r>
            <a:r>
              <a:rPr lang="de-DE" dirty="0" smtClean="0"/>
              <a:t> </a:t>
            </a:r>
            <a:r>
              <a:rPr lang="de-DE" dirty="0" err="1" smtClean="0"/>
              <a:t>influencing</a:t>
            </a:r>
            <a:r>
              <a:rPr lang="de-DE" dirty="0" smtClean="0"/>
              <a:t> </a:t>
            </a:r>
            <a:r>
              <a:rPr lang="de-DE" dirty="0" err="1" smtClean="0"/>
              <a:t>the</a:t>
            </a:r>
            <a:r>
              <a:rPr lang="de-DE" dirty="0" smtClean="0"/>
              <a:t> Precision</a:t>
            </a:r>
            <a:endParaRPr lang="de-DE" dirty="0"/>
          </a:p>
          <a:p>
            <a:pPr lvl="1">
              <a:buFont typeface="Arial" panose="020B0604020202020204" pitchFamily="34" charset="0"/>
              <a:buChar char="•"/>
            </a:pPr>
            <a:r>
              <a:rPr lang="en-US" dirty="0"/>
              <a:t>Setup with single transmitter (</a:t>
            </a:r>
            <a:r>
              <a:rPr lang="en-US" dirty="0" err="1"/>
              <a:t>Tx</a:t>
            </a:r>
            <a:r>
              <a:rPr lang="en-US" dirty="0"/>
              <a:t>) and receiver (Rx)</a:t>
            </a:r>
          </a:p>
          <a:p>
            <a:pPr lvl="1">
              <a:buFont typeface="Arial" panose="020B0604020202020204" pitchFamily="34" charset="0"/>
              <a:buChar char="•"/>
            </a:pPr>
            <a:r>
              <a:rPr lang="en-US" dirty="0"/>
              <a:t>Precision depends on </a:t>
            </a:r>
            <a:r>
              <a:rPr lang="en-US" dirty="0" smtClean="0"/>
              <a:t>averaging over time</a:t>
            </a:r>
            <a:r>
              <a:rPr lang="en-US" dirty="0"/>
              <a:t>, </a:t>
            </a:r>
            <a:r>
              <a:rPr lang="en-US" dirty="0" smtClean="0"/>
              <a:t>bandwidth</a:t>
            </a:r>
            <a:r>
              <a:rPr lang="en-US" dirty="0"/>
              <a:t>, and angles of </a:t>
            </a:r>
            <a:r>
              <a:rPr lang="en-US" dirty="0" err="1"/>
              <a:t>Tx</a:t>
            </a:r>
            <a:r>
              <a:rPr lang="en-US" dirty="0"/>
              <a:t> and Rx to LOS. </a:t>
            </a:r>
          </a:p>
        </p:txBody>
      </p:sp>
      <p:sp>
        <p:nvSpPr>
          <p:cNvPr id="2" name="Titel 1"/>
          <p:cNvSpPr>
            <a:spLocks noGrp="1"/>
          </p:cNvSpPr>
          <p:nvPr>
            <p:ph type="title"/>
          </p:nvPr>
        </p:nvSpPr>
        <p:spPr/>
        <p:txBody>
          <a:bodyPr/>
          <a:lstStyle/>
          <a:p>
            <a:r>
              <a:rPr lang="de-DE" dirty="0" smtClean="0"/>
              <a:t>1D </a:t>
            </a:r>
            <a:r>
              <a:rPr lang="de-DE" dirty="0" err="1" smtClean="0"/>
              <a:t>ToF</a:t>
            </a:r>
            <a:r>
              <a:rPr lang="de-DE" dirty="0" smtClean="0"/>
              <a:t> </a:t>
            </a:r>
            <a:r>
              <a:rPr lang="de-DE" dirty="0" err="1" smtClean="0"/>
              <a:t>measurement</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ußzeilenplatzhalter 4"/>
          <p:cNvSpPr>
            <a:spLocks noGrp="1"/>
          </p:cNvSpPr>
          <p:nvPr>
            <p:ph type="ftr" idx="14"/>
          </p:nvPr>
        </p:nvSpPr>
        <p:spPr/>
        <p:txBody>
          <a:bodyPr/>
          <a:lstStyle/>
          <a:p>
            <a:r>
              <a:rPr lang="en-GB" dirty="0"/>
              <a:t>Sepideh Kouhini, Fraunhofer HHI</a:t>
            </a:r>
            <a:endParaRPr lang="en-GB" dirty="0"/>
          </a:p>
        </p:txBody>
      </p:sp>
      <p:sp>
        <p:nvSpPr>
          <p:cNvPr id="6" name="Datumsplatzhalter 5"/>
          <p:cNvSpPr>
            <a:spLocks noGrp="1"/>
          </p:cNvSpPr>
          <p:nvPr>
            <p:ph type="dt" idx="15"/>
          </p:nvPr>
        </p:nvSpPr>
        <p:spPr/>
        <p:txBody>
          <a:bodyPr/>
          <a:lstStyle/>
          <a:p>
            <a:r>
              <a:rPr lang="en-US" dirty="0"/>
              <a:t>November 2024</a:t>
            </a:r>
            <a:endParaRPr lang="en-GB" dirty="0"/>
          </a:p>
        </p:txBody>
      </p:sp>
      <p:pic>
        <p:nvPicPr>
          <p:cNvPr id="8" name="Grafik 7"/>
          <p:cNvPicPr>
            <a:picLocks noChangeAspect="1"/>
          </p:cNvPicPr>
          <p:nvPr/>
        </p:nvPicPr>
        <p:blipFill>
          <a:blip r:embed="rId2"/>
          <a:stretch>
            <a:fillRect/>
          </a:stretch>
        </p:blipFill>
        <p:spPr>
          <a:xfrm>
            <a:off x="1199456" y="1751014"/>
            <a:ext cx="9519675" cy="4558419"/>
          </a:xfrm>
          <a:prstGeom prst="rect">
            <a:avLst/>
          </a:prstGeom>
        </p:spPr>
      </p:pic>
    </p:spTree>
    <p:extLst>
      <p:ext uri="{BB962C8B-B14F-4D97-AF65-F5344CB8AC3E}">
        <p14:creationId xmlns:p14="http://schemas.microsoft.com/office/powerpoint/2010/main" val="189036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7408" y="1700808"/>
            <a:ext cx="7471187" cy="4113213"/>
          </a:xfrm>
        </p:spPr>
        <p:txBody>
          <a:bodyPr/>
          <a:lstStyle/>
          <a:p>
            <a:pPr>
              <a:buFont typeface="Arial" panose="020B0604020202020204" pitchFamily="34" charset="0"/>
              <a:buChar char="•"/>
            </a:pPr>
            <a:r>
              <a:rPr lang="de-DE" dirty="0" smtClean="0"/>
              <a:t>Multiple TXs at </a:t>
            </a:r>
            <a:r>
              <a:rPr lang="de-DE" dirty="0" err="1" smtClean="0"/>
              <a:t>the</a:t>
            </a:r>
            <a:r>
              <a:rPr lang="de-DE" dirty="0" smtClean="0"/>
              <a:t> </a:t>
            </a:r>
            <a:r>
              <a:rPr lang="de-DE" dirty="0" err="1" smtClean="0"/>
              <a:t>ceiling</a:t>
            </a:r>
            <a:r>
              <a:rPr lang="de-DE" dirty="0" smtClean="0"/>
              <a:t>, mobile RX</a:t>
            </a:r>
            <a:endParaRPr lang="de-DE" dirty="0"/>
          </a:p>
          <a:p>
            <a:pPr lvl="1">
              <a:buFont typeface="Arial" panose="020B0604020202020204" pitchFamily="34" charset="0"/>
              <a:buChar char="•"/>
            </a:pPr>
            <a:r>
              <a:rPr lang="en-US" dirty="0" smtClean="0"/>
              <a:t>four </a:t>
            </a:r>
            <a:r>
              <a:rPr lang="en-US" dirty="0"/>
              <a:t>ceiling units </a:t>
            </a:r>
            <a:r>
              <a:rPr lang="en-US" dirty="0" smtClean="0"/>
              <a:t>in </a:t>
            </a:r>
            <a:r>
              <a:rPr lang="en-US" dirty="0"/>
              <a:t>1.5 m grid, and single mobile </a:t>
            </a:r>
            <a:r>
              <a:rPr lang="en-US" dirty="0" smtClean="0"/>
              <a:t>device</a:t>
            </a:r>
            <a:endParaRPr lang="en-US" dirty="0"/>
          </a:p>
          <a:p>
            <a:pPr lvl="1">
              <a:buFont typeface="Arial" panose="020B0604020202020204" pitchFamily="34" charset="0"/>
              <a:buChar char="•"/>
            </a:pPr>
            <a:r>
              <a:rPr lang="en-US" dirty="0" smtClean="0"/>
              <a:t>impact </a:t>
            </a:r>
            <a:r>
              <a:rPr lang="en-US" dirty="0"/>
              <a:t>of user position on 1D </a:t>
            </a:r>
            <a:r>
              <a:rPr lang="en-US" dirty="0" err="1"/>
              <a:t>ToF</a:t>
            </a:r>
            <a:r>
              <a:rPr lang="en-US" dirty="0"/>
              <a:t> and 3D positioning accuracy</a:t>
            </a:r>
          </a:p>
          <a:p>
            <a:pPr lvl="1">
              <a:buFont typeface="Arial" panose="020B0604020202020204" pitchFamily="34" charset="0"/>
              <a:buChar char="•"/>
            </a:pPr>
            <a:r>
              <a:rPr lang="en-US" dirty="0" smtClean="0"/>
              <a:t>select </a:t>
            </a:r>
            <a:r>
              <a:rPr lang="en-US" dirty="0"/>
              <a:t>the strongest </a:t>
            </a:r>
            <a:r>
              <a:rPr lang="en-US" dirty="0" smtClean="0"/>
              <a:t>from three </a:t>
            </a:r>
            <a:r>
              <a:rPr lang="en-US" dirty="0" err="1"/>
              <a:t>Txs</a:t>
            </a:r>
            <a:r>
              <a:rPr lang="en-US" dirty="0"/>
              <a:t> for 3D position </a:t>
            </a:r>
            <a:r>
              <a:rPr lang="en-US" dirty="0" smtClean="0"/>
              <a:t>evaluation</a:t>
            </a:r>
            <a:endParaRPr lang="en-US" dirty="0"/>
          </a:p>
        </p:txBody>
      </p:sp>
      <p:sp>
        <p:nvSpPr>
          <p:cNvPr id="2" name="Titel 1"/>
          <p:cNvSpPr>
            <a:spLocks noGrp="1"/>
          </p:cNvSpPr>
          <p:nvPr>
            <p:ph type="title"/>
          </p:nvPr>
        </p:nvSpPr>
        <p:spPr/>
        <p:txBody>
          <a:bodyPr/>
          <a:lstStyle/>
          <a:p>
            <a:r>
              <a:rPr lang="de-DE" dirty="0" err="1" smtClean="0"/>
              <a:t>Results</a:t>
            </a:r>
            <a:r>
              <a:rPr lang="de-DE" dirty="0" smtClean="0"/>
              <a:t> in a Conference </a:t>
            </a:r>
            <a:r>
              <a:rPr lang="de-DE" dirty="0" err="1" smtClean="0"/>
              <a:t>Room</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ußzeilenplatzhalter 4"/>
          <p:cNvSpPr>
            <a:spLocks noGrp="1"/>
          </p:cNvSpPr>
          <p:nvPr>
            <p:ph type="ftr" idx="14"/>
          </p:nvPr>
        </p:nvSpPr>
        <p:spPr/>
        <p:txBody>
          <a:bodyPr/>
          <a:lstStyle/>
          <a:p>
            <a:r>
              <a:rPr lang="en-GB" dirty="0"/>
              <a:t>Sepideh Kouhini, Fraunhofer HHI</a:t>
            </a:r>
            <a:endParaRPr lang="en-GB" dirty="0"/>
          </a:p>
        </p:txBody>
      </p:sp>
      <p:sp>
        <p:nvSpPr>
          <p:cNvPr id="6" name="Datumsplatzhalter 5"/>
          <p:cNvSpPr>
            <a:spLocks noGrp="1"/>
          </p:cNvSpPr>
          <p:nvPr>
            <p:ph type="dt" idx="15"/>
          </p:nvPr>
        </p:nvSpPr>
        <p:spPr/>
        <p:txBody>
          <a:bodyPr/>
          <a:lstStyle/>
          <a:p>
            <a:r>
              <a:rPr lang="en-US" dirty="0"/>
              <a:t>November 2024</a:t>
            </a:r>
            <a:endParaRPr lang="en-GB" dirty="0"/>
          </a:p>
        </p:txBody>
      </p:sp>
      <p:pic>
        <p:nvPicPr>
          <p:cNvPr id="7" name="Grafik 6"/>
          <p:cNvPicPr>
            <a:picLocks noChangeAspect="1"/>
          </p:cNvPicPr>
          <p:nvPr/>
        </p:nvPicPr>
        <p:blipFill>
          <a:blip r:embed="rId2"/>
          <a:stretch>
            <a:fillRect/>
          </a:stretch>
        </p:blipFill>
        <p:spPr>
          <a:xfrm>
            <a:off x="911424" y="3093399"/>
            <a:ext cx="10478360" cy="3279600"/>
          </a:xfrm>
          <a:prstGeom prst="rect">
            <a:avLst/>
          </a:prstGeom>
        </p:spPr>
      </p:pic>
    </p:spTree>
    <p:extLst>
      <p:ext uri="{BB962C8B-B14F-4D97-AF65-F5344CB8AC3E}">
        <p14:creationId xmlns:p14="http://schemas.microsoft.com/office/powerpoint/2010/main" val="197017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358E938-22D6-439F-8603-33BADDA16B4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ußzeilenplatzhalter 4">
            <a:extLst>
              <a:ext uri="{FF2B5EF4-FFF2-40B4-BE49-F238E27FC236}">
                <a16:creationId xmlns:a16="http://schemas.microsoft.com/office/drawing/2014/main" id="{CEF4F746-320C-4C13-B1A9-872F8B6FF786}"/>
              </a:ext>
            </a:extLst>
          </p:cNvPr>
          <p:cNvSpPr>
            <a:spLocks noGrp="1"/>
          </p:cNvSpPr>
          <p:nvPr>
            <p:ph type="ftr" idx="14"/>
          </p:nvPr>
        </p:nvSpPr>
        <p:spPr/>
        <p:txBody>
          <a:bodyPr/>
          <a:lstStyle/>
          <a:p>
            <a:r>
              <a:rPr lang="en-GB" dirty="0"/>
              <a:t>Sepideh Kouhini, Fraunhofer HHI</a:t>
            </a:r>
            <a:endParaRPr lang="en-GB" dirty="0"/>
          </a:p>
        </p:txBody>
      </p:sp>
      <p:sp>
        <p:nvSpPr>
          <p:cNvPr id="6" name="Datumsplatzhalter 5">
            <a:extLst>
              <a:ext uri="{FF2B5EF4-FFF2-40B4-BE49-F238E27FC236}">
                <a16:creationId xmlns:a16="http://schemas.microsoft.com/office/drawing/2014/main" id="{5EA5457F-EBCE-4920-B185-036F1CFCCB59}"/>
              </a:ext>
            </a:extLst>
          </p:cNvPr>
          <p:cNvSpPr>
            <a:spLocks noGrp="1"/>
          </p:cNvSpPr>
          <p:nvPr>
            <p:ph type="dt" idx="15"/>
          </p:nvPr>
        </p:nvSpPr>
        <p:spPr/>
        <p:txBody>
          <a:bodyPr/>
          <a:lstStyle/>
          <a:p>
            <a:r>
              <a:rPr lang="en-US" dirty="0" smtClean="0"/>
              <a:t>November 2024</a:t>
            </a:r>
            <a:endParaRPr lang="en-GB" dirty="0"/>
          </a:p>
        </p:txBody>
      </p:sp>
      <p:sp>
        <p:nvSpPr>
          <p:cNvPr id="11" name="Inhaltsplatzhalter 2"/>
          <p:cNvSpPr txBox="1">
            <a:spLocks/>
          </p:cNvSpPr>
          <p:nvPr/>
        </p:nvSpPr>
        <p:spPr bwMode="auto">
          <a:xfrm>
            <a:off x="983432" y="1916832"/>
            <a:ext cx="5469632"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de-DE" sz="2200" kern="0" dirty="0" smtClean="0"/>
              <a:t>AGV in a </a:t>
            </a:r>
            <a:r>
              <a:rPr lang="de-DE" sz="2200" kern="0" dirty="0" err="1" smtClean="0"/>
              <a:t>manufacturing</a:t>
            </a:r>
            <a:r>
              <a:rPr lang="de-DE" sz="2200" kern="0" dirty="0" smtClean="0"/>
              <a:t> hall</a:t>
            </a:r>
            <a:endParaRPr lang="de-DE" sz="2200" kern="0" dirty="0" smtClean="0"/>
          </a:p>
          <a:p>
            <a:pPr lvl="1">
              <a:buFont typeface="Arial" panose="020B0604020202020204" pitchFamily="34" charset="0"/>
              <a:buChar char="•"/>
            </a:pPr>
            <a:r>
              <a:rPr lang="en-US" sz="2200" kern="0" dirty="0" smtClean="0"/>
              <a:t>Rx </a:t>
            </a:r>
            <a:r>
              <a:rPr lang="en-US" sz="2200" kern="0" dirty="0"/>
              <a:t>is moved to 35 locations in the cell</a:t>
            </a:r>
          </a:p>
          <a:p>
            <a:pPr lvl="1">
              <a:buFont typeface="Arial" panose="020B0604020202020204" pitchFamily="34" charset="0"/>
              <a:buChar char="•"/>
            </a:pPr>
            <a:r>
              <a:rPr lang="en-US" sz="2200" kern="0" dirty="0"/>
              <a:t>1D </a:t>
            </a:r>
            <a:r>
              <a:rPr lang="en-US" sz="2200" kern="0" dirty="0" smtClean="0"/>
              <a:t>– </a:t>
            </a:r>
            <a:r>
              <a:rPr lang="en-US" sz="2200" kern="0" dirty="0" err="1" smtClean="0"/>
              <a:t>ToF</a:t>
            </a:r>
            <a:r>
              <a:rPr lang="en-US" sz="2200" kern="0" dirty="0" smtClean="0"/>
              <a:t> is measured towards </a:t>
            </a:r>
            <a:r>
              <a:rPr lang="en-US" sz="2200" kern="0" dirty="0"/>
              <a:t>each </a:t>
            </a:r>
            <a:r>
              <a:rPr lang="en-US" sz="2200" kern="0" dirty="0" err="1"/>
              <a:t>Tx</a:t>
            </a:r>
            <a:endParaRPr lang="en-US" sz="2200" kern="0" dirty="0"/>
          </a:p>
          <a:p>
            <a:pPr lvl="1">
              <a:buFont typeface="Arial" panose="020B0604020202020204" pitchFamily="34" charset="0"/>
              <a:buChar char="•"/>
            </a:pPr>
            <a:r>
              <a:rPr lang="en-US" sz="2200" kern="0" dirty="0"/>
              <a:t>3D position of </a:t>
            </a:r>
            <a:r>
              <a:rPr lang="en-US" sz="2200" kern="0" dirty="0" smtClean="0"/>
              <a:t>Rx is determined by triangulation</a:t>
            </a:r>
            <a:endParaRPr lang="en-US" sz="2200" kern="0" dirty="0"/>
          </a:p>
          <a:p>
            <a:pPr>
              <a:buFont typeface="Arial" panose="020B0604020202020204" pitchFamily="34" charset="0"/>
              <a:buChar char="•"/>
            </a:pPr>
            <a:r>
              <a:rPr lang="en-US" sz="2200" kern="0" dirty="0" smtClean="0"/>
              <a:t>Goal</a:t>
            </a:r>
          </a:p>
          <a:p>
            <a:pPr lvl="1">
              <a:buFont typeface="Arial" panose="020B0604020202020204" pitchFamily="34" charset="0"/>
              <a:buChar char="•"/>
            </a:pPr>
            <a:r>
              <a:rPr lang="en-US" sz="2200" kern="0" dirty="0" smtClean="0"/>
              <a:t>Online </a:t>
            </a:r>
            <a:r>
              <a:rPr lang="en-US" sz="2200" kern="0" dirty="0"/>
              <a:t>tracking of slowly moving AGV</a:t>
            </a:r>
          </a:p>
          <a:p>
            <a:pPr>
              <a:buFont typeface="Arial" panose="020B0604020202020204" pitchFamily="34" charset="0"/>
              <a:buChar char="•"/>
            </a:pPr>
            <a:r>
              <a:rPr lang="en-US" sz="2200" kern="0" dirty="0" smtClean="0"/>
              <a:t>Challenges</a:t>
            </a:r>
          </a:p>
          <a:p>
            <a:pPr lvl="1">
              <a:buFont typeface="Arial" panose="020B0604020202020204" pitchFamily="34" charset="0"/>
              <a:buChar char="•"/>
            </a:pPr>
            <a:r>
              <a:rPr lang="en-US" sz="2200" kern="0" dirty="0" smtClean="0"/>
              <a:t>Post-optimization </a:t>
            </a:r>
            <a:r>
              <a:rPr lang="en-US" sz="2200" kern="0" dirty="0"/>
              <a:t>to improve </a:t>
            </a:r>
            <a:r>
              <a:rPr lang="en-US" sz="2200" kern="0" dirty="0" smtClean="0"/>
              <a:t>precision</a:t>
            </a:r>
          </a:p>
          <a:p>
            <a:pPr lvl="1">
              <a:buFont typeface="Arial" panose="020B0604020202020204" pitchFamily="34" charset="0"/>
              <a:buChar char="•"/>
            </a:pPr>
            <a:r>
              <a:rPr lang="en-US" sz="2200" kern="0" dirty="0" smtClean="0"/>
              <a:t>Operation in </a:t>
            </a:r>
            <a:r>
              <a:rPr lang="en-US" sz="2200" kern="0" dirty="0" err="1" smtClean="0"/>
              <a:t>Realtime</a:t>
            </a:r>
            <a:endParaRPr lang="en-US" sz="2200" kern="0" dirty="0"/>
          </a:p>
          <a:p>
            <a:pPr lvl="1">
              <a:buFont typeface="Arial" panose="020B0604020202020204" pitchFamily="34" charset="0"/>
              <a:buChar char="•"/>
            </a:pPr>
            <a:endParaRPr lang="de-DE" sz="2200" kern="0" dirty="0"/>
          </a:p>
        </p:txBody>
      </p:sp>
      <p:sp>
        <p:nvSpPr>
          <p:cNvPr id="12" name="Titel 1"/>
          <p:cNvSpPr>
            <a:spLocks noGrp="1"/>
          </p:cNvSpPr>
          <p:nvPr>
            <p:ph type="title"/>
          </p:nvPr>
        </p:nvSpPr>
        <p:spPr>
          <a:xfrm>
            <a:off x="914401" y="685801"/>
            <a:ext cx="10361084" cy="1065213"/>
          </a:xfrm>
        </p:spPr>
        <p:txBody>
          <a:bodyPr/>
          <a:lstStyle/>
          <a:p>
            <a:r>
              <a:rPr lang="de-DE" dirty="0" err="1" smtClean="0"/>
              <a:t>Object</a:t>
            </a:r>
            <a:r>
              <a:rPr lang="de-DE" dirty="0" smtClean="0"/>
              <a:t> Tracking</a:t>
            </a:r>
            <a:endParaRPr lang="de-DE" dirty="0"/>
          </a:p>
        </p:txBody>
      </p:sp>
      <p:pic>
        <p:nvPicPr>
          <p:cNvPr id="7" name="Grafik 6"/>
          <p:cNvPicPr>
            <a:picLocks noChangeAspect="1"/>
          </p:cNvPicPr>
          <p:nvPr/>
        </p:nvPicPr>
        <p:blipFill>
          <a:blip r:embed="rId2"/>
          <a:stretch>
            <a:fillRect/>
          </a:stretch>
        </p:blipFill>
        <p:spPr>
          <a:xfrm>
            <a:off x="6312024" y="908720"/>
            <a:ext cx="5184575" cy="5475927"/>
          </a:xfrm>
          <a:prstGeom prst="rect">
            <a:avLst/>
          </a:prstGeom>
        </p:spPr>
      </p:pic>
    </p:spTree>
    <p:extLst>
      <p:ext uri="{BB962C8B-B14F-4D97-AF65-F5344CB8AC3E}">
        <p14:creationId xmlns:p14="http://schemas.microsoft.com/office/powerpoint/2010/main" val="11672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Initial </a:t>
            </a:r>
            <a:r>
              <a:rPr lang="de-DE" dirty="0" err="1" smtClean="0"/>
              <a:t>Results</a:t>
            </a:r>
            <a:endParaRPr lang="de-DE" dirty="0"/>
          </a:p>
        </p:txBody>
      </p:sp>
      <p:sp>
        <p:nvSpPr>
          <p:cNvPr id="3" name="Inhaltsplatzhalter 2"/>
          <p:cNvSpPr>
            <a:spLocks noGrp="1"/>
          </p:cNvSpPr>
          <p:nvPr>
            <p:ph idx="1"/>
          </p:nvPr>
        </p:nvSpPr>
        <p:spPr>
          <a:xfrm>
            <a:off x="914399" y="1700808"/>
            <a:ext cx="9506141" cy="4113213"/>
          </a:xfrm>
        </p:spPr>
        <p:txBody>
          <a:bodyPr/>
          <a:lstStyle/>
          <a:p>
            <a:pPr>
              <a:buFont typeface="Arial" panose="020B0604020202020204" pitchFamily="34" charset="0"/>
              <a:buChar char="•"/>
            </a:pPr>
            <a:r>
              <a:rPr lang="de-DE" dirty="0" smtClean="0"/>
              <a:t>Analysis </a:t>
            </a:r>
            <a:r>
              <a:rPr lang="de-DE" dirty="0" err="1" smtClean="0"/>
              <a:t>of</a:t>
            </a:r>
            <a:r>
              <a:rPr lang="de-DE" dirty="0" smtClean="0"/>
              <a:t> </a:t>
            </a:r>
            <a:r>
              <a:rPr lang="de-DE" dirty="0" err="1" smtClean="0"/>
              <a:t>the</a:t>
            </a:r>
            <a:r>
              <a:rPr lang="de-DE" dirty="0" smtClean="0"/>
              <a:t> </a:t>
            </a:r>
            <a:r>
              <a:rPr lang="de-DE" dirty="0" err="1" smtClean="0"/>
              <a:t>positioning</a:t>
            </a:r>
            <a:r>
              <a:rPr lang="de-DE" dirty="0" smtClean="0"/>
              <a:t> </a:t>
            </a:r>
            <a:r>
              <a:rPr lang="de-DE" dirty="0" err="1" smtClean="0"/>
              <a:t>error</a:t>
            </a:r>
            <a:endParaRPr lang="de-DE" dirty="0"/>
          </a:p>
          <a:p>
            <a:pPr lvl="1">
              <a:buFont typeface="Arial" panose="020B0604020202020204" pitchFamily="34" charset="0"/>
              <a:buChar char="•"/>
            </a:pPr>
            <a:r>
              <a:rPr lang="en-US" sz="2400" dirty="0"/>
              <a:t>1D </a:t>
            </a:r>
            <a:r>
              <a:rPr lang="en-US" sz="2400" dirty="0" err="1"/>
              <a:t>ToF</a:t>
            </a:r>
            <a:r>
              <a:rPr lang="en-US" sz="2400" dirty="0"/>
              <a:t> error (RMSE) of e.g., Tx4</a:t>
            </a:r>
          </a:p>
          <a:p>
            <a:pPr lvl="1">
              <a:buFont typeface="Arial" panose="020B0604020202020204" pitchFamily="34" charset="0"/>
              <a:buChar char="•"/>
            </a:pPr>
            <a:r>
              <a:rPr lang="en-US" sz="2400" dirty="0" smtClean="0"/>
              <a:t>has higher </a:t>
            </a:r>
            <a:r>
              <a:rPr lang="en-US" sz="2400" dirty="0"/>
              <a:t>RMSEs in far corners</a:t>
            </a:r>
          </a:p>
          <a:p>
            <a:pPr lvl="1">
              <a:buFont typeface="Arial" panose="020B0604020202020204" pitchFamily="34" charset="0"/>
              <a:buChar char="•"/>
            </a:pPr>
            <a:r>
              <a:rPr lang="en-US" sz="2400" dirty="0"/>
              <a:t>Lower RMSE close to the Tx4</a:t>
            </a:r>
          </a:p>
          <a:p>
            <a:pPr>
              <a:buFont typeface="Arial" panose="020B0604020202020204" pitchFamily="34" charset="0"/>
              <a:buChar char="•"/>
            </a:pPr>
            <a:r>
              <a:rPr lang="en-US" dirty="0"/>
              <a:t>Error </a:t>
            </a:r>
            <a:r>
              <a:rPr lang="en-US" dirty="0" smtClean="0"/>
              <a:t>depends </a:t>
            </a:r>
            <a:r>
              <a:rPr lang="en-US" dirty="0"/>
              <a:t>on </a:t>
            </a:r>
            <a:r>
              <a:rPr lang="en-US" dirty="0" smtClean="0"/>
              <a:t>LED </a:t>
            </a:r>
            <a:r>
              <a:rPr lang="en-US" dirty="0"/>
              <a:t>radiation angle</a:t>
            </a:r>
          </a:p>
          <a:p>
            <a:pPr lvl="1">
              <a:buFont typeface="Arial" panose="020B0604020202020204" pitchFamily="34" charset="0"/>
              <a:buChar char="•"/>
            </a:pPr>
            <a:r>
              <a:rPr lang="en-US" sz="2400" dirty="0" smtClean="0"/>
              <a:t>has a systematic </a:t>
            </a:r>
            <a:r>
              <a:rPr lang="en-US" sz="2400" dirty="0"/>
              <a:t>and </a:t>
            </a:r>
            <a:r>
              <a:rPr lang="en-US" sz="2400" dirty="0" smtClean="0"/>
              <a:t>a random </a:t>
            </a:r>
            <a:r>
              <a:rPr lang="en-US" sz="2400" dirty="0"/>
              <a:t>part</a:t>
            </a:r>
          </a:p>
          <a:p>
            <a:pPr lvl="1">
              <a:buFont typeface="Arial" panose="020B0604020202020204" pitchFamily="34" charset="0"/>
              <a:buChar char="•"/>
            </a:pPr>
            <a:r>
              <a:rPr lang="en-US" sz="2400" dirty="0" smtClean="0"/>
              <a:t>systematic </a:t>
            </a:r>
            <a:r>
              <a:rPr lang="en-US" sz="2400" dirty="0"/>
              <a:t>part is proportional to angle θ </a:t>
            </a:r>
          </a:p>
          <a:p>
            <a:pPr lvl="1">
              <a:buFont typeface="Arial" panose="020B0604020202020204" pitchFamily="34" charset="0"/>
              <a:buChar char="•"/>
            </a:pPr>
            <a:r>
              <a:rPr lang="en-US" sz="2400" dirty="0" smtClean="0"/>
              <a:t>Radom part is due to SNR</a:t>
            </a:r>
          </a:p>
          <a:p>
            <a:pPr lvl="1">
              <a:buFont typeface="Arial" panose="020B0604020202020204" pitchFamily="34" charset="0"/>
              <a:buChar char="•"/>
            </a:pPr>
            <a:r>
              <a:rPr lang="en-US" sz="2400" dirty="0" smtClean="0"/>
              <a:t>SNR reduces in the corners</a:t>
            </a:r>
            <a:endParaRPr lang="en-US" sz="2400" dirty="0"/>
          </a:p>
          <a:p>
            <a:pPr>
              <a:buFont typeface="Arial" panose="020B0604020202020204" pitchFamily="34" charset="0"/>
              <a:buChar char="•"/>
            </a:pPr>
            <a:r>
              <a:rPr lang="en-US" dirty="0" smtClean="0"/>
              <a:t>Idea here: </a:t>
            </a:r>
            <a:r>
              <a:rPr lang="en-US" dirty="0"/>
              <a:t>Correct </a:t>
            </a:r>
            <a:r>
              <a:rPr lang="en-US" dirty="0" smtClean="0"/>
              <a:t>the </a:t>
            </a:r>
            <a:r>
              <a:rPr lang="en-US" dirty="0"/>
              <a:t>systematic error </a:t>
            </a:r>
          </a:p>
          <a:p>
            <a:pPr>
              <a:buFont typeface="Arial" panose="020B0604020202020204" pitchFamily="34" charset="0"/>
              <a:buChar char="•"/>
            </a:pP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ußzeilenplatzhalter 4"/>
          <p:cNvSpPr>
            <a:spLocks noGrp="1"/>
          </p:cNvSpPr>
          <p:nvPr>
            <p:ph type="ftr" idx="14"/>
          </p:nvPr>
        </p:nvSpPr>
        <p:spPr/>
        <p:txBody>
          <a:bodyPr/>
          <a:lstStyle/>
          <a:p>
            <a:r>
              <a:rPr lang="en-GB" dirty="0"/>
              <a:t>Sepideh Kouhini, Fraunhofer HHI</a:t>
            </a:r>
            <a:endParaRPr lang="en-GB" dirty="0"/>
          </a:p>
        </p:txBody>
      </p:sp>
      <p:sp>
        <p:nvSpPr>
          <p:cNvPr id="6" name="Datumsplatzhalter 5"/>
          <p:cNvSpPr>
            <a:spLocks noGrp="1"/>
          </p:cNvSpPr>
          <p:nvPr>
            <p:ph type="dt" idx="15"/>
          </p:nvPr>
        </p:nvSpPr>
        <p:spPr/>
        <p:txBody>
          <a:bodyPr/>
          <a:lstStyle/>
          <a:p>
            <a:r>
              <a:rPr lang="en-US" dirty="0"/>
              <a:t>November 2024</a:t>
            </a:r>
            <a:endParaRPr lang="en-GB" dirty="0"/>
          </a:p>
        </p:txBody>
      </p:sp>
      <p:pic>
        <p:nvPicPr>
          <p:cNvPr id="9" name="Grafik 8"/>
          <p:cNvPicPr>
            <a:picLocks noChangeAspect="1"/>
          </p:cNvPicPr>
          <p:nvPr/>
        </p:nvPicPr>
        <p:blipFill>
          <a:blip r:embed="rId2"/>
          <a:stretch>
            <a:fillRect/>
          </a:stretch>
        </p:blipFill>
        <p:spPr>
          <a:xfrm>
            <a:off x="7628376" y="1012472"/>
            <a:ext cx="3617081" cy="5132245"/>
          </a:xfrm>
          <a:prstGeom prst="rect">
            <a:avLst/>
          </a:prstGeom>
        </p:spPr>
      </p:pic>
    </p:spTree>
    <p:extLst>
      <p:ext uri="{BB962C8B-B14F-4D97-AF65-F5344CB8AC3E}">
        <p14:creationId xmlns:p14="http://schemas.microsoft.com/office/powerpoint/2010/main" val="133416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t>
            </a:r>
            <a:r>
              <a:rPr lang="de-DE" dirty="0" err="1" smtClean="0"/>
              <a:t>Refined</a:t>
            </a:r>
            <a:r>
              <a:rPr lang="de-DE" dirty="0" smtClean="0"/>
              <a:t> 3D </a:t>
            </a:r>
            <a:r>
              <a:rPr lang="de-DE" dirty="0" err="1" smtClean="0"/>
              <a:t>Positioning</a:t>
            </a:r>
            <a:r>
              <a:rPr lang="de-DE" dirty="0" smtClean="0"/>
              <a:t> </a:t>
            </a:r>
            <a:endParaRPr lang="de-DE" dirty="0"/>
          </a:p>
        </p:txBody>
      </p:sp>
      <p:sp>
        <p:nvSpPr>
          <p:cNvPr id="3" name="Inhaltsplatzhalter 2"/>
          <p:cNvSpPr>
            <a:spLocks noGrp="1"/>
          </p:cNvSpPr>
          <p:nvPr>
            <p:ph idx="1"/>
          </p:nvPr>
        </p:nvSpPr>
        <p:spPr>
          <a:xfrm>
            <a:off x="914399" y="1700808"/>
            <a:ext cx="9241479" cy="4113213"/>
          </a:xfrm>
        </p:spPr>
        <p:txBody>
          <a:bodyPr/>
          <a:lstStyle/>
          <a:p>
            <a:pPr>
              <a:buFont typeface="Arial" panose="020B0604020202020204" pitchFamily="34" charset="0"/>
              <a:buChar char="•"/>
            </a:pPr>
            <a:r>
              <a:rPr lang="en-US" dirty="0" smtClean="0"/>
              <a:t>Initialization</a:t>
            </a:r>
          </a:p>
          <a:p>
            <a:pPr lvl="1">
              <a:buFont typeface="Arial" panose="020B0604020202020204" pitchFamily="34" charset="0"/>
              <a:buChar char="•"/>
            </a:pPr>
            <a:r>
              <a:rPr lang="en-US" dirty="0" smtClean="0"/>
              <a:t>Perform </a:t>
            </a:r>
            <a:r>
              <a:rPr lang="en-US" dirty="0"/>
              <a:t>regular </a:t>
            </a:r>
            <a:r>
              <a:rPr lang="en-US" dirty="0" smtClean="0"/>
              <a:t>1D </a:t>
            </a:r>
            <a:r>
              <a:rPr lang="en-US" dirty="0" err="1" smtClean="0"/>
              <a:t>ToF</a:t>
            </a:r>
            <a:r>
              <a:rPr lang="en-US" dirty="0" smtClean="0"/>
              <a:t> </a:t>
            </a:r>
          </a:p>
          <a:p>
            <a:pPr lvl="1">
              <a:buFont typeface="Arial" panose="020B0604020202020204" pitchFamily="34" charset="0"/>
              <a:buChar char="•"/>
            </a:pPr>
            <a:r>
              <a:rPr lang="en-US" dirty="0" smtClean="0"/>
              <a:t>Determine 3D position</a:t>
            </a:r>
            <a:endParaRPr lang="en-US" dirty="0"/>
          </a:p>
          <a:p>
            <a:pPr>
              <a:buFont typeface="Arial" panose="020B0604020202020204" pitchFamily="34" charset="0"/>
              <a:buChar char="•"/>
            </a:pPr>
            <a:r>
              <a:rPr lang="en-US" dirty="0" smtClean="0"/>
              <a:t>Yields raw values for </a:t>
            </a:r>
            <a:r>
              <a:rPr lang="en-US" dirty="0"/>
              <a:t>3D position</a:t>
            </a:r>
          </a:p>
          <a:p>
            <a:pPr>
              <a:buFont typeface="Arial" panose="020B0604020202020204" pitchFamily="34" charset="0"/>
              <a:buChar char="•"/>
            </a:pPr>
            <a:r>
              <a:rPr lang="en-US" dirty="0" smtClean="0"/>
              <a:t>Refined positioning</a:t>
            </a:r>
          </a:p>
          <a:p>
            <a:pPr lvl="1">
              <a:buFont typeface="Arial" panose="020B0604020202020204" pitchFamily="34" charset="0"/>
              <a:buChar char="•"/>
            </a:pPr>
            <a:r>
              <a:rPr lang="en-US" dirty="0" smtClean="0"/>
              <a:t>Estimate angle </a:t>
            </a:r>
            <a:r>
              <a:rPr lang="en-US" dirty="0"/>
              <a:t>θ for each </a:t>
            </a:r>
            <a:r>
              <a:rPr lang="en-US" dirty="0" err="1"/>
              <a:t>Tx</a:t>
            </a:r>
            <a:endParaRPr lang="en-US" dirty="0"/>
          </a:p>
          <a:p>
            <a:pPr lvl="1">
              <a:buFont typeface="Arial" panose="020B0604020202020204" pitchFamily="34" charset="0"/>
              <a:buChar char="•"/>
            </a:pPr>
            <a:r>
              <a:rPr lang="en-US" dirty="0"/>
              <a:t>Perform calibration measurement</a:t>
            </a:r>
          </a:p>
          <a:p>
            <a:pPr>
              <a:buFont typeface="Arial" panose="020B0604020202020204" pitchFamily="34" charset="0"/>
              <a:buChar char="•"/>
            </a:pPr>
            <a:r>
              <a:rPr lang="en-US" dirty="0" smtClean="0"/>
              <a:t>Correction</a:t>
            </a:r>
            <a:endParaRPr lang="en-US" dirty="0"/>
          </a:p>
          <a:p>
            <a:pPr lvl="1">
              <a:buFont typeface="Arial" panose="020B0604020202020204" pitchFamily="34" charset="0"/>
              <a:buChar char="•"/>
            </a:pPr>
            <a:r>
              <a:rPr lang="en-US" dirty="0"/>
              <a:t>Refined distance</a:t>
            </a:r>
          </a:p>
          <a:p>
            <a:pPr lvl="1">
              <a:buFont typeface="Arial" panose="020B0604020202020204" pitchFamily="34" charset="0"/>
              <a:buChar char="•"/>
            </a:pPr>
            <a:r>
              <a:rPr lang="en-US" dirty="0"/>
              <a:t>Refined 3D </a:t>
            </a:r>
            <a:r>
              <a:rPr lang="en-US" dirty="0" smtClean="0"/>
              <a:t>position</a:t>
            </a:r>
          </a:p>
          <a:p>
            <a:pPr>
              <a:buFont typeface="Arial" panose="020B0604020202020204" pitchFamily="34" charset="0"/>
              <a:buChar char="•"/>
            </a:pPr>
            <a:r>
              <a:rPr lang="en-US" dirty="0" smtClean="0"/>
              <a:t>Significant improvement</a:t>
            </a:r>
            <a:endParaRPr lang="en-US" dirty="0"/>
          </a:p>
          <a:p>
            <a:pPr lvl="1">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ußzeilenplatzhalter 4"/>
          <p:cNvSpPr>
            <a:spLocks noGrp="1"/>
          </p:cNvSpPr>
          <p:nvPr>
            <p:ph type="ftr" idx="14"/>
          </p:nvPr>
        </p:nvSpPr>
        <p:spPr/>
        <p:txBody>
          <a:bodyPr/>
          <a:lstStyle/>
          <a:p>
            <a:r>
              <a:rPr lang="en-GB" dirty="0"/>
              <a:t>Sepideh Kouhini, Fraunhofer HHI</a:t>
            </a:r>
            <a:endParaRPr lang="en-GB" dirty="0"/>
          </a:p>
        </p:txBody>
      </p:sp>
      <p:sp>
        <p:nvSpPr>
          <p:cNvPr id="6" name="Datumsplatzhalter 5"/>
          <p:cNvSpPr>
            <a:spLocks noGrp="1"/>
          </p:cNvSpPr>
          <p:nvPr>
            <p:ph type="dt" idx="15"/>
          </p:nvPr>
        </p:nvSpPr>
        <p:spPr/>
        <p:txBody>
          <a:bodyPr/>
          <a:lstStyle/>
          <a:p>
            <a:r>
              <a:rPr lang="en-US" dirty="0"/>
              <a:t>November 2024</a:t>
            </a:r>
            <a:endParaRPr lang="en-GB" dirty="0"/>
          </a:p>
        </p:txBody>
      </p:sp>
      <p:pic>
        <p:nvPicPr>
          <p:cNvPr id="7" name="Grafik 6"/>
          <p:cNvPicPr>
            <a:picLocks noChangeAspect="1"/>
          </p:cNvPicPr>
          <p:nvPr/>
        </p:nvPicPr>
        <p:blipFill>
          <a:blip r:embed="rId2"/>
          <a:stretch>
            <a:fillRect/>
          </a:stretch>
        </p:blipFill>
        <p:spPr>
          <a:xfrm>
            <a:off x="4871864" y="2348880"/>
            <a:ext cx="7080788" cy="3168352"/>
          </a:xfrm>
          <a:prstGeom prst="rect">
            <a:avLst/>
          </a:prstGeom>
        </p:spPr>
      </p:pic>
    </p:spTree>
    <p:extLst>
      <p:ext uri="{BB962C8B-B14F-4D97-AF65-F5344CB8AC3E}">
        <p14:creationId xmlns:p14="http://schemas.microsoft.com/office/powerpoint/2010/main" val="70172504"/>
      </p:ext>
    </p:extLst>
  </p:cSld>
  <p:clrMapOvr>
    <a:masterClrMapping/>
  </p:clrMapOvr>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948</Words>
  <Application>Microsoft Office PowerPoint</Application>
  <PresentationFormat>Breitbild</PresentationFormat>
  <Paragraphs>151</Paragraphs>
  <Slides>12</Slides>
  <Notes>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21" baseType="lpstr">
      <vt:lpstr>MS Gothic</vt:lpstr>
      <vt:lpstr>Arial</vt:lpstr>
      <vt:lpstr>Arial Unicode MS</vt:lpstr>
      <vt:lpstr>Cambria Math</vt:lpstr>
      <vt:lpstr>Frutiger LT Com 55 Roman</vt:lpstr>
      <vt:lpstr>Times New Roman</vt:lpstr>
      <vt:lpstr>Wingdings</vt:lpstr>
      <vt:lpstr>Office</vt:lpstr>
      <vt:lpstr>Microsoft Word 97-2003-Dokument</vt:lpstr>
      <vt:lpstr>ELC support for Positioning</vt:lpstr>
      <vt:lpstr>Abstract</vt:lpstr>
      <vt:lpstr>Motivation</vt:lpstr>
      <vt:lpstr>ToF-based Positioning</vt:lpstr>
      <vt:lpstr>1D ToF measurement</vt:lpstr>
      <vt:lpstr>Results in a Conference Room</vt:lpstr>
      <vt:lpstr>Object Tracking</vt:lpstr>
      <vt:lpstr>Initial Results</vt:lpstr>
      <vt:lpstr>   Refined 3D Positioning </vt:lpstr>
      <vt:lpstr>   Refined Results</vt:lpstr>
      <vt:lpstr>Conclusions</vt:lpstr>
      <vt:lpstr>References</vt:lpstr>
    </vt:vector>
  </TitlesOfParts>
  <Company>Fraunhofer-Institut für Nachrichtentechnik, HHI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Jungnickel, Volker</dc:creator>
  <cp:keywords/>
  <cp:lastModifiedBy>Jungnickel, Volker</cp:lastModifiedBy>
  <cp:revision>682</cp:revision>
  <cp:lastPrinted>1601-01-01T00:00:00Z</cp:lastPrinted>
  <dcterms:created xsi:type="dcterms:W3CDTF">2023-11-10T08:30:45Z</dcterms:created>
  <dcterms:modified xsi:type="dcterms:W3CDTF">2024-11-14T18:23:21Z</dcterms:modified>
  <cp:category>Name, Affiliation</cp:category>
</cp:coreProperties>
</file>