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6" r:id="rId4"/>
    <p:sldId id="258" r:id="rId5"/>
    <p:sldId id="262" r:id="rId6"/>
    <p:sldId id="268" r:id="rId7"/>
    <p:sldId id="266" r:id="rId8"/>
    <p:sldId id="267" r:id="rId9"/>
    <p:sldId id="270" r:id="rId10"/>
    <p:sldId id="271" r:id="rId11"/>
    <p:sldId id="269" r:id="rId12"/>
    <p:sldId id="272" r:id="rId13"/>
    <p:sldId id="273" r:id="rId14"/>
    <p:sldId id="265" r:id="rId15"/>
    <p:sldId id="274" r:id="rId16"/>
    <p:sldId id="27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490"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802.11-24/1949r1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4/15-24-0653-01-006a-tg15-6ma-closing-report-for-november-2024.pptx"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4/15-24-0601-01-009a-november-opening-and-closing.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4/15-24-0644-02-016t-nov-2024-tg16t-meeting-closing-report.pptx" TargetMode="External"/><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4/15-24-0545-05-0000-nov-2024-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4/15-24-0665-01-04ab-tg4ab-closing-report.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4/15-24-0599-01-04ac-november-opening-and-closing.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597-01-04ad-tg4ad-agenda-opening-and-closing-report-nov-2024.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November 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2024-11-14</a:t>
            </a:r>
          </a:p>
        </p:txBody>
      </p:sp>
      <p:sp>
        <p:nvSpPr>
          <p:cNvPr id="6" name="Date Placeholder 3"/>
          <p:cNvSpPr>
            <a:spLocks noGrp="1"/>
          </p:cNvSpPr>
          <p:nvPr>
            <p:ph type="dt" idx="10"/>
          </p:nvPr>
        </p:nvSpPr>
        <p:spPr/>
        <p:txBody>
          <a:bodyPr/>
          <a:lstStyle/>
          <a:p>
            <a:r>
              <a:rPr lang="en-US"/>
              <a:t>Nov 2024</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a:buFont typeface="Arial" panose="020B0604020202020204" pitchFamily="34" charset="0"/>
              <a:buChar char="•"/>
            </a:pPr>
            <a:r>
              <a:rPr lang="en-US" dirty="0"/>
              <a:t>Pre-draft development</a:t>
            </a:r>
          </a:p>
          <a:p>
            <a:pPr>
              <a:buFont typeface="Arial" panose="020B0604020202020204" pitchFamily="34" charset="0"/>
              <a:buChar char="•"/>
            </a:pPr>
            <a:r>
              <a:rPr lang="en-US" dirty="0"/>
              <a:t>Reviewing required changes to 802.15.4 to support ASCON</a:t>
            </a:r>
          </a:p>
          <a:p>
            <a:pPr>
              <a:buFont typeface="Arial" panose="020B0604020202020204" pitchFamily="34" charset="0"/>
              <a:buChar char="•"/>
            </a:pPr>
            <a:r>
              <a:rPr lang="en-US" dirty="0"/>
              <a:t>Prepared comments on the NIST document</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Nov 2024</a:t>
            </a:r>
            <a:endParaRPr lang="en-GB" dirty="0"/>
          </a:p>
        </p:txBody>
      </p:sp>
      <p:pic>
        <p:nvPicPr>
          <p:cNvPr id="12" name="table">
            <a:extLst>
              <a:ext uri="{FF2B5EF4-FFF2-40B4-BE49-F238E27FC236}">
                <a16:creationId xmlns:a16="http://schemas.microsoft.com/office/drawing/2014/main" id="{046172A4-0317-6225-CAAE-A334A7F63B63}"/>
              </a:ext>
            </a:extLst>
          </p:cNvPr>
          <p:cNvPicPr>
            <a:picLocks noChangeAspect="1"/>
          </p:cNvPicPr>
          <p:nvPr/>
        </p:nvPicPr>
        <p:blipFill>
          <a:blip r:embed="rId2"/>
          <a:stretch>
            <a:fillRect/>
          </a:stretch>
        </p:blipFill>
        <p:spPr>
          <a:xfrm>
            <a:off x="5845950" y="2132856"/>
            <a:ext cx="6082698" cy="3615681"/>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a:bodyPr>
          <a:lstStyle/>
          <a:p>
            <a:pPr>
              <a:buFont typeface="Arial" panose="020B0604020202020204" pitchFamily="34" charset="0"/>
              <a:buChar char="•"/>
            </a:pPr>
            <a:r>
              <a:rPr lang="en-US" dirty="0"/>
              <a:t>Draft in WG ballot</a:t>
            </a:r>
          </a:p>
          <a:p>
            <a:pPr lvl="1">
              <a:buFont typeface="Arial" panose="020B0604020202020204" pitchFamily="34" charset="0"/>
              <a:buChar char="•"/>
            </a:pPr>
            <a:r>
              <a:rPr lang="en-US" dirty="0"/>
              <a:t>Initial ballot complete</a:t>
            </a:r>
          </a:p>
          <a:p>
            <a:pPr lvl="1">
              <a:buFont typeface="Arial" panose="020B0604020202020204" pitchFamily="34" charset="0"/>
              <a:buChar char="•"/>
            </a:pPr>
            <a:r>
              <a:rPr lang="en-US" dirty="0"/>
              <a:t>Comment resolution in progress	</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Resolve comments </a:t>
            </a:r>
          </a:p>
          <a:p>
            <a:r>
              <a:rPr lang="en-US" dirty="0"/>
              <a:t>Closing report: </a:t>
            </a:r>
            <a:r>
              <a:rPr lang="en-US" dirty="0">
                <a:hlinkClick r:id="rId2"/>
              </a:rPr>
              <a:t>https://mentor.ieee.org/802.15/dcn/24/15-24-0653-01-006a-tg15-6ma-closing-report-for-november-2024.pptx</a:t>
            </a:r>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Nov 2024</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A0254-4153-D6F2-9602-84CDDA5FB048}"/>
              </a:ext>
            </a:extLst>
          </p:cNvPr>
          <p:cNvSpPr>
            <a:spLocks noGrp="1"/>
          </p:cNvSpPr>
          <p:nvPr>
            <p:ph type="title"/>
          </p:nvPr>
        </p:nvSpPr>
        <p:spPr/>
        <p:txBody>
          <a:bodyPr/>
          <a:lstStyle/>
          <a:p>
            <a:r>
              <a:rPr lang="en-US" sz="3200" b="1" dirty="0"/>
              <a:t>TG 6ma Timeline(expected)</a:t>
            </a:r>
            <a:endParaRPr lang="en-US" dirty="0"/>
          </a:p>
        </p:txBody>
      </p:sp>
      <p:sp>
        <p:nvSpPr>
          <p:cNvPr id="4" name="Slide Number Placeholder 3">
            <a:extLst>
              <a:ext uri="{FF2B5EF4-FFF2-40B4-BE49-F238E27FC236}">
                <a16:creationId xmlns:a16="http://schemas.microsoft.com/office/drawing/2014/main" id="{11B04AEE-BB30-8C04-C69C-2F8F754A7F0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423C941-568F-D62E-6F1B-36798579EE0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4793984E-FC96-8D91-60C2-07FB0C1B978A}"/>
              </a:ext>
            </a:extLst>
          </p:cNvPr>
          <p:cNvSpPr>
            <a:spLocks noGrp="1"/>
          </p:cNvSpPr>
          <p:nvPr>
            <p:ph type="dt" idx="15"/>
          </p:nvPr>
        </p:nvSpPr>
        <p:spPr/>
        <p:txBody>
          <a:bodyPr/>
          <a:lstStyle/>
          <a:p>
            <a:r>
              <a:rPr lang="en-US"/>
              <a:t>Nov 2024</a:t>
            </a:r>
            <a:endParaRPr lang="en-GB" dirty="0"/>
          </a:p>
        </p:txBody>
      </p:sp>
      <p:sp>
        <p:nvSpPr>
          <p:cNvPr id="8" name="矢印: 右 26">
            <a:extLst>
              <a:ext uri="{FF2B5EF4-FFF2-40B4-BE49-F238E27FC236}">
                <a16:creationId xmlns:a16="http://schemas.microsoft.com/office/drawing/2014/main" id="{50FB6FC7-3A03-F5D6-B90B-637CFD3C1644}"/>
              </a:ext>
            </a:extLst>
          </p:cNvPr>
          <p:cNvSpPr/>
          <p:nvPr/>
        </p:nvSpPr>
        <p:spPr bwMode="auto">
          <a:xfrm>
            <a:off x="1520525" y="3009239"/>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grpSp>
        <p:nvGrpSpPr>
          <p:cNvPr id="9" name="グループ化 27">
            <a:extLst>
              <a:ext uri="{FF2B5EF4-FFF2-40B4-BE49-F238E27FC236}">
                <a16:creationId xmlns:a16="http://schemas.microsoft.com/office/drawing/2014/main" id="{975F2817-83BE-D3AA-5C65-0C754D7D69BC}"/>
              </a:ext>
            </a:extLst>
          </p:cNvPr>
          <p:cNvGrpSpPr/>
          <p:nvPr/>
        </p:nvGrpSpPr>
        <p:grpSpPr>
          <a:xfrm>
            <a:off x="9444832" y="1892864"/>
            <a:ext cx="1015012" cy="2021768"/>
            <a:chOff x="7739699" y="331512"/>
            <a:chExt cx="1015012" cy="2021768"/>
          </a:xfrm>
        </p:grpSpPr>
        <p:sp>
          <p:nvSpPr>
            <p:cNvPr id="63"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4"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err="1">
                  <a:solidFill>
                    <a:srgbClr val="000000">
                      <a:hueOff val="0"/>
                      <a:satOff val="0"/>
                      <a:lumOff val="0"/>
                      <a:alphaOff val="0"/>
                    </a:srgbClr>
                  </a:solidFill>
                  <a:latin typeface="Times New Roman"/>
                  <a:ea typeface="+mn-ea"/>
                  <a:cs typeface="+mn-cs"/>
                </a:rPr>
                <a:t>Revcom</a:t>
              </a:r>
              <a:r>
                <a:rPr lang="en-US" sz="1400" kern="1200" dirty="0">
                  <a:solidFill>
                    <a:srgbClr val="000000">
                      <a:hueOff val="0"/>
                      <a:satOff val="0"/>
                      <a:lumOff val="0"/>
                      <a:alphaOff val="0"/>
                    </a:srgbClr>
                  </a:solidFill>
                  <a:latin typeface="Times New Roman"/>
                  <a:ea typeface="+mn-ea"/>
                  <a:cs typeface="+mn-cs"/>
                </a:rPr>
                <a:t> Approve   </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2025</a:t>
              </a:r>
            </a:p>
          </p:txBody>
        </p:sp>
      </p:grpSp>
      <p:sp>
        <p:nvSpPr>
          <p:cNvPr id="10" name="テキスト ボックス 31">
            <a:extLst>
              <a:ext uri="{FF2B5EF4-FFF2-40B4-BE49-F238E27FC236}">
                <a16:creationId xmlns:a16="http://schemas.microsoft.com/office/drawing/2014/main" id="{52AE7D25-EE8B-230F-5B5B-7D380BE5E9E5}"/>
              </a:ext>
            </a:extLst>
          </p:cNvPr>
          <p:cNvSpPr txBox="1"/>
          <p:nvPr/>
        </p:nvSpPr>
        <p:spPr>
          <a:xfrm>
            <a:off x="9155366" y="3821842"/>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err="1">
                <a:solidFill>
                  <a:srgbClr val="000000">
                    <a:hueOff val="0"/>
                    <a:satOff val="0"/>
                    <a:lumOff val="0"/>
                    <a:alphaOff val="0"/>
                  </a:srgbClr>
                </a:solidFill>
                <a:latin typeface="Times New Roman"/>
                <a:ea typeface="+mn-ea"/>
                <a:cs typeface="+mn-cs"/>
              </a:rPr>
              <a:t>RevcomSubmission</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August</a:t>
            </a:r>
            <a:r>
              <a:rPr lang="en-US" sz="1400" b="1" kern="1200" dirty="0">
                <a:solidFill>
                  <a:srgbClr val="000000">
                    <a:hueOff val="0"/>
                    <a:satOff val="0"/>
                    <a:lumOff val="0"/>
                    <a:alphaOff val="0"/>
                  </a:srgbClr>
                </a:solidFill>
                <a:latin typeface="Times New Roman"/>
                <a:ea typeface="+mn-ea"/>
                <a:cs typeface="+mn-cs"/>
              </a:rPr>
              <a:t> 2025</a:t>
            </a:r>
          </a:p>
        </p:txBody>
      </p:sp>
      <p:sp>
        <p:nvSpPr>
          <p:cNvPr id="11" name="テキスト ボックス 32">
            <a:extLst>
              <a:ext uri="{FF2B5EF4-FFF2-40B4-BE49-F238E27FC236}">
                <a16:creationId xmlns:a16="http://schemas.microsoft.com/office/drawing/2014/main" id="{B163E589-ED70-6235-3399-1D2A91F825EB}"/>
              </a:ext>
            </a:extLst>
          </p:cNvPr>
          <p:cNvSpPr txBox="1"/>
          <p:nvPr/>
        </p:nvSpPr>
        <p:spPr>
          <a:xfrm>
            <a:off x="8644661" y="2266473"/>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lang="en-US" sz="1400" kern="1200" dirty="0">
                <a:solidFill>
                  <a:srgbClr val="000000">
                    <a:hueOff val="0"/>
                    <a:satOff val="0"/>
                    <a:lumOff val="0"/>
                    <a:alphaOff val="0"/>
                  </a:srgbClr>
                </a:solidFill>
                <a:latin typeface="Times New Roman"/>
                <a:ea typeface="+mn-ea"/>
                <a:cs typeface="+mn-cs"/>
              </a:rPr>
              <a:t>SB recirculation if required</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July 2025</a:t>
            </a:r>
          </a:p>
        </p:txBody>
      </p:sp>
      <p:sp>
        <p:nvSpPr>
          <p:cNvPr id="12" name="テキスト ボックス 33">
            <a:extLst>
              <a:ext uri="{FF2B5EF4-FFF2-40B4-BE49-F238E27FC236}">
                <a16:creationId xmlns:a16="http://schemas.microsoft.com/office/drawing/2014/main" id="{CDF008D0-5530-1F6F-0268-778D6A8C227F}"/>
              </a:ext>
            </a:extLst>
          </p:cNvPr>
          <p:cNvSpPr txBox="1"/>
          <p:nvPr/>
        </p:nvSpPr>
        <p:spPr>
          <a:xfrm>
            <a:off x="8152326" y="1960839"/>
            <a:ext cx="772516" cy="333953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SB recirculation</a:t>
            </a:r>
          </a:p>
          <a:p>
            <a:pPr marL="0" lvl="0" indent="0" algn="ctr" defTabSz="622300">
              <a:lnSpc>
                <a:spcPct val="90000"/>
              </a:lnSpc>
              <a:spcBef>
                <a:spcPct val="0"/>
              </a:spcBef>
              <a:spcAft>
                <a:spcPct val="35000"/>
              </a:spcAft>
              <a:buNone/>
            </a:pPr>
            <a:r>
              <a:rPr lang="en-US" sz="1400" b="1" dirty="0">
                <a:solidFill>
                  <a:srgbClr val="000000">
                    <a:hueOff val="0"/>
                    <a:satOff val="0"/>
                    <a:lumOff val="0"/>
                    <a:alphaOff val="0"/>
                  </a:srgbClr>
                </a:solidFill>
                <a:latin typeface="Times New Roman"/>
              </a:rPr>
              <a:t>May 2025</a:t>
            </a:r>
            <a:endParaRPr lang="en-US" sz="1400" b="1" kern="1200" dirty="0">
              <a:solidFill>
                <a:srgbClr val="000000">
                  <a:hueOff val="0"/>
                  <a:satOff val="0"/>
                  <a:lumOff val="0"/>
                  <a:alphaOff val="0"/>
                </a:srgbClr>
              </a:solidFill>
              <a:latin typeface="Times New Roman"/>
              <a:ea typeface="+mn-ea"/>
              <a:cs typeface="+mn-cs"/>
            </a:endParaRPr>
          </a:p>
        </p:txBody>
      </p:sp>
      <p:sp>
        <p:nvSpPr>
          <p:cNvPr id="13" name="テキスト ボックス 34">
            <a:extLst>
              <a:ext uri="{FF2B5EF4-FFF2-40B4-BE49-F238E27FC236}">
                <a16:creationId xmlns:a16="http://schemas.microsoft.com/office/drawing/2014/main" id="{805FC481-3394-E393-8F82-25D94BED8EF5}"/>
              </a:ext>
            </a:extLst>
          </p:cNvPr>
          <p:cNvSpPr txBox="1"/>
          <p:nvPr/>
        </p:nvSpPr>
        <p:spPr>
          <a:xfrm>
            <a:off x="7417302" y="1901194"/>
            <a:ext cx="1055364"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EC approval to SB, SB submission</a:t>
            </a: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March 2025</a:t>
            </a:r>
          </a:p>
        </p:txBody>
      </p:sp>
      <p:grpSp>
        <p:nvGrpSpPr>
          <p:cNvPr id="14" name="グループ化 35">
            <a:extLst>
              <a:ext uri="{FF2B5EF4-FFF2-40B4-BE49-F238E27FC236}">
                <a16:creationId xmlns:a16="http://schemas.microsoft.com/office/drawing/2014/main" id="{52A4B6CD-8960-8129-BB40-344F9BB847F6}"/>
              </a:ext>
            </a:extLst>
          </p:cNvPr>
          <p:cNvGrpSpPr/>
          <p:nvPr/>
        </p:nvGrpSpPr>
        <p:grpSpPr>
          <a:xfrm>
            <a:off x="6738059" y="4091524"/>
            <a:ext cx="1339991" cy="1658699"/>
            <a:chOff x="4758751" y="2157579"/>
            <a:chExt cx="1122696" cy="1658699"/>
          </a:xfrm>
        </p:grpSpPr>
        <p:sp>
          <p:nvSpPr>
            <p:cNvPr id="61"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2" name="テキスト ボックス 37">
              <a:extLst>
                <a:ext uri="{FF2B5EF4-FFF2-40B4-BE49-F238E27FC236}">
                  <a16:creationId xmlns:a16="http://schemas.microsoft.com/office/drawing/2014/main" id="{567AFB51-59F2-318C-B2E2-582386BB81E9}"/>
                </a:ext>
              </a:extLst>
            </p:cNvPr>
            <p:cNvSpPr txBox="1"/>
            <p:nvPr/>
          </p:nvSpPr>
          <p:spPr>
            <a:xfrm>
              <a:off x="4957691" y="2157579"/>
              <a:ext cx="92375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Conditional approval for Sponsor Ballot (SB)</a:t>
              </a:r>
              <a:endParaRPr kumimoji="1" lang="ja-JP"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kumimoji="1" lang="en-US" altLang="ja-JP" sz="1400" b="1" kern="1200" dirty="0">
                  <a:solidFill>
                    <a:srgbClr val="000000">
                      <a:hueOff val="0"/>
                      <a:satOff val="0"/>
                      <a:lumOff val="0"/>
                      <a:alphaOff val="0"/>
                    </a:srgbClr>
                  </a:solidFill>
                  <a:latin typeface="Times New Roman"/>
                  <a:ea typeface="+mn-ea"/>
                  <a:cs typeface="+mn-cs"/>
                </a:rPr>
                <a:t>February 2025</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15" name="グループ化 38">
            <a:extLst>
              <a:ext uri="{FF2B5EF4-FFF2-40B4-BE49-F238E27FC236}">
                <a16:creationId xmlns:a16="http://schemas.microsoft.com/office/drawing/2014/main" id="{397BC963-FCEC-5F39-649B-B16F44B9C6CE}"/>
              </a:ext>
            </a:extLst>
          </p:cNvPr>
          <p:cNvGrpSpPr/>
          <p:nvPr/>
        </p:nvGrpSpPr>
        <p:grpSpPr>
          <a:xfrm>
            <a:off x="5589001" y="1827645"/>
            <a:ext cx="997151" cy="1626596"/>
            <a:chOff x="4298861" y="71418"/>
            <a:chExt cx="822635" cy="1626596"/>
          </a:xfrm>
        </p:grpSpPr>
        <p:sp>
          <p:nvSpPr>
            <p:cNvPr id="59"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60" name="テキスト ボックス 40">
              <a:extLst>
                <a:ext uri="{FF2B5EF4-FFF2-40B4-BE49-F238E27FC236}">
                  <a16:creationId xmlns:a16="http://schemas.microsoft.com/office/drawing/2014/main" id="{FB7D9B05-6121-DA9D-829A-9D1B0B8795A2}"/>
                </a:ext>
              </a:extLst>
            </p:cNvPr>
            <p:cNvSpPr txBox="1"/>
            <p:nvPr/>
          </p:nvSpPr>
          <p:spPr>
            <a:xfrm>
              <a:off x="4298861" y="71418"/>
              <a:ext cx="82263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2024</a:t>
              </a:r>
            </a:p>
          </p:txBody>
        </p:sp>
      </p:grpSp>
      <p:grpSp>
        <p:nvGrpSpPr>
          <p:cNvPr id="16" name="グループ化 41">
            <a:extLst>
              <a:ext uri="{FF2B5EF4-FFF2-40B4-BE49-F238E27FC236}">
                <a16:creationId xmlns:a16="http://schemas.microsoft.com/office/drawing/2014/main" id="{A241D8DA-41AB-0926-A2A2-24567C8339EA}"/>
              </a:ext>
            </a:extLst>
          </p:cNvPr>
          <p:cNvGrpSpPr/>
          <p:nvPr/>
        </p:nvGrpSpPr>
        <p:grpSpPr>
          <a:xfrm>
            <a:off x="5123798" y="3984241"/>
            <a:ext cx="893646" cy="1074145"/>
            <a:chOff x="3821741" y="2742133"/>
            <a:chExt cx="596518" cy="1074145"/>
          </a:xfrm>
        </p:grpSpPr>
        <p:sp>
          <p:nvSpPr>
            <p:cNvPr id="57"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8"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1st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Letter</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a:t>
              </a: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Ballot</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(LB)</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Sept. 2024</a:t>
              </a:r>
            </a:p>
          </p:txBody>
        </p:sp>
      </p:grpSp>
      <p:grpSp>
        <p:nvGrpSpPr>
          <p:cNvPr id="17" name="グループ化 44">
            <a:extLst>
              <a:ext uri="{FF2B5EF4-FFF2-40B4-BE49-F238E27FC236}">
                <a16:creationId xmlns:a16="http://schemas.microsoft.com/office/drawing/2014/main" id="{F7427775-B397-9951-BCC7-D6D4DA6AC99B}"/>
              </a:ext>
            </a:extLst>
          </p:cNvPr>
          <p:cNvGrpSpPr/>
          <p:nvPr/>
        </p:nvGrpSpPr>
        <p:grpSpPr>
          <a:xfrm>
            <a:off x="4572988" y="2091648"/>
            <a:ext cx="963174" cy="1355521"/>
            <a:chOff x="2222243" y="89518"/>
            <a:chExt cx="963174" cy="1355521"/>
          </a:xfrm>
        </p:grpSpPr>
        <p:sp>
          <p:nvSpPr>
            <p:cNvPr id="55"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6" name="テキスト ボックス 46">
              <a:extLst>
                <a:ext uri="{FF2B5EF4-FFF2-40B4-BE49-F238E27FC236}">
                  <a16:creationId xmlns:a16="http://schemas.microsoft.com/office/drawing/2014/main" id="{A97643F3-BE71-E409-3CC4-BCD76282754A}"/>
                </a:ext>
              </a:extLst>
            </p:cNvPr>
            <p:cNvSpPr txBox="1"/>
            <p:nvPr/>
          </p:nvSpPr>
          <p:spPr>
            <a:xfrm>
              <a:off x="2222243"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WG </a:t>
              </a:r>
              <a:r>
                <a:rPr kumimoji="1" lang="en-US" altLang="ja-JP" baseline="30000" dirty="0">
                  <a:solidFill>
                    <a:srgbClr val="000000">
                      <a:hueOff val="0"/>
                      <a:satOff val="0"/>
                      <a:lumOff val="0"/>
                      <a:alphaOff val="0"/>
                    </a:srgbClr>
                  </a:solidFill>
                  <a:latin typeface="Times New Roman"/>
                </a:rPr>
                <a:t>      </a:t>
              </a:r>
              <a:r>
                <a:rPr kumimoji="1" lang="en-US" altLang="ja-JP" sz="1800" kern="1200" baseline="30000" dirty="0" err="1">
                  <a:solidFill>
                    <a:srgbClr val="000000">
                      <a:hueOff val="0"/>
                      <a:satOff val="0"/>
                      <a:lumOff val="0"/>
                      <a:alphaOff val="0"/>
                    </a:srgbClr>
                  </a:solidFill>
                  <a:latin typeface="Times New Roman"/>
                  <a:ea typeface="+mn-ea"/>
                  <a:cs typeface="+mn-cs"/>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a:t>
              </a:r>
              <a:r>
                <a:rPr kumimoji="1" lang="en-US" altLang="ja-JP" kern="1200" baseline="30000" dirty="0">
                  <a:solidFill>
                    <a:srgbClr val="000000">
                      <a:hueOff val="0"/>
                      <a:satOff val="0"/>
                      <a:lumOff val="0"/>
                      <a:alphaOff val="0"/>
                    </a:srgbClr>
                  </a:solidFill>
                  <a:latin typeface="Times New Roman"/>
                  <a:ea typeface="+mn-ea"/>
                  <a:cs typeface="+mn-cs"/>
                </a:rPr>
                <a:t>submission for </a:t>
              </a:r>
              <a:r>
                <a:rPr lang="en-US" sz="1200" kern="1200" dirty="0">
                  <a:solidFill>
                    <a:srgbClr val="000000">
                      <a:hueOff val="0"/>
                      <a:satOff val="0"/>
                      <a:lumOff val="0"/>
                      <a:alphaOff val="0"/>
                    </a:srgbClr>
                  </a:solidFill>
                  <a:latin typeface="Times New Roman"/>
                  <a:ea typeface="+mn-ea"/>
                  <a:cs typeface="+mn-cs"/>
                </a:rPr>
                <a:t>Draft2.5 August </a:t>
              </a:r>
              <a:r>
                <a:rPr lang="en-US" sz="1200" b="1" dirty="0">
                  <a:solidFill>
                    <a:srgbClr val="000000">
                      <a:hueOff val="0"/>
                      <a:satOff val="0"/>
                      <a:lumOff val="0"/>
                      <a:alphaOff val="0"/>
                    </a:srgbClr>
                  </a:solidFill>
                  <a:latin typeface="Times New Roman"/>
                </a:rPr>
                <a:t>2024</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18" name="グループ化 47">
            <a:extLst>
              <a:ext uri="{FF2B5EF4-FFF2-40B4-BE49-F238E27FC236}">
                <a16:creationId xmlns:a16="http://schemas.microsoft.com/office/drawing/2014/main" id="{B564882E-8793-B4E8-FA32-25D77C6F5827}"/>
              </a:ext>
            </a:extLst>
          </p:cNvPr>
          <p:cNvGrpSpPr/>
          <p:nvPr/>
        </p:nvGrpSpPr>
        <p:grpSpPr>
          <a:xfrm>
            <a:off x="3956911" y="4089077"/>
            <a:ext cx="1044057" cy="1526511"/>
            <a:chOff x="2784222" y="2239438"/>
            <a:chExt cx="783039" cy="1526511"/>
          </a:xfrm>
        </p:grpSpPr>
        <p:sp>
          <p:nvSpPr>
            <p:cNvPr id="53"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4" name="テキスト ボックス 49">
              <a:extLst>
                <a:ext uri="{FF2B5EF4-FFF2-40B4-BE49-F238E27FC236}">
                  <a16:creationId xmlns:a16="http://schemas.microsoft.com/office/drawing/2014/main" id="{0BAEA6C0-034B-2510-6597-DCCD12A79BE7}"/>
                </a:ext>
              </a:extLst>
            </p:cNvPr>
            <p:cNvSpPr txBox="1"/>
            <p:nvPr/>
          </p:nvSpPr>
          <p:spPr>
            <a:xfrm>
              <a:off x="2784222" y="2239438"/>
              <a:ext cx="783039"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Resolution </a:t>
              </a:r>
              <a:r>
                <a:rPr kumimoji="1" lang="en-US" altLang="ja-JP" sz="1400" kern="1200" dirty="0" err="1">
                  <a:solidFill>
                    <a:srgbClr val="000000">
                      <a:hueOff val="0"/>
                      <a:satOff val="0"/>
                      <a:lumOff val="0"/>
                      <a:alphaOff val="0"/>
                    </a:srgbClr>
                  </a:solidFill>
                  <a:latin typeface="Times New Roman"/>
                  <a:ea typeface="+mn-ea"/>
                  <a:cs typeface="+mn-cs"/>
                </a:rPr>
                <a:t>fo</a:t>
              </a:r>
              <a:r>
                <a:rPr kumimoji="1" lang="en-US" altLang="ja-JP" sz="1400" kern="1200" dirty="0">
                  <a:solidFill>
                    <a:srgbClr val="000000">
                      <a:hueOff val="0"/>
                      <a:satOff val="0"/>
                      <a:lumOff val="0"/>
                      <a:alphaOff val="0"/>
                    </a:srgbClr>
                  </a:solidFill>
                  <a:latin typeface="Times New Roman"/>
                  <a:ea typeface="+mn-ea"/>
                  <a:cs typeface="+mn-cs"/>
                </a:rPr>
                <a:t> Draft v2.3 on WG for </a:t>
              </a:r>
              <a:r>
                <a:rPr kumimoji="1" lang="en-US" altLang="ja-JP" sz="1400" kern="1200" dirty="0" err="1">
                  <a:solidFill>
                    <a:srgbClr val="000000">
                      <a:hueOff val="0"/>
                      <a:satOff val="0"/>
                      <a:lumOff val="0"/>
                      <a:alphaOff val="0"/>
                    </a:srgbClr>
                  </a:solidFill>
                  <a:latin typeface="Times New Roman"/>
                  <a:ea typeface="+mn-ea"/>
                  <a:cs typeface="+mn-cs"/>
                </a:rPr>
                <a:t>PreBallot</a:t>
              </a:r>
              <a:r>
                <a:rPr kumimoji="1" lang="en-US" altLang="ja-JP" sz="1400" kern="1200" dirty="0">
                  <a:solidFill>
                    <a:srgbClr val="000000">
                      <a:hueOff val="0"/>
                      <a:satOff val="0"/>
                      <a:lumOff val="0"/>
                      <a:alphaOff val="0"/>
                    </a:srgbClr>
                  </a:solidFill>
                  <a:latin typeface="Times New Roman"/>
                  <a:ea typeface="+mn-ea"/>
                  <a:cs typeface="+mn-cs"/>
                </a:rPr>
                <a:t> </a:t>
              </a:r>
              <a:r>
                <a:rPr kumimoji="1" lang="en-US" altLang="ja-JP" sz="1400" b="1" dirty="0">
                  <a:solidFill>
                    <a:srgbClr val="000000">
                      <a:hueOff val="0"/>
                      <a:satOff val="0"/>
                      <a:lumOff val="0"/>
                      <a:alphaOff val="0"/>
                    </a:srgbClr>
                  </a:solidFill>
                  <a:latin typeface="Times New Roman"/>
                </a:rPr>
                <a:t>July </a:t>
              </a:r>
              <a:r>
                <a:rPr lang="en-US" sz="1400" b="1" kern="1200" dirty="0">
                  <a:solidFill>
                    <a:srgbClr val="000000">
                      <a:hueOff val="0"/>
                      <a:satOff val="0"/>
                      <a:lumOff val="0"/>
                      <a:alphaOff val="0"/>
                    </a:srgbClr>
                  </a:solidFill>
                  <a:latin typeface="Times New Roman"/>
                  <a:ea typeface="+mn-ea"/>
                  <a:cs typeface="+mn-cs"/>
                </a:rPr>
                <a:t> 2024</a:t>
              </a:r>
            </a:p>
          </p:txBody>
        </p:sp>
      </p:grpSp>
      <p:grpSp>
        <p:nvGrpSpPr>
          <p:cNvPr id="19" name="グループ化 50">
            <a:extLst>
              <a:ext uri="{FF2B5EF4-FFF2-40B4-BE49-F238E27FC236}">
                <a16:creationId xmlns:a16="http://schemas.microsoft.com/office/drawing/2014/main" id="{2E7FCD6E-D478-FA30-BF26-0896189A69D1}"/>
              </a:ext>
            </a:extLst>
          </p:cNvPr>
          <p:cNvGrpSpPr/>
          <p:nvPr/>
        </p:nvGrpSpPr>
        <p:grpSpPr>
          <a:xfrm>
            <a:off x="3215743" y="2420992"/>
            <a:ext cx="3123730" cy="2039217"/>
            <a:chOff x="1205811" y="-1400625"/>
            <a:chExt cx="1846233" cy="2977434"/>
          </a:xfrm>
        </p:grpSpPr>
        <p:sp>
          <p:nvSpPr>
            <p:cNvPr id="51"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2" name="テキスト ボックス 52">
              <a:extLst>
                <a:ext uri="{FF2B5EF4-FFF2-40B4-BE49-F238E27FC236}">
                  <a16:creationId xmlns:a16="http://schemas.microsoft.com/office/drawing/2014/main" id="{1AC0FB68-DE59-F703-928D-C2CB1BA9422D}"/>
                </a:ext>
              </a:extLst>
            </p:cNvPr>
            <p:cNvSpPr txBox="1"/>
            <p:nvPr/>
          </p:nvSpPr>
          <p:spPr>
            <a:xfrm>
              <a:off x="1205811"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800100">
                <a:lnSpc>
                  <a:spcPct val="100000"/>
                </a:lnSpc>
                <a:spcBef>
                  <a:spcPct val="0"/>
                </a:spcBef>
                <a:spcAft>
                  <a:spcPct val="35000"/>
                </a:spcAft>
                <a:buNone/>
              </a:pPr>
              <a:r>
                <a:rPr kumimoji="1" lang="en-US" altLang="ja-JP" sz="1800" kern="1200" baseline="30000" dirty="0">
                  <a:solidFill>
                    <a:srgbClr val="000000">
                      <a:hueOff val="0"/>
                      <a:satOff val="0"/>
                      <a:lumOff val="0"/>
                      <a:alphaOff val="0"/>
                    </a:srgbClr>
                  </a:solidFill>
                  <a:latin typeface="Times New Roman"/>
                  <a:ea typeface="+mn-ea"/>
                  <a:cs typeface="+mn-cs"/>
                </a:rPr>
                <a:t> Draft V1,18  Com</a:t>
              </a:r>
            </a:p>
            <a:p>
              <a:pPr marL="0" lvl="0" indent="0" algn="ctr" defTabSz="800100">
                <a:lnSpc>
                  <a:spcPct val="90000"/>
                </a:lnSpc>
                <a:spcBef>
                  <a:spcPct val="0"/>
                </a:spcBef>
                <a:spcAft>
                  <a:spcPct val="35000"/>
                </a:spcAft>
                <a:buNone/>
              </a:pPr>
              <a:r>
                <a:rPr lang="en-US" sz="1200" b="1" dirty="0">
                  <a:solidFill>
                    <a:srgbClr val="000000">
                      <a:hueOff val="0"/>
                      <a:satOff val="0"/>
                      <a:lumOff val="0"/>
                      <a:alphaOff val="0"/>
                    </a:srgbClr>
                  </a:solidFill>
                  <a:latin typeface="Times New Roman"/>
                </a:rPr>
                <a:t>May</a:t>
              </a:r>
              <a:r>
                <a:rPr lang="en-US" sz="1200" b="1" kern="1200" dirty="0">
                  <a:solidFill>
                    <a:srgbClr val="000000">
                      <a:hueOff val="0"/>
                      <a:satOff val="0"/>
                      <a:lumOff val="0"/>
                      <a:alphaOff val="0"/>
                    </a:srgbClr>
                  </a:solidFill>
                  <a:latin typeface="Times New Roman"/>
                  <a:ea typeface="+mn-ea"/>
                  <a:cs typeface="+mn-cs"/>
                </a:rPr>
                <a:t>. 2024</a:t>
              </a:r>
            </a:p>
          </p:txBody>
        </p:sp>
      </p:grpSp>
      <p:grpSp>
        <p:nvGrpSpPr>
          <p:cNvPr id="20" name="グループ化 53">
            <a:extLst>
              <a:ext uri="{FF2B5EF4-FFF2-40B4-BE49-F238E27FC236}">
                <a16:creationId xmlns:a16="http://schemas.microsoft.com/office/drawing/2014/main" id="{3C1FA76E-D827-EE56-9F75-2F30C99122F9}"/>
              </a:ext>
            </a:extLst>
          </p:cNvPr>
          <p:cNvGrpSpPr/>
          <p:nvPr/>
        </p:nvGrpSpPr>
        <p:grpSpPr>
          <a:xfrm>
            <a:off x="2970196" y="4147273"/>
            <a:ext cx="790239" cy="1510147"/>
            <a:chOff x="2022891" y="2274853"/>
            <a:chExt cx="491092" cy="1510147"/>
          </a:xfrm>
        </p:grpSpPr>
        <p:sp>
          <p:nvSpPr>
            <p:cNvPr id="49"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50" name="テキスト ボックス 55">
              <a:extLst>
                <a:ext uri="{FF2B5EF4-FFF2-40B4-BE49-F238E27FC236}">
                  <a16:creationId xmlns:a16="http://schemas.microsoft.com/office/drawing/2014/main" id="{8867EE47-A141-F89A-BF89-B14070FC8ED3}"/>
                </a:ext>
              </a:extLst>
            </p:cNvPr>
            <p:cNvSpPr txBox="1"/>
            <p:nvPr/>
          </p:nvSpPr>
          <p:spPr>
            <a:xfrm>
              <a:off x="2022891"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kumimoji="1" lang="en-US" altLang="ja-JP" sz="1200" kern="1200" dirty="0">
                  <a:solidFill>
                    <a:srgbClr val="000000">
                      <a:hueOff val="0"/>
                      <a:satOff val="0"/>
                      <a:lumOff val="0"/>
                      <a:alphaOff val="0"/>
                    </a:srgbClr>
                  </a:solidFill>
                  <a:latin typeface="Times New Roman"/>
                  <a:ea typeface="+mn-ea"/>
                  <a:cs typeface="+mn-cs"/>
                </a:rPr>
                <a:t>Std. </a:t>
              </a:r>
              <a:r>
                <a:rPr kumimoji="1" lang="en-US" altLang="ja-JP" sz="1200" kern="1200" dirty="0" err="1">
                  <a:solidFill>
                    <a:srgbClr val="000000">
                      <a:hueOff val="0"/>
                      <a:satOff val="0"/>
                      <a:lumOff val="0"/>
                      <a:alphaOff val="0"/>
                    </a:srgbClr>
                  </a:solidFill>
                  <a:latin typeface="Times New Roman"/>
                  <a:ea typeface="+mn-ea"/>
                  <a:cs typeface="+mn-cs"/>
                </a:rPr>
                <a:t>Draf</a:t>
              </a:r>
              <a:r>
                <a:rPr kumimoji="1" lang="en-US" altLang="ja-JP" sz="1200" kern="1200" dirty="0">
                  <a:solidFill>
                    <a:srgbClr val="000000">
                      <a:hueOff val="0"/>
                      <a:satOff val="0"/>
                      <a:lumOff val="0"/>
                      <a:alphaOff val="0"/>
                    </a:srgbClr>
                  </a:solidFill>
                  <a:latin typeface="Times New Roman"/>
                  <a:ea typeface="+mn-ea"/>
                  <a:cs typeface="+mn-cs"/>
                </a:rPr>
                <a:t> V1.9 Proposals</a:t>
              </a:r>
              <a:endParaRPr kumimoji="1" lang="ja-JP" altLang="ja-JP" sz="1200"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Nov. 2023</a:t>
              </a:r>
            </a:p>
          </p:txBody>
        </p:sp>
      </p:grpSp>
      <p:grpSp>
        <p:nvGrpSpPr>
          <p:cNvPr id="21" name="グループ化 56">
            <a:extLst>
              <a:ext uri="{FF2B5EF4-FFF2-40B4-BE49-F238E27FC236}">
                <a16:creationId xmlns:a16="http://schemas.microsoft.com/office/drawing/2014/main" id="{D988B53A-AEB9-FD2B-6E88-390C27612323}"/>
              </a:ext>
            </a:extLst>
          </p:cNvPr>
          <p:cNvGrpSpPr/>
          <p:nvPr/>
        </p:nvGrpSpPr>
        <p:grpSpPr>
          <a:xfrm>
            <a:off x="2534371" y="1868884"/>
            <a:ext cx="790239" cy="1526511"/>
            <a:chOff x="1610119" y="12105"/>
            <a:chExt cx="530336" cy="1526511"/>
          </a:xfrm>
        </p:grpSpPr>
        <p:sp>
          <p:nvSpPr>
            <p:cNvPr id="47"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8"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488950">
                <a:lnSpc>
                  <a:spcPct val="90000"/>
                </a:lnSpc>
                <a:spcBef>
                  <a:spcPct val="0"/>
                </a:spcBef>
                <a:spcAft>
                  <a:spcPct val="35000"/>
                </a:spcAft>
                <a:buNone/>
              </a:pPr>
              <a:r>
                <a:rPr lang="en-US" sz="1100" kern="1200" dirty="0">
                  <a:effectLst/>
                </a:rPr>
                <a:t>Presentation of proposa</a:t>
              </a:r>
              <a:r>
                <a:rPr lang="en-US" sz="1050" kern="1200" dirty="0">
                  <a:effectLst/>
                </a:rPr>
                <a:t>l</a:t>
              </a:r>
              <a:r>
                <a:rPr lang="en-US" sz="1100" kern="1200" dirty="0">
                  <a:effectLst/>
                </a:rPr>
                <a:t>s</a:t>
              </a:r>
            </a:p>
            <a:p>
              <a:pPr marL="0" lvl="0" indent="0" algn="ctr" defTabSz="488950">
                <a:lnSpc>
                  <a:spcPct val="90000"/>
                </a:lnSpc>
                <a:spcBef>
                  <a:spcPct val="0"/>
                </a:spcBef>
                <a:spcAft>
                  <a:spcPct val="35000"/>
                </a:spcAft>
                <a:buNone/>
              </a:pPr>
              <a:r>
                <a:rPr lang="en-US" altLang="ja-JP" sz="1100" b="1" kern="1200" dirty="0">
                  <a:solidFill>
                    <a:srgbClr val="000000">
                      <a:hueOff val="0"/>
                      <a:satOff val="0"/>
                      <a:lumOff val="0"/>
                      <a:alphaOff val="0"/>
                    </a:srgbClr>
                  </a:solidFill>
                  <a:effectLst/>
                  <a:latin typeface="Times New Roman"/>
                  <a:ea typeface="+mn-ea"/>
                  <a:cs typeface="+mn-cs"/>
                </a:rPr>
                <a:t>May </a:t>
              </a:r>
              <a:r>
                <a:rPr lang="en-US" sz="1200" b="1" kern="1200" dirty="0">
                  <a:solidFill>
                    <a:srgbClr val="000000">
                      <a:hueOff val="0"/>
                      <a:satOff val="0"/>
                      <a:lumOff val="0"/>
                      <a:alphaOff val="0"/>
                    </a:srgbClr>
                  </a:solidFill>
                  <a:latin typeface="Times New Roman"/>
                  <a:ea typeface="+mn-ea"/>
                  <a:cs typeface="+mn-cs"/>
                </a:rPr>
                <a:t>2023</a:t>
              </a:r>
              <a:endParaRPr lang="en-US" sz="1400" b="1" kern="1200" dirty="0">
                <a:solidFill>
                  <a:srgbClr val="000000">
                    <a:hueOff val="0"/>
                    <a:satOff val="0"/>
                    <a:lumOff val="0"/>
                    <a:alphaOff val="0"/>
                  </a:srgbClr>
                </a:solidFill>
                <a:latin typeface="Times New Roman"/>
                <a:ea typeface="+mn-ea"/>
                <a:cs typeface="+mn-cs"/>
              </a:endParaRPr>
            </a:p>
          </p:txBody>
        </p:sp>
      </p:grpSp>
      <p:grpSp>
        <p:nvGrpSpPr>
          <p:cNvPr id="22" name="グループ化 59">
            <a:extLst>
              <a:ext uri="{FF2B5EF4-FFF2-40B4-BE49-F238E27FC236}">
                <a16:creationId xmlns:a16="http://schemas.microsoft.com/office/drawing/2014/main" id="{7C05A752-326E-2407-3B40-C6650FFA3A56}"/>
              </a:ext>
            </a:extLst>
          </p:cNvPr>
          <p:cNvGrpSpPr/>
          <p:nvPr/>
        </p:nvGrpSpPr>
        <p:grpSpPr>
          <a:xfrm>
            <a:off x="2137507" y="2957390"/>
            <a:ext cx="4079200" cy="2726740"/>
            <a:chOff x="-2309449" y="2289767"/>
            <a:chExt cx="4079200" cy="2726740"/>
          </a:xfrm>
        </p:grpSpPr>
        <p:sp>
          <p:nvSpPr>
            <p:cNvPr id="45"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6" name="テキスト ボックス 61">
              <a:extLst>
                <a:ext uri="{FF2B5EF4-FFF2-40B4-BE49-F238E27FC236}">
                  <a16:creationId xmlns:a16="http://schemas.microsoft.com/office/drawing/2014/main" id="{1997ED19-1540-2322-F66D-0DF4A9299708}"/>
                </a:ext>
              </a:extLst>
            </p:cNvPr>
            <p:cNvSpPr txBox="1"/>
            <p:nvPr/>
          </p:nvSpPr>
          <p:spPr>
            <a:xfrm>
              <a:off x="-2309449"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altLang="ja-JP" sz="1200" kern="1200" dirty="0">
                  <a:solidFill>
                    <a:srgbClr val="000000">
                      <a:hueOff val="0"/>
                      <a:satOff val="0"/>
                      <a:lumOff val="0"/>
                      <a:alphaOff val="0"/>
                    </a:srgbClr>
                  </a:solidFill>
                  <a:latin typeface="Times New Roman"/>
                  <a:ea typeface="+mn-ea"/>
                  <a:cs typeface="+mn-cs"/>
                </a:rPr>
                <a:t>TRD,CMD</a:t>
              </a:r>
            </a:p>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Call Proposals </a:t>
              </a:r>
              <a:r>
                <a:rPr lang="en-US" sz="1400" b="1" kern="1200" dirty="0">
                  <a:solidFill>
                    <a:srgbClr val="000000">
                      <a:hueOff val="0"/>
                      <a:satOff val="0"/>
                      <a:lumOff val="0"/>
                      <a:alphaOff val="0"/>
                    </a:srgbClr>
                  </a:solidFill>
                  <a:latin typeface="Times New Roman"/>
                  <a:ea typeface="+mn-ea"/>
                  <a:cs typeface="+mn-cs"/>
                </a:rPr>
                <a:t>Sept 2022</a:t>
              </a:r>
              <a:endParaRPr lang="en-US" sz="1200" b="1" kern="1200" dirty="0">
                <a:solidFill>
                  <a:srgbClr val="000000">
                    <a:hueOff val="0"/>
                    <a:satOff val="0"/>
                    <a:lumOff val="0"/>
                    <a:alphaOff val="0"/>
                  </a:srgbClr>
                </a:solidFill>
                <a:latin typeface="Times New Roman"/>
                <a:ea typeface="+mn-ea"/>
                <a:cs typeface="+mn-cs"/>
              </a:endParaRPr>
            </a:p>
          </p:txBody>
        </p:sp>
      </p:grpSp>
      <p:grpSp>
        <p:nvGrpSpPr>
          <p:cNvPr id="23" name="グループ化 62">
            <a:extLst>
              <a:ext uri="{FF2B5EF4-FFF2-40B4-BE49-F238E27FC236}">
                <a16:creationId xmlns:a16="http://schemas.microsoft.com/office/drawing/2014/main" id="{A673683E-64E1-C810-E1E3-E108E46C7894}"/>
              </a:ext>
            </a:extLst>
          </p:cNvPr>
          <p:cNvGrpSpPr/>
          <p:nvPr/>
        </p:nvGrpSpPr>
        <p:grpSpPr>
          <a:xfrm>
            <a:off x="1534066" y="1937125"/>
            <a:ext cx="670301" cy="1526511"/>
            <a:chOff x="989797" y="0"/>
            <a:chExt cx="426316" cy="1526511"/>
          </a:xfrm>
        </p:grpSpPr>
        <p:sp>
          <p:nvSpPr>
            <p:cNvPr id="43"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endParaRPr lang="ja-JP" altLang="en-US"/>
            </a:p>
          </p:txBody>
        </p:sp>
        <p:sp>
          <p:nvSpPr>
            <p:cNvPr id="44"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en-US" sz="1200" kern="1200" dirty="0">
                  <a:solidFill>
                    <a:srgbClr val="000000">
                      <a:hueOff val="0"/>
                      <a:satOff val="0"/>
                      <a:lumOff val="0"/>
                      <a:alphaOff val="0"/>
                    </a:srgbClr>
                  </a:solidFill>
                  <a:latin typeface="Times New Roman"/>
                  <a:ea typeface="+mn-ea"/>
                  <a:cs typeface="+mn-cs"/>
                </a:rPr>
                <a:t>Tech Req Doc     </a:t>
              </a:r>
              <a:r>
                <a:rPr lang="en-US" sz="1200" b="1" i="0" kern="1200" dirty="0">
                  <a:solidFill>
                    <a:srgbClr val="000000">
                      <a:hueOff val="0"/>
                      <a:satOff val="0"/>
                      <a:lumOff val="0"/>
                      <a:alphaOff val="0"/>
                    </a:srgbClr>
                  </a:solidFill>
                  <a:latin typeface="Times New Roman"/>
                  <a:ea typeface="+mn-ea"/>
                  <a:cs typeface="+mn-cs"/>
                </a:rPr>
                <a:t>July 2022</a:t>
              </a:r>
              <a:endParaRPr lang="en-US" sz="1400" b="1" i="0" kern="1200" dirty="0">
                <a:solidFill>
                  <a:srgbClr val="000000">
                    <a:hueOff val="0"/>
                    <a:satOff val="0"/>
                    <a:lumOff val="0"/>
                    <a:alphaOff val="0"/>
                  </a:srgbClr>
                </a:solidFill>
                <a:latin typeface="Times New Roman"/>
                <a:ea typeface="+mn-ea"/>
                <a:cs typeface="+mn-cs"/>
              </a:endParaRPr>
            </a:p>
          </p:txBody>
        </p:sp>
      </p:grpSp>
      <p:sp>
        <p:nvSpPr>
          <p:cNvPr id="24" name="楕円 65">
            <a:extLst>
              <a:ext uri="{FF2B5EF4-FFF2-40B4-BE49-F238E27FC236}">
                <a16:creationId xmlns:a16="http://schemas.microsoft.com/office/drawing/2014/main" id="{4DC75DF1-3F80-FDA4-CAAD-46D807446489}"/>
              </a:ext>
            </a:extLst>
          </p:cNvPr>
          <p:cNvSpPr/>
          <p:nvPr/>
        </p:nvSpPr>
        <p:spPr>
          <a:xfrm>
            <a:off x="9927768" y="3551941"/>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5" name="楕円 66">
            <a:extLst>
              <a:ext uri="{FF2B5EF4-FFF2-40B4-BE49-F238E27FC236}">
                <a16:creationId xmlns:a16="http://schemas.microsoft.com/office/drawing/2014/main" id="{6D671A25-1B7D-DCB3-2297-8E0631FF96E7}"/>
              </a:ext>
            </a:extLst>
          </p:cNvPr>
          <p:cNvSpPr/>
          <p:nvPr/>
        </p:nvSpPr>
        <p:spPr>
          <a:xfrm>
            <a:off x="9386933" y="3551936"/>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6" name="楕円 67">
            <a:extLst>
              <a:ext uri="{FF2B5EF4-FFF2-40B4-BE49-F238E27FC236}">
                <a16:creationId xmlns:a16="http://schemas.microsoft.com/office/drawing/2014/main" id="{1E4707CF-EA59-A6D9-8793-42952C63433E}"/>
              </a:ext>
            </a:extLst>
          </p:cNvPr>
          <p:cNvSpPr/>
          <p:nvPr/>
        </p:nvSpPr>
        <p:spPr>
          <a:xfrm>
            <a:off x="8857249" y="3557521"/>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7" name="楕円 68">
            <a:extLst>
              <a:ext uri="{FF2B5EF4-FFF2-40B4-BE49-F238E27FC236}">
                <a16:creationId xmlns:a16="http://schemas.microsoft.com/office/drawing/2014/main" id="{0CE6FC6F-B57A-9680-734B-3EA04AA87354}"/>
              </a:ext>
            </a:extLst>
          </p:cNvPr>
          <p:cNvSpPr/>
          <p:nvPr/>
        </p:nvSpPr>
        <p:spPr>
          <a:xfrm>
            <a:off x="8316413" y="3563094"/>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8" name="楕円 69">
            <a:extLst>
              <a:ext uri="{FF2B5EF4-FFF2-40B4-BE49-F238E27FC236}">
                <a16:creationId xmlns:a16="http://schemas.microsoft.com/office/drawing/2014/main" id="{B272743C-BC3F-58B8-F6D1-D7FC143E6A23}"/>
              </a:ext>
            </a:extLst>
          </p:cNvPr>
          <p:cNvSpPr/>
          <p:nvPr/>
        </p:nvSpPr>
        <p:spPr>
          <a:xfrm>
            <a:off x="7808332" y="3563084"/>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29" name="楕円 70">
            <a:extLst>
              <a:ext uri="{FF2B5EF4-FFF2-40B4-BE49-F238E27FC236}">
                <a16:creationId xmlns:a16="http://schemas.microsoft.com/office/drawing/2014/main" id="{FE97B252-72D0-9CE3-F921-624BA043D0C0}"/>
              </a:ext>
            </a:extLst>
          </p:cNvPr>
          <p:cNvSpPr/>
          <p:nvPr/>
        </p:nvSpPr>
        <p:spPr>
          <a:xfrm>
            <a:off x="6880082" y="3566801"/>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0" name="楕円 71">
            <a:extLst>
              <a:ext uri="{FF2B5EF4-FFF2-40B4-BE49-F238E27FC236}">
                <a16:creationId xmlns:a16="http://schemas.microsoft.com/office/drawing/2014/main" id="{2673561F-7801-4CE8-3D08-6A6ACC3E2BDC}"/>
              </a:ext>
            </a:extLst>
          </p:cNvPr>
          <p:cNvSpPr/>
          <p:nvPr/>
        </p:nvSpPr>
        <p:spPr>
          <a:xfrm>
            <a:off x="5929284" y="35742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1" name="楕円 72">
            <a:extLst>
              <a:ext uri="{FF2B5EF4-FFF2-40B4-BE49-F238E27FC236}">
                <a16:creationId xmlns:a16="http://schemas.microsoft.com/office/drawing/2014/main" id="{9705AF0A-8FE5-1F34-25E8-F9A86D30961B}"/>
              </a:ext>
            </a:extLst>
          </p:cNvPr>
          <p:cNvSpPr/>
          <p:nvPr/>
        </p:nvSpPr>
        <p:spPr>
          <a:xfrm>
            <a:off x="5430067" y="357424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2" name="楕円 73">
            <a:extLst>
              <a:ext uri="{FF2B5EF4-FFF2-40B4-BE49-F238E27FC236}">
                <a16:creationId xmlns:a16="http://schemas.microsoft.com/office/drawing/2014/main" id="{3DA4BDC2-258D-7BC7-F1A4-E3A155B074F7}"/>
              </a:ext>
            </a:extLst>
          </p:cNvPr>
          <p:cNvSpPr/>
          <p:nvPr/>
        </p:nvSpPr>
        <p:spPr>
          <a:xfrm>
            <a:off x="4899101" y="3581679"/>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3" name="楕円 74">
            <a:extLst>
              <a:ext uri="{FF2B5EF4-FFF2-40B4-BE49-F238E27FC236}">
                <a16:creationId xmlns:a16="http://schemas.microsoft.com/office/drawing/2014/main" id="{64ADC48E-E6D3-747D-1B3F-B75A4BB9BC3B}"/>
              </a:ext>
            </a:extLst>
          </p:cNvPr>
          <p:cNvSpPr/>
          <p:nvPr/>
        </p:nvSpPr>
        <p:spPr>
          <a:xfrm>
            <a:off x="4308085" y="356783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4" name="楕円 75">
            <a:extLst>
              <a:ext uri="{FF2B5EF4-FFF2-40B4-BE49-F238E27FC236}">
                <a16:creationId xmlns:a16="http://schemas.microsoft.com/office/drawing/2014/main" id="{723632FA-C6DC-6BDD-F8A6-30A7DED2CB05}"/>
              </a:ext>
            </a:extLst>
          </p:cNvPr>
          <p:cNvSpPr/>
          <p:nvPr/>
        </p:nvSpPr>
        <p:spPr>
          <a:xfrm>
            <a:off x="3711501" y="3559372"/>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5" name="楕円 76">
            <a:extLst>
              <a:ext uri="{FF2B5EF4-FFF2-40B4-BE49-F238E27FC236}">
                <a16:creationId xmlns:a16="http://schemas.microsoft.com/office/drawing/2014/main" id="{62ED6C15-E174-2860-BBEF-3073BB75DE4F}"/>
              </a:ext>
            </a:extLst>
          </p:cNvPr>
          <p:cNvSpPr/>
          <p:nvPr/>
        </p:nvSpPr>
        <p:spPr>
          <a:xfrm>
            <a:off x="3208552" y="355998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6" name="楕円 77">
            <a:extLst>
              <a:ext uri="{FF2B5EF4-FFF2-40B4-BE49-F238E27FC236}">
                <a16:creationId xmlns:a16="http://schemas.microsoft.com/office/drawing/2014/main" id="{5AFF632B-C93C-4596-EFE7-18A2967B1DA9}"/>
              </a:ext>
            </a:extLst>
          </p:cNvPr>
          <p:cNvSpPr/>
          <p:nvPr/>
        </p:nvSpPr>
        <p:spPr>
          <a:xfrm>
            <a:off x="2735331" y="355254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7" name="楕円 78">
            <a:extLst>
              <a:ext uri="{FF2B5EF4-FFF2-40B4-BE49-F238E27FC236}">
                <a16:creationId xmlns:a16="http://schemas.microsoft.com/office/drawing/2014/main" id="{59EFCD21-8225-FA80-B898-214F7993DC41}"/>
              </a:ext>
            </a:extLst>
          </p:cNvPr>
          <p:cNvSpPr/>
          <p:nvPr/>
        </p:nvSpPr>
        <p:spPr>
          <a:xfrm>
            <a:off x="2267419" y="357610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8" name="楕円 79">
            <a:extLst>
              <a:ext uri="{FF2B5EF4-FFF2-40B4-BE49-F238E27FC236}">
                <a16:creationId xmlns:a16="http://schemas.microsoft.com/office/drawing/2014/main" id="{672BC2BD-3E38-F25F-027D-6610D936D578}"/>
              </a:ext>
            </a:extLst>
          </p:cNvPr>
          <p:cNvSpPr/>
          <p:nvPr/>
        </p:nvSpPr>
        <p:spPr>
          <a:xfrm>
            <a:off x="1698711" y="3542647"/>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39" name="楕円 1">
            <a:extLst>
              <a:ext uri="{FF2B5EF4-FFF2-40B4-BE49-F238E27FC236}">
                <a16:creationId xmlns:a16="http://schemas.microsoft.com/office/drawing/2014/main" id="{6DAE91D8-7811-E0BB-6405-EDE8067E623A}"/>
              </a:ext>
            </a:extLst>
          </p:cNvPr>
          <p:cNvSpPr/>
          <p:nvPr/>
        </p:nvSpPr>
        <p:spPr>
          <a:xfrm>
            <a:off x="6394068" y="3574244"/>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
        <p:nvSpPr>
          <p:cNvPr id="40" name="テキスト ボックス 2">
            <a:extLst>
              <a:ext uri="{FF2B5EF4-FFF2-40B4-BE49-F238E27FC236}">
                <a16:creationId xmlns:a16="http://schemas.microsoft.com/office/drawing/2014/main" id="{795C6201-8E75-2DC9-693D-F3839338E9F9}"/>
              </a:ext>
            </a:extLst>
          </p:cNvPr>
          <p:cNvSpPr txBox="1"/>
          <p:nvPr/>
        </p:nvSpPr>
        <p:spPr>
          <a:xfrm>
            <a:off x="6101814" y="3818365"/>
            <a:ext cx="942015"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533400">
              <a:lnSpc>
                <a:spcPct val="90000"/>
              </a:lnSpc>
              <a:spcBef>
                <a:spcPct val="0"/>
              </a:spcBef>
              <a:spcAft>
                <a:spcPct val="35000"/>
              </a:spcAft>
              <a:buNone/>
            </a:pPr>
            <a:r>
              <a:rPr lang="fi-FI" sz="1200" b="0" i="0" u="none" strike="noStrike" kern="1200" dirty="0" err="1">
                <a:solidFill>
                  <a:srgbClr val="000000"/>
                </a:solidFill>
                <a:effectLst/>
                <a:latin typeface="Times New Roman" panose="02020603050405020304" pitchFamily="18" charset="0"/>
                <a:ea typeface="ＭＳ Ｐゴシック" panose="020B0600070205080204" pitchFamily="50" charset="-128"/>
              </a:rPr>
              <a:t>Recirculation</a:t>
            </a:r>
            <a:r>
              <a:rPr lang="fi-FI" sz="1200" b="0" i="0" u="none" strike="noStrike" kern="1200" dirty="0">
                <a:solidFill>
                  <a:srgbClr val="000000"/>
                </a:solidFill>
                <a:effectLst/>
                <a:latin typeface="Times New Roman" panose="02020603050405020304" pitchFamily="18" charset="0"/>
                <a:ea typeface="ＭＳ Ｐゴシック" panose="020B0600070205080204" pitchFamily="50" charset="-128"/>
              </a:rPr>
              <a:t> (LB2)</a:t>
            </a:r>
            <a:endParaRPr lang="en-US" sz="1400" b="1" kern="1200" dirty="0">
              <a:solidFill>
                <a:srgbClr val="000000">
                  <a:hueOff val="0"/>
                  <a:satOff val="0"/>
                  <a:lumOff val="0"/>
                  <a:alphaOff val="0"/>
                </a:srgbClr>
              </a:solidFill>
              <a:latin typeface="Times New Roman"/>
              <a:ea typeface="+mn-ea"/>
              <a:cs typeface="+mn-cs"/>
            </a:endParaRPr>
          </a:p>
          <a:p>
            <a:pPr marL="0" lvl="0" indent="0" algn="ctr" defTabSz="5334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Dec. 2024</a:t>
            </a:r>
          </a:p>
        </p:txBody>
      </p:sp>
      <p:sp>
        <p:nvSpPr>
          <p:cNvPr id="41" name="テキスト ボックス 4">
            <a:extLst>
              <a:ext uri="{FF2B5EF4-FFF2-40B4-BE49-F238E27FC236}">
                <a16:creationId xmlns:a16="http://schemas.microsoft.com/office/drawing/2014/main" id="{3066E0AE-9871-B5BB-18C5-3F6BE252F1CE}"/>
              </a:ext>
            </a:extLst>
          </p:cNvPr>
          <p:cNvSpPr txBox="1"/>
          <p:nvPr/>
        </p:nvSpPr>
        <p:spPr>
          <a:xfrm>
            <a:off x="6494145" y="1838589"/>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defPPr>
              <a:defRPr lang="en-US"/>
            </a:defPPr>
            <a:lvl1pPr marL="0" algn="l" defTabSz="457200" rtl="0" eaLnBrk="1" latinLnBrk="0" hangingPunct="1">
              <a:defRPr sz="1800" kern="1200">
                <a:solidFill>
                  <a:schemeClr val="tx1">
                    <a:hueOff val="0"/>
                    <a:satOff val="0"/>
                    <a:lumOff val="0"/>
                    <a:alphaOff val="0"/>
                  </a:schemeClr>
                </a:solidFill>
                <a:latin typeface="+mn-lt"/>
                <a:ea typeface="+mn-ea"/>
                <a:cs typeface="+mn-cs"/>
              </a:defRPr>
            </a:lvl1pPr>
            <a:lvl2pPr marL="457200" algn="l" defTabSz="457200" rtl="0" eaLnBrk="1" latinLnBrk="0" hangingPunct="1">
              <a:defRPr sz="1800" kern="1200">
                <a:solidFill>
                  <a:schemeClr val="tx1">
                    <a:hueOff val="0"/>
                    <a:satOff val="0"/>
                    <a:lumOff val="0"/>
                    <a:alphaOff val="0"/>
                  </a:schemeClr>
                </a:solidFill>
                <a:latin typeface="+mn-lt"/>
                <a:ea typeface="+mn-ea"/>
                <a:cs typeface="+mn-cs"/>
              </a:defRPr>
            </a:lvl2pPr>
            <a:lvl3pPr marL="914400" algn="l" defTabSz="457200" rtl="0" eaLnBrk="1" latinLnBrk="0" hangingPunct="1">
              <a:defRPr sz="1800" kern="1200">
                <a:solidFill>
                  <a:schemeClr val="tx1">
                    <a:hueOff val="0"/>
                    <a:satOff val="0"/>
                    <a:lumOff val="0"/>
                    <a:alphaOff val="0"/>
                  </a:schemeClr>
                </a:solidFill>
                <a:latin typeface="+mn-lt"/>
                <a:ea typeface="+mn-ea"/>
                <a:cs typeface="+mn-cs"/>
              </a:defRPr>
            </a:lvl3pPr>
            <a:lvl4pPr marL="1371600" algn="l" defTabSz="457200" rtl="0" eaLnBrk="1" latinLnBrk="0" hangingPunct="1">
              <a:defRPr sz="1800" kern="1200">
                <a:solidFill>
                  <a:schemeClr val="tx1">
                    <a:hueOff val="0"/>
                    <a:satOff val="0"/>
                    <a:lumOff val="0"/>
                    <a:alphaOff val="0"/>
                  </a:schemeClr>
                </a:solidFill>
                <a:latin typeface="+mn-lt"/>
                <a:ea typeface="+mn-ea"/>
                <a:cs typeface="+mn-cs"/>
              </a:defRPr>
            </a:lvl4pPr>
            <a:lvl5pPr marL="1828800" algn="l" defTabSz="457200" rtl="0" eaLnBrk="1" latinLnBrk="0" hangingPunct="1">
              <a:defRPr sz="1800" kern="1200">
                <a:solidFill>
                  <a:schemeClr val="tx1">
                    <a:hueOff val="0"/>
                    <a:satOff val="0"/>
                    <a:lumOff val="0"/>
                    <a:alphaOff val="0"/>
                  </a:schemeClr>
                </a:solidFill>
                <a:latin typeface="+mn-lt"/>
                <a:ea typeface="+mn-ea"/>
                <a:cs typeface="+mn-cs"/>
              </a:defRPr>
            </a:lvl5pPr>
            <a:lvl6pPr marL="2286000" algn="l" defTabSz="457200" rtl="0" eaLnBrk="1" latinLnBrk="0" hangingPunct="1">
              <a:defRPr sz="1800" kern="1200">
                <a:solidFill>
                  <a:schemeClr val="tx1">
                    <a:hueOff val="0"/>
                    <a:satOff val="0"/>
                    <a:lumOff val="0"/>
                    <a:alphaOff val="0"/>
                  </a:schemeClr>
                </a:solidFill>
                <a:latin typeface="+mn-lt"/>
                <a:ea typeface="+mn-ea"/>
                <a:cs typeface="+mn-cs"/>
              </a:defRPr>
            </a:lvl6pPr>
            <a:lvl7pPr marL="2743200" algn="l" defTabSz="457200" rtl="0" eaLnBrk="1" latinLnBrk="0" hangingPunct="1">
              <a:defRPr sz="1800" kern="1200">
                <a:solidFill>
                  <a:schemeClr val="tx1">
                    <a:hueOff val="0"/>
                    <a:satOff val="0"/>
                    <a:lumOff val="0"/>
                    <a:alphaOff val="0"/>
                  </a:schemeClr>
                </a:solidFill>
                <a:latin typeface="+mn-lt"/>
                <a:ea typeface="+mn-ea"/>
                <a:cs typeface="+mn-cs"/>
              </a:defRPr>
            </a:lvl7pPr>
            <a:lvl8pPr marL="3200400" algn="l" defTabSz="457200" rtl="0" eaLnBrk="1" latinLnBrk="0" hangingPunct="1">
              <a:defRPr sz="1800" kern="1200">
                <a:solidFill>
                  <a:schemeClr val="tx1">
                    <a:hueOff val="0"/>
                    <a:satOff val="0"/>
                    <a:lumOff val="0"/>
                    <a:alphaOff val="0"/>
                  </a:schemeClr>
                </a:solidFill>
                <a:latin typeface="+mn-lt"/>
                <a:ea typeface="+mn-ea"/>
                <a:cs typeface="+mn-cs"/>
              </a:defRPr>
            </a:lvl8pPr>
            <a:lvl9pPr marL="3657600" algn="l" defTabSz="457200" rtl="0" eaLnBrk="1" latinLnBrk="0" hangingPunct="1">
              <a:defRPr sz="1800" kern="1200">
                <a:solidFill>
                  <a:schemeClr val="tx1">
                    <a:hueOff val="0"/>
                    <a:satOff val="0"/>
                    <a:lumOff val="0"/>
                    <a:alphaOff val="0"/>
                  </a:schemeClr>
                </a:solidFill>
                <a:latin typeface="+mn-lt"/>
                <a:ea typeface="+mn-ea"/>
                <a:cs typeface="+mn-cs"/>
              </a:defRPr>
            </a:lvl9pPr>
          </a:lstStyle>
          <a:p>
            <a:pPr marL="0" lvl="0" indent="0" algn="ctr" defTabSz="622300">
              <a:lnSpc>
                <a:spcPct val="90000"/>
              </a:lnSpc>
              <a:spcBef>
                <a:spcPct val="0"/>
              </a:spcBef>
              <a:spcAft>
                <a:spcPct val="35000"/>
              </a:spcAft>
              <a:buNone/>
            </a:pPr>
            <a:r>
              <a:rPr kumimoji="1" lang="en-US" altLang="ja-JP" sz="1400" kern="1200" dirty="0">
                <a:solidFill>
                  <a:srgbClr val="000000">
                    <a:hueOff val="0"/>
                    <a:satOff val="0"/>
                    <a:lumOff val="0"/>
                    <a:alphaOff val="0"/>
                  </a:srgbClr>
                </a:solidFill>
                <a:latin typeface="Times New Roman"/>
                <a:ea typeface="+mn-ea"/>
                <a:cs typeface="+mn-cs"/>
              </a:rPr>
              <a:t>Comment </a:t>
            </a:r>
            <a:r>
              <a:rPr kumimoji="1" lang="en-US" altLang="ja-JP" sz="1400" kern="1200" dirty="0" err="1">
                <a:solidFill>
                  <a:srgbClr val="000000">
                    <a:hueOff val="0"/>
                    <a:satOff val="0"/>
                    <a:lumOff val="0"/>
                    <a:alphaOff val="0"/>
                  </a:srgbClr>
                </a:solidFill>
                <a:latin typeface="Times New Roman"/>
                <a:ea typeface="+mn-ea"/>
                <a:cs typeface="+mn-cs"/>
              </a:rPr>
              <a:t>Resolution</a:t>
            </a:r>
            <a:r>
              <a:rPr kumimoji="1" lang="en-US" altLang="ja-JP" sz="1400" dirty="0" err="1">
                <a:solidFill>
                  <a:srgbClr val="000000">
                    <a:hueOff val="0"/>
                    <a:satOff val="0"/>
                    <a:lumOff val="0"/>
                    <a:alphaOff val="0"/>
                  </a:srgbClr>
                </a:solidFill>
                <a:latin typeface="Times New Roman"/>
              </a:rPr>
              <a:t>for</a:t>
            </a:r>
            <a:r>
              <a:rPr kumimoji="1" lang="en-US" altLang="ja-JP" sz="1400" dirty="0">
                <a:solidFill>
                  <a:srgbClr val="000000">
                    <a:hueOff val="0"/>
                    <a:satOff val="0"/>
                    <a:lumOff val="0"/>
                    <a:alphaOff val="0"/>
                  </a:srgbClr>
                </a:solidFill>
                <a:latin typeface="Times New Roman"/>
              </a:rPr>
              <a:t> LB2</a:t>
            </a:r>
            <a:endParaRPr kumimoji="1" lang="en-US" altLang="ja-JP" sz="1400" kern="1200" dirty="0">
              <a:solidFill>
                <a:srgbClr val="000000">
                  <a:hueOff val="0"/>
                  <a:satOff val="0"/>
                  <a:lumOff val="0"/>
                  <a:alphaOff val="0"/>
                </a:srgbClr>
              </a:solidFill>
              <a:latin typeface="Times New Roman"/>
              <a:ea typeface="+mn-ea"/>
              <a:cs typeface="+mn-cs"/>
            </a:endParaRPr>
          </a:p>
          <a:p>
            <a:pPr marL="0" lvl="0" indent="0" algn="ctr" defTabSz="622300">
              <a:lnSpc>
                <a:spcPct val="90000"/>
              </a:lnSpc>
              <a:spcBef>
                <a:spcPct val="0"/>
              </a:spcBef>
              <a:spcAft>
                <a:spcPct val="35000"/>
              </a:spcAft>
              <a:buNone/>
            </a:pPr>
            <a:r>
              <a:rPr lang="en-US" sz="1400" b="1" kern="1200" dirty="0">
                <a:solidFill>
                  <a:srgbClr val="000000">
                    <a:hueOff val="0"/>
                    <a:satOff val="0"/>
                    <a:lumOff val="0"/>
                    <a:alphaOff val="0"/>
                  </a:srgbClr>
                </a:solidFill>
                <a:latin typeface="Times New Roman"/>
                <a:ea typeface="+mn-ea"/>
                <a:cs typeface="+mn-cs"/>
              </a:rPr>
              <a:t>Jan. 2025</a:t>
            </a:r>
          </a:p>
        </p:txBody>
      </p:sp>
      <p:sp>
        <p:nvSpPr>
          <p:cNvPr id="42" name="楕円 8">
            <a:extLst>
              <a:ext uri="{FF2B5EF4-FFF2-40B4-BE49-F238E27FC236}">
                <a16:creationId xmlns:a16="http://schemas.microsoft.com/office/drawing/2014/main" id="{135793AD-CF30-28A8-F1CE-CA4B55ADCA8B}"/>
              </a:ext>
            </a:extLst>
          </p:cNvPr>
          <p:cNvSpPr/>
          <p:nvPr/>
        </p:nvSpPr>
        <p:spPr>
          <a:xfrm>
            <a:off x="7335602" y="3572693"/>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ja-JP" altLang="en-US"/>
          </a:p>
        </p:txBody>
      </p:sp>
    </p:spTree>
    <p:extLst>
      <p:ext uri="{BB962C8B-B14F-4D97-AF65-F5344CB8AC3E}">
        <p14:creationId xmlns:p14="http://schemas.microsoft.com/office/powerpoint/2010/main" val="3573645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fontScale="92500" lnSpcReduction="10000"/>
          </a:bodyPr>
          <a:lstStyle/>
          <a:p>
            <a:pPr>
              <a:buFont typeface="Arial" panose="020B0604020202020204" pitchFamily="34" charset="0"/>
              <a:buChar char="•"/>
            </a:pPr>
            <a:r>
              <a:rPr lang="en-US" dirty="0"/>
              <a:t>State: draft development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Update and send out call for participation and call for proposals.</a:t>
            </a:r>
          </a:p>
          <a:p>
            <a:pPr lvl="1">
              <a:buFont typeface="Arial" panose="020B0604020202020204" pitchFamily="34" charset="0"/>
              <a:buChar char="•"/>
            </a:pPr>
            <a:r>
              <a:rPr lang="en-US" dirty="0"/>
              <a:t>Update list of changes needed to the IEEE Std 802.15.9 for adding EDHOC KMP </a:t>
            </a:r>
          </a:p>
          <a:p>
            <a:pPr>
              <a:buFont typeface="Arial" panose="020B0604020202020204" pitchFamily="34" charset="0"/>
              <a:buChar char="•"/>
            </a:pPr>
            <a:r>
              <a:rPr lang="en-US" dirty="0"/>
              <a:t>Opening and closing report: </a:t>
            </a:r>
            <a:r>
              <a:rPr lang="en-US" dirty="0">
                <a:hlinkClick r:id="rId2"/>
              </a:rPr>
              <a:t>https://mentor.ieee.org/802.15/dcn/24/15-24-0601-01-009a-november-opening-and-closing.pptx</a:t>
            </a:r>
            <a:endParaRPr lang="en-US" dirty="0"/>
          </a:p>
          <a:p>
            <a:pPr marL="0" indent="0"/>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Nov 2024</a:t>
            </a:r>
            <a:endParaRPr lang="en-GB" dirty="0"/>
          </a:p>
        </p:txBody>
      </p:sp>
      <p:pic>
        <p:nvPicPr>
          <p:cNvPr id="7" name="table">
            <a:extLst>
              <a:ext uri="{FF2B5EF4-FFF2-40B4-BE49-F238E27FC236}">
                <a16:creationId xmlns:a16="http://schemas.microsoft.com/office/drawing/2014/main" id="{575C3B88-519C-74CA-F1EE-A43AFC03E890}"/>
              </a:ext>
            </a:extLst>
          </p:cNvPr>
          <p:cNvPicPr>
            <a:picLocks noChangeAspect="1"/>
          </p:cNvPicPr>
          <p:nvPr/>
        </p:nvPicPr>
        <p:blipFill>
          <a:blip r:embed="rId3"/>
          <a:stretch>
            <a:fillRect/>
          </a:stretch>
        </p:blipFill>
        <p:spPr>
          <a:xfrm>
            <a:off x="6107264" y="2780928"/>
            <a:ext cx="5780078" cy="3435798"/>
          </a:xfrm>
          <a:prstGeom prst="rect">
            <a:avLst/>
          </a:prstGeom>
        </p:spPr>
      </p:pic>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spTree>
    <p:extLst>
      <p:ext uri="{BB962C8B-B14F-4D97-AF65-F5344CB8AC3E}">
        <p14:creationId xmlns:p14="http://schemas.microsoft.com/office/powerpoint/2010/main" val="697721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4889175"/>
          </a:xfrm>
        </p:spPr>
        <p:txBody>
          <a:bodyPr>
            <a:normAutofit fontScale="77500" lnSpcReduction="20000"/>
          </a:bodyPr>
          <a:lstStyle/>
          <a:p>
            <a:pPr>
              <a:buFont typeface="Arial" panose="020B0604020202020204" pitchFamily="34" charset="0"/>
              <a:buChar char="•"/>
            </a:pPr>
            <a:r>
              <a:rPr lang="en-US" dirty="0"/>
              <a:t>Purpose: to explore potential enhancements to support better spectrum access to support sharing through coexistence</a:t>
            </a:r>
          </a:p>
          <a:p>
            <a:pPr>
              <a:buFont typeface="Arial" panose="020B0604020202020204" pitchFamily="34" charset="0"/>
              <a:buChar char="•"/>
            </a:pPr>
            <a:r>
              <a:rPr lang="en-US" dirty="0"/>
              <a:t>Output: recommendations or information for the Working Group</a:t>
            </a:r>
          </a:p>
          <a:p>
            <a:pPr>
              <a:buFont typeface="Arial" panose="020B0604020202020204" pitchFamily="34" charset="0"/>
              <a:buChar char="•"/>
            </a:pPr>
            <a:r>
              <a:rPr lang="en-US" dirty="0"/>
              <a:t>Short term focus:  U-NII 6 GHz band</a:t>
            </a:r>
          </a:p>
          <a:p>
            <a:pPr lvl="1">
              <a:buFont typeface="Arial" panose="020B0604020202020204" pitchFamily="34" charset="0"/>
              <a:buChar char="•"/>
            </a:pPr>
            <a:r>
              <a:rPr lang="en-US" dirty="0"/>
              <a:t>Consider present occupants (includes UWB)</a:t>
            </a:r>
          </a:p>
          <a:p>
            <a:pPr lvl="1">
              <a:buFont typeface="Arial" panose="020B0604020202020204" pitchFamily="34" charset="0"/>
              <a:buChar char="•"/>
            </a:pPr>
            <a:r>
              <a:rPr lang="en-US" dirty="0"/>
              <a:t>Consider future growth in occupation and use</a:t>
            </a:r>
          </a:p>
          <a:p>
            <a:pPr>
              <a:buFont typeface="Arial" panose="020B0604020202020204" pitchFamily="34" charset="0"/>
              <a:buChar char="•"/>
            </a:pPr>
            <a:r>
              <a:rPr lang="en-US" dirty="0"/>
              <a:t>Support (Not preempt or disrupt) efforts in other projects</a:t>
            </a:r>
          </a:p>
          <a:p>
            <a:pPr>
              <a:buFont typeface="Arial" panose="020B0604020202020204" pitchFamily="34" charset="0"/>
              <a:buChar char="•"/>
            </a:pPr>
            <a:r>
              <a:rPr lang="en-US" dirty="0"/>
              <a:t>Some goals:</a:t>
            </a:r>
          </a:p>
          <a:p>
            <a:pPr lvl="1">
              <a:buFont typeface="Arial" panose="020B0604020202020204" pitchFamily="34" charset="0"/>
              <a:buChar char="•"/>
            </a:pPr>
            <a:r>
              <a:rPr lang="en-US" dirty="0"/>
              <a:t>Support for a diversity of uses </a:t>
            </a:r>
          </a:p>
          <a:p>
            <a:pPr lvl="1">
              <a:buFont typeface="Arial" panose="020B0604020202020204" pitchFamily="34" charset="0"/>
              <a:buChar char="•"/>
            </a:pPr>
            <a:r>
              <a:rPr lang="en-US" dirty="0"/>
              <a:t>Equal access and improved performance for all 802 wireless technologies</a:t>
            </a:r>
          </a:p>
          <a:p>
            <a:pPr>
              <a:buFont typeface="Arial" panose="020B0604020202020204" pitchFamily="34" charset="0"/>
              <a:buChar char="•"/>
            </a:pPr>
            <a:r>
              <a:rPr lang="en-US" dirty="0"/>
              <a:t>Technical contribution and discussion (to continue in January)</a:t>
            </a:r>
          </a:p>
          <a:p>
            <a:pPr lvl="1">
              <a:buFont typeface="Arial" panose="020B0604020202020204" pitchFamily="34" charset="0"/>
              <a:buChar char="•"/>
            </a:pPr>
            <a:r>
              <a:rPr lang="en-US" dirty="0"/>
              <a:t>Summarize key differences in requirements for various regulatory regions</a:t>
            </a:r>
          </a:p>
          <a:p>
            <a:pPr>
              <a:buFont typeface="Arial" panose="020B0604020202020204" pitchFamily="34" charset="0"/>
              <a:buChar char="•"/>
            </a:pPr>
            <a:r>
              <a:rPr lang="en-US" sz="2800" dirty="0">
                <a:latin typeface="Calibri" panose="020F0502020204030204" pitchFamily="34" charset="0"/>
              </a:rPr>
              <a:t>Participation encouraged!</a:t>
            </a:r>
          </a:p>
          <a:p>
            <a:pPr marL="0" indent="0"/>
            <a:endParaRPr lang="en-US" sz="2800" dirty="0">
              <a:latin typeface="Calibri" panose="020F0502020204030204" pitchFamily="34" charset="0"/>
            </a:endParaRPr>
          </a:p>
          <a:p>
            <a:pPr marL="0" indent="0" algn="ctr"/>
            <a:r>
              <a:rPr lang="en-US" sz="2800" dirty="0">
                <a:latin typeface="Calibri" panose="020F0502020204030204" pitchFamily="34" charset="0"/>
              </a:rPr>
              <a:t>NOTE:  IG Access met only ad-hoc during the November plenary session</a:t>
            </a:r>
          </a:p>
          <a:p>
            <a:pPr marL="457200" lvl="1" indent="0"/>
            <a:r>
              <a:rPr lang="en-US" dirty="0"/>
              <a:t>	</a:t>
            </a:r>
          </a:p>
          <a:p>
            <a:endParaRPr lang="en-US" dirty="0"/>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B5D7C-E5B2-811A-DC89-96F227E696D6}"/>
              </a:ext>
            </a:extLst>
          </p:cNvPr>
          <p:cNvSpPr>
            <a:spLocks noGrp="1"/>
          </p:cNvSpPr>
          <p:nvPr>
            <p:ph type="title"/>
          </p:nvPr>
        </p:nvSpPr>
        <p:spPr/>
        <p:txBody>
          <a:bodyPr/>
          <a:lstStyle/>
          <a:p>
            <a:r>
              <a:rPr lang="en-US" altLang="en-US" dirty="0">
                <a:solidFill>
                  <a:schemeClr val="tx2"/>
                </a:solidFill>
              </a:rPr>
              <a:t>Licensed Narrowband Amendment TG16t </a:t>
            </a:r>
            <a:endParaRPr lang="en-US" dirty="0"/>
          </a:p>
        </p:txBody>
      </p:sp>
      <p:sp>
        <p:nvSpPr>
          <p:cNvPr id="3" name="Content Placeholder 2">
            <a:extLst>
              <a:ext uri="{FF2B5EF4-FFF2-40B4-BE49-F238E27FC236}">
                <a16:creationId xmlns:a16="http://schemas.microsoft.com/office/drawing/2014/main" id="{97F57963-324F-B1D5-2071-6F7AE0260564}"/>
              </a:ext>
            </a:extLst>
          </p:cNvPr>
          <p:cNvSpPr>
            <a:spLocks noGrp="1"/>
          </p:cNvSpPr>
          <p:nvPr>
            <p:ph idx="1"/>
          </p:nvPr>
        </p:nvSpPr>
        <p:spPr/>
        <p:txBody>
          <a:bodyPr/>
          <a:lstStyle/>
          <a:p>
            <a:pPr>
              <a:buFont typeface="Arial" panose="020B0604020202020204" pitchFamily="34" charset="0"/>
              <a:buChar char="•"/>
            </a:pPr>
            <a:r>
              <a:rPr lang="en-US" dirty="0"/>
              <a:t>State: In SA ballot</a:t>
            </a:r>
          </a:p>
          <a:p>
            <a:pPr lvl="1">
              <a:buFont typeface="Arial" panose="020B0604020202020204" pitchFamily="34" charset="0"/>
              <a:buChar char="•"/>
            </a:pPr>
            <a:r>
              <a:rPr lang="en-US" dirty="0"/>
              <a:t>SA Ballot on P802.16t D4.0 closed October 19</a:t>
            </a:r>
            <a:r>
              <a:rPr lang="en-US" baseline="30000" dirty="0"/>
              <a:t>th</a:t>
            </a:r>
            <a:endParaRPr lang="en-US" dirty="0"/>
          </a:p>
          <a:p>
            <a:pPr lvl="1">
              <a:buFont typeface="Arial" panose="020B0604020202020204" pitchFamily="34" charset="0"/>
              <a:buChar char="•"/>
            </a:pPr>
            <a:r>
              <a:rPr lang="en-US" dirty="0"/>
              <a:t>Comment Resolution Spreadsheet in </a:t>
            </a:r>
            <a:r>
              <a:rPr lang="en-US" dirty="0">
                <a:hlinkClick r:id="rId2"/>
              </a:rPr>
              <a:t>802.15-24-0561r0</a:t>
            </a:r>
            <a:endParaRPr lang="en-US" dirty="0"/>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Complete comment resolution and initiation recirculation</a:t>
            </a:r>
          </a:p>
          <a:p>
            <a:pPr>
              <a:buFont typeface="Arial" panose="020B0604020202020204" pitchFamily="34" charset="0"/>
              <a:buChar char="•"/>
            </a:pPr>
            <a:r>
              <a:rPr lang="en-US" dirty="0"/>
              <a:t>Closing report: </a:t>
            </a:r>
            <a:r>
              <a:rPr lang="en-US" dirty="0">
                <a:hlinkClick r:id="rId3"/>
              </a:rPr>
              <a:t>https://mentor.ieee.org/802.15/dcn/24/15-24-0644-02-016t-nov-2024-tg16t-meeting-closing-report.pptx</a:t>
            </a:r>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AC074D-23CE-8A65-CB1E-0C3AF56B2F8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921EFF2-E3C8-B951-B9ED-CFFD8BD2BC0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BA0BB094-A5D7-5336-9959-2C3F18CB1782}"/>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7940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DE47-0517-1DF2-3503-5B12E7D64F89}"/>
              </a:ext>
            </a:extLst>
          </p:cNvPr>
          <p:cNvSpPr>
            <a:spLocks noGrp="1"/>
          </p:cNvSpPr>
          <p:nvPr>
            <p:ph type="title"/>
          </p:nvPr>
        </p:nvSpPr>
        <p:spPr/>
        <p:txBody>
          <a:bodyPr/>
          <a:lstStyle/>
          <a:p>
            <a:r>
              <a:rPr lang="en-US" dirty="0"/>
              <a:t>Terahertz Standing Committee</a:t>
            </a:r>
          </a:p>
        </p:txBody>
      </p:sp>
      <p:sp>
        <p:nvSpPr>
          <p:cNvPr id="3" name="Content Placeholder 2">
            <a:extLst>
              <a:ext uri="{FF2B5EF4-FFF2-40B4-BE49-F238E27FC236}">
                <a16:creationId xmlns:a16="http://schemas.microsoft.com/office/drawing/2014/main" id="{3854C833-BD61-2F1B-F4CC-F7E7485B4878}"/>
              </a:ext>
            </a:extLst>
          </p:cNvPr>
          <p:cNvSpPr>
            <a:spLocks noGrp="1"/>
          </p:cNvSpPr>
          <p:nvPr>
            <p:ph idx="1"/>
          </p:nvPr>
        </p:nvSpPr>
        <p:spPr/>
        <p:txBody>
          <a:bodyPr/>
          <a:lstStyle/>
          <a:p>
            <a:r>
              <a:rPr lang="en-US" dirty="0"/>
              <a:t>Plans for January Interim:  An extended WG15 WNG meeting to accommodate multiple technical presentations including live demonstrations of THz implementations!</a:t>
            </a:r>
          </a:p>
          <a:p>
            <a:endParaRPr lang="en-US" dirty="0"/>
          </a:p>
        </p:txBody>
      </p:sp>
      <p:sp>
        <p:nvSpPr>
          <p:cNvPr id="4" name="Slide Number Placeholder 3">
            <a:extLst>
              <a:ext uri="{FF2B5EF4-FFF2-40B4-BE49-F238E27FC236}">
                <a16:creationId xmlns:a16="http://schemas.microsoft.com/office/drawing/2014/main" id="{5EE10177-F131-DE72-EC1D-17C67C1954A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8437CE-702D-B356-E02E-006A96B7ACE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6D385A95-B851-7EDB-3AD3-2AF2F820279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72841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US" dirty="0">
                <a:hlinkClick r:id="rId3"/>
              </a:rPr>
              <a:t>https://mentor.ieee.org/802.15/dcn/24/15-24-0545-05-0000-nov-2024-802-15-agenda.xlsx</a:t>
            </a: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lnSpcReduction="10000"/>
          </a:bodyPr>
          <a:lstStyle/>
          <a:p>
            <a:pPr marL="0" indent="0"/>
            <a:r>
              <a:rPr lang="en-US" dirty="0"/>
              <a:t>Wireless Specialty Networks Active standards:</a:t>
            </a:r>
          </a:p>
          <a:p>
            <a:pPr>
              <a:buFont typeface="Arial" panose="020B0604020202020204" pitchFamily="34" charset="0"/>
              <a:buChar char="•"/>
            </a:pPr>
            <a:r>
              <a:rPr lang="en-US" dirty="0"/>
              <a:t>802.15.3 - no active projects</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Revision project, WG ballot comment resolutions</a:t>
            </a:r>
          </a:p>
          <a:p>
            <a:pPr>
              <a:buFont typeface="Arial" panose="020B0604020202020204" pitchFamily="34" charset="0"/>
              <a:buChar char="•"/>
            </a:pPr>
            <a:r>
              <a:rPr lang="en-US" dirty="0"/>
              <a:t>802.15.7a Higher Rate, Longer Range Optical, on December RevCom agenda</a:t>
            </a:r>
          </a:p>
          <a:p>
            <a:pPr>
              <a:buFont typeface="Arial" panose="020B0604020202020204" pitchFamily="34" charset="0"/>
              <a:buChar char="•"/>
            </a:pPr>
            <a:r>
              <a:rPr lang="en-US" dirty="0"/>
              <a:t>802.15.9a KMP Transport, extensions to key management: </a:t>
            </a:r>
            <a:r>
              <a:rPr lang="en-US" dirty="0" err="1"/>
              <a:t>Techinical</a:t>
            </a:r>
            <a:r>
              <a:rPr lang="en-US" dirty="0"/>
              <a:t> proposals</a:t>
            </a:r>
          </a:p>
          <a:p>
            <a:pPr>
              <a:buFont typeface="Arial" panose="020B0604020202020204" pitchFamily="34" charset="0"/>
              <a:buChar char="•"/>
            </a:pPr>
            <a:r>
              <a:rPr lang="en-US" dirty="0"/>
              <a:t>802.16t Extension to 802.16 for specific bands: Initial SA ballot complete, comment resolution and recirculation </a:t>
            </a:r>
          </a:p>
          <a:p>
            <a:pPr>
              <a:buFont typeface="Arial" panose="020B0604020202020204" pitchFamily="34" charset="0"/>
              <a:buChar char="•"/>
            </a:pPr>
            <a:r>
              <a:rPr lang="en-US" dirty="0"/>
              <a:t>Interest Group Access:  exploring potential new features to support more efficient spectrum usage via effective shared access.</a:t>
            </a:r>
          </a:p>
          <a:p>
            <a:pPr>
              <a:buFont typeface="Arial" panose="020B0604020202020204" pitchFamily="34" charset="0"/>
              <a:buChar char="•"/>
            </a:pPr>
            <a:r>
              <a:rPr lang="en-US" dirty="0"/>
              <a:t>SC THz: discussing future THz communications with Terabit/second data rates (preview: some demonstrations scheduled for January WNG!)</a:t>
            </a:r>
          </a:p>
          <a:p>
            <a:pPr>
              <a:buFont typeface="Arial" panose="020B0604020202020204" pitchFamily="34" charset="0"/>
              <a:buChar char="•"/>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Ballot complete, in comment resolution</a:t>
            </a:r>
          </a:p>
          <a:p>
            <a:pPr>
              <a:buFont typeface="Arial" panose="020B0604020202020204" pitchFamily="34" charset="0"/>
              <a:buChar char="•"/>
            </a:pPr>
            <a:r>
              <a:rPr lang="en-US" dirty="0"/>
              <a:t>802.15.4ac Enhanced Privacy:  pre-ballot draft in preparation</a:t>
            </a:r>
          </a:p>
          <a:p>
            <a:pPr>
              <a:buFont typeface="Arial" panose="020B0604020202020204" pitchFamily="34" charset="0"/>
              <a:buChar char="•"/>
            </a:pPr>
            <a:r>
              <a:rPr lang="en-US" dirty="0"/>
              <a:t>802.15.4ad Next Generation SUN PHYs:  Pre-draft, use case evaluation and Technical Characteristics definition</a:t>
            </a:r>
          </a:p>
          <a:p>
            <a:pPr>
              <a:buFont typeface="Arial" panose="020B0604020202020204" pitchFamily="34" charset="0"/>
              <a:buChar char="•"/>
            </a:pPr>
            <a:r>
              <a:rPr lang="en-US" dirty="0"/>
              <a:t>802.15.4ae ASCON light weight encryption extension for 802.15.4: pre-draft.</a:t>
            </a:r>
          </a:p>
          <a:p>
            <a:pPr>
              <a:buFont typeface="Arial" panose="020B0604020202020204" pitchFamily="34" charset="0"/>
              <a:buChar char="•"/>
            </a:pPr>
            <a:r>
              <a:rPr lang="en-US" dirty="0"/>
              <a:t>802.15.4me  Revision E of 802.15.4:  In publication process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Nov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Initial ballot complete</a:t>
            </a:r>
          </a:p>
          <a:p>
            <a:pPr lvl="1">
              <a:buFont typeface="Arial" panose="020B0604020202020204" pitchFamily="34" charset="0"/>
              <a:buChar char="•"/>
            </a:pPr>
            <a:r>
              <a:rPr lang="en-US" dirty="0"/>
              <a:t>1471 comments received on draft – 895 technical, 606 editorial</a:t>
            </a:r>
          </a:p>
          <a:p>
            <a:pPr lvl="1">
              <a:buFont typeface="Arial" panose="020B0604020202020204" pitchFamily="34" charset="0"/>
              <a:buChar char="•"/>
            </a:pPr>
            <a:r>
              <a:rPr lang="en-US" dirty="0"/>
              <a:t>47 comments received on CAD</a:t>
            </a:r>
          </a:p>
          <a:p>
            <a:pPr>
              <a:buFont typeface="Arial" panose="020B0604020202020204" pitchFamily="34" charset="0"/>
              <a:buChar char="•"/>
            </a:pPr>
            <a:r>
              <a:rPr lang="en-US" dirty="0"/>
              <a:t>Meeting objectives: Comment resolution</a:t>
            </a:r>
          </a:p>
          <a:p>
            <a:pPr>
              <a:buFont typeface="Arial" panose="020B0604020202020204" pitchFamily="34" charset="0"/>
              <a:buChar char="•"/>
            </a:pPr>
            <a:r>
              <a:rPr lang="en-US" dirty="0"/>
              <a:t>Closing report: </a:t>
            </a:r>
            <a:r>
              <a:rPr lang="en-US" dirty="0">
                <a:hlinkClick r:id="rId2"/>
              </a:rPr>
              <a:t>https://mentor.ieee.org/802.15/dcn/24/15-24-0665-01-04ab-tg4ab-closing-report.pptx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Nov 2024</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2251013192"/>
              </p:ext>
            </p:extLst>
          </p:nvPr>
        </p:nvGraphicFramePr>
        <p:xfrm>
          <a:off x="6960096" y="1939767"/>
          <a:ext cx="4834976" cy="4182129"/>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51295">
                <a:tc>
                  <a:txBody>
                    <a:bodyPr/>
                    <a:lstStyle/>
                    <a:p>
                      <a:pPr algn="l" fontAlgn="b"/>
                      <a:r>
                        <a:rPr lang="en-US" sz="1600" u="none" strike="noStrike" dirty="0">
                          <a:solidFill>
                            <a:schemeClr val="bg1">
                              <a:lumMod val="65000"/>
                            </a:schemeClr>
                          </a:solidFill>
                          <a:effectLst/>
                          <a:latin typeface="+mn-lt"/>
                        </a:rPr>
                        <a:t>First letter ballot</a:t>
                      </a:r>
                      <a:endParaRPr lang="en-US" sz="1600" b="0" i="0" u="none" strike="noStrike" dirty="0">
                        <a:solidFill>
                          <a:schemeClr val="bg1">
                            <a:lumMod val="65000"/>
                          </a:schemeClr>
                        </a:solidFill>
                        <a:effectLst/>
                        <a:latin typeface="+mn-lt"/>
                      </a:endParaRP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June 2024</a:t>
                      </a:r>
                    </a:p>
                  </a:txBody>
                  <a:tcPr marL="5715" marR="5715" marT="5715" marB="0" anchor="ctr"/>
                </a:tc>
                <a:extLst>
                  <a:ext uri="{0D108BD9-81ED-4DB2-BD59-A6C34878D82A}">
                    <a16:rowId xmlns:a16="http://schemas.microsoft.com/office/drawing/2014/main" val="2694915279"/>
                  </a:ext>
                </a:extLst>
              </a:tr>
              <a:tr h="551295">
                <a:tc>
                  <a:txBody>
                    <a:bodyPr/>
                    <a:lstStyle/>
                    <a:p>
                      <a:pPr algn="l" fontAlgn="b"/>
                      <a:r>
                        <a:rPr lang="en-US" sz="1600" b="0" i="0" u="none" strike="noStrike" dirty="0">
                          <a:solidFill>
                            <a:srgbClr val="000000"/>
                          </a:solidFill>
                          <a:effectLst/>
                          <a:latin typeface="+mn-lt"/>
                        </a:rPr>
                        <a:t>Initial LB comment resolution</a:t>
                      </a:r>
                    </a:p>
                  </a:txBody>
                  <a:tcPr marL="5715" marR="5715" marT="5715" marB="0" anchor="ctr"/>
                </a:tc>
                <a:tc>
                  <a:txBody>
                    <a:bodyPr/>
                    <a:lstStyle/>
                    <a:p>
                      <a:pPr algn="l" fontAlgn="b"/>
                      <a:r>
                        <a:rPr lang="en-US" sz="1600" b="0" i="0" u="none" strike="noStrike" dirty="0">
                          <a:solidFill>
                            <a:srgbClr val="C00000"/>
                          </a:solidFill>
                          <a:effectLst/>
                          <a:latin typeface="Calibri" panose="020F0502020204030204" pitchFamily="34" charset="0"/>
                        </a:rPr>
                        <a:t>Start: July 2024</a:t>
                      </a:r>
                    </a:p>
                  </a:txBody>
                  <a:tcPr marL="5715" marR="5715" marT="5715" marB="0" anchor="ctr"/>
                </a:tc>
                <a:extLst>
                  <a:ext uri="{0D108BD9-81ED-4DB2-BD59-A6C34878D82A}">
                    <a16:rowId xmlns:a16="http://schemas.microsoft.com/office/drawing/2014/main" val="3657201518"/>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Jan 2025</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Feb/March 2025</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March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March/April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May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Start</a:t>
                      </a:r>
                      <a:r>
                        <a:rPr lang="en-US" sz="1600" b="0" i="0" u="none" strike="noStrike" kern="1200" baseline="0" dirty="0">
                          <a:solidFill>
                            <a:schemeClr val="tx1"/>
                          </a:solidFill>
                          <a:effectLst/>
                          <a:latin typeface="Calibri" panose="020F0502020204030204" pitchFamily="34" charset="0"/>
                          <a:ea typeface="+mn-ea"/>
                          <a:cs typeface="+mn-cs"/>
                        </a:rPr>
                        <a:t> July 2025</a:t>
                      </a:r>
                      <a:endParaRPr lang="en-US" sz="1600" b="0" i="0" u="none" strike="noStrike" kern="1200" dirty="0">
                        <a:solidFill>
                          <a:schemeClr val="tx1"/>
                        </a:solidFill>
                        <a:effectLst/>
                        <a:latin typeface="Calibri" panose="020F0502020204030204" pitchFamily="34" charset="0"/>
                        <a:ea typeface="+mn-ea"/>
                        <a:cs typeface="+mn-cs"/>
                      </a:endParaRP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developing initial draft</a:t>
            </a:r>
          </a:p>
          <a:p>
            <a:pPr>
              <a:buFont typeface="Arial" panose="020B0604020202020204" pitchFamily="34" charset="0"/>
              <a:buChar char="•"/>
            </a:pPr>
            <a:r>
              <a:rPr lang="en-US" dirty="0"/>
              <a:t>Opening and closing report:  </a:t>
            </a:r>
            <a:r>
              <a:rPr lang="en-US" dirty="0">
                <a:hlinkClick r:id="rId2"/>
              </a:rPr>
              <a:t>https://mentor.ieee.org/802.15/dcn/24/15-24-0599-01-04ac-november-opening-and-closing.pptx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Nov 2024</a:t>
            </a:r>
            <a:endParaRPr lang="en-GB" dirty="0"/>
          </a:p>
        </p:txBody>
      </p:sp>
      <p:pic>
        <p:nvPicPr>
          <p:cNvPr id="9" name="table">
            <a:extLst>
              <a:ext uri="{FF2B5EF4-FFF2-40B4-BE49-F238E27FC236}">
                <a16:creationId xmlns:a16="http://schemas.microsoft.com/office/drawing/2014/main" id="{19674357-45A2-0FC0-FA9C-C27C0D20CC6A}"/>
              </a:ext>
            </a:extLst>
          </p:cNvPr>
          <p:cNvPicPr>
            <a:picLocks noChangeAspect="1"/>
          </p:cNvPicPr>
          <p:nvPr/>
        </p:nvPicPr>
        <p:blipFill>
          <a:blip r:embed="rId2"/>
          <a:stretch>
            <a:fillRect/>
          </a:stretch>
        </p:blipFill>
        <p:spPr>
          <a:xfrm>
            <a:off x="2095500" y="1628800"/>
            <a:ext cx="8001000" cy="4755960"/>
          </a:xfrm>
          <a:prstGeom prst="rect">
            <a:avLst/>
          </a:prstGeom>
        </p:spPr>
      </p:pic>
    </p:spTree>
    <p:extLst>
      <p:ext uri="{BB962C8B-B14F-4D97-AF65-F5344CB8AC3E}">
        <p14:creationId xmlns:p14="http://schemas.microsoft.com/office/powerpoint/2010/main" val="89857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Arial" panose="020B0604020202020204" pitchFamily="34" charset="0"/>
              <a:buChar char="•"/>
            </a:pPr>
            <a:r>
              <a:rPr lang="en-US" dirty="0"/>
              <a:t>Finalize and approve technical guidance document</a:t>
            </a:r>
          </a:p>
          <a:p>
            <a:pPr lvl="1">
              <a:buFont typeface="Arial" panose="020B0604020202020204" pitchFamily="34" charset="0"/>
              <a:buChar char="•"/>
            </a:pPr>
            <a:r>
              <a:rPr lang="en-US" dirty="0"/>
              <a:t>Finalize call pro proposals</a:t>
            </a:r>
          </a:p>
          <a:p>
            <a:pPr>
              <a:buFont typeface="Arial" panose="020B0604020202020204" pitchFamily="34" charset="0"/>
              <a:buChar char="•"/>
            </a:pPr>
            <a:r>
              <a:rPr lang="en-US" dirty="0"/>
              <a:t>Objectives completed</a:t>
            </a:r>
          </a:p>
          <a:p>
            <a:pPr>
              <a:buFont typeface="Arial" panose="020B0604020202020204" pitchFamily="34" charset="0"/>
              <a:buChar char="•"/>
            </a:pPr>
            <a:r>
              <a:rPr lang="en-US" dirty="0"/>
              <a:t>Closing report: </a:t>
            </a:r>
            <a:r>
              <a:rPr lang="en-US" dirty="0">
                <a:hlinkClick r:id="rId2"/>
              </a:rPr>
              <a:t>https://mentor.ieee.org/802.15/dcn/24/15-24-0597-01-04ad-tg4ad-agenda-opening-and-closing-report-nov-2024.pptx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360390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3859</TotalTime>
  <Words>1091</Words>
  <Application>Microsoft Office PowerPoint</Application>
  <PresentationFormat>Widescreen</PresentationFormat>
  <Paragraphs>207</Paragraphs>
  <Slides>16</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 Unicode MS</vt:lpstr>
      <vt:lpstr>Arial</vt:lpstr>
      <vt:lpstr>Calibri</vt:lpstr>
      <vt:lpstr>Times New Roman</vt:lpstr>
      <vt:lpstr>Office Theme</vt:lpstr>
      <vt:lpstr>Document</vt:lpstr>
      <vt:lpstr>802.15 Liaison Report – November 2024</vt:lpstr>
      <vt:lpstr>Abstract</vt:lpstr>
      <vt:lpstr>Working Group 15 November Agenda</vt:lpstr>
      <vt:lpstr>802.15 Overview</vt:lpstr>
      <vt:lpstr>802.15.4 Projects</vt:lpstr>
      <vt:lpstr>802.15.4ab Next generation UWB: Amendment to IEEE Std 802.15.4-2024 (rev E)</vt:lpstr>
      <vt:lpstr>802.15.4ac Enhanced Privacy</vt:lpstr>
      <vt:lpstr>802.15.4ac Enhanced Privacy Timeline</vt:lpstr>
      <vt:lpstr>802.15.4ad Next Generation SUN PHYs</vt:lpstr>
      <vt:lpstr>802.15.4ae (ASCON) ASCON light weight encryption extension for 802.15.4</vt:lpstr>
      <vt:lpstr>802.15.6a </vt:lpstr>
      <vt:lpstr>TG 6ma Timeline(expected)</vt:lpstr>
      <vt:lpstr>802.15.9a KMP Transport</vt:lpstr>
      <vt:lpstr>IG Access</vt:lpstr>
      <vt:lpstr>Licensed Narrowband Amendment TG16t </vt:lpstr>
      <vt:lpstr>Terahertz Standing Committee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26</cp:revision>
  <cp:lastPrinted>1601-01-01T00:00:00Z</cp:lastPrinted>
  <dcterms:created xsi:type="dcterms:W3CDTF">2014-04-14T10:59:07Z</dcterms:created>
  <dcterms:modified xsi:type="dcterms:W3CDTF">2024-11-15T17:55:09Z</dcterms:modified>
  <cp:category>Name, Affiliation</cp:category>
</cp:coreProperties>
</file>