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6" r:id="rId4"/>
    <p:sldId id="258" r:id="rId5"/>
    <p:sldId id="262" r:id="rId6"/>
    <p:sldId id="268" r:id="rId7"/>
    <p:sldId id="266" r:id="rId8"/>
    <p:sldId id="267" r:id="rId9"/>
    <p:sldId id="270" r:id="rId10"/>
    <p:sldId id="271" r:id="rId11"/>
    <p:sldId id="269" r:id="rId12"/>
    <p:sldId id="272" r:id="rId13"/>
    <p:sldId id="273" r:id="rId14"/>
    <p:sldId id="265" r:id="rId15"/>
    <p:sldId id="274" r:id="rId16"/>
    <p:sldId id="27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4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2C52328-B2A4-819C-DAAD-CD4BA962E7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B0967B1-C3E6-5D1B-D89F-D98AC511B1A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E49E85A-7A06-A611-9418-E85328B02C4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F2F6E1-658F-7CE8-EC02-82A0FF255AF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B27D64-708E-C9CF-D124-8BB2DEA2A00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FD18A5F-9223-C5CC-B9D7-5A6A67E453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FDABB4C-C8F8-AC8E-3BF6-28B3B90D03B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215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dirty="0"/>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Rolfe (BCA)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Rolfe (BCA)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Rolfe (BCA)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Rolfe (BCA)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4/15-24-0653-01-006a-tg15-6ma-closing-report-for-november-2024.ppt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5/dcn/24/15-24-0601-01-009a-november-opening-and-clos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4/15-24-0644-02-016t-nov-2024-tg16t-meeting-closing-report.pptx" TargetMode="External"/><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4/15-24-0545-05-0000-nov-2024-802-15-agend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4/15-24-0665-01-04ab-tg4ab-closing-report.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4/15-24-0599-01-04ac-november-opening-and-closing.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597-01-04ad-tg4ad-agenda-opening-and-closing-report-nov-2024.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802.15 Liaison Report –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2024-11-14</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7178229"/>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46709" imgH="2544564" progId="Word.Document.8">
                  <p:embed/>
                </p:oleObj>
              </mc:Choice>
              <mc:Fallback>
                <p:oleObj name="Document" r:id="rId3" imgW="10446709" imgH="2544564"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F17-0DA8-EB8D-544B-18725CE3A0EF}"/>
              </a:ext>
            </a:extLst>
          </p:cNvPr>
          <p:cNvSpPr>
            <a:spLocks noGrp="1"/>
          </p:cNvSpPr>
          <p:nvPr>
            <p:ph type="title"/>
          </p:nvPr>
        </p:nvSpPr>
        <p:spPr/>
        <p:txBody>
          <a:bodyPr/>
          <a:lstStyle/>
          <a:p>
            <a:r>
              <a:rPr lang="en-US" dirty="0"/>
              <a:t>802.15.4ae (ASCON)</a:t>
            </a:r>
            <a:br>
              <a:rPr lang="en-US" dirty="0"/>
            </a:br>
            <a:r>
              <a:rPr lang="en-US" dirty="0"/>
              <a:t>ASCON light weight encryption extension for 802.15.4</a:t>
            </a:r>
          </a:p>
        </p:txBody>
      </p:sp>
      <p:sp>
        <p:nvSpPr>
          <p:cNvPr id="3" name="Content Placeholder 2">
            <a:extLst>
              <a:ext uri="{FF2B5EF4-FFF2-40B4-BE49-F238E27FC236}">
                <a16:creationId xmlns:a16="http://schemas.microsoft.com/office/drawing/2014/main" id="{120826A3-5DA7-6CD5-8583-626A467B2BBF}"/>
              </a:ext>
            </a:extLst>
          </p:cNvPr>
          <p:cNvSpPr>
            <a:spLocks noGrp="1"/>
          </p:cNvSpPr>
          <p:nvPr>
            <p:ph idx="1"/>
          </p:nvPr>
        </p:nvSpPr>
        <p:spPr>
          <a:xfrm>
            <a:off x="479377" y="1981201"/>
            <a:ext cx="5313942" cy="4113213"/>
          </a:xfrm>
        </p:spPr>
        <p:txBody>
          <a:bodyPr/>
          <a:lstStyle/>
          <a:p>
            <a:pPr>
              <a:buFont typeface="Arial" panose="020B0604020202020204" pitchFamily="34" charset="0"/>
              <a:buChar char="•"/>
            </a:pPr>
            <a:r>
              <a:rPr lang="en-US" dirty="0"/>
              <a:t>Pre-draft development</a:t>
            </a:r>
          </a:p>
          <a:p>
            <a:pPr>
              <a:buFont typeface="Arial" panose="020B0604020202020204" pitchFamily="34" charset="0"/>
              <a:buChar char="•"/>
            </a:pPr>
            <a:r>
              <a:rPr lang="en-US" dirty="0"/>
              <a:t>Reviewing required changes to 802.15.4 to support ASCON</a:t>
            </a:r>
          </a:p>
          <a:p>
            <a:pPr>
              <a:buFont typeface="Arial" panose="020B0604020202020204" pitchFamily="34" charset="0"/>
              <a:buChar char="•"/>
            </a:pPr>
            <a:r>
              <a:rPr lang="en-US" dirty="0"/>
              <a:t>Prepared comments on the NIST document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5261986-E632-9A27-2EE7-2FA07AAFB43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3BC97E5-8278-248B-B052-DE2B4700B37D}"/>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71370C14-600A-3680-04BC-1A097851D835}"/>
              </a:ext>
            </a:extLst>
          </p:cNvPr>
          <p:cNvSpPr>
            <a:spLocks noGrp="1"/>
          </p:cNvSpPr>
          <p:nvPr>
            <p:ph type="dt" idx="15"/>
          </p:nvPr>
        </p:nvSpPr>
        <p:spPr/>
        <p:txBody>
          <a:bodyPr/>
          <a:lstStyle/>
          <a:p>
            <a:r>
              <a:rPr lang="en-US"/>
              <a:t>Nov 2024</a:t>
            </a:r>
            <a:endParaRPr lang="en-GB" dirty="0"/>
          </a:p>
        </p:txBody>
      </p:sp>
      <p:pic>
        <p:nvPicPr>
          <p:cNvPr id="12" name="table">
            <a:extLst>
              <a:ext uri="{FF2B5EF4-FFF2-40B4-BE49-F238E27FC236}">
                <a16:creationId xmlns:a16="http://schemas.microsoft.com/office/drawing/2014/main" id="{046172A4-0317-6225-CAAE-A334A7F63B63}"/>
              </a:ext>
            </a:extLst>
          </p:cNvPr>
          <p:cNvPicPr>
            <a:picLocks noChangeAspect="1"/>
          </p:cNvPicPr>
          <p:nvPr/>
        </p:nvPicPr>
        <p:blipFill>
          <a:blip r:embed="rId2"/>
          <a:stretch>
            <a:fillRect/>
          </a:stretch>
        </p:blipFill>
        <p:spPr>
          <a:xfrm>
            <a:off x="5845950" y="2132856"/>
            <a:ext cx="6082698" cy="3615681"/>
          </a:xfrm>
          <a:prstGeom prst="rect">
            <a:avLst/>
          </a:prstGeom>
        </p:spPr>
      </p:pic>
    </p:spTree>
    <p:extLst>
      <p:ext uri="{BB962C8B-B14F-4D97-AF65-F5344CB8AC3E}">
        <p14:creationId xmlns:p14="http://schemas.microsoft.com/office/powerpoint/2010/main" val="57726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78ED-080D-C1EF-1C7C-81EB69E99E79}"/>
              </a:ext>
            </a:extLst>
          </p:cNvPr>
          <p:cNvSpPr>
            <a:spLocks noGrp="1"/>
          </p:cNvSpPr>
          <p:nvPr>
            <p:ph type="title"/>
          </p:nvPr>
        </p:nvSpPr>
        <p:spPr/>
        <p:txBody>
          <a:bodyPr/>
          <a:lstStyle/>
          <a:p>
            <a:r>
              <a:rPr lang="en-US" dirty="0"/>
              <a:t>802.15.6a </a:t>
            </a:r>
          </a:p>
        </p:txBody>
      </p:sp>
      <p:sp>
        <p:nvSpPr>
          <p:cNvPr id="3" name="Content Placeholder 2">
            <a:extLst>
              <a:ext uri="{FF2B5EF4-FFF2-40B4-BE49-F238E27FC236}">
                <a16:creationId xmlns:a16="http://schemas.microsoft.com/office/drawing/2014/main" id="{B2492451-AA72-A89B-37CE-BE5B4B40A63D}"/>
              </a:ext>
            </a:extLst>
          </p:cNvPr>
          <p:cNvSpPr>
            <a:spLocks noGrp="1"/>
          </p:cNvSpPr>
          <p:nvPr>
            <p:ph sz="half" idx="1"/>
          </p:nvPr>
        </p:nvSpPr>
        <p:spPr>
          <a:xfrm>
            <a:off x="914400" y="1981202"/>
            <a:ext cx="10361083" cy="3608038"/>
          </a:xfrm>
        </p:spPr>
        <p:txBody>
          <a:bodyPr>
            <a:normAutofit/>
          </a:bodyPr>
          <a:lstStyle/>
          <a:p>
            <a:pPr>
              <a:buFont typeface="Arial" panose="020B0604020202020204" pitchFamily="34" charset="0"/>
              <a:buChar char="•"/>
            </a:pPr>
            <a:r>
              <a:rPr lang="en-US" dirty="0"/>
              <a:t>Draft in WG ballot</a:t>
            </a:r>
          </a:p>
          <a:p>
            <a:pPr lvl="1">
              <a:buFont typeface="Arial" panose="020B0604020202020204" pitchFamily="34" charset="0"/>
              <a:buChar char="•"/>
            </a:pPr>
            <a:r>
              <a:rPr lang="en-US" dirty="0"/>
              <a:t>Initial ballot complete</a:t>
            </a:r>
          </a:p>
          <a:p>
            <a:pPr lvl="1">
              <a:buFont typeface="Arial" panose="020B0604020202020204" pitchFamily="34" charset="0"/>
              <a:buChar char="•"/>
            </a:pPr>
            <a:r>
              <a:rPr lang="en-US" dirty="0"/>
              <a:t>Comment resolution in progress	</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Resolve comments </a:t>
            </a:r>
          </a:p>
          <a:p>
            <a:r>
              <a:rPr lang="en-US" dirty="0"/>
              <a:t>Closing report: </a:t>
            </a:r>
            <a:r>
              <a:rPr lang="en-US" dirty="0">
                <a:hlinkClick r:id="rId2"/>
              </a:rPr>
              <a:t>https://mentor.ieee.org/802.15/dcn/24/15-24-0653-01-006a-tg15-6ma-closing-report-for-november-2024.pptx</a:t>
            </a:r>
            <a:endParaRPr lang="en-US" dirty="0"/>
          </a:p>
          <a:p>
            <a:endParaRPr lang="en-US" dirty="0"/>
          </a:p>
        </p:txBody>
      </p:sp>
      <p:sp>
        <p:nvSpPr>
          <p:cNvPr id="6" name="Date Placeholder 5">
            <a:extLst>
              <a:ext uri="{FF2B5EF4-FFF2-40B4-BE49-F238E27FC236}">
                <a16:creationId xmlns:a16="http://schemas.microsoft.com/office/drawing/2014/main" id="{8E15D5B4-613D-2071-3576-044339668320}"/>
              </a:ext>
            </a:extLst>
          </p:cNvPr>
          <p:cNvSpPr>
            <a:spLocks noGrp="1"/>
          </p:cNvSpPr>
          <p:nvPr>
            <p:ph type="dt" idx="10"/>
          </p:nvPr>
        </p:nvSpPr>
        <p:spPr/>
        <p:txBody>
          <a:bodyPr/>
          <a:lstStyle/>
          <a:p>
            <a:r>
              <a:rPr lang="en-US"/>
              <a:t>Nov 2024</a:t>
            </a:r>
            <a:endParaRPr lang="en-GB" dirty="0"/>
          </a:p>
        </p:txBody>
      </p:sp>
      <p:sp>
        <p:nvSpPr>
          <p:cNvPr id="5" name="Footer Placeholder 4">
            <a:extLst>
              <a:ext uri="{FF2B5EF4-FFF2-40B4-BE49-F238E27FC236}">
                <a16:creationId xmlns:a16="http://schemas.microsoft.com/office/drawing/2014/main" id="{D4BA8399-91BB-A091-5427-95ACE00A1CE7}"/>
              </a:ext>
            </a:extLst>
          </p:cNvPr>
          <p:cNvSpPr>
            <a:spLocks noGrp="1"/>
          </p:cNvSpPr>
          <p:nvPr>
            <p:ph type="ftr" idx="11"/>
          </p:nvPr>
        </p:nvSpPr>
        <p:spPr/>
        <p:txBody>
          <a:bodyPr/>
          <a:lstStyle/>
          <a:p>
            <a:r>
              <a:rPr lang="en-GB"/>
              <a:t>Rolfe (BCA)</a:t>
            </a:r>
            <a:endParaRPr lang="en-GB" dirty="0"/>
          </a:p>
        </p:txBody>
      </p:sp>
      <p:sp>
        <p:nvSpPr>
          <p:cNvPr id="4" name="Slide Number Placeholder 3">
            <a:extLst>
              <a:ext uri="{FF2B5EF4-FFF2-40B4-BE49-F238E27FC236}">
                <a16:creationId xmlns:a16="http://schemas.microsoft.com/office/drawing/2014/main" id="{738FB26E-2793-D069-1752-BD34AECECE3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4724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0254-4153-D6F2-9602-84CDDA5FB048}"/>
              </a:ext>
            </a:extLst>
          </p:cNvPr>
          <p:cNvSpPr>
            <a:spLocks noGrp="1"/>
          </p:cNvSpPr>
          <p:nvPr>
            <p:ph type="title"/>
          </p:nvPr>
        </p:nvSpPr>
        <p:spPr/>
        <p:txBody>
          <a:bodyPr/>
          <a:lstStyle/>
          <a:p>
            <a:r>
              <a:rPr lang="en-US" sz="3200" b="1" dirty="0"/>
              <a:t>TG 6ma Timeline(expected)</a:t>
            </a:r>
            <a:endParaRPr lang="en-US" dirty="0"/>
          </a:p>
        </p:txBody>
      </p:sp>
      <p:sp>
        <p:nvSpPr>
          <p:cNvPr id="4" name="Slide Number Placeholder 3">
            <a:extLst>
              <a:ext uri="{FF2B5EF4-FFF2-40B4-BE49-F238E27FC236}">
                <a16:creationId xmlns:a16="http://schemas.microsoft.com/office/drawing/2014/main" id="{11B04AEE-BB30-8C04-C69C-2F8F754A7F0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423C941-568F-D62E-6F1B-36798579EE0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4793984E-FC96-8D91-60C2-07FB0C1B978A}"/>
              </a:ext>
            </a:extLst>
          </p:cNvPr>
          <p:cNvSpPr>
            <a:spLocks noGrp="1"/>
          </p:cNvSpPr>
          <p:nvPr>
            <p:ph type="dt" idx="15"/>
          </p:nvPr>
        </p:nvSpPr>
        <p:spPr/>
        <p:txBody>
          <a:bodyPr/>
          <a:lstStyle/>
          <a:p>
            <a:r>
              <a:rPr lang="en-US"/>
              <a:t>Nov 2024</a:t>
            </a:r>
            <a:endParaRPr lang="en-GB" dirty="0"/>
          </a:p>
        </p:txBody>
      </p:sp>
      <p:sp>
        <p:nvSpPr>
          <p:cNvPr id="8" name="矢印: 右 26">
            <a:extLst>
              <a:ext uri="{FF2B5EF4-FFF2-40B4-BE49-F238E27FC236}">
                <a16:creationId xmlns:a16="http://schemas.microsoft.com/office/drawing/2014/main" id="{50FB6FC7-3A03-F5D6-B90B-637CFD3C1644}"/>
              </a:ext>
            </a:extLst>
          </p:cNvPr>
          <p:cNvSpPr/>
          <p:nvPr/>
        </p:nvSpPr>
        <p:spPr bwMode="auto">
          <a:xfrm>
            <a:off x="1520525" y="3009239"/>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9" name="グループ化 27">
            <a:extLst>
              <a:ext uri="{FF2B5EF4-FFF2-40B4-BE49-F238E27FC236}">
                <a16:creationId xmlns:a16="http://schemas.microsoft.com/office/drawing/2014/main" id="{975F2817-83BE-D3AA-5C65-0C754D7D69BC}"/>
              </a:ext>
            </a:extLst>
          </p:cNvPr>
          <p:cNvGrpSpPr/>
          <p:nvPr/>
        </p:nvGrpSpPr>
        <p:grpSpPr>
          <a:xfrm>
            <a:off x="9444832" y="1892864"/>
            <a:ext cx="1015012" cy="2021768"/>
            <a:chOff x="7739699" y="331512"/>
            <a:chExt cx="1015012" cy="2021768"/>
          </a:xfrm>
        </p:grpSpPr>
        <p:sp>
          <p:nvSpPr>
            <p:cNvPr id="63"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4"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10" name="テキスト ボックス 31">
            <a:extLst>
              <a:ext uri="{FF2B5EF4-FFF2-40B4-BE49-F238E27FC236}">
                <a16:creationId xmlns:a16="http://schemas.microsoft.com/office/drawing/2014/main" id="{52AE7D25-EE8B-230F-5B5B-7D380BE5E9E5}"/>
              </a:ext>
            </a:extLst>
          </p:cNvPr>
          <p:cNvSpPr txBox="1"/>
          <p:nvPr/>
        </p:nvSpPr>
        <p:spPr>
          <a:xfrm>
            <a:off x="9155366" y="3821842"/>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11" name="テキスト ボックス 32">
            <a:extLst>
              <a:ext uri="{FF2B5EF4-FFF2-40B4-BE49-F238E27FC236}">
                <a16:creationId xmlns:a16="http://schemas.microsoft.com/office/drawing/2014/main" id="{B163E589-ED70-6235-3399-1D2A91F825EB}"/>
              </a:ext>
            </a:extLst>
          </p:cNvPr>
          <p:cNvSpPr txBox="1"/>
          <p:nvPr/>
        </p:nvSpPr>
        <p:spPr>
          <a:xfrm>
            <a:off x="8644661" y="2266473"/>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12" name="テキスト ボックス 33">
            <a:extLst>
              <a:ext uri="{FF2B5EF4-FFF2-40B4-BE49-F238E27FC236}">
                <a16:creationId xmlns:a16="http://schemas.microsoft.com/office/drawing/2014/main" id="{CDF008D0-5530-1F6F-0268-778D6A8C227F}"/>
              </a:ext>
            </a:extLst>
          </p:cNvPr>
          <p:cNvSpPr txBox="1"/>
          <p:nvPr/>
        </p:nvSpPr>
        <p:spPr>
          <a:xfrm>
            <a:off x="8152326" y="1960839"/>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13" name="テキスト ボックス 34">
            <a:extLst>
              <a:ext uri="{FF2B5EF4-FFF2-40B4-BE49-F238E27FC236}">
                <a16:creationId xmlns:a16="http://schemas.microsoft.com/office/drawing/2014/main" id="{805FC481-3394-E393-8F82-25D94BED8EF5}"/>
              </a:ext>
            </a:extLst>
          </p:cNvPr>
          <p:cNvSpPr txBox="1"/>
          <p:nvPr/>
        </p:nvSpPr>
        <p:spPr>
          <a:xfrm>
            <a:off x="7417302" y="1901194"/>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14" name="グループ化 35">
            <a:extLst>
              <a:ext uri="{FF2B5EF4-FFF2-40B4-BE49-F238E27FC236}">
                <a16:creationId xmlns:a16="http://schemas.microsoft.com/office/drawing/2014/main" id="{52A4B6CD-8960-8129-BB40-344F9BB847F6}"/>
              </a:ext>
            </a:extLst>
          </p:cNvPr>
          <p:cNvGrpSpPr/>
          <p:nvPr/>
        </p:nvGrpSpPr>
        <p:grpSpPr>
          <a:xfrm>
            <a:off x="6738059" y="4091524"/>
            <a:ext cx="1339991" cy="1658699"/>
            <a:chOff x="4758751" y="2157579"/>
            <a:chExt cx="1122696" cy="1658699"/>
          </a:xfrm>
        </p:grpSpPr>
        <p:sp>
          <p:nvSpPr>
            <p:cNvPr id="61"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2"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15" name="グループ化 38">
            <a:extLst>
              <a:ext uri="{FF2B5EF4-FFF2-40B4-BE49-F238E27FC236}">
                <a16:creationId xmlns:a16="http://schemas.microsoft.com/office/drawing/2014/main" id="{397BC963-FCEC-5F39-649B-B16F44B9C6CE}"/>
              </a:ext>
            </a:extLst>
          </p:cNvPr>
          <p:cNvGrpSpPr/>
          <p:nvPr/>
        </p:nvGrpSpPr>
        <p:grpSpPr>
          <a:xfrm>
            <a:off x="5589001" y="1827645"/>
            <a:ext cx="997151" cy="1626596"/>
            <a:chOff x="4298861" y="71418"/>
            <a:chExt cx="822635" cy="1626596"/>
          </a:xfrm>
        </p:grpSpPr>
        <p:sp>
          <p:nvSpPr>
            <p:cNvPr id="59"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0"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16" name="グループ化 41">
            <a:extLst>
              <a:ext uri="{FF2B5EF4-FFF2-40B4-BE49-F238E27FC236}">
                <a16:creationId xmlns:a16="http://schemas.microsoft.com/office/drawing/2014/main" id="{A241D8DA-41AB-0926-A2A2-24567C8339EA}"/>
              </a:ext>
            </a:extLst>
          </p:cNvPr>
          <p:cNvGrpSpPr/>
          <p:nvPr/>
        </p:nvGrpSpPr>
        <p:grpSpPr>
          <a:xfrm>
            <a:off x="5123798" y="3984241"/>
            <a:ext cx="893646" cy="1074145"/>
            <a:chOff x="3821741" y="2742133"/>
            <a:chExt cx="596518" cy="1074145"/>
          </a:xfrm>
        </p:grpSpPr>
        <p:sp>
          <p:nvSpPr>
            <p:cNvPr id="57"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8"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17" name="グループ化 44">
            <a:extLst>
              <a:ext uri="{FF2B5EF4-FFF2-40B4-BE49-F238E27FC236}">
                <a16:creationId xmlns:a16="http://schemas.microsoft.com/office/drawing/2014/main" id="{F7427775-B397-9951-BCC7-D6D4DA6AC99B}"/>
              </a:ext>
            </a:extLst>
          </p:cNvPr>
          <p:cNvGrpSpPr/>
          <p:nvPr/>
        </p:nvGrpSpPr>
        <p:grpSpPr>
          <a:xfrm>
            <a:off x="4572988" y="2091648"/>
            <a:ext cx="963174" cy="1355521"/>
            <a:chOff x="2222243" y="89518"/>
            <a:chExt cx="963174" cy="1355521"/>
          </a:xfrm>
        </p:grpSpPr>
        <p:sp>
          <p:nvSpPr>
            <p:cNvPr id="55"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6"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18" name="グループ化 47">
            <a:extLst>
              <a:ext uri="{FF2B5EF4-FFF2-40B4-BE49-F238E27FC236}">
                <a16:creationId xmlns:a16="http://schemas.microsoft.com/office/drawing/2014/main" id="{B564882E-8793-B4E8-FA32-25D77C6F5827}"/>
              </a:ext>
            </a:extLst>
          </p:cNvPr>
          <p:cNvGrpSpPr/>
          <p:nvPr/>
        </p:nvGrpSpPr>
        <p:grpSpPr>
          <a:xfrm>
            <a:off x="3956911" y="4089077"/>
            <a:ext cx="1044057" cy="1526511"/>
            <a:chOff x="2784222" y="2239438"/>
            <a:chExt cx="783039" cy="1526511"/>
          </a:xfrm>
        </p:grpSpPr>
        <p:sp>
          <p:nvSpPr>
            <p:cNvPr id="53"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4"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19" name="グループ化 50">
            <a:extLst>
              <a:ext uri="{FF2B5EF4-FFF2-40B4-BE49-F238E27FC236}">
                <a16:creationId xmlns:a16="http://schemas.microsoft.com/office/drawing/2014/main" id="{2E7FCD6E-D478-FA30-BF26-0896189A69D1}"/>
              </a:ext>
            </a:extLst>
          </p:cNvPr>
          <p:cNvGrpSpPr/>
          <p:nvPr/>
        </p:nvGrpSpPr>
        <p:grpSpPr>
          <a:xfrm>
            <a:off x="3215743" y="2420992"/>
            <a:ext cx="3123730" cy="2039217"/>
            <a:chOff x="1205811" y="-1400625"/>
            <a:chExt cx="1846233" cy="2977434"/>
          </a:xfrm>
        </p:grpSpPr>
        <p:sp>
          <p:nvSpPr>
            <p:cNvPr id="51"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2"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20" name="グループ化 53">
            <a:extLst>
              <a:ext uri="{FF2B5EF4-FFF2-40B4-BE49-F238E27FC236}">
                <a16:creationId xmlns:a16="http://schemas.microsoft.com/office/drawing/2014/main" id="{3C1FA76E-D827-EE56-9F75-2F30C99122F9}"/>
              </a:ext>
            </a:extLst>
          </p:cNvPr>
          <p:cNvGrpSpPr/>
          <p:nvPr/>
        </p:nvGrpSpPr>
        <p:grpSpPr>
          <a:xfrm>
            <a:off x="2970196" y="4147273"/>
            <a:ext cx="790239" cy="1510147"/>
            <a:chOff x="2022891" y="2274853"/>
            <a:chExt cx="491092" cy="1510147"/>
          </a:xfrm>
        </p:grpSpPr>
        <p:sp>
          <p:nvSpPr>
            <p:cNvPr id="49"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0"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21" name="グループ化 56">
            <a:extLst>
              <a:ext uri="{FF2B5EF4-FFF2-40B4-BE49-F238E27FC236}">
                <a16:creationId xmlns:a16="http://schemas.microsoft.com/office/drawing/2014/main" id="{D988B53A-AEB9-FD2B-6E88-390C27612323}"/>
              </a:ext>
            </a:extLst>
          </p:cNvPr>
          <p:cNvGrpSpPr/>
          <p:nvPr/>
        </p:nvGrpSpPr>
        <p:grpSpPr>
          <a:xfrm>
            <a:off x="2534371" y="1868884"/>
            <a:ext cx="790239" cy="1526511"/>
            <a:chOff x="1610119" y="12105"/>
            <a:chExt cx="530336" cy="1526511"/>
          </a:xfrm>
        </p:grpSpPr>
        <p:sp>
          <p:nvSpPr>
            <p:cNvPr id="47"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8"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22" name="グループ化 59">
            <a:extLst>
              <a:ext uri="{FF2B5EF4-FFF2-40B4-BE49-F238E27FC236}">
                <a16:creationId xmlns:a16="http://schemas.microsoft.com/office/drawing/2014/main" id="{7C05A752-326E-2407-3B40-C6650FFA3A56}"/>
              </a:ext>
            </a:extLst>
          </p:cNvPr>
          <p:cNvGrpSpPr/>
          <p:nvPr/>
        </p:nvGrpSpPr>
        <p:grpSpPr>
          <a:xfrm>
            <a:off x="2137507" y="2957390"/>
            <a:ext cx="4079200" cy="2726740"/>
            <a:chOff x="-2309449" y="2289767"/>
            <a:chExt cx="4079200" cy="2726740"/>
          </a:xfrm>
        </p:grpSpPr>
        <p:sp>
          <p:nvSpPr>
            <p:cNvPr id="45"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6"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23" name="グループ化 62">
            <a:extLst>
              <a:ext uri="{FF2B5EF4-FFF2-40B4-BE49-F238E27FC236}">
                <a16:creationId xmlns:a16="http://schemas.microsoft.com/office/drawing/2014/main" id="{A673683E-64E1-C810-E1E3-E108E46C7894}"/>
              </a:ext>
            </a:extLst>
          </p:cNvPr>
          <p:cNvGrpSpPr/>
          <p:nvPr/>
        </p:nvGrpSpPr>
        <p:grpSpPr>
          <a:xfrm>
            <a:off x="1534066" y="1937125"/>
            <a:ext cx="670301" cy="1526511"/>
            <a:chOff x="989797" y="0"/>
            <a:chExt cx="426316" cy="1526511"/>
          </a:xfrm>
        </p:grpSpPr>
        <p:sp>
          <p:nvSpPr>
            <p:cNvPr id="43"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4"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24" name="楕円 65">
            <a:extLst>
              <a:ext uri="{FF2B5EF4-FFF2-40B4-BE49-F238E27FC236}">
                <a16:creationId xmlns:a16="http://schemas.microsoft.com/office/drawing/2014/main" id="{4DC75DF1-3F80-FDA4-CAAD-46D807446489}"/>
              </a:ext>
            </a:extLst>
          </p:cNvPr>
          <p:cNvSpPr/>
          <p:nvPr/>
        </p:nvSpPr>
        <p:spPr>
          <a:xfrm>
            <a:off x="9927768" y="3551941"/>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5" name="楕円 66">
            <a:extLst>
              <a:ext uri="{FF2B5EF4-FFF2-40B4-BE49-F238E27FC236}">
                <a16:creationId xmlns:a16="http://schemas.microsoft.com/office/drawing/2014/main" id="{6D671A25-1B7D-DCB3-2297-8E0631FF96E7}"/>
              </a:ext>
            </a:extLst>
          </p:cNvPr>
          <p:cNvSpPr/>
          <p:nvPr/>
        </p:nvSpPr>
        <p:spPr>
          <a:xfrm>
            <a:off x="9386933" y="3551936"/>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6" name="楕円 67">
            <a:extLst>
              <a:ext uri="{FF2B5EF4-FFF2-40B4-BE49-F238E27FC236}">
                <a16:creationId xmlns:a16="http://schemas.microsoft.com/office/drawing/2014/main" id="{1E4707CF-EA59-A6D9-8793-42952C63433E}"/>
              </a:ext>
            </a:extLst>
          </p:cNvPr>
          <p:cNvSpPr/>
          <p:nvPr/>
        </p:nvSpPr>
        <p:spPr>
          <a:xfrm>
            <a:off x="8857249" y="3557521"/>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7" name="楕円 68">
            <a:extLst>
              <a:ext uri="{FF2B5EF4-FFF2-40B4-BE49-F238E27FC236}">
                <a16:creationId xmlns:a16="http://schemas.microsoft.com/office/drawing/2014/main" id="{0CE6FC6F-B57A-9680-734B-3EA04AA87354}"/>
              </a:ext>
            </a:extLst>
          </p:cNvPr>
          <p:cNvSpPr/>
          <p:nvPr/>
        </p:nvSpPr>
        <p:spPr>
          <a:xfrm>
            <a:off x="8316413" y="3563094"/>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8" name="楕円 69">
            <a:extLst>
              <a:ext uri="{FF2B5EF4-FFF2-40B4-BE49-F238E27FC236}">
                <a16:creationId xmlns:a16="http://schemas.microsoft.com/office/drawing/2014/main" id="{B272743C-BC3F-58B8-F6D1-D7FC143E6A23}"/>
              </a:ext>
            </a:extLst>
          </p:cNvPr>
          <p:cNvSpPr/>
          <p:nvPr/>
        </p:nvSpPr>
        <p:spPr>
          <a:xfrm>
            <a:off x="7808332" y="3563084"/>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9" name="楕円 70">
            <a:extLst>
              <a:ext uri="{FF2B5EF4-FFF2-40B4-BE49-F238E27FC236}">
                <a16:creationId xmlns:a16="http://schemas.microsoft.com/office/drawing/2014/main" id="{FE97B252-72D0-9CE3-F921-624BA043D0C0}"/>
              </a:ext>
            </a:extLst>
          </p:cNvPr>
          <p:cNvSpPr/>
          <p:nvPr/>
        </p:nvSpPr>
        <p:spPr>
          <a:xfrm>
            <a:off x="6880082" y="3566801"/>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0" name="楕円 71">
            <a:extLst>
              <a:ext uri="{FF2B5EF4-FFF2-40B4-BE49-F238E27FC236}">
                <a16:creationId xmlns:a16="http://schemas.microsoft.com/office/drawing/2014/main" id="{2673561F-7801-4CE8-3D08-6A6ACC3E2BDC}"/>
              </a:ext>
            </a:extLst>
          </p:cNvPr>
          <p:cNvSpPr/>
          <p:nvPr/>
        </p:nvSpPr>
        <p:spPr>
          <a:xfrm>
            <a:off x="5929284" y="3574244"/>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1" name="楕円 72">
            <a:extLst>
              <a:ext uri="{FF2B5EF4-FFF2-40B4-BE49-F238E27FC236}">
                <a16:creationId xmlns:a16="http://schemas.microsoft.com/office/drawing/2014/main" id="{9705AF0A-8FE5-1F34-25E8-F9A86D30961B}"/>
              </a:ext>
            </a:extLst>
          </p:cNvPr>
          <p:cNvSpPr/>
          <p:nvPr/>
        </p:nvSpPr>
        <p:spPr>
          <a:xfrm>
            <a:off x="5430067" y="357424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2" name="楕円 73">
            <a:extLst>
              <a:ext uri="{FF2B5EF4-FFF2-40B4-BE49-F238E27FC236}">
                <a16:creationId xmlns:a16="http://schemas.microsoft.com/office/drawing/2014/main" id="{3DA4BDC2-258D-7BC7-F1A4-E3A155B074F7}"/>
              </a:ext>
            </a:extLst>
          </p:cNvPr>
          <p:cNvSpPr/>
          <p:nvPr/>
        </p:nvSpPr>
        <p:spPr>
          <a:xfrm>
            <a:off x="4899101" y="3581679"/>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3" name="楕円 74">
            <a:extLst>
              <a:ext uri="{FF2B5EF4-FFF2-40B4-BE49-F238E27FC236}">
                <a16:creationId xmlns:a16="http://schemas.microsoft.com/office/drawing/2014/main" id="{64ADC48E-E6D3-747D-1B3F-B75A4BB9BC3B}"/>
              </a:ext>
            </a:extLst>
          </p:cNvPr>
          <p:cNvSpPr/>
          <p:nvPr/>
        </p:nvSpPr>
        <p:spPr>
          <a:xfrm>
            <a:off x="4308085" y="356783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4" name="楕円 75">
            <a:extLst>
              <a:ext uri="{FF2B5EF4-FFF2-40B4-BE49-F238E27FC236}">
                <a16:creationId xmlns:a16="http://schemas.microsoft.com/office/drawing/2014/main" id="{723632FA-C6DC-6BDD-F8A6-30A7DED2CB05}"/>
              </a:ext>
            </a:extLst>
          </p:cNvPr>
          <p:cNvSpPr/>
          <p:nvPr/>
        </p:nvSpPr>
        <p:spPr>
          <a:xfrm>
            <a:off x="3711501" y="3559372"/>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5" name="楕円 76">
            <a:extLst>
              <a:ext uri="{FF2B5EF4-FFF2-40B4-BE49-F238E27FC236}">
                <a16:creationId xmlns:a16="http://schemas.microsoft.com/office/drawing/2014/main" id="{62ED6C15-E174-2860-BBEF-3073BB75DE4F}"/>
              </a:ext>
            </a:extLst>
          </p:cNvPr>
          <p:cNvSpPr/>
          <p:nvPr/>
        </p:nvSpPr>
        <p:spPr>
          <a:xfrm>
            <a:off x="3208552" y="355998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6" name="楕円 77">
            <a:extLst>
              <a:ext uri="{FF2B5EF4-FFF2-40B4-BE49-F238E27FC236}">
                <a16:creationId xmlns:a16="http://schemas.microsoft.com/office/drawing/2014/main" id="{5AFF632B-C93C-4596-EFE7-18A2967B1DA9}"/>
              </a:ext>
            </a:extLst>
          </p:cNvPr>
          <p:cNvSpPr/>
          <p:nvPr/>
        </p:nvSpPr>
        <p:spPr>
          <a:xfrm>
            <a:off x="2735331" y="3552545"/>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7" name="楕円 78">
            <a:extLst>
              <a:ext uri="{FF2B5EF4-FFF2-40B4-BE49-F238E27FC236}">
                <a16:creationId xmlns:a16="http://schemas.microsoft.com/office/drawing/2014/main" id="{59EFCD21-8225-FA80-B898-214F7993DC41}"/>
              </a:ext>
            </a:extLst>
          </p:cNvPr>
          <p:cNvSpPr/>
          <p:nvPr/>
        </p:nvSpPr>
        <p:spPr>
          <a:xfrm>
            <a:off x="2267419" y="35761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8" name="楕円 79">
            <a:extLst>
              <a:ext uri="{FF2B5EF4-FFF2-40B4-BE49-F238E27FC236}">
                <a16:creationId xmlns:a16="http://schemas.microsoft.com/office/drawing/2014/main" id="{672BC2BD-3E38-F25F-027D-6610D936D578}"/>
              </a:ext>
            </a:extLst>
          </p:cNvPr>
          <p:cNvSpPr/>
          <p:nvPr/>
        </p:nvSpPr>
        <p:spPr>
          <a:xfrm>
            <a:off x="1698711" y="3542647"/>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9" name="楕円 1">
            <a:extLst>
              <a:ext uri="{FF2B5EF4-FFF2-40B4-BE49-F238E27FC236}">
                <a16:creationId xmlns:a16="http://schemas.microsoft.com/office/drawing/2014/main" id="{6DAE91D8-7811-E0BB-6405-EDE8067E623A}"/>
              </a:ext>
            </a:extLst>
          </p:cNvPr>
          <p:cNvSpPr/>
          <p:nvPr/>
        </p:nvSpPr>
        <p:spPr>
          <a:xfrm>
            <a:off x="6394068" y="3574244"/>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40" name="テキスト ボックス 2">
            <a:extLst>
              <a:ext uri="{FF2B5EF4-FFF2-40B4-BE49-F238E27FC236}">
                <a16:creationId xmlns:a16="http://schemas.microsoft.com/office/drawing/2014/main" id="{795C6201-8E75-2DC9-693D-F3839338E9F9}"/>
              </a:ext>
            </a:extLst>
          </p:cNvPr>
          <p:cNvSpPr txBox="1"/>
          <p:nvPr/>
        </p:nvSpPr>
        <p:spPr>
          <a:xfrm>
            <a:off x="6101814" y="3818365"/>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41" name="テキスト ボックス 4">
            <a:extLst>
              <a:ext uri="{FF2B5EF4-FFF2-40B4-BE49-F238E27FC236}">
                <a16:creationId xmlns:a16="http://schemas.microsoft.com/office/drawing/2014/main" id="{3066E0AE-9871-B5BB-18C5-3F6BE252F1CE}"/>
              </a:ext>
            </a:extLst>
          </p:cNvPr>
          <p:cNvSpPr txBox="1"/>
          <p:nvPr/>
        </p:nvSpPr>
        <p:spPr>
          <a:xfrm>
            <a:off x="6494145" y="1838589"/>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42" name="楕円 8">
            <a:extLst>
              <a:ext uri="{FF2B5EF4-FFF2-40B4-BE49-F238E27FC236}">
                <a16:creationId xmlns:a16="http://schemas.microsoft.com/office/drawing/2014/main" id="{135793AD-CF30-28A8-F1CE-CA4B55ADCA8B}"/>
              </a:ext>
            </a:extLst>
          </p:cNvPr>
          <p:cNvSpPr/>
          <p:nvPr/>
        </p:nvSpPr>
        <p:spPr>
          <a:xfrm>
            <a:off x="7335602" y="3572693"/>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Tree>
    <p:extLst>
      <p:ext uri="{BB962C8B-B14F-4D97-AF65-F5344CB8AC3E}">
        <p14:creationId xmlns:p14="http://schemas.microsoft.com/office/powerpoint/2010/main" val="357364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E5F-7EBE-55E4-85F8-5DC79976AC2F}"/>
              </a:ext>
            </a:extLst>
          </p:cNvPr>
          <p:cNvSpPr>
            <a:spLocks noGrp="1"/>
          </p:cNvSpPr>
          <p:nvPr>
            <p:ph type="title"/>
          </p:nvPr>
        </p:nvSpPr>
        <p:spPr/>
        <p:txBody>
          <a:bodyPr/>
          <a:lstStyle/>
          <a:p>
            <a:r>
              <a:rPr lang="en-US" dirty="0"/>
              <a:t>802.15.9a KMP Transport</a:t>
            </a:r>
          </a:p>
        </p:txBody>
      </p:sp>
      <p:sp>
        <p:nvSpPr>
          <p:cNvPr id="3" name="Content Placeholder 2">
            <a:extLst>
              <a:ext uri="{FF2B5EF4-FFF2-40B4-BE49-F238E27FC236}">
                <a16:creationId xmlns:a16="http://schemas.microsoft.com/office/drawing/2014/main" id="{58EC3D11-E408-28F1-702E-0FADE3B7BC92}"/>
              </a:ext>
            </a:extLst>
          </p:cNvPr>
          <p:cNvSpPr>
            <a:spLocks noGrp="1"/>
          </p:cNvSpPr>
          <p:nvPr>
            <p:ph idx="1"/>
          </p:nvPr>
        </p:nvSpPr>
        <p:spPr>
          <a:xfrm>
            <a:off x="551384" y="2779211"/>
            <a:ext cx="5544616" cy="3392987"/>
          </a:xfrm>
        </p:spPr>
        <p:txBody>
          <a:bodyPr>
            <a:normAutofit fontScale="92500" lnSpcReduction="10000"/>
          </a:bodyPr>
          <a:lstStyle/>
          <a:p>
            <a:pPr>
              <a:buFont typeface="Arial" panose="020B0604020202020204" pitchFamily="34" charset="0"/>
              <a:buChar char="•"/>
            </a:pPr>
            <a:r>
              <a:rPr lang="en-US" dirty="0"/>
              <a:t>State: draft development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Update and send out call for participation and call for proposals.</a:t>
            </a:r>
          </a:p>
          <a:p>
            <a:pPr lvl="1">
              <a:buFont typeface="Arial" panose="020B0604020202020204" pitchFamily="34" charset="0"/>
              <a:buChar char="•"/>
            </a:pPr>
            <a:r>
              <a:rPr lang="en-US" dirty="0"/>
              <a:t>Update list of changes needed to the IEEE Std 802.15.9 for adding EDHOC KMP </a:t>
            </a:r>
          </a:p>
          <a:p>
            <a:pPr>
              <a:buFont typeface="Arial" panose="020B0604020202020204" pitchFamily="34" charset="0"/>
              <a:buChar char="•"/>
            </a:pPr>
            <a:r>
              <a:rPr lang="en-US" dirty="0"/>
              <a:t>Opening and closing report: </a:t>
            </a:r>
            <a:r>
              <a:rPr lang="en-US" dirty="0">
                <a:hlinkClick r:id="rId2"/>
              </a:rPr>
              <a:t>https://mentor.ieee.org/802.15/dcn/24/15-24-0601-01-009a-november-opening-and-closing.pptx</a:t>
            </a:r>
            <a:endParaRPr lang="en-US" dirty="0"/>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D7B58B-22A8-92A7-ADC0-783ED8B73CD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6D5E12-6566-28B3-A74B-6368424634A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75736BA-4F1A-D3DA-266B-246EF5B65C35}"/>
              </a:ext>
            </a:extLst>
          </p:cNvPr>
          <p:cNvSpPr>
            <a:spLocks noGrp="1"/>
          </p:cNvSpPr>
          <p:nvPr>
            <p:ph type="dt" idx="15"/>
          </p:nvPr>
        </p:nvSpPr>
        <p:spPr/>
        <p:txBody>
          <a:bodyPr/>
          <a:lstStyle/>
          <a:p>
            <a:r>
              <a:rPr lang="en-US"/>
              <a:t>Nov 2024</a:t>
            </a:r>
            <a:endParaRPr lang="en-GB" dirty="0"/>
          </a:p>
        </p:txBody>
      </p:sp>
      <p:pic>
        <p:nvPicPr>
          <p:cNvPr id="7" name="table">
            <a:extLst>
              <a:ext uri="{FF2B5EF4-FFF2-40B4-BE49-F238E27FC236}">
                <a16:creationId xmlns:a16="http://schemas.microsoft.com/office/drawing/2014/main" id="{575C3B88-519C-74CA-F1EE-A43AFC03E890}"/>
              </a:ext>
            </a:extLst>
          </p:cNvPr>
          <p:cNvPicPr>
            <a:picLocks noChangeAspect="1"/>
          </p:cNvPicPr>
          <p:nvPr/>
        </p:nvPicPr>
        <p:blipFill>
          <a:blip r:embed="rId3"/>
          <a:stretch>
            <a:fillRect/>
          </a:stretch>
        </p:blipFill>
        <p:spPr>
          <a:xfrm>
            <a:off x="6107264" y="2780928"/>
            <a:ext cx="5780078" cy="3435798"/>
          </a:xfrm>
          <a:prstGeom prst="rect">
            <a:avLst/>
          </a:prstGeom>
        </p:spPr>
      </p:pic>
      <p:sp>
        <p:nvSpPr>
          <p:cNvPr id="8" name="Content Placeholder 2">
            <a:extLst>
              <a:ext uri="{FF2B5EF4-FFF2-40B4-BE49-F238E27FC236}">
                <a16:creationId xmlns:a16="http://schemas.microsoft.com/office/drawing/2014/main" id="{712300CE-8300-FBC6-C7FE-44B0A9CE8C9E}"/>
              </a:ext>
            </a:extLst>
          </p:cNvPr>
          <p:cNvSpPr txBox="1">
            <a:spLocks/>
          </p:cNvSpPr>
          <p:nvPr/>
        </p:nvSpPr>
        <p:spPr bwMode="auto">
          <a:xfrm>
            <a:off x="565122" y="1714193"/>
            <a:ext cx="11161240" cy="6089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Extensions to key management: extending to support EDHOC</a:t>
            </a:r>
          </a:p>
          <a:p>
            <a:pPr lvl="1" algn="ctr">
              <a:buFont typeface="Arial" panose="020B0604020202020204" pitchFamily="34" charset="0"/>
              <a:buChar char="•"/>
            </a:pPr>
            <a:endParaRPr lang="en-US" kern="0" dirty="0"/>
          </a:p>
          <a:p>
            <a:pPr marL="457200" lvl="1" indent="0" algn="ctr"/>
            <a:endParaRPr lang="en-US" kern="0" dirty="0"/>
          </a:p>
        </p:txBody>
      </p:sp>
    </p:spTree>
    <p:extLst>
      <p:ext uri="{BB962C8B-B14F-4D97-AF65-F5344CB8AC3E}">
        <p14:creationId xmlns:p14="http://schemas.microsoft.com/office/powerpoint/2010/main" val="69772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D5B9-3719-0648-FD8C-4A6ECDE7BF86}"/>
              </a:ext>
            </a:extLst>
          </p:cNvPr>
          <p:cNvSpPr>
            <a:spLocks noGrp="1"/>
          </p:cNvSpPr>
          <p:nvPr>
            <p:ph type="title"/>
          </p:nvPr>
        </p:nvSpPr>
        <p:spPr>
          <a:xfrm>
            <a:off x="914401" y="685801"/>
            <a:ext cx="10361084" cy="654967"/>
          </a:xfrm>
        </p:spPr>
        <p:txBody>
          <a:bodyPr/>
          <a:lstStyle/>
          <a:p>
            <a:r>
              <a:rPr lang="en-US" dirty="0"/>
              <a:t>IG Access</a:t>
            </a:r>
          </a:p>
        </p:txBody>
      </p:sp>
      <p:sp>
        <p:nvSpPr>
          <p:cNvPr id="3" name="Content Placeholder 2">
            <a:extLst>
              <a:ext uri="{FF2B5EF4-FFF2-40B4-BE49-F238E27FC236}">
                <a16:creationId xmlns:a16="http://schemas.microsoft.com/office/drawing/2014/main" id="{4A4A61B1-3101-D0BF-8D19-9A7A37079616}"/>
              </a:ext>
            </a:extLst>
          </p:cNvPr>
          <p:cNvSpPr>
            <a:spLocks noGrp="1"/>
          </p:cNvSpPr>
          <p:nvPr>
            <p:ph idx="1"/>
          </p:nvPr>
        </p:nvSpPr>
        <p:spPr>
          <a:xfrm>
            <a:off x="914401" y="1420144"/>
            <a:ext cx="10361084" cy="4889175"/>
          </a:xfrm>
        </p:spPr>
        <p:txBody>
          <a:bodyPr>
            <a:normAutofit fontScale="92500" lnSpcReduction="20000"/>
          </a:bodyPr>
          <a:lstStyle/>
          <a:p>
            <a:pPr>
              <a:buFont typeface="Arial" panose="020B0604020202020204" pitchFamily="34" charset="0"/>
              <a:buChar char="•"/>
            </a:pPr>
            <a:r>
              <a:rPr lang="en-US" dirty="0"/>
              <a:t>Purpose: to explore potential enhancements to support better spectrum access to support sharing through coexistence</a:t>
            </a:r>
          </a:p>
          <a:p>
            <a:pPr>
              <a:buFont typeface="Arial" panose="020B0604020202020204" pitchFamily="34" charset="0"/>
              <a:buChar char="•"/>
            </a:pPr>
            <a:r>
              <a:rPr lang="en-US" dirty="0"/>
              <a:t>Output: recommendations or information for the Working Group</a:t>
            </a:r>
          </a:p>
          <a:p>
            <a:pPr>
              <a:buFont typeface="Arial" panose="020B0604020202020204" pitchFamily="34" charset="0"/>
              <a:buChar char="•"/>
            </a:pPr>
            <a:r>
              <a:rPr lang="en-US" dirty="0"/>
              <a:t>Short term focus:  U-NII 6 GHz band</a:t>
            </a:r>
          </a:p>
          <a:p>
            <a:pPr lvl="1">
              <a:buFont typeface="Arial" panose="020B0604020202020204" pitchFamily="34" charset="0"/>
              <a:buChar char="•"/>
            </a:pPr>
            <a:r>
              <a:rPr lang="en-US" dirty="0"/>
              <a:t>Consider present occupants (includes UWB)</a:t>
            </a:r>
          </a:p>
          <a:p>
            <a:pPr lvl="1">
              <a:buFont typeface="Arial" panose="020B0604020202020204" pitchFamily="34" charset="0"/>
              <a:buChar char="•"/>
            </a:pPr>
            <a:r>
              <a:rPr lang="en-US" dirty="0"/>
              <a:t>Consider future growth in occupation and use</a:t>
            </a:r>
          </a:p>
          <a:p>
            <a:pPr>
              <a:buFont typeface="Arial" panose="020B0604020202020204" pitchFamily="34" charset="0"/>
              <a:buChar char="•"/>
            </a:pPr>
            <a:r>
              <a:rPr lang="en-US" dirty="0"/>
              <a:t>Support (Not preempt or disrupt) efforts in other projects</a:t>
            </a:r>
          </a:p>
          <a:p>
            <a:pPr>
              <a:buFont typeface="Arial" panose="020B0604020202020204" pitchFamily="34" charset="0"/>
              <a:buChar char="•"/>
            </a:pPr>
            <a:r>
              <a:rPr lang="en-US" dirty="0"/>
              <a:t>Some goals:</a:t>
            </a:r>
          </a:p>
          <a:p>
            <a:pPr lvl="1">
              <a:buFont typeface="Arial" panose="020B0604020202020204" pitchFamily="34" charset="0"/>
              <a:buChar char="•"/>
            </a:pPr>
            <a:r>
              <a:rPr lang="en-US" dirty="0"/>
              <a:t>Support for a diversity of uses </a:t>
            </a:r>
          </a:p>
          <a:p>
            <a:pPr lvl="1">
              <a:buFont typeface="Arial" panose="020B0604020202020204" pitchFamily="34" charset="0"/>
              <a:buChar char="•"/>
            </a:pPr>
            <a:r>
              <a:rPr lang="en-US" dirty="0"/>
              <a:t>Equal access and improved performance for all 802 wireless technologies</a:t>
            </a:r>
          </a:p>
          <a:p>
            <a:pPr>
              <a:buFont typeface="Arial" panose="020B0604020202020204" pitchFamily="34" charset="0"/>
              <a:buChar char="•"/>
            </a:pPr>
            <a:r>
              <a:rPr lang="en-US" dirty="0"/>
              <a:t>Technical contribution and discussion (to continue in January)</a:t>
            </a:r>
          </a:p>
          <a:p>
            <a:pPr lvl="1">
              <a:buFont typeface="Arial" panose="020B0604020202020204" pitchFamily="34" charset="0"/>
              <a:buChar char="•"/>
            </a:pPr>
            <a:r>
              <a:rPr lang="en-US" dirty="0"/>
              <a:t>Summarize key differences in requirements for various regulatory regions</a:t>
            </a:r>
          </a:p>
          <a:p>
            <a:pPr>
              <a:buFont typeface="Arial" panose="020B0604020202020204" pitchFamily="34" charset="0"/>
              <a:buChar char="•"/>
            </a:pPr>
            <a:r>
              <a:rPr lang="en-US" sz="2800" dirty="0">
                <a:latin typeface="Calibri" panose="020F0502020204030204" pitchFamily="34" charset="0"/>
              </a:rPr>
              <a:t>Participation encouraged!</a:t>
            </a:r>
          </a:p>
          <a:p>
            <a:pPr marL="457200" lvl="1" indent="0"/>
            <a:r>
              <a:rPr lang="en-US" dirty="0"/>
              <a:t>	</a:t>
            </a:r>
          </a:p>
          <a:p>
            <a:endParaRPr lang="en-US" dirty="0"/>
          </a:p>
        </p:txBody>
      </p:sp>
      <p:sp>
        <p:nvSpPr>
          <p:cNvPr id="4" name="Slide Number Placeholder 3">
            <a:extLst>
              <a:ext uri="{FF2B5EF4-FFF2-40B4-BE49-F238E27FC236}">
                <a16:creationId xmlns:a16="http://schemas.microsoft.com/office/drawing/2014/main" id="{E70EF0BC-689B-456E-4269-477246989A3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75FB335-09FB-1EE2-B9BA-11EAD0BBCCF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CFB9D15F-7DA2-0F60-6146-EBF87C4ADCF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3587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D7C-E5B2-811A-DC89-96F227E696D6}"/>
              </a:ext>
            </a:extLst>
          </p:cNvPr>
          <p:cNvSpPr>
            <a:spLocks noGrp="1"/>
          </p:cNvSpPr>
          <p:nvPr>
            <p:ph type="title"/>
          </p:nvPr>
        </p:nvSpPr>
        <p:spPr/>
        <p:txBody>
          <a:bodyPr/>
          <a:lstStyle/>
          <a:p>
            <a:r>
              <a:rPr lang="en-US" altLang="en-US" dirty="0">
                <a:solidFill>
                  <a:schemeClr val="tx2"/>
                </a:solidFill>
              </a:rPr>
              <a:t>Licensed Narrowband Amendment TG16t </a:t>
            </a:r>
            <a:endParaRPr lang="en-US" dirty="0"/>
          </a:p>
        </p:txBody>
      </p:sp>
      <p:sp>
        <p:nvSpPr>
          <p:cNvPr id="3" name="Content Placeholder 2">
            <a:extLst>
              <a:ext uri="{FF2B5EF4-FFF2-40B4-BE49-F238E27FC236}">
                <a16:creationId xmlns:a16="http://schemas.microsoft.com/office/drawing/2014/main" id="{97F57963-324F-B1D5-2071-6F7AE0260564}"/>
              </a:ext>
            </a:extLst>
          </p:cNvPr>
          <p:cNvSpPr>
            <a:spLocks noGrp="1"/>
          </p:cNvSpPr>
          <p:nvPr>
            <p:ph idx="1"/>
          </p:nvPr>
        </p:nvSpPr>
        <p:spPr/>
        <p:txBody>
          <a:bodyPr/>
          <a:lstStyle/>
          <a:p>
            <a:pPr>
              <a:buFont typeface="Arial" panose="020B0604020202020204" pitchFamily="34" charset="0"/>
              <a:buChar char="•"/>
            </a:pPr>
            <a:r>
              <a:rPr lang="en-US" dirty="0"/>
              <a:t>State: In SA ballot</a:t>
            </a:r>
          </a:p>
          <a:p>
            <a:pPr lvl="1">
              <a:buFont typeface="Arial" panose="020B0604020202020204" pitchFamily="34" charset="0"/>
              <a:buChar char="•"/>
            </a:pPr>
            <a:r>
              <a:rPr lang="en-US" dirty="0"/>
              <a:t>SA Ballot on P802.16t D4.0 closed October 19</a:t>
            </a:r>
            <a:r>
              <a:rPr lang="en-US" baseline="30000" dirty="0"/>
              <a:t>th</a:t>
            </a:r>
            <a:endParaRPr lang="en-US" dirty="0"/>
          </a:p>
          <a:p>
            <a:pPr lvl="1">
              <a:buFont typeface="Arial" panose="020B0604020202020204" pitchFamily="34" charset="0"/>
              <a:buChar char="•"/>
            </a:pPr>
            <a:r>
              <a:rPr lang="en-US" dirty="0"/>
              <a:t>Comment Resolution Spreadsheet in </a:t>
            </a:r>
            <a:r>
              <a:rPr lang="en-US" dirty="0">
                <a:hlinkClick r:id="rId2"/>
              </a:rPr>
              <a:t>802.15-24-0561r0</a:t>
            </a:r>
            <a:endParaRPr lang="en-US" dirty="0"/>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Complete comment resolution and initiation recirculation</a:t>
            </a:r>
          </a:p>
          <a:p>
            <a:pPr>
              <a:buFont typeface="Arial" panose="020B0604020202020204" pitchFamily="34" charset="0"/>
              <a:buChar char="•"/>
            </a:pPr>
            <a:r>
              <a:rPr lang="en-US" dirty="0"/>
              <a:t>Closing report: </a:t>
            </a:r>
            <a:r>
              <a:rPr lang="en-US" dirty="0">
                <a:hlinkClick r:id="rId3"/>
              </a:rPr>
              <a:t>https://mentor.ieee.org/802.15/dcn/24/15-24-0644-02-016t-nov-2024-tg16t-meeting-closing-report.pptx</a:t>
            </a:r>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AC074D-23CE-8A65-CB1E-0C3AF56B2F8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921EFF2-E3C8-B951-B9ED-CFFD8BD2BC0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BA0BB094-A5D7-5336-9959-2C3F18CB1782}"/>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940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DE47-0517-1DF2-3503-5B12E7D64F89}"/>
              </a:ext>
            </a:extLst>
          </p:cNvPr>
          <p:cNvSpPr>
            <a:spLocks noGrp="1"/>
          </p:cNvSpPr>
          <p:nvPr>
            <p:ph type="title"/>
          </p:nvPr>
        </p:nvSpPr>
        <p:spPr/>
        <p:txBody>
          <a:bodyPr/>
          <a:lstStyle/>
          <a:p>
            <a:r>
              <a:rPr lang="en-US" dirty="0"/>
              <a:t>Terahertz Standing Committee</a:t>
            </a:r>
          </a:p>
        </p:txBody>
      </p:sp>
      <p:sp>
        <p:nvSpPr>
          <p:cNvPr id="3" name="Content Placeholder 2">
            <a:extLst>
              <a:ext uri="{FF2B5EF4-FFF2-40B4-BE49-F238E27FC236}">
                <a16:creationId xmlns:a16="http://schemas.microsoft.com/office/drawing/2014/main" id="{3854C833-BD61-2F1B-F4CC-F7E7485B4878}"/>
              </a:ext>
            </a:extLst>
          </p:cNvPr>
          <p:cNvSpPr>
            <a:spLocks noGrp="1"/>
          </p:cNvSpPr>
          <p:nvPr>
            <p:ph idx="1"/>
          </p:nvPr>
        </p:nvSpPr>
        <p:spPr/>
        <p:txBody>
          <a:bodyPr/>
          <a:lstStyle/>
          <a:p>
            <a:r>
              <a:rPr lang="en-US" dirty="0"/>
              <a:t>Plans for January Interim:  An extended WG15 WNG meeting to accommodate multiple technical presentations including live demonstrations of THz implementations!</a:t>
            </a:r>
          </a:p>
          <a:p>
            <a:endParaRPr lang="en-US" dirty="0"/>
          </a:p>
        </p:txBody>
      </p:sp>
      <p:sp>
        <p:nvSpPr>
          <p:cNvPr id="4" name="Slide Number Placeholder 3">
            <a:extLst>
              <a:ext uri="{FF2B5EF4-FFF2-40B4-BE49-F238E27FC236}">
                <a16:creationId xmlns:a16="http://schemas.microsoft.com/office/drawing/2014/main" id="{5EE10177-F131-DE72-EC1D-17C67C1954A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8437CE-702D-B356-E02E-006A96B7ACE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6D385A95-B851-7EDB-3AD3-2AF2F820279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7284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Overview of current activities in WG15.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C6ABF-B22E-33D3-6CB0-58C48C611FE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1F63D1A-1185-12E0-702C-35A3CAA9396A}"/>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Working Group 15 November Agenda</a:t>
            </a:r>
          </a:p>
        </p:txBody>
      </p:sp>
      <p:sp>
        <p:nvSpPr>
          <p:cNvPr id="4098" name="Rectangle 2">
            <a:extLst>
              <a:ext uri="{FF2B5EF4-FFF2-40B4-BE49-F238E27FC236}">
                <a16:creationId xmlns:a16="http://schemas.microsoft.com/office/drawing/2014/main" id="{148CAC76-2F52-4B49-905D-FAA62C4C1768}"/>
              </a:ext>
            </a:extLst>
          </p:cNvPr>
          <p:cNvSpPr>
            <a:spLocks noGrp="1" noChangeArrowheads="1"/>
          </p:cNvSpPr>
          <p:nvPr>
            <p:ph idx="1"/>
          </p:nvPr>
        </p:nvSpPr>
        <p:spPr>
          <a:ln/>
        </p:spPr>
        <p:txBody>
          <a:bodyPr/>
          <a:lstStyle/>
          <a:p>
            <a:r>
              <a:rPr lang="en-US" dirty="0">
                <a:hlinkClick r:id="rId3"/>
              </a:rPr>
              <a:t>https://mentor.ieee.org/802.15/dcn/24/15-24-0545-05-0000-nov-2024-802-15-agenda.xlsx</a:t>
            </a: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A5151059-44FE-4F7E-A82E-9E8A70F99001}"/>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DBC08B70-3EFC-03D8-6BC1-188658A4D576}"/>
              </a:ext>
            </a:extLst>
          </p:cNvPr>
          <p:cNvSpPr>
            <a:spLocks noGrp="1"/>
          </p:cNvSpPr>
          <p:nvPr>
            <p:ph type="ftr" idx="14"/>
          </p:nvPr>
        </p:nvSpPr>
        <p:spPr/>
        <p:txBody>
          <a:bodyPr/>
          <a:lstStyle/>
          <a:p>
            <a:r>
              <a:rPr lang="en-GB"/>
              <a:t>Rolfe (BCA)</a:t>
            </a:r>
            <a:endParaRPr lang="en-GB" dirty="0"/>
          </a:p>
        </p:txBody>
      </p:sp>
      <p:sp>
        <p:nvSpPr>
          <p:cNvPr id="4" name="Date Placeholder 3">
            <a:extLst>
              <a:ext uri="{FF2B5EF4-FFF2-40B4-BE49-F238E27FC236}">
                <a16:creationId xmlns:a16="http://schemas.microsoft.com/office/drawing/2014/main" id="{043AE144-57D2-D50B-5395-9AB6DF36407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85912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rgbClr val="0070C0"/>
                </a:solidFill>
              </a:rPr>
              <a:t>802.15 Overview</a:t>
            </a:r>
            <a:endParaRPr lang="en-GB" dirty="0"/>
          </a:p>
        </p:txBody>
      </p:sp>
      <p:sp>
        <p:nvSpPr>
          <p:cNvPr id="5122" name="Rectangle 2"/>
          <p:cNvSpPr>
            <a:spLocks noGrp="1" noChangeArrowheads="1"/>
          </p:cNvSpPr>
          <p:nvPr>
            <p:ph idx="1"/>
          </p:nvPr>
        </p:nvSpPr>
        <p:spPr>
          <a:xfrm>
            <a:off x="914401" y="1628801"/>
            <a:ext cx="10361084" cy="4465614"/>
          </a:xfrm>
          <a:ln/>
        </p:spPr>
        <p:txBody>
          <a:bodyPr>
            <a:normAutofit fontScale="92500" lnSpcReduction="10000"/>
          </a:bodyPr>
          <a:lstStyle/>
          <a:p>
            <a:pPr marL="0" indent="0"/>
            <a:r>
              <a:rPr lang="en-US" dirty="0"/>
              <a:t>Wireless Specialty Networks Active standards:</a:t>
            </a:r>
          </a:p>
          <a:p>
            <a:pPr>
              <a:buFont typeface="Arial" panose="020B0604020202020204" pitchFamily="34" charset="0"/>
              <a:buChar char="•"/>
            </a:pPr>
            <a:r>
              <a:rPr lang="en-US" dirty="0"/>
              <a:t>802.15.3 - no active projects</a:t>
            </a:r>
          </a:p>
          <a:p>
            <a:pPr>
              <a:buFont typeface="Arial" panose="020B0604020202020204" pitchFamily="34" charset="0"/>
              <a:buChar char="•"/>
            </a:pPr>
            <a:r>
              <a:rPr lang="en-US" dirty="0"/>
              <a:t>802.15.4 - many current projects (see next slide)</a:t>
            </a:r>
          </a:p>
          <a:p>
            <a:pPr>
              <a:buFont typeface="Arial" panose="020B0604020202020204" pitchFamily="34" charset="0"/>
              <a:buChar char="•"/>
            </a:pPr>
            <a:r>
              <a:rPr lang="en-US" dirty="0"/>
              <a:t>802.15.6a Body Area Networks: Revision project, WG ballot comment resolutions</a:t>
            </a:r>
          </a:p>
          <a:p>
            <a:pPr>
              <a:buFont typeface="Arial" panose="020B0604020202020204" pitchFamily="34" charset="0"/>
              <a:buChar char="•"/>
            </a:pPr>
            <a:r>
              <a:rPr lang="en-US" dirty="0"/>
              <a:t>802.15.7a Higher Rate, Longer Range Optical, on December RevCom agenda</a:t>
            </a:r>
          </a:p>
          <a:p>
            <a:pPr>
              <a:buFont typeface="Arial" panose="020B0604020202020204" pitchFamily="34" charset="0"/>
              <a:buChar char="•"/>
            </a:pPr>
            <a:r>
              <a:rPr lang="en-US" dirty="0"/>
              <a:t>802.15.9a KMP Transport, extensions to key management: </a:t>
            </a:r>
            <a:r>
              <a:rPr lang="en-US" dirty="0" err="1"/>
              <a:t>Techinical</a:t>
            </a:r>
            <a:r>
              <a:rPr lang="en-US" dirty="0"/>
              <a:t> proposals</a:t>
            </a:r>
          </a:p>
          <a:p>
            <a:pPr>
              <a:buFont typeface="Arial" panose="020B0604020202020204" pitchFamily="34" charset="0"/>
              <a:buChar char="•"/>
            </a:pPr>
            <a:r>
              <a:rPr lang="en-US" dirty="0"/>
              <a:t>802.16t Extension to 802.16 for specific bands: Initial SA ballot complete, comment resolution and recirculation </a:t>
            </a:r>
          </a:p>
          <a:p>
            <a:pPr>
              <a:buFont typeface="Arial" panose="020B0604020202020204" pitchFamily="34" charset="0"/>
              <a:buChar char="•"/>
            </a:pPr>
            <a:r>
              <a:rPr lang="en-US" dirty="0"/>
              <a:t>Interest Group Access:  exploring potential new features to support more efficient spectrum usage via effective shared access</a:t>
            </a:r>
          </a:p>
          <a:p>
            <a:pPr>
              <a:buFont typeface="Arial" panose="020B0604020202020204" pitchFamily="34" charset="0"/>
              <a:buChar char="•"/>
            </a:pPr>
            <a:r>
              <a:rPr lang="en-US" dirty="0"/>
              <a:t>SC THz: discussing future THz communications with Terabit/second data rates (preview: some demonstrations scheduled for January WNG!)</a:t>
            </a:r>
          </a:p>
          <a:p>
            <a:pPr>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Rolfe (BCA)</a:t>
            </a:r>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 Projects</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802.15.4ab Next Generation UWB:  First WG Ballot complete, in comment resolution</a:t>
            </a:r>
          </a:p>
          <a:p>
            <a:pPr>
              <a:buFont typeface="Arial" panose="020B0604020202020204" pitchFamily="34" charset="0"/>
              <a:buChar char="•"/>
            </a:pPr>
            <a:r>
              <a:rPr lang="en-US" dirty="0"/>
              <a:t>802.15.4ac Enhanced Privacy:  pre-ballot draft in preparation</a:t>
            </a:r>
          </a:p>
          <a:p>
            <a:pPr>
              <a:buFont typeface="Arial" panose="020B0604020202020204" pitchFamily="34" charset="0"/>
              <a:buChar char="•"/>
            </a:pPr>
            <a:r>
              <a:rPr lang="en-US" dirty="0"/>
              <a:t>802.15.4ad Next Generation SUN PHYs:  Pre-draft, use case evaluation and Technical Characteristics definition</a:t>
            </a:r>
          </a:p>
          <a:p>
            <a:pPr>
              <a:buFont typeface="Arial" panose="020B0604020202020204" pitchFamily="34" charset="0"/>
              <a:buChar char="•"/>
            </a:pPr>
            <a:r>
              <a:rPr lang="en-US" dirty="0"/>
              <a:t>802.15.4ae ASCON light weight encryption extension for 802.15.4: pre-draft.</a:t>
            </a:r>
          </a:p>
          <a:p>
            <a:pPr>
              <a:buFont typeface="Arial" panose="020B0604020202020204" pitchFamily="34" charset="0"/>
              <a:buChar char="•"/>
            </a:pPr>
            <a:r>
              <a:rPr lang="en-US" dirty="0"/>
              <a:t>802.15.4me  Revision E of 802.15.4:  In publication process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8379-7AA5-CAA7-5021-BC7AD3ABD564}"/>
              </a:ext>
            </a:extLst>
          </p:cNvPr>
          <p:cNvSpPr>
            <a:spLocks noGrp="1"/>
          </p:cNvSpPr>
          <p:nvPr>
            <p:ph type="title"/>
          </p:nvPr>
        </p:nvSpPr>
        <p:spPr>
          <a:xfrm>
            <a:off x="919492" y="534988"/>
            <a:ext cx="10361084" cy="1309836"/>
          </a:xfrm>
        </p:spPr>
        <p:txBody>
          <a:bodyPr>
            <a:normAutofit/>
          </a:bodyPr>
          <a:lstStyle/>
          <a:p>
            <a:r>
              <a:rPr lang="en-US" dirty="0"/>
              <a:t>802.15.4ab Next generation UWB: Amendment to IEEE Std 802.15.4-2024 (rev E)</a:t>
            </a:r>
          </a:p>
        </p:txBody>
      </p:sp>
      <p:sp>
        <p:nvSpPr>
          <p:cNvPr id="3" name="Content Placeholder 2">
            <a:extLst>
              <a:ext uri="{FF2B5EF4-FFF2-40B4-BE49-F238E27FC236}">
                <a16:creationId xmlns:a16="http://schemas.microsoft.com/office/drawing/2014/main" id="{B4107DDB-1BEE-F50B-0211-26A0EF95FD63}"/>
              </a:ext>
            </a:extLst>
          </p:cNvPr>
          <p:cNvSpPr>
            <a:spLocks noGrp="1"/>
          </p:cNvSpPr>
          <p:nvPr>
            <p:ph idx="1"/>
          </p:nvPr>
        </p:nvSpPr>
        <p:spPr>
          <a:xfrm>
            <a:off x="695401" y="1981201"/>
            <a:ext cx="5976664" cy="4113213"/>
          </a:xfrm>
        </p:spPr>
        <p:txBody>
          <a:bodyPr/>
          <a:lstStyle/>
          <a:p>
            <a:pPr>
              <a:buFont typeface="Arial" panose="020B0604020202020204" pitchFamily="34" charset="0"/>
              <a:buChar char="•"/>
            </a:pPr>
            <a:r>
              <a:rPr lang="en-US" dirty="0"/>
              <a:t>Initial ballot complete</a:t>
            </a:r>
          </a:p>
          <a:p>
            <a:pPr lvl="1">
              <a:buFont typeface="Arial" panose="020B0604020202020204" pitchFamily="34" charset="0"/>
              <a:buChar char="•"/>
            </a:pPr>
            <a:r>
              <a:rPr lang="en-US" dirty="0"/>
              <a:t>1471 comments received on draft – 895 technical, 606 editorial</a:t>
            </a:r>
          </a:p>
          <a:p>
            <a:pPr lvl="1">
              <a:buFont typeface="Arial" panose="020B0604020202020204" pitchFamily="34" charset="0"/>
              <a:buChar char="•"/>
            </a:pPr>
            <a:r>
              <a:rPr lang="en-US" dirty="0"/>
              <a:t>47 comments received on CAD</a:t>
            </a:r>
          </a:p>
          <a:p>
            <a:pPr>
              <a:buFont typeface="Arial" panose="020B0604020202020204" pitchFamily="34" charset="0"/>
              <a:buChar char="•"/>
            </a:pPr>
            <a:r>
              <a:rPr lang="en-US" dirty="0"/>
              <a:t>Meeting objectives: Comment resolution</a:t>
            </a:r>
          </a:p>
          <a:p>
            <a:pPr>
              <a:buFont typeface="Arial" panose="020B0604020202020204" pitchFamily="34" charset="0"/>
              <a:buChar char="•"/>
            </a:pPr>
            <a:r>
              <a:rPr lang="en-US" dirty="0"/>
              <a:t>Closing report: </a:t>
            </a:r>
            <a:r>
              <a:rPr lang="en-US" dirty="0">
                <a:hlinkClick r:id="rId2"/>
              </a:rPr>
              <a:t>https://mentor.ieee.org/802.15/dcn/24/15-24-0665-01-04ab-tg4ab-closing-report.pptx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1A3E3A7-CBA9-5012-0319-AA1A90B2786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C3120C-40E0-3889-FF2E-F20613F6F183}"/>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215D4F1A-FCDF-329B-EBB1-EA2012F91138}"/>
              </a:ext>
            </a:extLst>
          </p:cNvPr>
          <p:cNvSpPr>
            <a:spLocks noGrp="1"/>
          </p:cNvSpPr>
          <p:nvPr>
            <p:ph type="dt" idx="15"/>
          </p:nvPr>
        </p:nvSpPr>
        <p:spPr/>
        <p:txBody>
          <a:bodyPr/>
          <a:lstStyle/>
          <a:p>
            <a:r>
              <a:rPr lang="en-US"/>
              <a:t>Nov 2024</a:t>
            </a:r>
            <a:endParaRPr lang="en-GB" dirty="0"/>
          </a:p>
        </p:txBody>
      </p:sp>
      <p:graphicFrame>
        <p:nvGraphicFramePr>
          <p:cNvPr id="7" name="Content Placeholder 7">
            <a:extLst>
              <a:ext uri="{FF2B5EF4-FFF2-40B4-BE49-F238E27FC236}">
                <a16:creationId xmlns:a16="http://schemas.microsoft.com/office/drawing/2014/main" id="{584EEF5F-D990-72C7-1092-7B1254482C4F}"/>
              </a:ext>
            </a:extLst>
          </p:cNvPr>
          <p:cNvGraphicFramePr>
            <a:graphicFrameLocks/>
          </p:cNvGraphicFramePr>
          <p:nvPr>
            <p:extLst>
              <p:ext uri="{D42A27DB-BD31-4B8C-83A1-F6EECF244321}">
                <p14:modId xmlns:p14="http://schemas.microsoft.com/office/powerpoint/2010/main" val="1432556985"/>
              </p:ext>
            </p:extLst>
          </p:nvPr>
        </p:nvGraphicFramePr>
        <p:xfrm>
          <a:off x="6960096" y="1939767"/>
          <a:ext cx="4834976" cy="4182129"/>
        </p:xfrm>
        <a:graphic>
          <a:graphicData uri="http://schemas.openxmlformats.org/drawingml/2006/table">
            <a:tbl>
              <a:tblPr>
                <a:tableStyleId>{5C22544A-7EE6-4342-B048-85BDC9FD1C3A}</a:tableStyleId>
              </a:tblPr>
              <a:tblGrid>
                <a:gridCol w="3040553">
                  <a:extLst>
                    <a:ext uri="{9D8B030D-6E8A-4147-A177-3AD203B41FA5}">
                      <a16:colId xmlns:a16="http://schemas.microsoft.com/office/drawing/2014/main" val="4020299781"/>
                    </a:ext>
                  </a:extLst>
                </a:gridCol>
                <a:gridCol w="1794423">
                  <a:extLst>
                    <a:ext uri="{9D8B030D-6E8A-4147-A177-3AD203B41FA5}">
                      <a16:colId xmlns:a16="http://schemas.microsoft.com/office/drawing/2014/main" val="433678205"/>
                    </a:ext>
                  </a:extLst>
                </a:gridCol>
              </a:tblGrid>
              <a:tr h="280267">
                <a:tc>
                  <a:txBody>
                    <a:bodyPr/>
                    <a:lstStyle/>
                    <a:p>
                      <a:pPr algn="l" fontAlgn="b"/>
                      <a:endParaRPr lang="en-US" sz="16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6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551295">
                <a:tc>
                  <a:txBody>
                    <a:bodyPr/>
                    <a:lstStyle/>
                    <a:p>
                      <a:pPr algn="l" fontAlgn="b"/>
                      <a:r>
                        <a:rPr lang="en-US" sz="1600" u="none" strike="noStrike" dirty="0">
                          <a:solidFill>
                            <a:schemeClr val="bg1">
                              <a:lumMod val="65000"/>
                            </a:schemeClr>
                          </a:solidFill>
                          <a:effectLst/>
                          <a:latin typeface="+mn-lt"/>
                        </a:rPr>
                        <a:t>First letter ballot</a:t>
                      </a:r>
                      <a:endParaRPr lang="en-US" sz="1600" b="0" i="0" u="none" strike="noStrike" dirty="0">
                        <a:solidFill>
                          <a:schemeClr val="bg1">
                            <a:lumMod val="65000"/>
                          </a:schemeClr>
                        </a:solidFill>
                        <a:effectLst/>
                        <a:latin typeface="+mn-lt"/>
                      </a:endParaRP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June 2024</a:t>
                      </a:r>
                    </a:p>
                  </a:txBody>
                  <a:tcPr marL="5715" marR="5715" marT="5715" marB="0" anchor="ctr"/>
                </a:tc>
                <a:extLst>
                  <a:ext uri="{0D108BD9-81ED-4DB2-BD59-A6C34878D82A}">
                    <a16:rowId xmlns:a16="http://schemas.microsoft.com/office/drawing/2014/main" val="2694915279"/>
                  </a:ext>
                </a:extLst>
              </a:tr>
              <a:tr h="551295">
                <a:tc>
                  <a:txBody>
                    <a:bodyPr/>
                    <a:lstStyle/>
                    <a:p>
                      <a:pPr algn="l" fontAlgn="b"/>
                      <a:r>
                        <a:rPr lang="en-US" sz="1600" b="0" i="0" u="none" strike="noStrike" dirty="0">
                          <a:solidFill>
                            <a:srgbClr val="000000"/>
                          </a:solidFill>
                          <a:effectLst/>
                          <a:latin typeface="+mn-lt"/>
                        </a:rPr>
                        <a:t>Initial LB comment resolution</a:t>
                      </a: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Start: July 2024</a:t>
                      </a:r>
                    </a:p>
                  </a:txBody>
                  <a:tcPr marL="5715" marR="5715" marT="5715" marB="0" anchor="ctr"/>
                </a:tc>
                <a:extLst>
                  <a:ext uri="{0D108BD9-81ED-4DB2-BD59-A6C34878D82A}">
                    <a16:rowId xmlns:a16="http://schemas.microsoft.com/office/drawing/2014/main" val="3657201518"/>
                  </a:ext>
                </a:extLst>
              </a:tr>
              <a:tr h="527223">
                <a:tc>
                  <a:txBody>
                    <a:bodyPr/>
                    <a:lstStyle/>
                    <a:p>
                      <a:pPr algn="l" fontAlgn="b"/>
                      <a:r>
                        <a:rPr lang="en-US" sz="1600" b="0" i="0" u="none" strike="noStrike" dirty="0">
                          <a:solidFill>
                            <a:schemeClr val="tx1"/>
                          </a:solidFill>
                          <a:effectLst/>
                          <a:latin typeface="+mn-lt"/>
                        </a:rPr>
                        <a:t>First recirculation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Jan 2024</a:t>
                      </a:r>
                    </a:p>
                  </a:txBody>
                  <a:tcPr marL="5715" marR="5715" marT="5715" marB="0" anchor="ctr"/>
                </a:tc>
                <a:extLst>
                  <a:ext uri="{0D108BD9-81ED-4DB2-BD59-A6C34878D82A}">
                    <a16:rowId xmlns:a16="http://schemas.microsoft.com/office/drawing/2014/main" val="3811737940"/>
                  </a:ext>
                </a:extLst>
              </a:tr>
              <a:tr h="443249">
                <a:tc>
                  <a:txBody>
                    <a:bodyPr/>
                    <a:lstStyle/>
                    <a:p>
                      <a:pPr algn="l" fontAlgn="b"/>
                      <a:r>
                        <a:rPr lang="en-US" sz="1600" b="0" i="0" u="none" strike="noStrike" dirty="0">
                          <a:solidFill>
                            <a:schemeClr val="tx1"/>
                          </a:solidFill>
                          <a:effectLst/>
                          <a:latin typeface="+mn-lt"/>
                        </a:rPr>
                        <a:t>Recirculation comment resolution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Feb/March 2024</a:t>
                      </a:r>
                    </a:p>
                  </a:txBody>
                  <a:tcPr marL="5715" marR="5715" marT="5715" marB="0" anchor="ctr"/>
                </a:tc>
                <a:extLst>
                  <a:ext uri="{0D108BD9-81ED-4DB2-BD59-A6C34878D82A}">
                    <a16:rowId xmlns:a16="http://schemas.microsoft.com/office/drawing/2014/main" val="244108333"/>
                  </a:ext>
                </a:extLst>
              </a:tr>
              <a:tr h="533400">
                <a:tc>
                  <a:txBody>
                    <a:bodyPr/>
                    <a:lstStyle/>
                    <a:p>
                      <a:pPr algn="l" fontAlgn="b"/>
                      <a:r>
                        <a:rPr lang="en-US" sz="1600" u="none" strike="noStrike" kern="1200" dirty="0">
                          <a:solidFill>
                            <a:schemeClr val="tx1"/>
                          </a:solidFill>
                          <a:effectLst/>
                          <a:latin typeface="+mn-lt"/>
                          <a:ea typeface="+mn-ea"/>
                          <a:cs typeface="+mn-cs"/>
                        </a:rPr>
                        <a:t>Second recirculation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March 2025</a:t>
                      </a:r>
                    </a:p>
                  </a:txBody>
                  <a:tcPr marL="5715" marR="5715" marT="5715" marB="0" anchor="ctr"/>
                </a:tc>
                <a:extLst>
                  <a:ext uri="{0D108BD9-81ED-4DB2-BD59-A6C34878D82A}">
                    <a16:rowId xmlns:a16="http://schemas.microsoft.com/office/drawing/2014/main" val="871787359"/>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Recirculation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March/April 2025</a:t>
                      </a:r>
                    </a:p>
                  </a:txBody>
                  <a:tcPr marL="5715" marR="5715" marT="5715" marB="0" anchor="ctr"/>
                </a:tc>
                <a:extLst>
                  <a:ext uri="{0D108BD9-81ED-4DB2-BD59-A6C34878D82A}">
                    <a16:rowId xmlns:a16="http://schemas.microsoft.com/office/drawing/2014/main" val="4143125971"/>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First SA-Ballot</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May 2025</a:t>
                      </a:r>
                    </a:p>
                  </a:txBody>
                  <a:tcPr marL="5715" marR="5715" marT="5715" marB="0" anchor="ctr"/>
                </a:tc>
                <a:extLst>
                  <a:ext uri="{0D108BD9-81ED-4DB2-BD59-A6C34878D82A}">
                    <a16:rowId xmlns:a16="http://schemas.microsoft.com/office/drawing/2014/main" val="2854633268"/>
                  </a:ext>
                </a:extLst>
              </a:tr>
              <a:tr h="3810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SA-Ballot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Start</a:t>
                      </a:r>
                      <a:r>
                        <a:rPr lang="en-US" sz="1600" b="0" i="0" u="none" strike="noStrike" kern="1200" baseline="0" dirty="0">
                          <a:solidFill>
                            <a:schemeClr val="tx1"/>
                          </a:solidFill>
                          <a:effectLst/>
                          <a:latin typeface="Calibri" panose="020F0502020204030204" pitchFamily="34" charset="0"/>
                          <a:ea typeface="+mn-ea"/>
                          <a:cs typeface="+mn-cs"/>
                        </a:rPr>
                        <a:t> July 2025</a:t>
                      </a:r>
                      <a:endParaRPr lang="en-US" sz="1600" b="0" i="0" u="none" strike="noStrike" kern="1200" dirty="0">
                        <a:solidFill>
                          <a:schemeClr val="tx1"/>
                        </a:solidFill>
                        <a:effectLst/>
                        <a:latin typeface="Calibri" panose="020F0502020204030204" pitchFamily="34" charset="0"/>
                        <a:ea typeface="+mn-ea"/>
                        <a:cs typeface="+mn-cs"/>
                      </a:endParaRPr>
                    </a:p>
                  </a:txBody>
                  <a:tcPr marL="5715" marR="5715" marT="5715" marB="0" anchor="ctr"/>
                </a:tc>
                <a:extLst>
                  <a:ext uri="{0D108BD9-81ED-4DB2-BD59-A6C34878D82A}">
                    <a16:rowId xmlns:a16="http://schemas.microsoft.com/office/drawing/2014/main" val="1258475387"/>
                  </a:ext>
                </a:extLst>
              </a:tr>
            </a:tbl>
          </a:graphicData>
        </a:graphic>
      </p:graphicFrame>
    </p:spTree>
    <p:extLst>
      <p:ext uri="{BB962C8B-B14F-4D97-AF65-F5344CB8AC3E}">
        <p14:creationId xmlns:p14="http://schemas.microsoft.com/office/powerpoint/2010/main" val="97025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C48F-FEA0-7749-8554-887F9FC036C9}"/>
              </a:ext>
            </a:extLst>
          </p:cNvPr>
          <p:cNvSpPr>
            <a:spLocks noGrp="1"/>
          </p:cNvSpPr>
          <p:nvPr>
            <p:ph type="title"/>
          </p:nvPr>
        </p:nvSpPr>
        <p:spPr/>
        <p:txBody>
          <a:bodyPr>
            <a:normAutofit/>
          </a:bodyPr>
          <a:lstStyle/>
          <a:p>
            <a:r>
              <a:rPr lang="en-US" dirty="0"/>
              <a:t>802.15.4ac Enhanced Privacy</a:t>
            </a:r>
          </a:p>
        </p:txBody>
      </p:sp>
      <p:sp>
        <p:nvSpPr>
          <p:cNvPr id="3" name="Content Placeholder 2">
            <a:extLst>
              <a:ext uri="{FF2B5EF4-FFF2-40B4-BE49-F238E27FC236}">
                <a16:creationId xmlns:a16="http://schemas.microsoft.com/office/drawing/2014/main" id="{3D84FAAD-779E-93AE-6600-32C87A7777D7}"/>
              </a:ext>
            </a:extLst>
          </p:cNvPr>
          <p:cNvSpPr>
            <a:spLocks noGrp="1"/>
          </p:cNvSpPr>
          <p:nvPr>
            <p:ph idx="1"/>
          </p:nvPr>
        </p:nvSpPr>
        <p:spPr/>
        <p:txBody>
          <a:bodyPr/>
          <a:lstStyle/>
          <a:p>
            <a:pPr>
              <a:buFont typeface="Arial" panose="020B0604020202020204" pitchFamily="34" charset="0"/>
              <a:buChar char="•"/>
            </a:pPr>
            <a:r>
              <a:rPr lang="en-US" dirty="0"/>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a:p>
            <a:pPr>
              <a:buFont typeface="Arial" panose="020B0604020202020204" pitchFamily="34" charset="0"/>
              <a:buChar char="•"/>
            </a:pPr>
            <a:r>
              <a:rPr lang="en-US" dirty="0"/>
              <a:t>State: developing initial draft</a:t>
            </a:r>
          </a:p>
          <a:p>
            <a:pPr>
              <a:buFont typeface="Arial" panose="020B0604020202020204" pitchFamily="34" charset="0"/>
              <a:buChar char="•"/>
            </a:pPr>
            <a:r>
              <a:rPr lang="en-US" dirty="0"/>
              <a:t>Opening and closing report:  </a:t>
            </a:r>
            <a:r>
              <a:rPr lang="en-US" dirty="0">
                <a:hlinkClick r:id="rId2"/>
              </a:rPr>
              <a:t>https://mentor.ieee.org/802.15/dcn/24/15-24-0599-01-04ac-november-opening-and-closing.pptx</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A49613-8A2F-AD55-C431-23A2F88A9E8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6715F3D-2C28-27EA-5750-321911F1C40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6B09C1A-3C49-D46D-156B-D646B577AB4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669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D45C-B8EE-D184-ABA7-E7141E856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61729-B72C-17E3-C1A5-FB9E7F740170}"/>
              </a:ext>
            </a:extLst>
          </p:cNvPr>
          <p:cNvSpPr>
            <a:spLocks noGrp="1"/>
          </p:cNvSpPr>
          <p:nvPr>
            <p:ph type="title"/>
          </p:nvPr>
        </p:nvSpPr>
        <p:spPr/>
        <p:txBody>
          <a:bodyPr>
            <a:normAutofit/>
          </a:bodyPr>
          <a:lstStyle/>
          <a:p>
            <a:r>
              <a:rPr lang="en-US" dirty="0"/>
              <a:t>802.15.4ac Enhanced Privacy Timeline</a:t>
            </a:r>
          </a:p>
        </p:txBody>
      </p:sp>
      <p:sp>
        <p:nvSpPr>
          <p:cNvPr id="4" name="Slide Number Placeholder 3">
            <a:extLst>
              <a:ext uri="{FF2B5EF4-FFF2-40B4-BE49-F238E27FC236}">
                <a16:creationId xmlns:a16="http://schemas.microsoft.com/office/drawing/2014/main" id="{3675FF17-10C5-FFEE-069E-2DC06AEB7FA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DEC1D1E-ED2B-9C4B-14B0-8061C5CD7E8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178F852-42E5-C594-5E63-D8680B1860CA}"/>
              </a:ext>
            </a:extLst>
          </p:cNvPr>
          <p:cNvSpPr>
            <a:spLocks noGrp="1"/>
          </p:cNvSpPr>
          <p:nvPr>
            <p:ph type="dt" idx="15"/>
          </p:nvPr>
        </p:nvSpPr>
        <p:spPr/>
        <p:txBody>
          <a:bodyPr/>
          <a:lstStyle/>
          <a:p>
            <a:r>
              <a:rPr lang="en-US"/>
              <a:t>Nov 2024</a:t>
            </a:r>
            <a:endParaRPr lang="en-GB" dirty="0"/>
          </a:p>
        </p:txBody>
      </p:sp>
      <p:pic>
        <p:nvPicPr>
          <p:cNvPr id="9" name="table">
            <a:extLst>
              <a:ext uri="{FF2B5EF4-FFF2-40B4-BE49-F238E27FC236}">
                <a16:creationId xmlns:a16="http://schemas.microsoft.com/office/drawing/2014/main" id="{19674357-45A2-0FC0-FA9C-C27C0D20CC6A}"/>
              </a:ext>
            </a:extLst>
          </p:cNvPr>
          <p:cNvPicPr>
            <a:picLocks noChangeAspect="1"/>
          </p:cNvPicPr>
          <p:nvPr/>
        </p:nvPicPr>
        <p:blipFill>
          <a:blip r:embed="rId2"/>
          <a:stretch>
            <a:fillRect/>
          </a:stretch>
        </p:blipFill>
        <p:spPr>
          <a:xfrm>
            <a:off x="2095500" y="1628800"/>
            <a:ext cx="8001000" cy="4755960"/>
          </a:xfrm>
          <a:prstGeom prst="rect">
            <a:avLst/>
          </a:prstGeom>
        </p:spPr>
      </p:pic>
    </p:spTree>
    <p:extLst>
      <p:ext uri="{BB962C8B-B14F-4D97-AF65-F5344CB8AC3E}">
        <p14:creationId xmlns:p14="http://schemas.microsoft.com/office/powerpoint/2010/main" val="8985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4092-3ADD-6301-0D02-9A09DDA43A98}"/>
              </a:ext>
            </a:extLst>
          </p:cNvPr>
          <p:cNvSpPr>
            <a:spLocks noGrp="1"/>
          </p:cNvSpPr>
          <p:nvPr>
            <p:ph type="title"/>
          </p:nvPr>
        </p:nvSpPr>
        <p:spPr/>
        <p:txBody>
          <a:bodyPr/>
          <a:lstStyle/>
          <a:p>
            <a:r>
              <a:rPr lang="en-US" dirty="0"/>
              <a:t>802.15.4ad Next Generation SUN PHYs</a:t>
            </a:r>
          </a:p>
        </p:txBody>
      </p:sp>
      <p:sp>
        <p:nvSpPr>
          <p:cNvPr id="3" name="Content Placeholder 2">
            <a:extLst>
              <a:ext uri="{FF2B5EF4-FFF2-40B4-BE49-F238E27FC236}">
                <a16:creationId xmlns:a16="http://schemas.microsoft.com/office/drawing/2014/main" id="{4C624759-152F-2875-9148-4A99F321CB6A}"/>
              </a:ext>
            </a:extLst>
          </p:cNvPr>
          <p:cNvSpPr>
            <a:spLocks noGrp="1"/>
          </p:cNvSpPr>
          <p:nvPr>
            <p:ph idx="1"/>
          </p:nvPr>
        </p:nvSpPr>
        <p:spPr/>
        <p:txBody>
          <a:bodyPr/>
          <a:lstStyle/>
          <a:p>
            <a:pPr>
              <a:buFont typeface="Arial" panose="020B0604020202020204" pitchFamily="34" charset="0"/>
              <a:buChar char="•"/>
            </a:pPr>
            <a:r>
              <a:rPr lang="en-US" dirty="0"/>
              <a:t>Developing enhancements to the 802.15.4 SUN PHYs (FSK, OFDM)</a:t>
            </a:r>
          </a:p>
          <a:p>
            <a:pPr>
              <a:buFont typeface="Arial" panose="020B0604020202020204" pitchFamily="34" charset="0"/>
              <a:buChar char="•"/>
            </a:pPr>
            <a:r>
              <a:rPr lang="en-US" dirty="0"/>
              <a:t>State: pre-draft development</a:t>
            </a:r>
          </a:p>
          <a:p>
            <a:pPr>
              <a:buFont typeface="Arial" panose="020B0604020202020204" pitchFamily="34" charset="0"/>
              <a:buChar char="•"/>
            </a:pPr>
            <a:r>
              <a:rPr lang="en-US" dirty="0"/>
              <a:t>Meeting goals:</a:t>
            </a:r>
          </a:p>
          <a:p>
            <a:pPr lvl="1">
              <a:buFont typeface="Arial" panose="020B0604020202020204" pitchFamily="34" charset="0"/>
              <a:buChar char="•"/>
            </a:pPr>
            <a:r>
              <a:rPr lang="en-US" dirty="0"/>
              <a:t>Finalize and approve technical guidance document</a:t>
            </a:r>
          </a:p>
          <a:p>
            <a:pPr lvl="1">
              <a:buFont typeface="Arial" panose="020B0604020202020204" pitchFamily="34" charset="0"/>
              <a:buChar char="•"/>
            </a:pPr>
            <a:r>
              <a:rPr lang="en-US" dirty="0"/>
              <a:t>Finalize call pro proposals</a:t>
            </a:r>
          </a:p>
          <a:p>
            <a:pPr>
              <a:buFont typeface="Arial" panose="020B0604020202020204" pitchFamily="34" charset="0"/>
              <a:buChar char="•"/>
            </a:pPr>
            <a:r>
              <a:rPr lang="en-US" dirty="0"/>
              <a:t>Objectives completed</a:t>
            </a:r>
          </a:p>
          <a:p>
            <a:pPr>
              <a:buFont typeface="Arial" panose="020B0604020202020204" pitchFamily="34" charset="0"/>
              <a:buChar char="•"/>
            </a:pPr>
            <a:r>
              <a:rPr lang="en-US" dirty="0"/>
              <a:t>Closing report: </a:t>
            </a:r>
            <a:r>
              <a:rPr lang="en-US" dirty="0">
                <a:hlinkClick r:id="rId2"/>
              </a:rPr>
              <a:t>https://mentor.ieee.org/802.15/dcn/24/15-24-0597-01-04ad-tg4ad-agenda-opening-and-closing-report-nov-2024.pptx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B3D809-96EA-10D8-B496-4BF5C2F9418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D600F62-5B4F-5C95-6145-FDF99BBD961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E980338-05D9-3379-8519-169A83A9DA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3603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3180</TotalTime>
  <Words>1078</Words>
  <Application>Microsoft Office PowerPoint</Application>
  <PresentationFormat>Widescreen</PresentationFormat>
  <Paragraphs>205</Paragraphs>
  <Slides>16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 Unicode MS</vt:lpstr>
      <vt:lpstr>Arial</vt:lpstr>
      <vt:lpstr>Calibri</vt:lpstr>
      <vt:lpstr>Times New Roman</vt:lpstr>
      <vt:lpstr>Office Theme</vt:lpstr>
      <vt:lpstr>Document</vt:lpstr>
      <vt:lpstr>802.15 Liaison Report – November 2024</vt:lpstr>
      <vt:lpstr>Abstract</vt:lpstr>
      <vt:lpstr>Working Group 15 November Agenda</vt:lpstr>
      <vt:lpstr>802.15 Overview</vt:lpstr>
      <vt:lpstr>802.15.4 Projects</vt:lpstr>
      <vt:lpstr>802.15.4ab Next generation UWB: Amendment to IEEE Std 802.15.4-2024 (rev E)</vt:lpstr>
      <vt:lpstr>802.15.4ac Enhanced Privacy</vt:lpstr>
      <vt:lpstr>802.15.4ac Enhanced Privacy Timeline</vt:lpstr>
      <vt:lpstr>802.15.4ad Next Generation SUN PHYs</vt:lpstr>
      <vt:lpstr>802.15.4ae (ASCON) ASCON light weight encryption extension for 802.15.4</vt:lpstr>
      <vt:lpstr>802.15.6a </vt:lpstr>
      <vt:lpstr>TG 6ma Timeline(expected)</vt:lpstr>
      <vt:lpstr>802.15.9a KMP Transport</vt:lpstr>
      <vt:lpstr>IG Access</vt:lpstr>
      <vt:lpstr>Licensed Narrowband Amendment TG16t </vt:lpstr>
      <vt:lpstr>Terahertz Standing Committee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802.11-yy/xxxxr0</dc:title>
  <dc:creator/>
  <cp:keywords/>
  <cp:lastModifiedBy>Benjamin Rolfe</cp:lastModifiedBy>
  <cp:revision>23</cp:revision>
  <cp:lastPrinted>1601-01-01T00:00:00Z</cp:lastPrinted>
  <dcterms:created xsi:type="dcterms:W3CDTF">2014-04-14T10:59:07Z</dcterms:created>
  <dcterms:modified xsi:type="dcterms:W3CDTF">2024-11-15T05:15:50Z</dcterms:modified>
  <cp:category>Name, Affiliation</cp:category>
</cp:coreProperties>
</file>