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76" r:id="rId4"/>
    <p:sldId id="258" r:id="rId5"/>
    <p:sldId id="262" r:id="rId6"/>
    <p:sldId id="268" r:id="rId7"/>
    <p:sldId id="266" r:id="rId8"/>
    <p:sldId id="267" r:id="rId9"/>
    <p:sldId id="270" r:id="rId10"/>
    <p:sldId id="271" r:id="rId11"/>
    <p:sldId id="269" r:id="rId12"/>
    <p:sldId id="272" r:id="rId13"/>
    <p:sldId id="273" r:id="rId14"/>
    <p:sldId id="265" r:id="rId15"/>
    <p:sldId id="274" r:id="rId16"/>
    <p:sldId id="275"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2" d="100"/>
          <a:sy n="82" d="100"/>
        </p:scale>
        <p:origin x="490"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2C52328-B2A4-819C-DAAD-CD4BA962E73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B0967B1-C3E6-5D1B-D89F-D98AC511B1A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1E49E85A-7A06-A611-9418-E85328B02C4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5F2F6E1-658F-7CE8-EC02-82A0FF255AF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F0B27D64-708E-C9CF-D124-8BB2DEA2A006}"/>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DFD18A5F-9223-C5CC-B9D7-5A6A67E45374}"/>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6FDABB4C-C8F8-AC8E-3BF6-28B3B90D03B7}"/>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92154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dirty="0"/>
          </a:p>
        </p:txBody>
      </p:sp>
      <p:sp>
        <p:nvSpPr>
          <p:cNvPr id="5" name="Footer Placeholder 4"/>
          <p:cNvSpPr>
            <a:spLocks noGrp="1"/>
          </p:cNvSpPr>
          <p:nvPr>
            <p:ph type="ftr" idx="11"/>
          </p:nvPr>
        </p:nvSpPr>
        <p:spPr/>
        <p:txBody>
          <a:bodyPr/>
          <a:lstStyle>
            <a:lvl1pPr>
              <a:defRPr/>
            </a:lvl1pPr>
          </a:lstStyle>
          <a:p>
            <a:r>
              <a:rPr lang="en-GB"/>
              <a:t>Rolfe (BCA)</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Rolfe (BCA)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Rolfe (BCA)</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2024</a:t>
            </a:r>
            <a:endParaRPr lang="en-GB"/>
          </a:p>
        </p:txBody>
      </p:sp>
      <p:sp>
        <p:nvSpPr>
          <p:cNvPr id="6" name="Footer Placeholder 5"/>
          <p:cNvSpPr>
            <a:spLocks noGrp="1"/>
          </p:cNvSpPr>
          <p:nvPr>
            <p:ph type="ftr" idx="11"/>
          </p:nvPr>
        </p:nvSpPr>
        <p:spPr/>
        <p:txBody>
          <a:bodyPr/>
          <a:lstStyle>
            <a:lvl1pPr>
              <a:defRPr/>
            </a:lvl1pPr>
          </a:lstStyle>
          <a:p>
            <a:r>
              <a:rPr lang="en-GB"/>
              <a:t>Rolfe (BCA)</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Rolfe (BCA)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2024</a:t>
            </a:r>
            <a:endParaRPr lang="en-GB"/>
          </a:p>
        </p:txBody>
      </p:sp>
      <p:sp>
        <p:nvSpPr>
          <p:cNvPr id="4" name="Footer Placeholder 3"/>
          <p:cNvSpPr>
            <a:spLocks noGrp="1"/>
          </p:cNvSpPr>
          <p:nvPr>
            <p:ph type="ftr" idx="11"/>
          </p:nvPr>
        </p:nvSpPr>
        <p:spPr/>
        <p:txBody>
          <a:bodyPr/>
          <a:lstStyle>
            <a:lvl1pPr>
              <a:defRPr/>
            </a:lvl1pPr>
          </a:lstStyle>
          <a:p>
            <a:r>
              <a:rPr lang="en-GB"/>
              <a:t>Rolfe (BCA)</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2024</a:t>
            </a:r>
            <a:endParaRPr lang="en-GB"/>
          </a:p>
        </p:txBody>
      </p:sp>
      <p:sp>
        <p:nvSpPr>
          <p:cNvPr id="3" name="Footer Placeholder 2"/>
          <p:cNvSpPr>
            <a:spLocks noGrp="1"/>
          </p:cNvSpPr>
          <p:nvPr>
            <p:ph type="ftr" idx="11"/>
          </p:nvPr>
        </p:nvSpPr>
        <p:spPr/>
        <p:txBody>
          <a:bodyPr/>
          <a:lstStyle>
            <a:lvl1pPr>
              <a:defRPr/>
            </a:lvl1pPr>
          </a:lstStyle>
          <a:p>
            <a:r>
              <a:rPr lang="en-GB"/>
              <a:t>Rolfe (BCA)</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Rolfe (BCA)</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Rolfe (BCA)</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Rolfe (BCA)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802.11-24/1949r0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5/dcn/24/15-24-0653-01-006a-tg15-6ma-closing-report-for-november-2024.pptx"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mentor.ieee.org/802.15/dcn/24/15-24-0601-01-009a-november-opening-and-closing.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24/15-24-0644-02-016t-nov-2024-tg16t-meeting-closing-report.pptx" TargetMode="External"/><Relationship Id="rId2" Type="http://schemas.openxmlformats.org/officeDocument/2006/relationships/hyperlink" Target="https://mentor.ieee.org/802.15/dcn/24/15-24-0561-00-016t-tg16t-initial-sa-ballot-comments-and-resolutions.xls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4/15-24-0545-05-0000-nov-2024-802-15-agenda.xls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4/15-24-0665-01-04ab-tg4ab-closing-report.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5/dcn/24/15-24-0599-01-04ac-november-opening-and-closing.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24/15-24-0597-01-04ad-tg4ad-agenda-opening-and-closing-report-nov-2024.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802.15 Liaison Report – November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2024-11-14</a:t>
            </a:r>
          </a:p>
        </p:txBody>
      </p:sp>
      <p:sp>
        <p:nvSpPr>
          <p:cNvPr id="6" name="Date Placeholder 3"/>
          <p:cNvSpPr>
            <a:spLocks noGrp="1"/>
          </p:cNvSpPr>
          <p:nvPr>
            <p:ph type="dt" idx="10"/>
          </p:nvPr>
        </p:nvSpPr>
        <p:spPr/>
        <p:txBody>
          <a:bodyPr/>
          <a:lstStyle/>
          <a:p>
            <a:r>
              <a:rPr lang="en-US"/>
              <a:t>Nov 2024</a:t>
            </a:r>
            <a:endParaRPr lang="en-GB" dirty="0"/>
          </a:p>
        </p:txBody>
      </p:sp>
      <p:sp>
        <p:nvSpPr>
          <p:cNvPr id="7" name="Footer Placeholder 4"/>
          <p:cNvSpPr>
            <a:spLocks noGrp="1"/>
          </p:cNvSpPr>
          <p:nvPr>
            <p:ph type="ftr" idx="11"/>
          </p:nvPr>
        </p:nvSpPr>
        <p:spPr/>
        <p:txBody>
          <a:bodyPr/>
          <a:lstStyle/>
          <a:p>
            <a:r>
              <a:rPr lang="en-GB"/>
              <a:t>Rolfe (BCA)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17178229"/>
              </p:ext>
            </p:extLst>
          </p:nvPr>
        </p:nvGraphicFramePr>
        <p:xfrm>
          <a:off x="993775" y="2416175"/>
          <a:ext cx="10272713" cy="2482850"/>
        </p:xfrm>
        <a:graphic>
          <a:graphicData uri="http://schemas.openxmlformats.org/presentationml/2006/ole">
            <mc:AlternateContent xmlns:mc="http://schemas.openxmlformats.org/markup-compatibility/2006">
              <mc:Choice xmlns:v="urn:schemas-microsoft-com:vml" Requires="v">
                <p:oleObj name="Document" r:id="rId3" imgW="10446709" imgH="2544564" progId="Word.Document.8">
                  <p:embed/>
                </p:oleObj>
              </mc:Choice>
              <mc:Fallback>
                <p:oleObj name="Document" r:id="rId3" imgW="10446709" imgH="2544564" progId="Word.Document.8">
                  <p:embed/>
                  <p:pic>
                    <p:nvPicPr>
                      <p:cNvPr id="0" name="Picture 3"/>
                      <p:cNvPicPr>
                        <a:picLocks noChangeAspect="1" noChangeArrowheads="1"/>
                      </p:cNvPicPr>
                      <p:nvPr/>
                    </p:nvPicPr>
                    <p:blipFill>
                      <a:blip r:embed="rId4"/>
                      <a:srcRect/>
                      <a:stretch>
                        <a:fillRect/>
                      </a:stretch>
                    </p:blipFill>
                    <p:spPr bwMode="auto">
                      <a:xfrm>
                        <a:off x="993775" y="2416175"/>
                        <a:ext cx="10272713"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33F17-0DA8-EB8D-544B-18725CE3A0EF}"/>
              </a:ext>
            </a:extLst>
          </p:cNvPr>
          <p:cNvSpPr>
            <a:spLocks noGrp="1"/>
          </p:cNvSpPr>
          <p:nvPr>
            <p:ph type="title"/>
          </p:nvPr>
        </p:nvSpPr>
        <p:spPr/>
        <p:txBody>
          <a:bodyPr/>
          <a:lstStyle/>
          <a:p>
            <a:r>
              <a:rPr lang="en-US" dirty="0"/>
              <a:t>802.15.4ae (ASCON)</a:t>
            </a:r>
            <a:br>
              <a:rPr lang="en-US" dirty="0"/>
            </a:br>
            <a:r>
              <a:rPr lang="en-US" dirty="0"/>
              <a:t>ASCON light weight encryption extension for 802.15.4</a:t>
            </a:r>
          </a:p>
        </p:txBody>
      </p:sp>
      <p:sp>
        <p:nvSpPr>
          <p:cNvPr id="3" name="Content Placeholder 2">
            <a:extLst>
              <a:ext uri="{FF2B5EF4-FFF2-40B4-BE49-F238E27FC236}">
                <a16:creationId xmlns:a16="http://schemas.microsoft.com/office/drawing/2014/main" id="{120826A3-5DA7-6CD5-8583-626A467B2BBF}"/>
              </a:ext>
            </a:extLst>
          </p:cNvPr>
          <p:cNvSpPr>
            <a:spLocks noGrp="1"/>
          </p:cNvSpPr>
          <p:nvPr>
            <p:ph idx="1"/>
          </p:nvPr>
        </p:nvSpPr>
        <p:spPr>
          <a:xfrm>
            <a:off x="479377" y="1981201"/>
            <a:ext cx="5313942" cy="4113213"/>
          </a:xfrm>
        </p:spPr>
        <p:txBody>
          <a:bodyPr/>
          <a:lstStyle/>
          <a:p>
            <a:pPr>
              <a:buFont typeface="Arial" panose="020B0604020202020204" pitchFamily="34" charset="0"/>
              <a:buChar char="•"/>
            </a:pPr>
            <a:r>
              <a:rPr lang="en-US" dirty="0"/>
              <a:t>Pre-draft development</a:t>
            </a:r>
          </a:p>
          <a:p>
            <a:pPr>
              <a:buFont typeface="Arial" panose="020B0604020202020204" pitchFamily="34" charset="0"/>
              <a:buChar char="•"/>
            </a:pPr>
            <a:r>
              <a:rPr lang="en-US" dirty="0"/>
              <a:t>Reviewing required changes to 802.15.4 to support ASCON</a:t>
            </a:r>
          </a:p>
          <a:p>
            <a:pPr>
              <a:buFont typeface="Arial" panose="020B0604020202020204" pitchFamily="34" charset="0"/>
              <a:buChar char="•"/>
            </a:pPr>
            <a:r>
              <a:rPr lang="en-US" dirty="0"/>
              <a:t>Prepared comments on the NIST document</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5261986-E632-9A27-2EE7-2FA07AAFB43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3BC97E5-8278-248B-B052-DE2B4700B37D}"/>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71370C14-600A-3680-04BC-1A097851D835}"/>
              </a:ext>
            </a:extLst>
          </p:cNvPr>
          <p:cNvSpPr>
            <a:spLocks noGrp="1"/>
          </p:cNvSpPr>
          <p:nvPr>
            <p:ph type="dt" idx="15"/>
          </p:nvPr>
        </p:nvSpPr>
        <p:spPr/>
        <p:txBody>
          <a:bodyPr/>
          <a:lstStyle/>
          <a:p>
            <a:r>
              <a:rPr lang="en-US"/>
              <a:t>Nov 2024</a:t>
            </a:r>
            <a:endParaRPr lang="en-GB" dirty="0"/>
          </a:p>
        </p:txBody>
      </p:sp>
      <p:pic>
        <p:nvPicPr>
          <p:cNvPr id="12" name="table">
            <a:extLst>
              <a:ext uri="{FF2B5EF4-FFF2-40B4-BE49-F238E27FC236}">
                <a16:creationId xmlns:a16="http://schemas.microsoft.com/office/drawing/2014/main" id="{046172A4-0317-6225-CAAE-A334A7F63B63}"/>
              </a:ext>
            </a:extLst>
          </p:cNvPr>
          <p:cNvPicPr>
            <a:picLocks noChangeAspect="1"/>
          </p:cNvPicPr>
          <p:nvPr/>
        </p:nvPicPr>
        <p:blipFill>
          <a:blip r:embed="rId2"/>
          <a:stretch>
            <a:fillRect/>
          </a:stretch>
        </p:blipFill>
        <p:spPr>
          <a:xfrm>
            <a:off x="5845950" y="2132856"/>
            <a:ext cx="6082698" cy="3615681"/>
          </a:xfrm>
          <a:prstGeom prst="rect">
            <a:avLst/>
          </a:prstGeom>
        </p:spPr>
      </p:pic>
    </p:spTree>
    <p:extLst>
      <p:ext uri="{BB962C8B-B14F-4D97-AF65-F5344CB8AC3E}">
        <p14:creationId xmlns:p14="http://schemas.microsoft.com/office/powerpoint/2010/main" val="577265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478ED-080D-C1EF-1C7C-81EB69E99E79}"/>
              </a:ext>
            </a:extLst>
          </p:cNvPr>
          <p:cNvSpPr>
            <a:spLocks noGrp="1"/>
          </p:cNvSpPr>
          <p:nvPr>
            <p:ph type="title"/>
          </p:nvPr>
        </p:nvSpPr>
        <p:spPr/>
        <p:txBody>
          <a:bodyPr/>
          <a:lstStyle/>
          <a:p>
            <a:r>
              <a:rPr lang="en-US" dirty="0"/>
              <a:t>802.15.6a </a:t>
            </a:r>
          </a:p>
        </p:txBody>
      </p:sp>
      <p:sp>
        <p:nvSpPr>
          <p:cNvPr id="3" name="Content Placeholder 2">
            <a:extLst>
              <a:ext uri="{FF2B5EF4-FFF2-40B4-BE49-F238E27FC236}">
                <a16:creationId xmlns:a16="http://schemas.microsoft.com/office/drawing/2014/main" id="{B2492451-AA72-A89B-37CE-BE5B4B40A63D}"/>
              </a:ext>
            </a:extLst>
          </p:cNvPr>
          <p:cNvSpPr>
            <a:spLocks noGrp="1"/>
          </p:cNvSpPr>
          <p:nvPr>
            <p:ph sz="half" idx="1"/>
          </p:nvPr>
        </p:nvSpPr>
        <p:spPr>
          <a:xfrm>
            <a:off x="914400" y="1981202"/>
            <a:ext cx="10361083" cy="3608038"/>
          </a:xfrm>
        </p:spPr>
        <p:txBody>
          <a:bodyPr>
            <a:normAutofit/>
          </a:bodyPr>
          <a:lstStyle/>
          <a:p>
            <a:pPr>
              <a:buFont typeface="Arial" panose="020B0604020202020204" pitchFamily="34" charset="0"/>
              <a:buChar char="•"/>
            </a:pPr>
            <a:r>
              <a:rPr lang="en-US" dirty="0"/>
              <a:t>Draft in WG ballot</a:t>
            </a:r>
          </a:p>
          <a:p>
            <a:pPr lvl="1">
              <a:buFont typeface="Arial" panose="020B0604020202020204" pitchFamily="34" charset="0"/>
              <a:buChar char="•"/>
            </a:pPr>
            <a:r>
              <a:rPr lang="en-US" dirty="0"/>
              <a:t>Initial ballot complete</a:t>
            </a:r>
          </a:p>
          <a:p>
            <a:pPr lvl="1">
              <a:buFont typeface="Arial" panose="020B0604020202020204" pitchFamily="34" charset="0"/>
              <a:buChar char="•"/>
            </a:pPr>
            <a:r>
              <a:rPr lang="en-US" dirty="0"/>
              <a:t>Comment resolution in progress	</a:t>
            </a:r>
          </a:p>
          <a:p>
            <a:pPr>
              <a:buFont typeface="Arial" panose="020B0604020202020204" pitchFamily="34" charset="0"/>
              <a:buChar char="•"/>
            </a:pPr>
            <a:r>
              <a:rPr lang="en-US" dirty="0"/>
              <a:t>Session objectives:</a:t>
            </a:r>
          </a:p>
          <a:p>
            <a:pPr lvl="1">
              <a:buFont typeface="Arial" panose="020B0604020202020204" pitchFamily="34" charset="0"/>
              <a:buChar char="•"/>
            </a:pPr>
            <a:r>
              <a:rPr lang="en-US" dirty="0"/>
              <a:t>Resolve comments </a:t>
            </a:r>
          </a:p>
          <a:p>
            <a:r>
              <a:rPr lang="en-US" dirty="0"/>
              <a:t>Closing report: </a:t>
            </a:r>
            <a:r>
              <a:rPr lang="en-US" dirty="0">
                <a:hlinkClick r:id="rId2"/>
              </a:rPr>
              <a:t>https://mentor.ieee.org/802.15/dcn/24/15-24-0653-01-006a-tg15-6ma-closing-report-for-november-2024.pptx</a:t>
            </a:r>
            <a:endParaRPr lang="en-US" dirty="0"/>
          </a:p>
          <a:p>
            <a:endParaRPr lang="en-US" dirty="0"/>
          </a:p>
        </p:txBody>
      </p:sp>
      <p:sp>
        <p:nvSpPr>
          <p:cNvPr id="6" name="Date Placeholder 5">
            <a:extLst>
              <a:ext uri="{FF2B5EF4-FFF2-40B4-BE49-F238E27FC236}">
                <a16:creationId xmlns:a16="http://schemas.microsoft.com/office/drawing/2014/main" id="{8E15D5B4-613D-2071-3576-044339668320}"/>
              </a:ext>
            </a:extLst>
          </p:cNvPr>
          <p:cNvSpPr>
            <a:spLocks noGrp="1"/>
          </p:cNvSpPr>
          <p:nvPr>
            <p:ph type="dt" idx="10"/>
          </p:nvPr>
        </p:nvSpPr>
        <p:spPr/>
        <p:txBody>
          <a:bodyPr/>
          <a:lstStyle/>
          <a:p>
            <a:r>
              <a:rPr lang="en-US"/>
              <a:t>Nov 2024</a:t>
            </a:r>
            <a:endParaRPr lang="en-GB" dirty="0"/>
          </a:p>
        </p:txBody>
      </p:sp>
      <p:sp>
        <p:nvSpPr>
          <p:cNvPr id="5" name="Footer Placeholder 4">
            <a:extLst>
              <a:ext uri="{FF2B5EF4-FFF2-40B4-BE49-F238E27FC236}">
                <a16:creationId xmlns:a16="http://schemas.microsoft.com/office/drawing/2014/main" id="{D4BA8399-91BB-A091-5427-95ACE00A1CE7}"/>
              </a:ext>
            </a:extLst>
          </p:cNvPr>
          <p:cNvSpPr>
            <a:spLocks noGrp="1"/>
          </p:cNvSpPr>
          <p:nvPr>
            <p:ph type="ftr" idx="11"/>
          </p:nvPr>
        </p:nvSpPr>
        <p:spPr/>
        <p:txBody>
          <a:bodyPr/>
          <a:lstStyle/>
          <a:p>
            <a:r>
              <a:rPr lang="en-GB"/>
              <a:t>Rolfe (BCA)</a:t>
            </a:r>
            <a:endParaRPr lang="en-GB" dirty="0"/>
          </a:p>
        </p:txBody>
      </p:sp>
      <p:sp>
        <p:nvSpPr>
          <p:cNvPr id="4" name="Slide Number Placeholder 3">
            <a:extLst>
              <a:ext uri="{FF2B5EF4-FFF2-40B4-BE49-F238E27FC236}">
                <a16:creationId xmlns:a16="http://schemas.microsoft.com/office/drawing/2014/main" id="{738FB26E-2793-D069-1752-BD34AECECE3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647244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A0254-4153-D6F2-9602-84CDDA5FB048}"/>
              </a:ext>
            </a:extLst>
          </p:cNvPr>
          <p:cNvSpPr>
            <a:spLocks noGrp="1"/>
          </p:cNvSpPr>
          <p:nvPr>
            <p:ph type="title"/>
          </p:nvPr>
        </p:nvSpPr>
        <p:spPr/>
        <p:txBody>
          <a:bodyPr/>
          <a:lstStyle/>
          <a:p>
            <a:r>
              <a:rPr lang="en-US" sz="3200" b="1" dirty="0"/>
              <a:t>TG 6ma Timeline(expected)</a:t>
            </a:r>
            <a:endParaRPr lang="en-US" dirty="0"/>
          </a:p>
        </p:txBody>
      </p:sp>
      <p:sp>
        <p:nvSpPr>
          <p:cNvPr id="4" name="Slide Number Placeholder 3">
            <a:extLst>
              <a:ext uri="{FF2B5EF4-FFF2-40B4-BE49-F238E27FC236}">
                <a16:creationId xmlns:a16="http://schemas.microsoft.com/office/drawing/2014/main" id="{11B04AEE-BB30-8C04-C69C-2F8F754A7F0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423C941-568F-D62E-6F1B-36798579EE02}"/>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4793984E-FC96-8D91-60C2-07FB0C1B978A}"/>
              </a:ext>
            </a:extLst>
          </p:cNvPr>
          <p:cNvSpPr>
            <a:spLocks noGrp="1"/>
          </p:cNvSpPr>
          <p:nvPr>
            <p:ph type="dt" idx="15"/>
          </p:nvPr>
        </p:nvSpPr>
        <p:spPr/>
        <p:txBody>
          <a:bodyPr/>
          <a:lstStyle/>
          <a:p>
            <a:r>
              <a:rPr lang="en-US"/>
              <a:t>Nov 2024</a:t>
            </a:r>
            <a:endParaRPr lang="en-GB" dirty="0"/>
          </a:p>
        </p:txBody>
      </p:sp>
      <p:sp>
        <p:nvSpPr>
          <p:cNvPr id="8" name="矢印: 右 26">
            <a:extLst>
              <a:ext uri="{FF2B5EF4-FFF2-40B4-BE49-F238E27FC236}">
                <a16:creationId xmlns:a16="http://schemas.microsoft.com/office/drawing/2014/main" id="{50FB6FC7-3A03-F5D6-B90B-637CFD3C1644}"/>
              </a:ext>
            </a:extLst>
          </p:cNvPr>
          <p:cNvSpPr/>
          <p:nvPr/>
        </p:nvSpPr>
        <p:spPr bwMode="auto">
          <a:xfrm>
            <a:off x="1520525" y="3009239"/>
            <a:ext cx="9150949" cy="1422813"/>
          </a:xfrm>
          <a:prstGeom prst="rightArrow">
            <a:avLst>
              <a:gd name="adj1" fmla="val 50000"/>
              <a:gd name="adj2" fmla="val 35511"/>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nvGrpSpPr>
          <p:cNvPr id="9" name="グループ化 27">
            <a:extLst>
              <a:ext uri="{FF2B5EF4-FFF2-40B4-BE49-F238E27FC236}">
                <a16:creationId xmlns:a16="http://schemas.microsoft.com/office/drawing/2014/main" id="{975F2817-83BE-D3AA-5C65-0C754D7D69BC}"/>
              </a:ext>
            </a:extLst>
          </p:cNvPr>
          <p:cNvGrpSpPr/>
          <p:nvPr/>
        </p:nvGrpSpPr>
        <p:grpSpPr>
          <a:xfrm>
            <a:off x="9444832" y="1892864"/>
            <a:ext cx="1015012" cy="2021768"/>
            <a:chOff x="7739699" y="331512"/>
            <a:chExt cx="1015012" cy="2021768"/>
          </a:xfrm>
        </p:grpSpPr>
        <p:sp>
          <p:nvSpPr>
            <p:cNvPr id="63" name="正方形/長方形 28">
              <a:extLst>
                <a:ext uri="{FF2B5EF4-FFF2-40B4-BE49-F238E27FC236}">
                  <a16:creationId xmlns:a16="http://schemas.microsoft.com/office/drawing/2014/main" id="{E05673CC-FC66-4B17-99D6-77C90DB1F55B}"/>
                </a:ext>
              </a:extLst>
            </p:cNvPr>
            <p:cNvSpPr/>
            <p:nvPr/>
          </p:nvSpPr>
          <p:spPr>
            <a:xfrm>
              <a:off x="7739699" y="331512"/>
              <a:ext cx="59817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64" name="テキスト ボックス 29">
              <a:extLst>
                <a:ext uri="{FF2B5EF4-FFF2-40B4-BE49-F238E27FC236}">
                  <a16:creationId xmlns:a16="http://schemas.microsoft.com/office/drawing/2014/main" id="{16566BB0-0DED-6D69-826B-750B9BC23D54}"/>
                </a:ext>
              </a:extLst>
            </p:cNvPr>
            <p:cNvSpPr txBox="1"/>
            <p:nvPr/>
          </p:nvSpPr>
          <p:spPr>
            <a:xfrm>
              <a:off x="7905164" y="826769"/>
              <a:ext cx="84954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2025</a:t>
              </a:r>
            </a:p>
          </p:txBody>
        </p:sp>
      </p:grpSp>
      <p:sp>
        <p:nvSpPr>
          <p:cNvPr id="10" name="テキスト ボックス 31">
            <a:extLst>
              <a:ext uri="{FF2B5EF4-FFF2-40B4-BE49-F238E27FC236}">
                <a16:creationId xmlns:a16="http://schemas.microsoft.com/office/drawing/2014/main" id="{52AE7D25-EE8B-230F-5B5B-7D380BE5E9E5}"/>
              </a:ext>
            </a:extLst>
          </p:cNvPr>
          <p:cNvSpPr txBox="1"/>
          <p:nvPr/>
        </p:nvSpPr>
        <p:spPr>
          <a:xfrm>
            <a:off x="9155366" y="3821842"/>
            <a:ext cx="849547" cy="14433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August</a:t>
            </a:r>
            <a:r>
              <a:rPr lang="en-US" sz="1400" b="1" kern="1200" dirty="0">
                <a:solidFill>
                  <a:srgbClr val="000000">
                    <a:hueOff val="0"/>
                    <a:satOff val="0"/>
                    <a:lumOff val="0"/>
                    <a:alphaOff val="0"/>
                  </a:srgbClr>
                </a:solidFill>
                <a:latin typeface="Times New Roman"/>
                <a:ea typeface="+mn-ea"/>
                <a:cs typeface="+mn-cs"/>
              </a:rPr>
              <a:t> 2025</a:t>
            </a:r>
          </a:p>
        </p:txBody>
      </p:sp>
      <p:sp>
        <p:nvSpPr>
          <p:cNvPr id="11" name="テキスト ボックス 32">
            <a:extLst>
              <a:ext uri="{FF2B5EF4-FFF2-40B4-BE49-F238E27FC236}">
                <a16:creationId xmlns:a16="http://schemas.microsoft.com/office/drawing/2014/main" id="{B163E589-ED70-6235-3399-1D2A91F825EB}"/>
              </a:ext>
            </a:extLst>
          </p:cNvPr>
          <p:cNvSpPr txBox="1"/>
          <p:nvPr/>
        </p:nvSpPr>
        <p:spPr>
          <a:xfrm>
            <a:off x="8644661" y="2266473"/>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SB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 2025</a:t>
            </a:r>
          </a:p>
        </p:txBody>
      </p:sp>
      <p:sp>
        <p:nvSpPr>
          <p:cNvPr id="12" name="テキスト ボックス 33">
            <a:extLst>
              <a:ext uri="{FF2B5EF4-FFF2-40B4-BE49-F238E27FC236}">
                <a16:creationId xmlns:a16="http://schemas.microsoft.com/office/drawing/2014/main" id="{CDF008D0-5530-1F6F-0268-778D6A8C227F}"/>
              </a:ext>
            </a:extLst>
          </p:cNvPr>
          <p:cNvSpPr txBox="1"/>
          <p:nvPr/>
        </p:nvSpPr>
        <p:spPr>
          <a:xfrm>
            <a:off x="8152326" y="1960839"/>
            <a:ext cx="772516" cy="333953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SB recirculation</a:t>
            </a: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May 2025</a:t>
            </a:r>
            <a:endParaRPr lang="en-US" sz="1400" b="1" kern="1200" dirty="0">
              <a:solidFill>
                <a:srgbClr val="000000">
                  <a:hueOff val="0"/>
                  <a:satOff val="0"/>
                  <a:lumOff val="0"/>
                  <a:alphaOff val="0"/>
                </a:srgbClr>
              </a:solidFill>
              <a:latin typeface="Times New Roman"/>
              <a:ea typeface="+mn-ea"/>
              <a:cs typeface="+mn-cs"/>
            </a:endParaRPr>
          </a:p>
        </p:txBody>
      </p:sp>
      <p:sp>
        <p:nvSpPr>
          <p:cNvPr id="13" name="テキスト ボックス 34">
            <a:extLst>
              <a:ext uri="{FF2B5EF4-FFF2-40B4-BE49-F238E27FC236}">
                <a16:creationId xmlns:a16="http://schemas.microsoft.com/office/drawing/2014/main" id="{805FC481-3394-E393-8F82-25D94BED8EF5}"/>
              </a:ext>
            </a:extLst>
          </p:cNvPr>
          <p:cNvSpPr txBox="1"/>
          <p:nvPr/>
        </p:nvSpPr>
        <p:spPr>
          <a:xfrm>
            <a:off x="7417302" y="1901194"/>
            <a:ext cx="1055364" cy="15080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EC approval to SB, SB submission</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March 2025</a:t>
            </a:r>
          </a:p>
        </p:txBody>
      </p:sp>
      <p:grpSp>
        <p:nvGrpSpPr>
          <p:cNvPr id="14" name="グループ化 35">
            <a:extLst>
              <a:ext uri="{FF2B5EF4-FFF2-40B4-BE49-F238E27FC236}">
                <a16:creationId xmlns:a16="http://schemas.microsoft.com/office/drawing/2014/main" id="{52A4B6CD-8960-8129-BB40-344F9BB847F6}"/>
              </a:ext>
            </a:extLst>
          </p:cNvPr>
          <p:cNvGrpSpPr/>
          <p:nvPr/>
        </p:nvGrpSpPr>
        <p:grpSpPr>
          <a:xfrm>
            <a:off x="6738059" y="4091524"/>
            <a:ext cx="1339991" cy="1658699"/>
            <a:chOff x="4758751" y="2157579"/>
            <a:chExt cx="1122696" cy="1658699"/>
          </a:xfrm>
        </p:grpSpPr>
        <p:sp>
          <p:nvSpPr>
            <p:cNvPr id="61" name="正方形/長方形 36">
              <a:extLst>
                <a:ext uri="{FF2B5EF4-FFF2-40B4-BE49-F238E27FC236}">
                  <a16:creationId xmlns:a16="http://schemas.microsoft.com/office/drawing/2014/main" id="{6757D758-FA43-451A-8DE8-7CEBF65B5F54}"/>
                </a:ext>
              </a:extLst>
            </p:cNvPr>
            <p:cNvSpPr/>
            <p:nvPr/>
          </p:nvSpPr>
          <p:spPr>
            <a:xfrm>
              <a:off x="4758751" y="2289767"/>
              <a:ext cx="92375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62" name="テキスト ボックス 37">
              <a:extLst>
                <a:ext uri="{FF2B5EF4-FFF2-40B4-BE49-F238E27FC236}">
                  <a16:creationId xmlns:a16="http://schemas.microsoft.com/office/drawing/2014/main" id="{567AFB51-59F2-318C-B2E2-582386BB81E9}"/>
                </a:ext>
              </a:extLst>
            </p:cNvPr>
            <p:cNvSpPr txBox="1"/>
            <p:nvPr/>
          </p:nvSpPr>
          <p:spPr>
            <a:xfrm>
              <a:off x="4957691" y="2157579"/>
              <a:ext cx="92375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Conditional approval for Sponsor Ballot (SB)</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kumimoji="1" lang="en-US" altLang="ja-JP" sz="1400" b="1" kern="1200" dirty="0">
                  <a:solidFill>
                    <a:srgbClr val="000000">
                      <a:hueOff val="0"/>
                      <a:satOff val="0"/>
                      <a:lumOff val="0"/>
                      <a:alphaOff val="0"/>
                    </a:srgbClr>
                  </a:solidFill>
                  <a:latin typeface="Times New Roman"/>
                  <a:ea typeface="+mn-ea"/>
                  <a:cs typeface="+mn-cs"/>
                </a:rPr>
                <a:t>February 2025</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15" name="グループ化 38">
            <a:extLst>
              <a:ext uri="{FF2B5EF4-FFF2-40B4-BE49-F238E27FC236}">
                <a16:creationId xmlns:a16="http://schemas.microsoft.com/office/drawing/2014/main" id="{397BC963-FCEC-5F39-649B-B16F44B9C6CE}"/>
              </a:ext>
            </a:extLst>
          </p:cNvPr>
          <p:cNvGrpSpPr/>
          <p:nvPr/>
        </p:nvGrpSpPr>
        <p:grpSpPr>
          <a:xfrm>
            <a:off x="5589001" y="1827645"/>
            <a:ext cx="997151" cy="1626596"/>
            <a:chOff x="4298861" y="71418"/>
            <a:chExt cx="822635" cy="1626596"/>
          </a:xfrm>
        </p:grpSpPr>
        <p:sp>
          <p:nvSpPr>
            <p:cNvPr id="59" name="正方形/長方形 39">
              <a:extLst>
                <a:ext uri="{FF2B5EF4-FFF2-40B4-BE49-F238E27FC236}">
                  <a16:creationId xmlns:a16="http://schemas.microsoft.com/office/drawing/2014/main" id="{D8F0863F-64D6-060C-71AC-CECC7D43A9C6}"/>
                </a:ext>
              </a:extLst>
            </p:cNvPr>
            <p:cNvSpPr/>
            <p:nvPr/>
          </p:nvSpPr>
          <p:spPr>
            <a:xfrm>
              <a:off x="4336395" y="171503"/>
              <a:ext cx="637315"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60" name="テキスト ボックス 40">
              <a:extLst>
                <a:ext uri="{FF2B5EF4-FFF2-40B4-BE49-F238E27FC236}">
                  <a16:creationId xmlns:a16="http://schemas.microsoft.com/office/drawing/2014/main" id="{FB7D9B05-6121-DA9D-829A-9D1B0B8795A2}"/>
                </a:ext>
              </a:extLst>
            </p:cNvPr>
            <p:cNvSpPr txBox="1"/>
            <p:nvPr/>
          </p:nvSpPr>
          <p:spPr>
            <a:xfrm>
              <a:off x="4298861" y="71418"/>
              <a:ext cx="822635"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2024</a:t>
              </a:r>
            </a:p>
          </p:txBody>
        </p:sp>
      </p:grpSp>
      <p:grpSp>
        <p:nvGrpSpPr>
          <p:cNvPr id="16" name="グループ化 41">
            <a:extLst>
              <a:ext uri="{FF2B5EF4-FFF2-40B4-BE49-F238E27FC236}">
                <a16:creationId xmlns:a16="http://schemas.microsoft.com/office/drawing/2014/main" id="{A241D8DA-41AB-0926-A2A2-24567C8339EA}"/>
              </a:ext>
            </a:extLst>
          </p:cNvPr>
          <p:cNvGrpSpPr/>
          <p:nvPr/>
        </p:nvGrpSpPr>
        <p:grpSpPr>
          <a:xfrm>
            <a:off x="5123798" y="3984241"/>
            <a:ext cx="893646" cy="1074145"/>
            <a:chOff x="3821741" y="2742133"/>
            <a:chExt cx="596518" cy="1074145"/>
          </a:xfrm>
        </p:grpSpPr>
        <p:sp>
          <p:nvSpPr>
            <p:cNvPr id="57" name="正方形/長方形 42">
              <a:extLst>
                <a:ext uri="{FF2B5EF4-FFF2-40B4-BE49-F238E27FC236}">
                  <a16:creationId xmlns:a16="http://schemas.microsoft.com/office/drawing/2014/main" id="{94AC8CF5-508F-DE08-8DBF-53651672D460}"/>
                </a:ext>
              </a:extLst>
            </p:cNvPr>
            <p:cNvSpPr/>
            <p:nvPr/>
          </p:nvSpPr>
          <p:spPr>
            <a:xfrm>
              <a:off x="3821741" y="2742133"/>
              <a:ext cx="514525" cy="1074145"/>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58" name="テキスト ボックス 43">
              <a:extLst>
                <a:ext uri="{FF2B5EF4-FFF2-40B4-BE49-F238E27FC236}">
                  <a16:creationId xmlns:a16="http://schemas.microsoft.com/office/drawing/2014/main" id="{EE344C53-EBEA-727D-C3E3-9A9770A188DD}"/>
                </a:ext>
              </a:extLst>
            </p:cNvPr>
            <p:cNvSpPr txBox="1"/>
            <p:nvPr/>
          </p:nvSpPr>
          <p:spPr>
            <a:xfrm>
              <a:off x="3835773" y="2742133"/>
              <a:ext cx="58248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1st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Letter</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Ballot</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(LB)</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2024</a:t>
              </a:r>
            </a:p>
          </p:txBody>
        </p:sp>
      </p:grpSp>
      <p:grpSp>
        <p:nvGrpSpPr>
          <p:cNvPr id="17" name="グループ化 44">
            <a:extLst>
              <a:ext uri="{FF2B5EF4-FFF2-40B4-BE49-F238E27FC236}">
                <a16:creationId xmlns:a16="http://schemas.microsoft.com/office/drawing/2014/main" id="{F7427775-B397-9951-BCC7-D6D4DA6AC99B}"/>
              </a:ext>
            </a:extLst>
          </p:cNvPr>
          <p:cNvGrpSpPr/>
          <p:nvPr/>
        </p:nvGrpSpPr>
        <p:grpSpPr>
          <a:xfrm>
            <a:off x="4572988" y="2091648"/>
            <a:ext cx="963174" cy="1355521"/>
            <a:chOff x="2222243" y="89518"/>
            <a:chExt cx="963174" cy="1355521"/>
          </a:xfrm>
        </p:grpSpPr>
        <p:sp>
          <p:nvSpPr>
            <p:cNvPr id="55" name="正方形/長方形 45">
              <a:extLst>
                <a:ext uri="{FF2B5EF4-FFF2-40B4-BE49-F238E27FC236}">
                  <a16:creationId xmlns:a16="http://schemas.microsoft.com/office/drawing/2014/main" id="{0BF433C0-DE8C-B2DC-B6D8-6DE4718AF654}"/>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56" name="テキスト ボックス 46">
              <a:extLst>
                <a:ext uri="{FF2B5EF4-FFF2-40B4-BE49-F238E27FC236}">
                  <a16:creationId xmlns:a16="http://schemas.microsoft.com/office/drawing/2014/main" id="{A97643F3-BE71-E409-3CC4-BCD76282754A}"/>
                </a:ext>
              </a:extLst>
            </p:cNvPr>
            <p:cNvSpPr txBox="1"/>
            <p:nvPr/>
          </p:nvSpPr>
          <p:spPr>
            <a:xfrm>
              <a:off x="2222243" y="89518"/>
              <a:ext cx="963174"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WG </a:t>
              </a:r>
              <a:r>
                <a:rPr kumimoji="1" lang="en-US" altLang="ja-JP" baseline="30000" dirty="0">
                  <a:solidFill>
                    <a:srgbClr val="000000">
                      <a:hueOff val="0"/>
                      <a:satOff val="0"/>
                      <a:lumOff val="0"/>
                      <a:alphaOff val="0"/>
                    </a:srgbClr>
                  </a:solidFill>
                  <a:latin typeface="Times New Roman"/>
                </a:rPr>
                <a:t>      </a:t>
              </a:r>
              <a:r>
                <a:rPr kumimoji="1" lang="en-US" altLang="ja-JP" sz="1800" kern="1200" baseline="30000" dirty="0" err="1">
                  <a:solidFill>
                    <a:srgbClr val="000000">
                      <a:hueOff val="0"/>
                      <a:satOff val="0"/>
                      <a:lumOff val="0"/>
                      <a:alphaOff val="0"/>
                    </a:srgbClr>
                  </a:solidFill>
                  <a:latin typeface="Times New Roman"/>
                  <a:ea typeface="+mn-ea"/>
                  <a:cs typeface="+mn-cs"/>
                </a:rPr>
                <a:t>PreBa</a:t>
              </a:r>
              <a:r>
                <a:rPr kumimoji="1" lang="en-US" altLang="ja-JP" baseline="30000" dirty="0" err="1">
                  <a:solidFill>
                    <a:srgbClr val="000000">
                      <a:hueOff val="0"/>
                      <a:satOff val="0"/>
                      <a:lumOff val="0"/>
                      <a:alphaOff val="0"/>
                    </a:srgbClr>
                  </a:solidFill>
                  <a:latin typeface="Times New Roman"/>
                </a:rPr>
                <a:t>llot</a:t>
              </a:r>
              <a:r>
                <a:rPr kumimoji="1" lang="en-US" altLang="ja-JP" baseline="30000" dirty="0">
                  <a:solidFill>
                    <a:srgbClr val="000000">
                      <a:hueOff val="0"/>
                      <a:satOff val="0"/>
                      <a:lumOff val="0"/>
                      <a:alphaOff val="0"/>
                    </a:srgbClr>
                  </a:solidFill>
                  <a:latin typeface="Times New Roman"/>
                </a:rPr>
                <a:t> </a:t>
              </a:r>
              <a:r>
                <a:rPr kumimoji="1" lang="en-US" altLang="ja-JP" kern="1200" baseline="30000" dirty="0">
                  <a:solidFill>
                    <a:srgbClr val="000000">
                      <a:hueOff val="0"/>
                      <a:satOff val="0"/>
                      <a:lumOff val="0"/>
                      <a:alphaOff val="0"/>
                    </a:srgbClr>
                  </a:solidFill>
                  <a:latin typeface="Times New Roman"/>
                  <a:ea typeface="+mn-ea"/>
                  <a:cs typeface="+mn-cs"/>
                </a:rPr>
                <a:t>submission for </a:t>
              </a:r>
              <a:r>
                <a:rPr lang="en-US" sz="1200" kern="1200" dirty="0">
                  <a:solidFill>
                    <a:srgbClr val="000000">
                      <a:hueOff val="0"/>
                      <a:satOff val="0"/>
                      <a:lumOff val="0"/>
                      <a:alphaOff val="0"/>
                    </a:srgbClr>
                  </a:solidFill>
                  <a:latin typeface="Times New Roman"/>
                  <a:ea typeface="+mn-ea"/>
                  <a:cs typeface="+mn-cs"/>
                </a:rPr>
                <a:t>Draft2.5 August </a:t>
              </a:r>
              <a:r>
                <a:rPr lang="en-US" sz="1200" b="1" dirty="0">
                  <a:solidFill>
                    <a:srgbClr val="000000">
                      <a:hueOff val="0"/>
                      <a:satOff val="0"/>
                      <a:lumOff val="0"/>
                      <a:alphaOff val="0"/>
                    </a:srgbClr>
                  </a:solidFill>
                  <a:latin typeface="Times New Roman"/>
                </a:rPr>
                <a:t>2024</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18" name="グループ化 47">
            <a:extLst>
              <a:ext uri="{FF2B5EF4-FFF2-40B4-BE49-F238E27FC236}">
                <a16:creationId xmlns:a16="http://schemas.microsoft.com/office/drawing/2014/main" id="{B564882E-8793-B4E8-FA32-25D77C6F5827}"/>
              </a:ext>
            </a:extLst>
          </p:cNvPr>
          <p:cNvGrpSpPr/>
          <p:nvPr/>
        </p:nvGrpSpPr>
        <p:grpSpPr>
          <a:xfrm>
            <a:off x="3956911" y="4089077"/>
            <a:ext cx="1044057" cy="1526511"/>
            <a:chOff x="2784222" y="2239438"/>
            <a:chExt cx="783039" cy="1526511"/>
          </a:xfrm>
        </p:grpSpPr>
        <p:sp>
          <p:nvSpPr>
            <p:cNvPr id="53" name="正方形/長方形 48">
              <a:extLst>
                <a:ext uri="{FF2B5EF4-FFF2-40B4-BE49-F238E27FC236}">
                  <a16:creationId xmlns:a16="http://schemas.microsoft.com/office/drawing/2014/main" id="{D0865CF4-BF98-9A20-CD50-D1069D244F65}"/>
                </a:ext>
              </a:extLst>
            </p:cNvPr>
            <p:cNvSpPr/>
            <p:nvPr/>
          </p:nvSpPr>
          <p:spPr>
            <a:xfrm>
              <a:off x="2878386" y="2239438"/>
              <a:ext cx="63088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54" name="テキスト ボックス 49">
              <a:extLst>
                <a:ext uri="{FF2B5EF4-FFF2-40B4-BE49-F238E27FC236}">
                  <a16:creationId xmlns:a16="http://schemas.microsoft.com/office/drawing/2014/main" id="{0BAEA6C0-034B-2510-6597-DCCD12A79BE7}"/>
                </a:ext>
              </a:extLst>
            </p:cNvPr>
            <p:cNvSpPr txBox="1"/>
            <p:nvPr/>
          </p:nvSpPr>
          <p:spPr>
            <a:xfrm>
              <a:off x="2784222" y="2239438"/>
              <a:ext cx="783039"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kern="1200" dirty="0" err="1">
                  <a:solidFill>
                    <a:srgbClr val="000000">
                      <a:hueOff val="0"/>
                      <a:satOff val="0"/>
                      <a:lumOff val="0"/>
                      <a:alphaOff val="0"/>
                    </a:srgbClr>
                  </a:solidFill>
                  <a:latin typeface="Times New Roman"/>
                  <a:ea typeface="+mn-ea"/>
                  <a:cs typeface="+mn-cs"/>
                </a:rPr>
                <a:t>fo</a:t>
              </a:r>
              <a:r>
                <a:rPr kumimoji="1" lang="en-US" altLang="ja-JP" sz="1400" kern="1200" dirty="0">
                  <a:solidFill>
                    <a:srgbClr val="000000">
                      <a:hueOff val="0"/>
                      <a:satOff val="0"/>
                      <a:lumOff val="0"/>
                      <a:alphaOff val="0"/>
                    </a:srgbClr>
                  </a:solidFill>
                  <a:latin typeface="Times New Roman"/>
                  <a:ea typeface="+mn-ea"/>
                  <a:cs typeface="+mn-cs"/>
                </a:rPr>
                <a:t> Draft v2.3 on WG for </a:t>
              </a:r>
              <a:r>
                <a:rPr kumimoji="1" lang="en-US" altLang="ja-JP" sz="1400" kern="1200" dirty="0" err="1">
                  <a:solidFill>
                    <a:srgbClr val="000000">
                      <a:hueOff val="0"/>
                      <a:satOff val="0"/>
                      <a:lumOff val="0"/>
                      <a:alphaOff val="0"/>
                    </a:srgbClr>
                  </a:solidFill>
                  <a:latin typeface="Times New Roman"/>
                  <a:ea typeface="+mn-ea"/>
                  <a:cs typeface="+mn-cs"/>
                </a:rPr>
                <a:t>PreBallot</a:t>
              </a:r>
              <a:r>
                <a:rPr kumimoji="1" lang="en-US" altLang="ja-JP" sz="1400" kern="1200" dirty="0">
                  <a:solidFill>
                    <a:srgbClr val="000000">
                      <a:hueOff val="0"/>
                      <a:satOff val="0"/>
                      <a:lumOff val="0"/>
                      <a:alphaOff val="0"/>
                    </a:srgbClr>
                  </a:solidFill>
                  <a:latin typeface="Times New Roman"/>
                  <a:ea typeface="+mn-ea"/>
                  <a:cs typeface="+mn-cs"/>
                </a:rPr>
                <a:t> </a:t>
              </a:r>
              <a:r>
                <a:rPr kumimoji="1" lang="en-US" altLang="ja-JP" sz="1400" b="1" dirty="0">
                  <a:solidFill>
                    <a:srgbClr val="000000">
                      <a:hueOff val="0"/>
                      <a:satOff val="0"/>
                      <a:lumOff val="0"/>
                      <a:alphaOff val="0"/>
                    </a:srgbClr>
                  </a:solidFill>
                  <a:latin typeface="Times New Roman"/>
                </a:rPr>
                <a:t>July </a:t>
              </a:r>
              <a:r>
                <a:rPr lang="en-US" sz="1400" b="1" kern="1200" dirty="0">
                  <a:solidFill>
                    <a:srgbClr val="000000">
                      <a:hueOff val="0"/>
                      <a:satOff val="0"/>
                      <a:lumOff val="0"/>
                      <a:alphaOff val="0"/>
                    </a:srgbClr>
                  </a:solidFill>
                  <a:latin typeface="Times New Roman"/>
                  <a:ea typeface="+mn-ea"/>
                  <a:cs typeface="+mn-cs"/>
                </a:rPr>
                <a:t> 2024</a:t>
              </a:r>
            </a:p>
          </p:txBody>
        </p:sp>
      </p:grpSp>
      <p:grpSp>
        <p:nvGrpSpPr>
          <p:cNvPr id="19" name="グループ化 50">
            <a:extLst>
              <a:ext uri="{FF2B5EF4-FFF2-40B4-BE49-F238E27FC236}">
                <a16:creationId xmlns:a16="http://schemas.microsoft.com/office/drawing/2014/main" id="{2E7FCD6E-D478-FA30-BF26-0896189A69D1}"/>
              </a:ext>
            </a:extLst>
          </p:cNvPr>
          <p:cNvGrpSpPr/>
          <p:nvPr/>
        </p:nvGrpSpPr>
        <p:grpSpPr>
          <a:xfrm>
            <a:off x="3215743" y="2420992"/>
            <a:ext cx="3123730" cy="2039217"/>
            <a:chOff x="1205811" y="-1400625"/>
            <a:chExt cx="1846233" cy="2977434"/>
          </a:xfrm>
        </p:grpSpPr>
        <p:sp>
          <p:nvSpPr>
            <p:cNvPr id="51" name="正方形/長方形 51">
              <a:extLst>
                <a:ext uri="{FF2B5EF4-FFF2-40B4-BE49-F238E27FC236}">
                  <a16:creationId xmlns:a16="http://schemas.microsoft.com/office/drawing/2014/main" id="{C3598F90-6AFB-009A-5C49-2021BDDD9001}"/>
                </a:ext>
              </a:extLst>
            </p:cNvPr>
            <p:cNvSpPr/>
            <p:nvPr/>
          </p:nvSpPr>
          <p:spPr>
            <a:xfrm>
              <a:off x="2345962" y="97681"/>
              <a:ext cx="706082" cy="1479128"/>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52" name="テキスト ボックス 52">
              <a:extLst>
                <a:ext uri="{FF2B5EF4-FFF2-40B4-BE49-F238E27FC236}">
                  <a16:creationId xmlns:a16="http://schemas.microsoft.com/office/drawing/2014/main" id="{1AC0FB68-DE59-F703-928D-C2CB1BA9422D}"/>
                </a:ext>
              </a:extLst>
            </p:cNvPr>
            <p:cNvSpPr txBox="1"/>
            <p:nvPr/>
          </p:nvSpPr>
          <p:spPr>
            <a:xfrm>
              <a:off x="1205811" y="-1400625"/>
              <a:ext cx="706082" cy="147912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 Draft V1,18  Com</a:t>
              </a:r>
            </a:p>
            <a:p>
              <a:pPr marL="0" lvl="0" indent="0" algn="ctr" defTabSz="800100">
                <a:lnSpc>
                  <a:spcPct val="90000"/>
                </a:lnSpc>
                <a:spcBef>
                  <a:spcPct val="0"/>
                </a:spcBef>
                <a:spcAft>
                  <a:spcPct val="35000"/>
                </a:spcAft>
                <a:buNone/>
              </a:pPr>
              <a:r>
                <a:rPr lang="en-US" sz="1200" b="1" dirty="0">
                  <a:solidFill>
                    <a:srgbClr val="000000">
                      <a:hueOff val="0"/>
                      <a:satOff val="0"/>
                      <a:lumOff val="0"/>
                      <a:alphaOff val="0"/>
                    </a:srgbClr>
                  </a:solidFill>
                  <a:latin typeface="Times New Roman"/>
                </a:rPr>
                <a:t>May</a:t>
              </a:r>
              <a:r>
                <a:rPr lang="en-US" sz="1200" b="1" kern="1200" dirty="0">
                  <a:solidFill>
                    <a:srgbClr val="000000">
                      <a:hueOff val="0"/>
                      <a:satOff val="0"/>
                      <a:lumOff val="0"/>
                      <a:alphaOff val="0"/>
                    </a:srgbClr>
                  </a:solidFill>
                  <a:latin typeface="Times New Roman"/>
                  <a:ea typeface="+mn-ea"/>
                  <a:cs typeface="+mn-cs"/>
                </a:rPr>
                <a:t>. 2024</a:t>
              </a:r>
            </a:p>
          </p:txBody>
        </p:sp>
      </p:grpSp>
      <p:grpSp>
        <p:nvGrpSpPr>
          <p:cNvPr id="20" name="グループ化 53">
            <a:extLst>
              <a:ext uri="{FF2B5EF4-FFF2-40B4-BE49-F238E27FC236}">
                <a16:creationId xmlns:a16="http://schemas.microsoft.com/office/drawing/2014/main" id="{3C1FA76E-D827-EE56-9F75-2F30C99122F9}"/>
              </a:ext>
            </a:extLst>
          </p:cNvPr>
          <p:cNvGrpSpPr/>
          <p:nvPr/>
        </p:nvGrpSpPr>
        <p:grpSpPr>
          <a:xfrm>
            <a:off x="2970196" y="4147273"/>
            <a:ext cx="790239" cy="1510147"/>
            <a:chOff x="2022891" y="2274853"/>
            <a:chExt cx="491092" cy="1510147"/>
          </a:xfrm>
        </p:grpSpPr>
        <p:sp>
          <p:nvSpPr>
            <p:cNvPr id="49" name="正方形/長方形 54">
              <a:extLst>
                <a:ext uri="{FF2B5EF4-FFF2-40B4-BE49-F238E27FC236}">
                  <a16:creationId xmlns:a16="http://schemas.microsoft.com/office/drawing/2014/main" id="{BFB8DBFA-2938-BDA9-92ED-089C158B0F33}"/>
                </a:ext>
              </a:extLst>
            </p:cNvPr>
            <p:cNvSpPr/>
            <p:nvPr/>
          </p:nvSpPr>
          <p:spPr>
            <a:xfrm>
              <a:off x="2022891" y="2274853"/>
              <a:ext cx="491092" cy="1510147"/>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50" name="テキスト ボックス 55">
              <a:extLst>
                <a:ext uri="{FF2B5EF4-FFF2-40B4-BE49-F238E27FC236}">
                  <a16:creationId xmlns:a16="http://schemas.microsoft.com/office/drawing/2014/main" id="{8867EE47-A141-F89A-BF89-B14070FC8ED3}"/>
                </a:ext>
              </a:extLst>
            </p:cNvPr>
            <p:cNvSpPr txBox="1"/>
            <p:nvPr/>
          </p:nvSpPr>
          <p:spPr>
            <a:xfrm>
              <a:off x="2022891" y="2274853"/>
              <a:ext cx="491092" cy="151014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Std. </a:t>
              </a:r>
              <a:r>
                <a:rPr kumimoji="1" lang="en-US" altLang="ja-JP" sz="1200" kern="1200" dirty="0" err="1">
                  <a:solidFill>
                    <a:srgbClr val="000000">
                      <a:hueOff val="0"/>
                      <a:satOff val="0"/>
                      <a:lumOff val="0"/>
                      <a:alphaOff val="0"/>
                    </a:srgbClr>
                  </a:solidFill>
                  <a:latin typeface="Times New Roman"/>
                  <a:ea typeface="+mn-ea"/>
                  <a:cs typeface="+mn-cs"/>
                </a:rPr>
                <a:t>Draf</a:t>
              </a:r>
              <a:r>
                <a:rPr kumimoji="1" lang="en-US" altLang="ja-JP" sz="1200" kern="1200" dirty="0">
                  <a:solidFill>
                    <a:srgbClr val="000000">
                      <a:hueOff val="0"/>
                      <a:satOff val="0"/>
                      <a:lumOff val="0"/>
                      <a:alphaOff val="0"/>
                    </a:srgbClr>
                  </a:solidFill>
                  <a:latin typeface="Times New Roman"/>
                  <a:ea typeface="+mn-ea"/>
                  <a:cs typeface="+mn-cs"/>
                </a:rPr>
                <a:t> V1.9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p:txBody>
        </p:sp>
      </p:grpSp>
      <p:grpSp>
        <p:nvGrpSpPr>
          <p:cNvPr id="21" name="グループ化 56">
            <a:extLst>
              <a:ext uri="{FF2B5EF4-FFF2-40B4-BE49-F238E27FC236}">
                <a16:creationId xmlns:a16="http://schemas.microsoft.com/office/drawing/2014/main" id="{D988B53A-AEB9-FD2B-6E88-390C27612323}"/>
              </a:ext>
            </a:extLst>
          </p:cNvPr>
          <p:cNvGrpSpPr/>
          <p:nvPr/>
        </p:nvGrpSpPr>
        <p:grpSpPr>
          <a:xfrm>
            <a:off x="2534371" y="1868884"/>
            <a:ext cx="790239" cy="1526511"/>
            <a:chOff x="1610119" y="12105"/>
            <a:chExt cx="530336" cy="1526511"/>
          </a:xfrm>
        </p:grpSpPr>
        <p:sp>
          <p:nvSpPr>
            <p:cNvPr id="47" name="正方形/長方形 57">
              <a:extLst>
                <a:ext uri="{FF2B5EF4-FFF2-40B4-BE49-F238E27FC236}">
                  <a16:creationId xmlns:a16="http://schemas.microsoft.com/office/drawing/2014/main" id="{E72AE40E-19A1-A326-7519-1E3458842BA1}"/>
                </a:ext>
              </a:extLst>
            </p:cNvPr>
            <p:cNvSpPr/>
            <p:nvPr/>
          </p:nvSpPr>
          <p:spPr>
            <a:xfrm>
              <a:off x="1610119" y="12105"/>
              <a:ext cx="53033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48" name="テキスト ボックス 58">
              <a:extLst>
                <a:ext uri="{FF2B5EF4-FFF2-40B4-BE49-F238E27FC236}">
                  <a16:creationId xmlns:a16="http://schemas.microsoft.com/office/drawing/2014/main" id="{30658F7A-8DCA-BC1C-CAFC-DCCBA24380CD}"/>
                </a:ext>
              </a:extLst>
            </p:cNvPr>
            <p:cNvSpPr txBox="1"/>
            <p:nvPr/>
          </p:nvSpPr>
          <p:spPr>
            <a:xfrm>
              <a:off x="1610119" y="12105"/>
              <a:ext cx="53033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p>
            <a:p>
              <a:pPr marL="0" lvl="0" indent="0" algn="ctr" defTabSz="488950">
                <a:lnSpc>
                  <a:spcPct val="90000"/>
                </a:lnSpc>
                <a:spcBef>
                  <a:spcPct val="0"/>
                </a:spcBef>
                <a:spcAft>
                  <a:spcPct val="35000"/>
                </a:spcAft>
                <a:buNone/>
              </a:pPr>
              <a:r>
                <a:rPr lang="en-US" altLang="ja-JP" sz="1100" b="1" kern="1200" dirty="0">
                  <a:solidFill>
                    <a:srgbClr val="000000">
                      <a:hueOff val="0"/>
                      <a:satOff val="0"/>
                      <a:lumOff val="0"/>
                      <a:alphaOff val="0"/>
                    </a:srgbClr>
                  </a:solidFill>
                  <a:effectLst/>
                  <a:latin typeface="Times New Roman"/>
                  <a:ea typeface="+mn-ea"/>
                  <a:cs typeface="+mn-cs"/>
                </a:rPr>
                <a:t>May </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22" name="グループ化 59">
            <a:extLst>
              <a:ext uri="{FF2B5EF4-FFF2-40B4-BE49-F238E27FC236}">
                <a16:creationId xmlns:a16="http://schemas.microsoft.com/office/drawing/2014/main" id="{7C05A752-326E-2407-3B40-C6650FFA3A56}"/>
              </a:ext>
            </a:extLst>
          </p:cNvPr>
          <p:cNvGrpSpPr/>
          <p:nvPr/>
        </p:nvGrpSpPr>
        <p:grpSpPr>
          <a:xfrm>
            <a:off x="2137507" y="2957390"/>
            <a:ext cx="4079200" cy="2726740"/>
            <a:chOff x="-2309449" y="2289767"/>
            <a:chExt cx="4079200" cy="2726740"/>
          </a:xfrm>
        </p:grpSpPr>
        <p:sp>
          <p:nvSpPr>
            <p:cNvPr id="45" name="正方形/長方形 60">
              <a:extLst>
                <a:ext uri="{FF2B5EF4-FFF2-40B4-BE49-F238E27FC236}">
                  <a16:creationId xmlns:a16="http://schemas.microsoft.com/office/drawing/2014/main" id="{1EC027E2-4934-2A3C-472C-0CA776A51FFD}"/>
                </a:ext>
              </a:extLst>
            </p:cNvPr>
            <p:cNvSpPr/>
            <p:nvPr/>
          </p:nvSpPr>
          <p:spPr>
            <a:xfrm>
              <a:off x="1309200" y="2289767"/>
              <a:ext cx="460551"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46" name="テキスト ボックス 61">
              <a:extLst>
                <a:ext uri="{FF2B5EF4-FFF2-40B4-BE49-F238E27FC236}">
                  <a16:creationId xmlns:a16="http://schemas.microsoft.com/office/drawing/2014/main" id="{1997ED19-1540-2322-F66D-0DF4A9299708}"/>
                </a:ext>
              </a:extLst>
            </p:cNvPr>
            <p:cNvSpPr txBox="1"/>
            <p:nvPr/>
          </p:nvSpPr>
          <p:spPr>
            <a:xfrm>
              <a:off x="-2309449" y="3489996"/>
              <a:ext cx="688838"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23" name="グループ化 62">
            <a:extLst>
              <a:ext uri="{FF2B5EF4-FFF2-40B4-BE49-F238E27FC236}">
                <a16:creationId xmlns:a16="http://schemas.microsoft.com/office/drawing/2014/main" id="{A673683E-64E1-C810-E1E3-E108E46C7894}"/>
              </a:ext>
            </a:extLst>
          </p:cNvPr>
          <p:cNvGrpSpPr/>
          <p:nvPr/>
        </p:nvGrpSpPr>
        <p:grpSpPr>
          <a:xfrm>
            <a:off x="1534066" y="1937125"/>
            <a:ext cx="670301" cy="1526511"/>
            <a:chOff x="989797" y="0"/>
            <a:chExt cx="426316" cy="1526511"/>
          </a:xfrm>
        </p:grpSpPr>
        <p:sp>
          <p:nvSpPr>
            <p:cNvPr id="43" name="正方形/長方形 63">
              <a:extLst>
                <a:ext uri="{FF2B5EF4-FFF2-40B4-BE49-F238E27FC236}">
                  <a16:creationId xmlns:a16="http://schemas.microsoft.com/office/drawing/2014/main" id="{DD781AD1-617A-AB28-0787-3F014BBCFEB5}"/>
                </a:ext>
              </a:extLst>
            </p:cNvPr>
            <p:cNvSpPr/>
            <p:nvPr/>
          </p:nvSpPr>
          <p:spPr>
            <a:xfrm>
              <a:off x="989797" y="0"/>
              <a:ext cx="42631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44" name="テキスト ボックス 64">
              <a:extLst>
                <a:ext uri="{FF2B5EF4-FFF2-40B4-BE49-F238E27FC236}">
                  <a16:creationId xmlns:a16="http://schemas.microsoft.com/office/drawing/2014/main" id="{CE6F509E-7727-B022-4B3B-9DD7FE82F573}"/>
                </a:ext>
              </a:extLst>
            </p:cNvPr>
            <p:cNvSpPr txBox="1"/>
            <p:nvPr/>
          </p:nvSpPr>
          <p:spPr>
            <a:xfrm>
              <a:off x="989797" y="0"/>
              <a:ext cx="42631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p:txBody>
        </p:sp>
      </p:grpSp>
      <p:sp>
        <p:nvSpPr>
          <p:cNvPr id="24" name="楕円 65">
            <a:extLst>
              <a:ext uri="{FF2B5EF4-FFF2-40B4-BE49-F238E27FC236}">
                <a16:creationId xmlns:a16="http://schemas.microsoft.com/office/drawing/2014/main" id="{4DC75DF1-3F80-FDA4-CAAD-46D807446489}"/>
              </a:ext>
            </a:extLst>
          </p:cNvPr>
          <p:cNvSpPr/>
          <p:nvPr/>
        </p:nvSpPr>
        <p:spPr>
          <a:xfrm>
            <a:off x="9927768" y="3551941"/>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25" name="楕円 66">
            <a:extLst>
              <a:ext uri="{FF2B5EF4-FFF2-40B4-BE49-F238E27FC236}">
                <a16:creationId xmlns:a16="http://schemas.microsoft.com/office/drawing/2014/main" id="{6D671A25-1B7D-DCB3-2297-8E0631FF96E7}"/>
              </a:ext>
            </a:extLst>
          </p:cNvPr>
          <p:cNvSpPr/>
          <p:nvPr/>
        </p:nvSpPr>
        <p:spPr>
          <a:xfrm>
            <a:off x="9386933" y="3551936"/>
            <a:ext cx="349736" cy="349736"/>
          </a:xfrm>
          <a:prstGeom prst="ellipse">
            <a:avLst/>
          </a:prstGeom>
          <a:solidFill>
            <a:srgbClr val="3333CC">
              <a:hueOff val="-3200000"/>
              <a:satOff val="-13334"/>
              <a:lumOff val="11111"/>
              <a:alpha val="4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26" name="楕円 67">
            <a:extLst>
              <a:ext uri="{FF2B5EF4-FFF2-40B4-BE49-F238E27FC236}">
                <a16:creationId xmlns:a16="http://schemas.microsoft.com/office/drawing/2014/main" id="{1E4707CF-EA59-A6D9-8793-42952C63433E}"/>
              </a:ext>
            </a:extLst>
          </p:cNvPr>
          <p:cNvSpPr/>
          <p:nvPr/>
        </p:nvSpPr>
        <p:spPr>
          <a:xfrm>
            <a:off x="8857249" y="3557521"/>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27" name="楕円 68">
            <a:extLst>
              <a:ext uri="{FF2B5EF4-FFF2-40B4-BE49-F238E27FC236}">
                <a16:creationId xmlns:a16="http://schemas.microsoft.com/office/drawing/2014/main" id="{0CE6FC6F-B57A-9680-734B-3EA04AA87354}"/>
              </a:ext>
            </a:extLst>
          </p:cNvPr>
          <p:cNvSpPr/>
          <p:nvPr/>
        </p:nvSpPr>
        <p:spPr>
          <a:xfrm>
            <a:off x="8316413" y="3563094"/>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28" name="楕円 69">
            <a:extLst>
              <a:ext uri="{FF2B5EF4-FFF2-40B4-BE49-F238E27FC236}">
                <a16:creationId xmlns:a16="http://schemas.microsoft.com/office/drawing/2014/main" id="{B272743C-BC3F-58B8-F6D1-D7FC143E6A23}"/>
              </a:ext>
            </a:extLst>
          </p:cNvPr>
          <p:cNvSpPr/>
          <p:nvPr/>
        </p:nvSpPr>
        <p:spPr>
          <a:xfrm>
            <a:off x="7808332" y="3563084"/>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29" name="楕円 70">
            <a:extLst>
              <a:ext uri="{FF2B5EF4-FFF2-40B4-BE49-F238E27FC236}">
                <a16:creationId xmlns:a16="http://schemas.microsoft.com/office/drawing/2014/main" id="{FE97B252-72D0-9CE3-F921-624BA043D0C0}"/>
              </a:ext>
            </a:extLst>
          </p:cNvPr>
          <p:cNvSpPr/>
          <p:nvPr/>
        </p:nvSpPr>
        <p:spPr>
          <a:xfrm>
            <a:off x="6880082" y="3566801"/>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30" name="楕円 71">
            <a:extLst>
              <a:ext uri="{FF2B5EF4-FFF2-40B4-BE49-F238E27FC236}">
                <a16:creationId xmlns:a16="http://schemas.microsoft.com/office/drawing/2014/main" id="{2673561F-7801-4CE8-3D08-6A6ACC3E2BDC}"/>
              </a:ext>
            </a:extLst>
          </p:cNvPr>
          <p:cNvSpPr/>
          <p:nvPr/>
        </p:nvSpPr>
        <p:spPr>
          <a:xfrm>
            <a:off x="5929284" y="3574244"/>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31" name="楕円 72">
            <a:extLst>
              <a:ext uri="{FF2B5EF4-FFF2-40B4-BE49-F238E27FC236}">
                <a16:creationId xmlns:a16="http://schemas.microsoft.com/office/drawing/2014/main" id="{9705AF0A-8FE5-1F34-25E8-F9A86D30961B}"/>
              </a:ext>
            </a:extLst>
          </p:cNvPr>
          <p:cNvSpPr/>
          <p:nvPr/>
        </p:nvSpPr>
        <p:spPr>
          <a:xfrm>
            <a:off x="5430067" y="3574246"/>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32" name="楕円 73">
            <a:extLst>
              <a:ext uri="{FF2B5EF4-FFF2-40B4-BE49-F238E27FC236}">
                <a16:creationId xmlns:a16="http://schemas.microsoft.com/office/drawing/2014/main" id="{3DA4BDC2-258D-7BC7-F1A4-E3A155B074F7}"/>
              </a:ext>
            </a:extLst>
          </p:cNvPr>
          <p:cNvSpPr/>
          <p:nvPr/>
        </p:nvSpPr>
        <p:spPr>
          <a:xfrm>
            <a:off x="4899101" y="3581679"/>
            <a:ext cx="349736" cy="349736"/>
          </a:xfrm>
          <a:prstGeom prst="ellipse">
            <a:avLst/>
          </a:prstGeom>
          <a:solidFill>
            <a:srgbClr val="3333CC">
              <a:hueOff val="-3200000"/>
              <a:satOff val="-13334"/>
              <a:lumOff val="11111"/>
              <a:alpha val="1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33" name="楕円 74">
            <a:extLst>
              <a:ext uri="{FF2B5EF4-FFF2-40B4-BE49-F238E27FC236}">
                <a16:creationId xmlns:a16="http://schemas.microsoft.com/office/drawing/2014/main" id="{64ADC48E-E6D3-747D-1B3F-B75A4BB9BC3B}"/>
              </a:ext>
            </a:extLst>
          </p:cNvPr>
          <p:cNvSpPr/>
          <p:nvPr/>
        </p:nvSpPr>
        <p:spPr>
          <a:xfrm>
            <a:off x="4308085" y="3567834"/>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34" name="楕円 75">
            <a:extLst>
              <a:ext uri="{FF2B5EF4-FFF2-40B4-BE49-F238E27FC236}">
                <a16:creationId xmlns:a16="http://schemas.microsoft.com/office/drawing/2014/main" id="{723632FA-C6DC-6BDD-F8A6-30A7DED2CB05}"/>
              </a:ext>
            </a:extLst>
          </p:cNvPr>
          <p:cNvSpPr/>
          <p:nvPr/>
        </p:nvSpPr>
        <p:spPr>
          <a:xfrm>
            <a:off x="3711501" y="3559372"/>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35" name="楕円 76">
            <a:extLst>
              <a:ext uri="{FF2B5EF4-FFF2-40B4-BE49-F238E27FC236}">
                <a16:creationId xmlns:a16="http://schemas.microsoft.com/office/drawing/2014/main" id="{62ED6C15-E174-2860-BBEF-3073BB75DE4F}"/>
              </a:ext>
            </a:extLst>
          </p:cNvPr>
          <p:cNvSpPr/>
          <p:nvPr/>
        </p:nvSpPr>
        <p:spPr>
          <a:xfrm>
            <a:off x="3208552" y="3559986"/>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36" name="楕円 77">
            <a:extLst>
              <a:ext uri="{FF2B5EF4-FFF2-40B4-BE49-F238E27FC236}">
                <a16:creationId xmlns:a16="http://schemas.microsoft.com/office/drawing/2014/main" id="{5AFF632B-C93C-4596-EFE7-18A2967B1DA9}"/>
              </a:ext>
            </a:extLst>
          </p:cNvPr>
          <p:cNvSpPr/>
          <p:nvPr/>
        </p:nvSpPr>
        <p:spPr>
          <a:xfrm>
            <a:off x="2735331" y="3552545"/>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37" name="楕円 78">
            <a:extLst>
              <a:ext uri="{FF2B5EF4-FFF2-40B4-BE49-F238E27FC236}">
                <a16:creationId xmlns:a16="http://schemas.microsoft.com/office/drawing/2014/main" id="{59EFCD21-8225-FA80-B898-214F7993DC41}"/>
              </a:ext>
            </a:extLst>
          </p:cNvPr>
          <p:cNvSpPr/>
          <p:nvPr/>
        </p:nvSpPr>
        <p:spPr>
          <a:xfrm>
            <a:off x="2267419" y="357610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38" name="楕円 79">
            <a:extLst>
              <a:ext uri="{FF2B5EF4-FFF2-40B4-BE49-F238E27FC236}">
                <a16:creationId xmlns:a16="http://schemas.microsoft.com/office/drawing/2014/main" id="{672BC2BD-3E38-F25F-027D-6610D936D578}"/>
              </a:ext>
            </a:extLst>
          </p:cNvPr>
          <p:cNvSpPr/>
          <p:nvPr/>
        </p:nvSpPr>
        <p:spPr>
          <a:xfrm>
            <a:off x="1698711" y="3542647"/>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39" name="楕円 1">
            <a:extLst>
              <a:ext uri="{FF2B5EF4-FFF2-40B4-BE49-F238E27FC236}">
                <a16:creationId xmlns:a16="http://schemas.microsoft.com/office/drawing/2014/main" id="{6DAE91D8-7811-E0BB-6405-EDE8067E623A}"/>
              </a:ext>
            </a:extLst>
          </p:cNvPr>
          <p:cNvSpPr/>
          <p:nvPr/>
        </p:nvSpPr>
        <p:spPr>
          <a:xfrm>
            <a:off x="6394068" y="3574244"/>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40" name="テキスト ボックス 2">
            <a:extLst>
              <a:ext uri="{FF2B5EF4-FFF2-40B4-BE49-F238E27FC236}">
                <a16:creationId xmlns:a16="http://schemas.microsoft.com/office/drawing/2014/main" id="{795C6201-8E75-2DC9-693D-F3839338E9F9}"/>
              </a:ext>
            </a:extLst>
          </p:cNvPr>
          <p:cNvSpPr txBox="1"/>
          <p:nvPr/>
        </p:nvSpPr>
        <p:spPr>
          <a:xfrm>
            <a:off x="6101814" y="3818365"/>
            <a:ext cx="942015"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533400">
              <a:lnSpc>
                <a:spcPct val="90000"/>
              </a:lnSpc>
              <a:spcBef>
                <a:spcPct val="0"/>
              </a:spcBef>
              <a:spcAft>
                <a:spcPct val="35000"/>
              </a:spcAft>
              <a:buNone/>
            </a:pP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(LB2)</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Dec. 2024</a:t>
            </a:r>
          </a:p>
        </p:txBody>
      </p:sp>
      <p:sp>
        <p:nvSpPr>
          <p:cNvPr id="41" name="テキスト ボックス 4">
            <a:extLst>
              <a:ext uri="{FF2B5EF4-FFF2-40B4-BE49-F238E27FC236}">
                <a16:creationId xmlns:a16="http://schemas.microsoft.com/office/drawing/2014/main" id="{3066E0AE-9871-B5BB-18C5-3F6BE252F1CE}"/>
              </a:ext>
            </a:extLst>
          </p:cNvPr>
          <p:cNvSpPr txBox="1"/>
          <p:nvPr/>
        </p:nvSpPr>
        <p:spPr>
          <a:xfrm>
            <a:off x="6494145" y="1838589"/>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Jan. 2025</a:t>
            </a:r>
          </a:p>
        </p:txBody>
      </p:sp>
      <p:sp>
        <p:nvSpPr>
          <p:cNvPr id="42" name="楕円 8">
            <a:extLst>
              <a:ext uri="{FF2B5EF4-FFF2-40B4-BE49-F238E27FC236}">
                <a16:creationId xmlns:a16="http://schemas.microsoft.com/office/drawing/2014/main" id="{135793AD-CF30-28A8-F1CE-CA4B55ADCA8B}"/>
              </a:ext>
            </a:extLst>
          </p:cNvPr>
          <p:cNvSpPr/>
          <p:nvPr/>
        </p:nvSpPr>
        <p:spPr>
          <a:xfrm>
            <a:off x="7335602" y="3572693"/>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Tree>
    <p:extLst>
      <p:ext uri="{BB962C8B-B14F-4D97-AF65-F5344CB8AC3E}">
        <p14:creationId xmlns:p14="http://schemas.microsoft.com/office/powerpoint/2010/main" val="3573645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BAE5F-7EBE-55E4-85F8-5DC79976AC2F}"/>
              </a:ext>
            </a:extLst>
          </p:cNvPr>
          <p:cNvSpPr>
            <a:spLocks noGrp="1"/>
          </p:cNvSpPr>
          <p:nvPr>
            <p:ph type="title"/>
          </p:nvPr>
        </p:nvSpPr>
        <p:spPr/>
        <p:txBody>
          <a:bodyPr/>
          <a:lstStyle/>
          <a:p>
            <a:r>
              <a:rPr lang="en-US" dirty="0"/>
              <a:t>802.15.9a KMP Transport</a:t>
            </a:r>
          </a:p>
        </p:txBody>
      </p:sp>
      <p:sp>
        <p:nvSpPr>
          <p:cNvPr id="3" name="Content Placeholder 2">
            <a:extLst>
              <a:ext uri="{FF2B5EF4-FFF2-40B4-BE49-F238E27FC236}">
                <a16:creationId xmlns:a16="http://schemas.microsoft.com/office/drawing/2014/main" id="{58EC3D11-E408-28F1-702E-0FADE3B7BC92}"/>
              </a:ext>
            </a:extLst>
          </p:cNvPr>
          <p:cNvSpPr>
            <a:spLocks noGrp="1"/>
          </p:cNvSpPr>
          <p:nvPr>
            <p:ph idx="1"/>
          </p:nvPr>
        </p:nvSpPr>
        <p:spPr>
          <a:xfrm>
            <a:off x="551384" y="2779211"/>
            <a:ext cx="5544616" cy="3392987"/>
          </a:xfrm>
        </p:spPr>
        <p:txBody>
          <a:bodyPr>
            <a:normAutofit fontScale="92500" lnSpcReduction="10000"/>
          </a:bodyPr>
          <a:lstStyle/>
          <a:p>
            <a:pPr>
              <a:buFont typeface="Arial" panose="020B0604020202020204" pitchFamily="34" charset="0"/>
              <a:buChar char="•"/>
            </a:pPr>
            <a:r>
              <a:rPr lang="en-US" dirty="0"/>
              <a:t>State: draft development</a:t>
            </a:r>
          </a:p>
          <a:p>
            <a:pPr>
              <a:buFont typeface="Arial" panose="020B0604020202020204" pitchFamily="34" charset="0"/>
              <a:buChar char="•"/>
            </a:pPr>
            <a:r>
              <a:rPr lang="en-US" dirty="0"/>
              <a:t>Session objectives</a:t>
            </a:r>
          </a:p>
          <a:p>
            <a:pPr lvl="1">
              <a:buFont typeface="Arial" panose="020B0604020202020204" pitchFamily="34" charset="0"/>
              <a:buChar char="•"/>
            </a:pPr>
            <a:r>
              <a:rPr lang="en-US" dirty="0"/>
              <a:t>Update and send out call for participation and call for proposals.</a:t>
            </a:r>
          </a:p>
          <a:p>
            <a:pPr lvl="1">
              <a:buFont typeface="Arial" panose="020B0604020202020204" pitchFamily="34" charset="0"/>
              <a:buChar char="•"/>
            </a:pPr>
            <a:r>
              <a:rPr lang="en-US" dirty="0"/>
              <a:t>Update list of changes needed to the IEEE Std 802.15.9 for adding EDHOC KMP </a:t>
            </a:r>
          </a:p>
          <a:p>
            <a:pPr>
              <a:buFont typeface="Arial" panose="020B0604020202020204" pitchFamily="34" charset="0"/>
              <a:buChar char="•"/>
            </a:pPr>
            <a:r>
              <a:rPr lang="en-US" dirty="0"/>
              <a:t>Opening and closing report: </a:t>
            </a:r>
            <a:r>
              <a:rPr lang="en-US" dirty="0">
                <a:hlinkClick r:id="rId2"/>
              </a:rPr>
              <a:t>https://mentor.ieee.org/802.15/dcn/24/15-24-0601-01-009a-november-opening-and-closing.pptx</a:t>
            </a:r>
            <a:endParaRPr lang="en-US" dirty="0"/>
          </a:p>
          <a:p>
            <a:pPr marL="0" indent="0"/>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p:txBody>
      </p:sp>
      <p:sp>
        <p:nvSpPr>
          <p:cNvPr id="4" name="Slide Number Placeholder 3">
            <a:extLst>
              <a:ext uri="{FF2B5EF4-FFF2-40B4-BE49-F238E27FC236}">
                <a16:creationId xmlns:a16="http://schemas.microsoft.com/office/drawing/2014/main" id="{79D7B58B-22A8-92A7-ADC0-783ED8B73CD6}"/>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6D5E12-6566-28B3-A74B-6368424634A2}"/>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975736BA-4F1A-D3DA-266B-246EF5B65C35}"/>
              </a:ext>
            </a:extLst>
          </p:cNvPr>
          <p:cNvSpPr>
            <a:spLocks noGrp="1"/>
          </p:cNvSpPr>
          <p:nvPr>
            <p:ph type="dt" idx="15"/>
          </p:nvPr>
        </p:nvSpPr>
        <p:spPr/>
        <p:txBody>
          <a:bodyPr/>
          <a:lstStyle/>
          <a:p>
            <a:r>
              <a:rPr lang="en-US"/>
              <a:t>Nov 2024</a:t>
            </a:r>
            <a:endParaRPr lang="en-GB" dirty="0"/>
          </a:p>
        </p:txBody>
      </p:sp>
      <p:pic>
        <p:nvPicPr>
          <p:cNvPr id="7" name="table">
            <a:extLst>
              <a:ext uri="{FF2B5EF4-FFF2-40B4-BE49-F238E27FC236}">
                <a16:creationId xmlns:a16="http://schemas.microsoft.com/office/drawing/2014/main" id="{575C3B88-519C-74CA-F1EE-A43AFC03E890}"/>
              </a:ext>
            </a:extLst>
          </p:cNvPr>
          <p:cNvPicPr>
            <a:picLocks noChangeAspect="1"/>
          </p:cNvPicPr>
          <p:nvPr/>
        </p:nvPicPr>
        <p:blipFill>
          <a:blip r:embed="rId3"/>
          <a:stretch>
            <a:fillRect/>
          </a:stretch>
        </p:blipFill>
        <p:spPr>
          <a:xfrm>
            <a:off x="6107264" y="2780928"/>
            <a:ext cx="5780078" cy="3435798"/>
          </a:xfrm>
          <a:prstGeom prst="rect">
            <a:avLst/>
          </a:prstGeom>
        </p:spPr>
      </p:pic>
      <p:sp>
        <p:nvSpPr>
          <p:cNvPr id="8" name="Content Placeholder 2">
            <a:extLst>
              <a:ext uri="{FF2B5EF4-FFF2-40B4-BE49-F238E27FC236}">
                <a16:creationId xmlns:a16="http://schemas.microsoft.com/office/drawing/2014/main" id="{712300CE-8300-FBC6-C7FE-44B0A9CE8C9E}"/>
              </a:ext>
            </a:extLst>
          </p:cNvPr>
          <p:cNvSpPr txBox="1">
            <a:spLocks/>
          </p:cNvSpPr>
          <p:nvPr/>
        </p:nvSpPr>
        <p:spPr bwMode="auto">
          <a:xfrm>
            <a:off x="565122" y="1714193"/>
            <a:ext cx="11161240" cy="60894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r>
              <a:rPr lang="en-US" kern="0" dirty="0"/>
              <a:t>Extensions to key management: extending to support EDHOC</a:t>
            </a:r>
          </a:p>
          <a:p>
            <a:pPr lvl="1" algn="ctr">
              <a:buFont typeface="Arial" panose="020B0604020202020204" pitchFamily="34" charset="0"/>
              <a:buChar char="•"/>
            </a:pPr>
            <a:endParaRPr lang="en-US" kern="0" dirty="0"/>
          </a:p>
          <a:p>
            <a:pPr marL="457200" lvl="1" indent="0" algn="ctr"/>
            <a:endParaRPr lang="en-US" kern="0" dirty="0"/>
          </a:p>
        </p:txBody>
      </p:sp>
    </p:spTree>
    <p:extLst>
      <p:ext uri="{BB962C8B-B14F-4D97-AF65-F5344CB8AC3E}">
        <p14:creationId xmlns:p14="http://schemas.microsoft.com/office/powerpoint/2010/main" val="697721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1D5B9-3719-0648-FD8C-4A6ECDE7BF86}"/>
              </a:ext>
            </a:extLst>
          </p:cNvPr>
          <p:cNvSpPr>
            <a:spLocks noGrp="1"/>
          </p:cNvSpPr>
          <p:nvPr>
            <p:ph type="title"/>
          </p:nvPr>
        </p:nvSpPr>
        <p:spPr>
          <a:xfrm>
            <a:off x="914401" y="685801"/>
            <a:ext cx="10361084" cy="654967"/>
          </a:xfrm>
        </p:spPr>
        <p:txBody>
          <a:bodyPr/>
          <a:lstStyle/>
          <a:p>
            <a:r>
              <a:rPr lang="en-US" dirty="0"/>
              <a:t>IG Access</a:t>
            </a:r>
          </a:p>
        </p:txBody>
      </p:sp>
      <p:sp>
        <p:nvSpPr>
          <p:cNvPr id="3" name="Content Placeholder 2">
            <a:extLst>
              <a:ext uri="{FF2B5EF4-FFF2-40B4-BE49-F238E27FC236}">
                <a16:creationId xmlns:a16="http://schemas.microsoft.com/office/drawing/2014/main" id="{4A4A61B1-3101-D0BF-8D19-9A7A37079616}"/>
              </a:ext>
            </a:extLst>
          </p:cNvPr>
          <p:cNvSpPr>
            <a:spLocks noGrp="1"/>
          </p:cNvSpPr>
          <p:nvPr>
            <p:ph idx="1"/>
          </p:nvPr>
        </p:nvSpPr>
        <p:spPr>
          <a:xfrm>
            <a:off x="914401" y="1420144"/>
            <a:ext cx="10361084" cy="4889175"/>
          </a:xfrm>
        </p:spPr>
        <p:txBody>
          <a:bodyPr>
            <a:normAutofit fontScale="92500" lnSpcReduction="20000"/>
          </a:bodyPr>
          <a:lstStyle/>
          <a:p>
            <a:pPr>
              <a:buFont typeface="Arial" panose="020B0604020202020204" pitchFamily="34" charset="0"/>
              <a:buChar char="•"/>
            </a:pPr>
            <a:r>
              <a:rPr lang="en-US" dirty="0"/>
              <a:t>Purpose: to explore potential enhancements to support better spectrum access to support sharing through coexistence</a:t>
            </a:r>
          </a:p>
          <a:p>
            <a:pPr>
              <a:buFont typeface="Arial" panose="020B0604020202020204" pitchFamily="34" charset="0"/>
              <a:buChar char="•"/>
            </a:pPr>
            <a:r>
              <a:rPr lang="en-US" dirty="0"/>
              <a:t>Output: recommendations or information for the Working Group</a:t>
            </a:r>
          </a:p>
          <a:p>
            <a:pPr>
              <a:buFont typeface="Arial" panose="020B0604020202020204" pitchFamily="34" charset="0"/>
              <a:buChar char="•"/>
            </a:pPr>
            <a:r>
              <a:rPr lang="en-US" dirty="0"/>
              <a:t>Short term focus:  U-NII 6 GHz band</a:t>
            </a:r>
          </a:p>
          <a:p>
            <a:pPr lvl="1">
              <a:buFont typeface="Arial" panose="020B0604020202020204" pitchFamily="34" charset="0"/>
              <a:buChar char="•"/>
            </a:pPr>
            <a:r>
              <a:rPr lang="en-US" dirty="0"/>
              <a:t>Consider present occupants (includes UWB)</a:t>
            </a:r>
          </a:p>
          <a:p>
            <a:pPr lvl="1">
              <a:buFont typeface="Arial" panose="020B0604020202020204" pitchFamily="34" charset="0"/>
              <a:buChar char="•"/>
            </a:pPr>
            <a:r>
              <a:rPr lang="en-US" dirty="0"/>
              <a:t>Consider future growth in occupation and use</a:t>
            </a:r>
          </a:p>
          <a:p>
            <a:pPr>
              <a:buFont typeface="Arial" panose="020B0604020202020204" pitchFamily="34" charset="0"/>
              <a:buChar char="•"/>
            </a:pPr>
            <a:r>
              <a:rPr lang="en-US" dirty="0"/>
              <a:t>Support (Not preempt or disrupt) efforts in other projects</a:t>
            </a:r>
          </a:p>
          <a:p>
            <a:pPr>
              <a:buFont typeface="Arial" panose="020B0604020202020204" pitchFamily="34" charset="0"/>
              <a:buChar char="•"/>
            </a:pPr>
            <a:r>
              <a:rPr lang="en-US" dirty="0"/>
              <a:t>Some goals:</a:t>
            </a:r>
          </a:p>
          <a:p>
            <a:pPr lvl="1">
              <a:buFont typeface="Arial" panose="020B0604020202020204" pitchFamily="34" charset="0"/>
              <a:buChar char="•"/>
            </a:pPr>
            <a:r>
              <a:rPr lang="en-US" dirty="0"/>
              <a:t>Support for a diversity of uses </a:t>
            </a:r>
          </a:p>
          <a:p>
            <a:pPr lvl="1">
              <a:buFont typeface="Arial" panose="020B0604020202020204" pitchFamily="34" charset="0"/>
              <a:buChar char="•"/>
            </a:pPr>
            <a:r>
              <a:rPr lang="en-US" dirty="0"/>
              <a:t>Equal access and improved performance for all 802 wireless technologies</a:t>
            </a:r>
          </a:p>
          <a:p>
            <a:pPr>
              <a:buFont typeface="Arial" panose="020B0604020202020204" pitchFamily="34" charset="0"/>
              <a:buChar char="•"/>
            </a:pPr>
            <a:r>
              <a:rPr lang="en-US" dirty="0"/>
              <a:t>Technical contribution and discussion (to continue in January)</a:t>
            </a:r>
          </a:p>
          <a:p>
            <a:pPr lvl="1">
              <a:buFont typeface="Arial" panose="020B0604020202020204" pitchFamily="34" charset="0"/>
              <a:buChar char="•"/>
            </a:pPr>
            <a:r>
              <a:rPr lang="en-US" dirty="0"/>
              <a:t>Summarize key differences in requirements for various regulatory regions</a:t>
            </a:r>
          </a:p>
          <a:p>
            <a:pPr>
              <a:buFont typeface="Arial" panose="020B0604020202020204" pitchFamily="34" charset="0"/>
              <a:buChar char="•"/>
            </a:pPr>
            <a:r>
              <a:rPr lang="en-US" sz="2800" dirty="0">
                <a:latin typeface="Calibri" panose="020F0502020204030204" pitchFamily="34" charset="0"/>
              </a:rPr>
              <a:t>Participation encouraged!</a:t>
            </a:r>
          </a:p>
          <a:p>
            <a:pPr marL="457200" lvl="1" indent="0"/>
            <a:r>
              <a:rPr lang="en-US" dirty="0"/>
              <a:t>	</a:t>
            </a:r>
          </a:p>
          <a:p>
            <a:endParaRPr lang="en-US" dirty="0"/>
          </a:p>
        </p:txBody>
      </p:sp>
      <p:sp>
        <p:nvSpPr>
          <p:cNvPr id="4" name="Slide Number Placeholder 3">
            <a:extLst>
              <a:ext uri="{FF2B5EF4-FFF2-40B4-BE49-F238E27FC236}">
                <a16:creationId xmlns:a16="http://schemas.microsoft.com/office/drawing/2014/main" id="{E70EF0BC-689B-456E-4269-477246989A3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75FB335-09FB-1EE2-B9BA-11EAD0BBCCFF}"/>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CFB9D15F-7DA2-0F60-6146-EBF87C4ADCF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293587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B5D7C-E5B2-811A-DC89-96F227E696D6}"/>
              </a:ext>
            </a:extLst>
          </p:cNvPr>
          <p:cNvSpPr>
            <a:spLocks noGrp="1"/>
          </p:cNvSpPr>
          <p:nvPr>
            <p:ph type="title"/>
          </p:nvPr>
        </p:nvSpPr>
        <p:spPr/>
        <p:txBody>
          <a:bodyPr/>
          <a:lstStyle/>
          <a:p>
            <a:r>
              <a:rPr lang="en-US" altLang="en-US" dirty="0">
                <a:solidFill>
                  <a:schemeClr val="tx2"/>
                </a:solidFill>
              </a:rPr>
              <a:t>Licensed Narrowband Amendment TG16t </a:t>
            </a:r>
            <a:endParaRPr lang="en-US" dirty="0"/>
          </a:p>
        </p:txBody>
      </p:sp>
      <p:sp>
        <p:nvSpPr>
          <p:cNvPr id="3" name="Content Placeholder 2">
            <a:extLst>
              <a:ext uri="{FF2B5EF4-FFF2-40B4-BE49-F238E27FC236}">
                <a16:creationId xmlns:a16="http://schemas.microsoft.com/office/drawing/2014/main" id="{97F57963-324F-B1D5-2071-6F7AE0260564}"/>
              </a:ext>
            </a:extLst>
          </p:cNvPr>
          <p:cNvSpPr>
            <a:spLocks noGrp="1"/>
          </p:cNvSpPr>
          <p:nvPr>
            <p:ph idx="1"/>
          </p:nvPr>
        </p:nvSpPr>
        <p:spPr/>
        <p:txBody>
          <a:bodyPr/>
          <a:lstStyle/>
          <a:p>
            <a:pPr>
              <a:buFont typeface="Arial" panose="020B0604020202020204" pitchFamily="34" charset="0"/>
              <a:buChar char="•"/>
            </a:pPr>
            <a:r>
              <a:rPr lang="en-US" dirty="0"/>
              <a:t>State: In SA ballot</a:t>
            </a:r>
          </a:p>
          <a:p>
            <a:pPr lvl="1">
              <a:buFont typeface="Arial" panose="020B0604020202020204" pitchFamily="34" charset="0"/>
              <a:buChar char="•"/>
            </a:pPr>
            <a:r>
              <a:rPr lang="en-US" dirty="0"/>
              <a:t>SA Ballot on P802.16t D4.0 closed October 19</a:t>
            </a:r>
            <a:r>
              <a:rPr lang="en-US" baseline="30000" dirty="0"/>
              <a:t>th</a:t>
            </a:r>
            <a:endParaRPr lang="en-US" dirty="0"/>
          </a:p>
          <a:p>
            <a:pPr lvl="1">
              <a:buFont typeface="Arial" panose="020B0604020202020204" pitchFamily="34" charset="0"/>
              <a:buChar char="•"/>
            </a:pPr>
            <a:r>
              <a:rPr lang="en-US" dirty="0"/>
              <a:t>Comment Resolution Spreadsheet in </a:t>
            </a:r>
            <a:r>
              <a:rPr lang="en-US" dirty="0">
                <a:hlinkClick r:id="rId2"/>
              </a:rPr>
              <a:t>802.15-24-0561r0</a:t>
            </a:r>
            <a:endParaRPr lang="en-US" dirty="0"/>
          </a:p>
          <a:p>
            <a:pPr>
              <a:buFont typeface="Arial" panose="020B0604020202020204" pitchFamily="34" charset="0"/>
              <a:buChar char="•"/>
            </a:pPr>
            <a:r>
              <a:rPr lang="en-US" dirty="0"/>
              <a:t>Session objectives:</a:t>
            </a:r>
          </a:p>
          <a:p>
            <a:pPr lvl="1">
              <a:buFont typeface="Arial" panose="020B0604020202020204" pitchFamily="34" charset="0"/>
              <a:buChar char="•"/>
            </a:pPr>
            <a:r>
              <a:rPr lang="en-US" dirty="0"/>
              <a:t>Complete comment resolution and initiation recirculation</a:t>
            </a:r>
          </a:p>
          <a:p>
            <a:pPr>
              <a:buFont typeface="Arial" panose="020B0604020202020204" pitchFamily="34" charset="0"/>
              <a:buChar char="•"/>
            </a:pPr>
            <a:r>
              <a:rPr lang="en-US" dirty="0"/>
              <a:t>Closing report: </a:t>
            </a:r>
            <a:r>
              <a:rPr lang="en-US" dirty="0">
                <a:hlinkClick r:id="rId3"/>
              </a:rPr>
              <a:t>https://mentor.ieee.org/802.15/dcn/24/15-24-0644-02-016t-nov-2024-tg16t-meeting-closing-report.pptx</a:t>
            </a:r>
            <a:endParaRPr lang="en-US" dirty="0"/>
          </a:p>
          <a:p>
            <a:pPr marL="0" indent="0"/>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7AC074D-23CE-8A65-CB1E-0C3AF56B2F8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921EFF2-E3C8-B951-B9ED-CFFD8BD2BC06}"/>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BA0BB094-A5D7-5336-9959-2C3F18CB1782}"/>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779406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DDE47-0517-1DF2-3503-5B12E7D64F89}"/>
              </a:ext>
            </a:extLst>
          </p:cNvPr>
          <p:cNvSpPr>
            <a:spLocks noGrp="1"/>
          </p:cNvSpPr>
          <p:nvPr>
            <p:ph type="title"/>
          </p:nvPr>
        </p:nvSpPr>
        <p:spPr/>
        <p:txBody>
          <a:bodyPr/>
          <a:lstStyle/>
          <a:p>
            <a:r>
              <a:rPr lang="en-US" dirty="0"/>
              <a:t>Terahertz Standing Committee</a:t>
            </a:r>
          </a:p>
        </p:txBody>
      </p:sp>
      <p:sp>
        <p:nvSpPr>
          <p:cNvPr id="3" name="Content Placeholder 2">
            <a:extLst>
              <a:ext uri="{FF2B5EF4-FFF2-40B4-BE49-F238E27FC236}">
                <a16:creationId xmlns:a16="http://schemas.microsoft.com/office/drawing/2014/main" id="{3854C833-BD61-2F1B-F4CC-F7E7485B4878}"/>
              </a:ext>
            </a:extLst>
          </p:cNvPr>
          <p:cNvSpPr>
            <a:spLocks noGrp="1"/>
          </p:cNvSpPr>
          <p:nvPr>
            <p:ph idx="1"/>
          </p:nvPr>
        </p:nvSpPr>
        <p:spPr/>
        <p:txBody>
          <a:bodyPr/>
          <a:lstStyle/>
          <a:p>
            <a:r>
              <a:rPr lang="en-US" dirty="0"/>
              <a:t>Plans for January Interim:  An extended WG15 WNG meeting to accommodate multiple technical presentations including live demonstrations of THz implementations!</a:t>
            </a:r>
          </a:p>
          <a:p>
            <a:endParaRPr lang="en-US" dirty="0"/>
          </a:p>
        </p:txBody>
      </p:sp>
      <p:sp>
        <p:nvSpPr>
          <p:cNvPr id="4" name="Slide Number Placeholder 3">
            <a:extLst>
              <a:ext uri="{FF2B5EF4-FFF2-40B4-BE49-F238E27FC236}">
                <a16:creationId xmlns:a16="http://schemas.microsoft.com/office/drawing/2014/main" id="{5EE10177-F131-DE72-EC1D-17C67C1954A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318437CE-702D-B356-E02E-006A96B7ACE2}"/>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6D385A95-B851-7EDB-3AD3-2AF2F8202793}"/>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872841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Overview of current activities in WG15.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Rolfe (BCA)</a:t>
            </a:r>
            <a:endParaRPr lang="en-GB" dirty="0"/>
          </a:p>
        </p:txBody>
      </p:sp>
      <p:sp>
        <p:nvSpPr>
          <p:cNvPr id="4" name="Date Placeholder 3"/>
          <p:cNvSpPr>
            <a:spLocks noGrp="1"/>
          </p:cNvSpPr>
          <p:nvPr>
            <p:ph type="dt" idx="15"/>
          </p:nvPr>
        </p:nvSpPr>
        <p:spPr/>
        <p:txBody>
          <a:bodyPr/>
          <a:lstStyle/>
          <a:p>
            <a:r>
              <a:rPr lang="en-US"/>
              <a:t>Nov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8C6ABF-B22E-33D3-6CB0-58C48C611FEB}"/>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71F63D1A-1185-12E0-702C-35A3CAA9396A}"/>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Working Group 15 November Agenda</a:t>
            </a:r>
          </a:p>
        </p:txBody>
      </p:sp>
      <p:sp>
        <p:nvSpPr>
          <p:cNvPr id="4098" name="Rectangle 2">
            <a:extLst>
              <a:ext uri="{FF2B5EF4-FFF2-40B4-BE49-F238E27FC236}">
                <a16:creationId xmlns:a16="http://schemas.microsoft.com/office/drawing/2014/main" id="{148CAC76-2F52-4B49-905D-FAA62C4C1768}"/>
              </a:ext>
            </a:extLst>
          </p:cNvPr>
          <p:cNvSpPr>
            <a:spLocks noGrp="1" noChangeArrowheads="1"/>
          </p:cNvSpPr>
          <p:nvPr>
            <p:ph idx="1"/>
          </p:nvPr>
        </p:nvSpPr>
        <p:spPr>
          <a:ln/>
        </p:spPr>
        <p:txBody>
          <a:bodyPr/>
          <a:lstStyle/>
          <a:p>
            <a:r>
              <a:rPr lang="en-US" dirty="0">
                <a:hlinkClick r:id="rId3"/>
              </a:rPr>
              <a:t>https://mentor.ieee.org/802.15/dcn/24/15-24-0545-05-0000-nov-2024-802-15-agenda.xlsx</a:t>
            </a:r>
            <a:endParaRPr 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a:extLst>
              <a:ext uri="{FF2B5EF4-FFF2-40B4-BE49-F238E27FC236}">
                <a16:creationId xmlns:a16="http://schemas.microsoft.com/office/drawing/2014/main" id="{A5151059-44FE-4F7E-A82E-9E8A70F99001}"/>
              </a:ext>
            </a:extLst>
          </p:cNvPr>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a:extLst>
              <a:ext uri="{FF2B5EF4-FFF2-40B4-BE49-F238E27FC236}">
                <a16:creationId xmlns:a16="http://schemas.microsoft.com/office/drawing/2014/main" id="{DBC08B70-3EFC-03D8-6BC1-188658A4D576}"/>
              </a:ext>
            </a:extLst>
          </p:cNvPr>
          <p:cNvSpPr>
            <a:spLocks noGrp="1"/>
          </p:cNvSpPr>
          <p:nvPr>
            <p:ph type="ftr" idx="14"/>
          </p:nvPr>
        </p:nvSpPr>
        <p:spPr/>
        <p:txBody>
          <a:bodyPr/>
          <a:lstStyle/>
          <a:p>
            <a:r>
              <a:rPr lang="en-GB"/>
              <a:t>Rolfe (BCA)</a:t>
            </a:r>
            <a:endParaRPr lang="en-GB" dirty="0"/>
          </a:p>
        </p:txBody>
      </p:sp>
      <p:sp>
        <p:nvSpPr>
          <p:cNvPr id="4" name="Date Placeholder 3">
            <a:extLst>
              <a:ext uri="{FF2B5EF4-FFF2-40B4-BE49-F238E27FC236}">
                <a16:creationId xmlns:a16="http://schemas.microsoft.com/office/drawing/2014/main" id="{043AE144-57D2-D50B-5395-9AB6DF36407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8859122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solidFill>
                  <a:srgbClr val="0070C0"/>
                </a:solidFill>
              </a:rPr>
              <a:t>802.15 Overview</a:t>
            </a:r>
            <a:endParaRPr lang="en-GB" dirty="0"/>
          </a:p>
        </p:txBody>
      </p:sp>
      <p:sp>
        <p:nvSpPr>
          <p:cNvPr id="5122" name="Rectangle 2"/>
          <p:cNvSpPr>
            <a:spLocks noGrp="1" noChangeArrowheads="1"/>
          </p:cNvSpPr>
          <p:nvPr>
            <p:ph idx="1"/>
          </p:nvPr>
        </p:nvSpPr>
        <p:spPr>
          <a:xfrm>
            <a:off x="914401" y="1628801"/>
            <a:ext cx="10361084" cy="4465614"/>
          </a:xfrm>
          <a:ln/>
        </p:spPr>
        <p:txBody>
          <a:bodyPr>
            <a:normAutofit fontScale="92500" lnSpcReduction="10000"/>
          </a:bodyPr>
          <a:lstStyle/>
          <a:p>
            <a:pPr marL="0" indent="0"/>
            <a:r>
              <a:rPr lang="en-US" dirty="0"/>
              <a:t>Wireless Specialty Networks Active standards:</a:t>
            </a:r>
          </a:p>
          <a:p>
            <a:pPr>
              <a:buFont typeface="Arial" panose="020B0604020202020204" pitchFamily="34" charset="0"/>
              <a:buChar char="•"/>
            </a:pPr>
            <a:r>
              <a:rPr lang="en-US" dirty="0"/>
              <a:t>802.15.3 - no active projects</a:t>
            </a:r>
          </a:p>
          <a:p>
            <a:pPr>
              <a:buFont typeface="Arial" panose="020B0604020202020204" pitchFamily="34" charset="0"/>
              <a:buChar char="•"/>
            </a:pPr>
            <a:r>
              <a:rPr lang="en-US" dirty="0"/>
              <a:t>802.15.4 - many current projects (see next slide)</a:t>
            </a:r>
          </a:p>
          <a:p>
            <a:pPr>
              <a:buFont typeface="Arial" panose="020B0604020202020204" pitchFamily="34" charset="0"/>
              <a:buChar char="•"/>
            </a:pPr>
            <a:r>
              <a:rPr lang="en-US" dirty="0"/>
              <a:t>802.15.6a Body Area Networks: Revision project, WG ballot comment resolutions</a:t>
            </a:r>
          </a:p>
          <a:p>
            <a:pPr>
              <a:buFont typeface="Arial" panose="020B0604020202020204" pitchFamily="34" charset="0"/>
              <a:buChar char="•"/>
            </a:pPr>
            <a:r>
              <a:rPr lang="en-US" dirty="0"/>
              <a:t>802.15.7a Higher Rate, Longer Range Optical, on December RevCom agenda</a:t>
            </a:r>
          </a:p>
          <a:p>
            <a:pPr>
              <a:buFont typeface="Arial" panose="020B0604020202020204" pitchFamily="34" charset="0"/>
              <a:buChar char="•"/>
            </a:pPr>
            <a:r>
              <a:rPr lang="en-US" dirty="0"/>
              <a:t>802.15.9a KMP Transport, extensions to key management: </a:t>
            </a:r>
            <a:r>
              <a:rPr lang="en-US" dirty="0" err="1"/>
              <a:t>Techinical</a:t>
            </a:r>
            <a:r>
              <a:rPr lang="en-US" dirty="0"/>
              <a:t> proposals</a:t>
            </a:r>
          </a:p>
          <a:p>
            <a:pPr>
              <a:buFont typeface="Arial" panose="020B0604020202020204" pitchFamily="34" charset="0"/>
              <a:buChar char="•"/>
            </a:pPr>
            <a:r>
              <a:rPr lang="en-US" dirty="0"/>
              <a:t>802.16t Extension to 802.16 for specific bands: Initial SA ballot complete, comment resolution and recirculation </a:t>
            </a:r>
          </a:p>
          <a:p>
            <a:pPr>
              <a:buFont typeface="Arial" panose="020B0604020202020204" pitchFamily="34" charset="0"/>
              <a:buChar char="•"/>
            </a:pPr>
            <a:r>
              <a:rPr lang="en-US" dirty="0"/>
              <a:t>Interest Group Access:  exploring potential new features to support more efficient spectrum usage via effective shared access</a:t>
            </a:r>
          </a:p>
          <a:p>
            <a:pPr>
              <a:buFont typeface="Arial" panose="020B0604020202020204" pitchFamily="34" charset="0"/>
              <a:buChar char="•"/>
            </a:pPr>
            <a:r>
              <a:rPr lang="en-US" dirty="0"/>
              <a:t>SC THz: discussing future THz communications with Terabit/second data rates (preview: some demonstrations scheduled for January WNG!)</a:t>
            </a:r>
          </a:p>
          <a:p>
            <a:pPr>
              <a:buFont typeface="Arial" panose="020B0604020202020204" pitchFamily="34" charset="0"/>
              <a:buChar char="•"/>
            </a:pP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a:t>Rolfe (BCA)</a:t>
            </a:r>
          </a:p>
        </p:txBody>
      </p:sp>
      <p:sp>
        <p:nvSpPr>
          <p:cNvPr id="4" name="Date Placeholder 3"/>
          <p:cNvSpPr>
            <a:spLocks noGrp="1"/>
          </p:cNvSpPr>
          <p:nvPr>
            <p:ph type="dt" idx="15"/>
          </p:nvPr>
        </p:nvSpPr>
        <p:spPr/>
        <p:txBody>
          <a:bodyPr/>
          <a:lstStyle/>
          <a:p>
            <a:r>
              <a:rPr lang="en-US"/>
              <a:t>Nov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802.15.4 Projects</a:t>
            </a:r>
            <a:endParaRPr lang="en-GB" dirty="0"/>
          </a:p>
        </p:txBody>
      </p:sp>
      <p:sp>
        <p:nvSpPr>
          <p:cNvPr id="9218" name="Rectangle 2"/>
          <p:cNvSpPr>
            <a:spLocks noGrp="1" noChangeArrowheads="1"/>
          </p:cNvSpPr>
          <p:nvPr>
            <p:ph idx="1"/>
          </p:nvPr>
        </p:nvSpPr>
        <p:spPr>
          <a:ln/>
        </p:spPr>
        <p:txBody>
          <a:bodyPr/>
          <a:lstStyle/>
          <a:p>
            <a:pPr>
              <a:buFont typeface="Arial" panose="020B0604020202020204" pitchFamily="34" charset="0"/>
              <a:buChar char="•"/>
            </a:pPr>
            <a:r>
              <a:rPr lang="en-US" dirty="0"/>
              <a:t>802.15.4ab Next Generation UWB:  First WG Ballot complete, in comment resolution</a:t>
            </a:r>
          </a:p>
          <a:p>
            <a:pPr>
              <a:buFont typeface="Arial" panose="020B0604020202020204" pitchFamily="34" charset="0"/>
              <a:buChar char="•"/>
            </a:pPr>
            <a:r>
              <a:rPr lang="en-US" dirty="0"/>
              <a:t>802.15.4ac Enhanced Privacy:  pre-ballot draft in preparation</a:t>
            </a:r>
          </a:p>
          <a:p>
            <a:pPr>
              <a:buFont typeface="Arial" panose="020B0604020202020204" pitchFamily="34" charset="0"/>
              <a:buChar char="•"/>
            </a:pPr>
            <a:r>
              <a:rPr lang="en-US" dirty="0"/>
              <a:t>802.15.4ad Next Generation SUN PHYs:  Pre-draft, use case evaluation and Technical Characteristics definition</a:t>
            </a:r>
          </a:p>
          <a:p>
            <a:pPr>
              <a:buFont typeface="Arial" panose="020B0604020202020204" pitchFamily="34" charset="0"/>
              <a:buChar char="•"/>
            </a:pPr>
            <a:r>
              <a:rPr lang="en-US" dirty="0"/>
              <a:t>802.15.4ae ASCON light weight encryption extension for 802.15.4: pre-draft.</a:t>
            </a:r>
          </a:p>
          <a:p>
            <a:pPr>
              <a:buFont typeface="Arial" panose="020B0604020202020204" pitchFamily="34" charset="0"/>
              <a:buChar char="•"/>
            </a:pPr>
            <a:r>
              <a:rPr lang="en-US" dirty="0"/>
              <a:t>802.15.4me  Revision E of 802.15.4:  In publication process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Rolfe (BCA)</a:t>
            </a:r>
            <a:endParaRPr lang="en-GB" dirty="0"/>
          </a:p>
        </p:txBody>
      </p:sp>
      <p:sp>
        <p:nvSpPr>
          <p:cNvPr id="4" name="Date Placeholder 3"/>
          <p:cNvSpPr>
            <a:spLocks noGrp="1"/>
          </p:cNvSpPr>
          <p:nvPr>
            <p:ph type="dt" idx="15"/>
          </p:nvPr>
        </p:nvSpPr>
        <p:spPr/>
        <p:txBody>
          <a:bodyPr/>
          <a:lstStyle/>
          <a:p>
            <a:r>
              <a:rPr lang="en-US"/>
              <a:t>Nov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68379-7AA5-CAA7-5021-BC7AD3ABD564}"/>
              </a:ext>
            </a:extLst>
          </p:cNvPr>
          <p:cNvSpPr>
            <a:spLocks noGrp="1"/>
          </p:cNvSpPr>
          <p:nvPr>
            <p:ph type="title"/>
          </p:nvPr>
        </p:nvSpPr>
        <p:spPr>
          <a:xfrm>
            <a:off x="919492" y="534988"/>
            <a:ext cx="10361084" cy="1309836"/>
          </a:xfrm>
        </p:spPr>
        <p:txBody>
          <a:bodyPr>
            <a:normAutofit/>
          </a:bodyPr>
          <a:lstStyle/>
          <a:p>
            <a:r>
              <a:rPr lang="en-US" dirty="0"/>
              <a:t>802.15.4ab Next generation UWB: Amendment to IEEE Std 802.15.4-2024 (rev E)</a:t>
            </a:r>
          </a:p>
        </p:txBody>
      </p:sp>
      <p:sp>
        <p:nvSpPr>
          <p:cNvPr id="3" name="Content Placeholder 2">
            <a:extLst>
              <a:ext uri="{FF2B5EF4-FFF2-40B4-BE49-F238E27FC236}">
                <a16:creationId xmlns:a16="http://schemas.microsoft.com/office/drawing/2014/main" id="{B4107DDB-1BEE-F50B-0211-26A0EF95FD63}"/>
              </a:ext>
            </a:extLst>
          </p:cNvPr>
          <p:cNvSpPr>
            <a:spLocks noGrp="1"/>
          </p:cNvSpPr>
          <p:nvPr>
            <p:ph idx="1"/>
          </p:nvPr>
        </p:nvSpPr>
        <p:spPr>
          <a:xfrm>
            <a:off x="695401" y="1981201"/>
            <a:ext cx="5976664" cy="4113213"/>
          </a:xfrm>
        </p:spPr>
        <p:txBody>
          <a:bodyPr/>
          <a:lstStyle/>
          <a:p>
            <a:pPr>
              <a:buFont typeface="Arial" panose="020B0604020202020204" pitchFamily="34" charset="0"/>
              <a:buChar char="•"/>
            </a:pPr>
            <a:r>
              <a:rPr lang="en-US" dirty="0"/>
              <a:t>Initial ballot complete</a:t>
            </a:r>
          </a:p>
          <a:p>
            <a:pPr lvl="1">
              <a:buFont typeface="Arial" panose="020B0604020202020204" pitchFamily="34" charset="0"/>
              <a:buChar char="•"/>
            </a:pPr>
            <a:r>
              <a:rPr lang="en-US" dirty="0"/>
              <a:t>1471 comments received on draft – 895 technical, 606 editorial</a:t>
            </a:r>
          </a:p>
          <a:p>
            <a:pPr lvl="1">
              <a:buFont typeface="Arial" panose="020B0604020202020204" pitchFamily="34" charset="0"/>
              <a:buChar char="•"/>
            </a:pPr>
            <a:r>
              <a:rPr lang="en-US" dirty="0"/>
              <a:t>47 comments received on CAD</a:t>
            </a:r>
          </a:p>
          <a:p>
            <a:pPr>
              <a:buFont typeface="Arial" panose="020B0604020202020204" pitchFamily="34" charset="0"/>
              <a:buChar char="•"/>
            </a:pPr>
            <a:r>
              <a:rPr lang="en-US" dirty="0"/>
              <a:t>Meeting objectives: Comment resolution</a:t>
            </a:r>
          </a:p>
          <a:p>
            <a:pPr>
              <a:buFont typeface="Arial" panose="020B0604020202020204" pitchFamily="34" charset="0"/>
              <a:buChar char="•"/>
            </a:pPr>
            <a:r>
              <a:rPr lang="en-US" dirty="0"/>
              <a:t>Closing report: </a:t>
            </a:r>
            <a:r>
              <a:rPr lang="en-US" dirty="0">
                <a:hlinkClick r:id="rId2"/>
              </a:rPr>
              <a:t>https://mentor.ieee.org/802.15/dcn/24/15-24-0665-01-04ab-tg4ab-closing-report.pptx</a:t>
            </a: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1A3E3A7-CBA9-5012-0319-AA1A90B2786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2C3120C-40E0-3889-FF2E-F20613F6F183}"/>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215D4F1A-FCDF-329B-EBB1-EA2012F91138}"/>
              </a:ext>
            </a:extLst>
          </p:cNvPr>
          <p:cNvSpPr>
            <a:spLocks noGrp="1"/>
          </p:cNvSpPr>
          <p:nvPr>
            <p:ph type="dt" idx="15"/>
          </p:nvPr>
        </p:nvSpPr>
        <p:spPr/>
        <p:txBody>
          <a:bodyPr/>
          <a:lstStyle/>
          <a:p>
            <a:r>
              <a:rPr lang="en-US"/>
              <a:t>Nov 2024</a:t>
            </a:r>
            <a:endParaRPr lang="en-GB" dirty="0"/>
          </a:p>
        </p:txBody>
      </p:sp>
      <p:graphicFrame>
        <p:nvGraphicFramePr>
          <p:cNvPr id="7" name="Content Placeholder 7">
            <a:extLst>
              <a:ext uri="{FF2B5EF4-FFF2-40B4-BE49-F238E27FC236}">
                <a16:creationId xmlns:a16="http://schemas.microsoft.com/office/drawing/2014/main" id="{584EEF5F-D990-72C7-1092-7B1254482C4F}"/>
              </a:ext>
            </a:extLst>
          </p:cNvPr>
          <p:cNvGraphicFramePr>
            <a:graphicFrameLocks/>
          </p:cNvGraphicFramePr>
          <p:nvPr>
            <p:extLst>
              <p:ext uri="{D42A27DB-BD31-4B8C-83A1-F6EECF244321}">
                <p14:modId xmlns:p14="http://schemas.microsoft.com/office/powerpoint/2010/main" val="1432556985"/>
              </p:ext>
            </p:extLst>
          </p:nvPr>
        </p:nvGraphicFramePr>
        <p:xfrm>
          <a:off x="6960096" y="1939767"/>
          <a:ext cx="4834976" cy="4182129"/>
        </p:xfrm>
        <a:graphic>
          <a:graphicData uri="http://schemas.openxmlformats.org/drawingml/2006/table">
            <a:tbl>
              <a:tblPr>
                <a:tableStyleId>{5C22544A-7EE6-4342-B048-85BDC9FD1C3A}</a:tableStyleId>
              </a:tblPr>
              <a:tblGrid>
                <a:gridCol w="3040553">
                  <a:extLst>
                    <a:ext uri="{9D8B030D-6E8A-4147-A177-3AD203B41FA5}">
                      <a16:colId xmlns:a16="http://schemas.microsoft.com/office/drawing/2014/main" val="4020299781"/>
                    </a:ext>
                  </a:extLst>
                </a:gridCol>
                <a:gridCol w="1794423">
                  <a:extLst>
                    <a:ext uri="{9D8B030D-6E8A-4147-A177-3AD203B41FA5}">
                      <a16:colId xmlns:a16="http://schemas.microsoft.com/office/drawing/2014/main" val="433678205"/>
                    </a:ext>
                  </a:extLst>
                </a:gridCol>
              </a:tblGrid>
              <a:tr h="280267">
                <a:tc>
                  <a:txBody>
                    <a:bodyPr/>
                    <a:lstStyle/>
                    <a:p>
                      <a:pPr algn="l" fontAlgn="b"/>
                      <a:endParaRPr lang="en-US" sz="16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6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551295">
                <a:tc>
                  <a:txBody>
                    <a:bodyPr/>
                    <a:lstStyle/>
                    <a:p>
                      <a:pPr algn="l" fontAlgn="b"/>
                      <a:r>
                        <a:rPr lang="en-US" sz="1600" u="none" strike="noStrike" dirty="0">
                          <a:solidFill>
                            <a:schemeClr val="bg1">
                              <a:lumMod val="65000"/>
                            </a:schemeClr>
                          </a:solidFill>
                          <a:effectLst/>
                          <a:latin typeface="+mn-lt"/>
                        </a:rPr>
                        <a:t>First letter ballot</a:t>
                      </a:r>
                      <a:endParaRPr lang="en-US" sz="1600" b="0" i="0" u="none" strike="noStrike" dirty="0">
                        <a:solidFill>
                          <a:schemeClr val="bg1">
                            <a:lumMod val="65000"/>
                          </a:schemeClr>
                        </a:solidFill>
                        <a:effectLst/>
                        <a:latin typeface="+mn-lt"/>
                      </a:endParaRPr>
                    </a:p>
                  </a:txBody>
                  <a:tcPr marL="5715" marR="5715" marT="5715" marB="0" anchor="ctr"/>
                </a:tc>
                <a:tc>
                  <a:txBody>
                    <a:bodyPr/>
                    <a:lstStyle/>
                    <a:p>
                      <a:pPr algn="l" fontAlgn="b"/>
                      <a:r>
                        <a:rPr lang="en-US" sz="1600" b="0" i="0" u="none" strike="noStrike" dirty="0">
                          <a:solidFill>
                            <a:srgbClr val="C00000"/>
                          </a:solidFill>
                          <a:effectLst/>
                          <a:latin typeface="Calibri" panose="020F0502020204030204" pitchFamily="34" charset="0"/>
                        </a:rPr>
                        <a:t>June 2024</a:t>
                      </a:r>
                    </a:p>
                  </a:txBody>
                  <a:tcPr marL="5715" marR="5715" marT="5715" marB="0" anchor="ctr"/>
                </a:tc>
                <a:extLst>
                  <a:ext uri="{0D108BD9-81ED-4DB2-BD59-A6C34878D82A}">
                    <a16:rowId xmlns:a16="http://schemas.microsoft.com/office/drawing/2014/main" val="2694915279"/>
                  </a:ext>
                </a:extLst>
              </a:tr>
              <a:tr h="551295">
                <a:tc>
                  <a:txBody>
                    <a:bodyPr/>
                    <a:lstStyle/>
                    <a:p>
                      <a:pPr algn="l" fontAlgn="b"/>
                      <a:r>
                        <a:rPr lang="en-US" sz="1600" b="0" i="0" u="none" strike="noStrike" dirty="0">
                          <a:solidFill>
                            <a:srgbClr val="000000"/>
                          </a:solidFill>
                          <a:effectLst/>
                          <a:latin typeface="+mn-lt"/>
                        </a:rPr>
                        <a:t>Initial LB comment resolution</a:t>
                      </a:r>
                    </a:p>
                  </a:txBody>
                  <a:tcPr marL="5715" marR="5715" marT="5715" marB="0" anchor="ctr"/>
                </a:tc>
                <a:tc>
                  <a:txBody>
                    <a:bodyPr/>
                    <a:lstStyle/>
                    <a:p>
                      <a:pPr algn="l" fontAlgn="b"/>
                      <a:r>
                        <a:rPr lang="en-US" sz="1600" b="0" i="0" u="none" strike="noStrike" dirty="0">
                          <a:solidFill>
                            <a:srgbClr val="C00000"/>
                          </a:solidFill>
                          <a:effectLst/>
                          <a:latin typeface="Calibri" panose="020F0502020204030204" pitchFamily="34" charset="0"/>
                        </a:rPr>
                        <a:t>Start: July 2024</a:t>
                      </a:r>
                    </a:p>
                  </a:txBody>
                  <a:tcPr marL="5715" marR="5715" marT="5715" marB="0" anchor="ctr"/>
                </a:tc>
                <a:extLst>
                  <a:ext uri="{0D108BD9-81ED-4DB2-BD59-A6C34878D82A}">
                    <a16:rowId xmlns:a16="http://schemas.microsoft.com/office/drawing/2014/main" val="3657201518"/>
                  </a:ext>
                </a:extLst>
              </a:tr>
              <a:tr h="527223">
                <a:tc>
                  <a:txBody>
                    <a:bodyPr/>
                    <a:lstStyle/>
                    <a:p>
                      <a:pPr algn="l" fontAlgn="b"/>
                      <a:r>
                        <a:rPr lang="en-US" sz="1600" b="0" i="0" u="none" strike="noStrike" dirty="0">
                          <a:solidFill>
                            <a:schemeClr val="tx1"/>
                          </a:solidFill>
                          <a:effectLst/>
                          <a:latin typeface="+mn-lt"/>
                        </a:rPr>
                        <a:t>First recirculation</a:t>
                      </a:r>
                    </a:p>
                  </a:txBody>
                  <a:tcPr marL="5715" marR="5715" marT="5715" marB="0" anchor="ctr"/>
                </a:tc>
                <a:tc>
                  <a:txBody>
                    <a:bodyPr/>
                    <a:lstStyle/>
                    <a:p>
                      <a:pPr algn="l" fontAlgn="b"/>
                      <a:r>
                        <a:rPr lang="en-US" sz="1600" b="0" i="0" u="none" strike="noStrike" dirty="0">
                          <a:solidFill>
                            <a:schemeClr val="tx1"/>
                          </a:solidFill>
                          <a:effectLst/>
                          <a:latin typeface="Calibri" panose="020F0502020204030204" pitchFamily="34" charset="0"/>
                        </a:rPr>
                        <a:t>Jan 2024</a:t>
                      </a:r>
                    </a:p>
                  </a:txBody>
                  <a:tcPr marL="5715" marR="5715" marT="5715" marB="0" anchor="ctr"/>
                </a:tc>
                <a:extLst>
                  <a:ext uri="{0D108BD9-81ED-4DB2-BD59-A6C34878D82A}">
                    <a16:rowId xmlns:a16="http://schemas.microsoft.com/office/drawing/2014/main" val="3811737940"/>
                  </a:ext>
                </a:extLst>
              </a:tr>
              <a:tr h="443249">
                <a:tc>
                  <a:txBody>
                    <a:bodyPr/>
                    <a:lstStyle/>
                    <a:p>
                      <a:pPr algn="l" fontAlgn="b"/>
                      <a:r>
                        <a:rPr lang="en-US" sz="1600" b="0" i="0" u="none" strike="noStrike" dirty="0">
                          <a:solidFill>
                            <a:schemeClr val="tx1"/>
                          </a:solidFill>
                          <a:effectLst/>
                          <a:latin typeface="+mn-lt"/>
                        </a:rPr>
                        <a:t>Recirculation comment resolution</a:t>
                      </a:r>
                    </a:p>
                  </a:txBody>
                  <a:tcPr marL="5715" marR="5715" marT="5715" marB="0" anchor="ctr"/>
                </a:tc>
                <a:tc>
                  <a:txBody>
                    <a:bodyPr/>
                    <a:lstStyle/>
                    <a:p>
                      <a:pPr algn="l" fontAlgn="b"/>
                      <a:r>
                        <a:rPr lang="en-US" sz="1600" b="0" i="0" u="none" strike="noStrike" dirty="0">
                          <a:solidFill>
                            <a:schemeClr val="tx1"/>
                          </a:solidFill>
                          <a:effectLst/>
                          <a:latin typeface="Calibri" panose="020F0502020204030204" pitchFamily="34" charset="0"/>
                        </a:rPr>
                        <a:t>Feb/March 2024</a:t>
                      </a:r>
                    </a:p>
                  </a:txBody>
                  <a:tcPr marL="5715" marR="5715" marT="5715" marB="0" anchor="ctr"/>
                </a:tc>
                <a:extLst>
                  <a:ext uri="{0D108BD9-81ED-4DB2-BD59-A6C34878D82A}">
                    <a16:rowId xmlns:a16="http://schemas.microsoft.com/office/drawing/2014/main" val="244108333"/>
                  </a:ext>
                </a:extLst>
              </a:tr>
              <a:tr h="533400">
                <a:tc>
                  <a:txBody>
                    <a:bodyPr/>
                    <a:lstStyle/>
                    <a:p>
                      <a:pPr algn="l" fontAlgn="b"/>
                      <a:r>
                        <a:rPr lang="en-US" sz="1600" u="none" strike="noStrike" kern="1200" dirty="0">
                          <a:solidFill>
                            <a:schemeClr val="tx1"/>
                          </a:solidFill>
                          <a:effectLst/>
                          <a:latin typeface="+mn-lt"/>
                          <a:ea typeface="+mn-ea"/>
                          <a:cs typeface="+mn-cs"/>
                        </a:rPr>
                        <a:t>Second recirculation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March 2025</a:t>
                      </a:r>
                    </a:p>
                  </a:txBody>
                  <a:tcPr marL="5715" marR="5715" marT="5715" marB="0" anchor="ctr"/>
                </a:tc>
                <a:extLst>
                  <a:ext uri="{0D108BD9-81ED-4DB2-BD59-A6C34878D82A}">
                    <a16:rowId xmlns:a16="http://schemas.microsoft.com/office/drawing/2014/main" val="871787359"/>
                  </a:ext>
                </a:extLst>
              </a:tr>
              <a:tr h="4572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Recirculation comment resolution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March/April 2025</a:t>
                      </a:r>
                    </a:p>
                  </a:txBody>
                  <a:tcPr marL="5715" marR="5715" marT="5715" marB="0" anchor="ctr"/>
                </a:tc>
                <a:extLst>
                  <a:ext uri="{0D108BD9-81ED-4DB2-BD59-A6C34878D82A}">
                    <a16:rowId xmlns:a16="http://schemas.microsoft.com/office/drawing/2014/main" val="4143125971"/>
                  </a:ext>
                </a:extLst>
              </a:tr>
              <a:tr h="4572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First SA-Ballot</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May 2025</a:t>
                      </a:r>
                    </a:p>
                  </a:txBody>
                  <a:tcPr marL="5715" marR="5715" marT="5715" marB="0" anchor="ctr"/>
                </a:tc>
                <a:extLst>
                  <a:ext uri="{0D108BD9-81ED-4DB2-BD59-A6C34878D82A}">
                    <a16:rowId xmlns:a16="http://schemas.microsoft.com/office/drawing/2014/main" val="2854633268"/>
                  </a:ext>
                </a:extLst>
              </a:tr>
              <a:tr h="3810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SA-Ballot comment resolution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Start</a:t>
                      </a:r>
                      <a:r>
                        <a:rPr lang="en-US" sz="1600" b="0" i="0" u="none" strike="noStrike" kern="1200" baseline="0" dirty="0">
                          <a:solidFill>
                            <a:schemeClr val="tx1"/>
                          </a:solidFill>
                          <a:effectLst/>
                          <a:latin typeface="Calibri" panose="020F0502020204030204" pitchFamily="34" charset="0"/>
                          <a:ea typeface="+mn-ea"/>
                          <a:cs typeface="+mn-cs"/>
                        </a:rPr>
                        <a:t> July 2025</a:t>
                      </a:r>
                      <a:endParaRPr lang="en-US" sz="1600" b="0" i="0" u="none" strike="noStrike" kern="1200" dirty="0">
                        <a:solidFill>
                          <a:schemeClr val="tx1"/>
                        </a:solidFill>
                        <a:effectLst/>
                        <a:latin typeface="Calibri" panose="020F0502020204030204" pitchFamily="34" charset="0"/>
                        <a:ea typeface="+mn-ea"/>
                        <a:cs typeface="+mn-cs"/>
                      </a:endParaRPr>
                    </a:p>
                  </a:txBody>
                  <a:tcPr marL="5715" marR="5715" marT="5715" marB="0" anchor="ctr"/>
                </a:tc>
                <a:extLst>
                  <a:ext uri="{0D108BD9-81ED-4DB2-BD59-A6C34878D82A}">
                    <a16:rowId xmlns:a16="http://schemas.microsoft.com/office/drawing/2014/main" val="1258475387"/>
                  </a:ext>
                </a:extLst>
              </a:tr>
            </a:tbl>
          </a:graphicData>
        </a:graphic>
      </p:graphicFrame>
    </p:spTree>
    <p:extLst>
      <p:ext uri="{BB962C8B-B14F-4D97-AF65-F5344CB8AC3E}">
        <p14:creationId xmlns:p14="http://schemas.microsoft.com/office/powerpoint/2010/main" val="970252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EC48F-FEA0-7749-8554-887F9FC036C9}"/>
              </a:ext>
            </a:extLst>
          </p:cNvPr>
          <p:cNvSpPr>
            <a:spLocks noGrp="1"/>
          </p:cNvSpPr>
          <p:nvPr>
            <p:ph type="title"/>
          </p:nvPr>
        </p:nvSpPr>
        <p:spPr/>
        <p:txBody>
          <a:bodyPr>
            <a:normAutofit/>
          </a:bodyPr>
          <a:lstStyle/>
          <a:p>
            <a:r>
              <a:rPr lang="en-US" dirty="0"/>
              <a:t>802.15.4ac Enhanced Privacy</a:t>
            </a:r>
          </a:p>
        </p:txBody>
      </p:sp>
      <p:sp>
        <p:nvSpPr>
          <p:cNvPr id="3" name="Content Placeholder 2">
            <a:extLst>
              <a:ext uri="{FF2B5EF4-FFF2-40B4-BE49-F238E27FC236}">
                <a16:creationId xmlns:a16="http://schemas.microsoft.com/office/drawing/2014/main" id="{3D84FAAD-779E-93AE-6600-32C87A7777D7}"/>
              </a:ext>
            </a:extLst>
          </p:cNvPr>
          <p:cNvSpPr>
            <a:spLocks noGrp="1"/>
          </p:cNvSpPr>
          <p:nvPr>
            <p:ph idx="1"/>
          </p:nvPr>
        </p:nvSpPr>
        <p:spPr/>
        <p:txBody>
          <a:bodyPr/>
          <a:lstStyle/>
          <a:p>
            <a:pPr>
              <a:buFont typeface="Arial" panose="020B0604020202020204" pitchFamily="34" charset="0"/>
              <a:buChar char="•"/>
            </a:pPr>
            <a:r>
              <a:rPr lang="en-US" dirty="0"/>
              <a:t>This amendment specifies modifications to the IEEE Std 802.15.4 medium access control (MAC) specification to specify mechanisms that address and improve user privacy. These mechanisms include randomized addresses, and exchanges that support session continuity. This amendment maintains backward compatibility with the base standard.</a:t>
            </a:r>
          </a:p>
          <a:p>
            <a:pPr>
              <a:buFont typeface="Arial" panose="020B0604020202020204" pitchFamily="34" charset="0"/>
              <a:buChar char="•"/>
            </a:pPr>
            <a:r>
              <a:rPr lang="en-US" dirty="0"/>
              <a:t>State: developing initial draft</a:t>
            </a:r>
          </a:p>
          <a:p>
            <a:pPr>
              <a:buFont typeface="Arial" panose="020B0604020202020204" pitchFamily="34" charset="0"/>
              <a:buChar char="•"/>
            </a:pPr>
            <a:r>
              <a:rPr lang="en-US" dirty="0"/>
              <a:t>Opening and closing report:  </a:t>
            </a:r>
            <a:r>
              <a:rPr lang="en-US" dirty="0">
                <a:hlinkClick r:id="rId2"/>
              </a:rPr>
              <a:t>https://mentor.ieee.org/802.15/dcn/24/15-24-0599-01-04ac-november-opening-and-closing.pptx</a:t>
            </a: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1A49613-8A2F-AD55-C431-23A2F88A9E8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6715F3D-2C28-27EA-5750-321911F1C40C}"/>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86B09C1A-3C49-D46D-156B-D646B577AB49}"/>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076697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BAD45C-B8EE-D184-ABA7-E7141E856B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661729-B72C-17E3-C1A5-FB9E7F740170}"/>
              </a:ext>
            </a:extLst>
          </p:cNvPr>
          <p:cNvSpPr>
            <a:spLocks noGrp="1"/>
          </p:cNvSpPr>
          <p:nvPr>
            <p:ph type="title"/>
          </p:nvPr>
        </p:nvSpPr>
        <p:spPr/>
        <p:txBody>
          <a:bodyPr>
            <a:normAutofit/>
          </a:bodyPr>
          <a:lstStyle/>
          <a:p>
            <a:r>
              <a:rPr lang="en-US" dirty="0"/>
              <a:t>802.15.4ac Enhanced Privacy Timeline</a:t>
            </a:r>
          </a:p>
        </p:txBody>
      </p:sp>
      <p:sp>
        <p:nvSpPr>
          <p:cNvPr id="4" name="Slide Number Placeholder 3">
            <a:extLst>
              <a:ext uri="{FF2B5EF4-FFF2-40B4-BE49-F238E27FC236}">
                <a16:creationId xmlns:a16="http://schemas.microsoft.com/office/drawing/2014/main" id="{3675FF17-10C5-FFEE-069E-2DC06AEB7FA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DEC1D1E-ED2B-9C4B-14B0-8061C5CD7E8E}"/>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9178F852-42E5-C594-5E63-D8680B1860CA}"/>
              </a:ext>
            </a:extLst>
          </p:cNvPr>
          <p:cNvSpPr>
            <a:spLocks noGrp="1"/>
          </p:cNvSpPr>
          <p:nvPr>
            <p:ph type="dt" idx="15"/>
          </p:nvPr>
        </p:nvSpPr>
        <p:spPr/>
        <p:txBody>
          <a:bodyPr/>
          <a:lstStyle/>
          <a:p>
            <a:r>
              <a:rPr lang="en-US"/>
              <a:t>Nov 2024</a:t>
            </a:r>
            <a:endParaRPr lang="en-GB" dirty="0"/>
          </a:p>
        </p:txBody>
      </p:sp>
      <p:pic>
        <p:nvPicPr>
          <p:cNvPr id="9" name="table">
            <a:extLst>
              <a:ext uri="{FF2B5EF4-FFF2-40B4-BE49-F238E27FC236}">
                <a16:creationId xmlns:a16="http://schemas.microsoft.com/office/drawing/2014/main" id="{19674357-45A2-0FC0-FA9C-C27C0D20CC6A}"/>
              </a:ext>
            </a:extLst>
          </p:cNvPr>
          <p:cNvPicPr>
            <a:picLocks noChangeAspect="1"/>
          </p:cNvPicPr>
          <p:nvPr/>
        </p:nvPicPr>
        <p:blipFill>
          <a:blip r:embed="rId2"/>
          <a:stretch>
            <a:fillRect/>
          </a:stretch>
        </p:blipFill>
        <p:spPr>
          <a:xfrm>
            <a:off x="2095500" y="1628800"/>
            <a:ext cx="8001000" cy="4755960"/>
          </a:xfrm>
          <a:prstGeom prst="rect">
            <a:avLst/>
          </a:prstGeom>
        </p:spPr>
      </p:pic>
    </p:spTree>
    <p:extLst>
      <p:ext uri="{BB962C8B-B14F-4D97-AF65-F5344CB8AC3E}">
        <p14:creationId xmlns:p14="http://schemas.microsoft.com/office/powerpoint/2010/main" val="89857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54092-3ADD-6301-0D02-9A09DDA43A98}"/>
              </a:ext>
            </a:extLst>
          </p:cNvPr>
          <p:cNvSpPr>
            <a:spLocks noGrp="1"/>
          </p:cNvSpPr>
          <p:nvPr>
            <p:ph type="title"/>
          </p:nvPr>
        </p:nvSpPr>
        <p:spPr/>
        <p:txBody>
          <a:bodyPr/>
          <a:lstStyle/>
          <a:p>
            <a:r>
              <a:rPr lang="en-US" dirty="0"/>
              <a:t>802.15.4ad Next Generation SUN PHYs</a:t>
            </a:r>
          </a:p>
        </p:txBody>
      </p:sp>
      <p:sp>
        <p:nvSpPr>
          <p:cNvPr id="3" name="Content Placeholder 2">
            <a:extLst>
              <a:ext uri="{FF2B5EF4-FFF2-40B4-BE49-F238E27FC236}">
                <a16:creationId xmlns:a16="http://schemas.microsoft.com/office/drawing/2014/main" id="{4C624759-152F-2875-9148-4A99F321CB6A}"/>
              </a:ext>
            </a:extLst>
          </p:cNvPr>
          <p:cNvSpPr>
            <a:spLocks noGrp="1"/>
          </p:cNvSpPr>
          <p:nvPr>
            <p:ph idx="1"/>
          </p:nvPr>
        </p:nvSpPr>
        <p:spPr/>
        <p:txBody>
          <a:bodyPr/>
          <a:lstStyle/>
          <a:p>
            <a:pPr>
              <a:buFont typeface="Arial" panose="020B0604020202020204" pitchFamily="34" charset="0"/>
              <a:buChar char="•"/>
            </a:pPr>
            <a:r>
              <a:rPr lang="en-US" dirty="0"/>
              <a:t>Developing enhancements to the 802.15.4 SUN PHYs (FSK, OFDM)</a:t>
            </a:r>
          </a:p>
          <a:p>
            <a:pPr>
              <a:buFont typeface="Arial" panose="020B0604020202020204" pitchFamily="34" charset="0"/>
              <a:buChar char="•"/>
            </a:pPr>
            <a:r>
              <a:rPr lang="en-US" dirty="0"/>
              <a:t>State: pre-draft development</a:t>
            </a:r>
          </a:p>
          <a:p>
            <a:pPr>
              <a:buFont typeface="Arial" panose="020B0604020202020204" pitchFamily="34" charset="0"/>
              <a:buChar char="•"/>
            </a:pPr>
            <a:r>
              <a:rPr lang="en-US" dirty="0"/>
              <a:t>Meeting goals:</a:t>
            </a:r>
          </a:p>
          <a:p>
            <a:pPr lvl="1">
              <a:buFont typeface="Arial" panose="020B0604020202020204" pitchFamily="34" charset="0"/>
              <a:buChar char="•"/>
            </a:pPr>
            <a:r>
              <a:rPr lang="en-US" dirty="0"/>
              <a:t>Finalize and approve technical guidance document</a:t>
            </a:r>
          </a:p>
          <a:p>
            <a:pPr lvl="1">
              <a:buFont typeface="Arial" panose="020B0604020202020204" pitchFamily="34" charset="0"/>
              <a:buChar char="•"/>
            </a:pPr>
            <a:r>
              <a:rPr lang="en-US" dirty="0"/>
              <a:t>Finalize call pro proposals</a:t>
            </a:r>
          </a:p>
          <a:p>
            <a:pPr>
              <a:buFont typeface="Arial" panose="020B0604020202020204" pitchFamily="34" charset="0"/>
              <a:buChar char="•"/>
            </a:pPr>
            <a:r>
              <a:rPr lang="en-US" dirty="0"/>
              <a:t>Objectives completed</a:t>
            </a:r>
          </a:p>
          <a:p>
            <a:pPr>
              <a:buFont typeface="Arial" panose="020B0604020202020204" pitchFamily="34" charset="0"/>
              <a:buChar char="•"/>
            </a:pPr>
            <a:r>
              <a:rPr lang="en-US" dirty="0"/>
              <a:t>Closing report: </a:t>
            </a:r>
            <a:r>
              <a:rPr lang="en-US" dirty="0">
                <a:hlinkClick r:id="rId2"/>
              </a:rPr>
              <a:t>https://mentor.ieee.org/802.15/dcn/24/15-24-0597-01-04ad-tg4ad-agenda-opening-and-closing-report-nov-2024.pptx</a:t>
            </a: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4B3D809-96EA-10D8-B496-4BF5C2F9418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D600F62-5B4F-5C95-6145-FDF99BBD961C}"/>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EE980338-05D9-3379-8519-169A83A9DAA8}"/>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7360390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3180</TotalTime>
  <Words>1078</Words>
  <Application>Microsoft Office PowerPoint</Application>
  <PresentationFormat>Widescreen</PresentationFormat>
  <Paragraphs>205</Paragraphs>
  <Slides>16</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 Unicode MS</vt:lpstr>
      <vt:lpstr>Arial</vt:lpstr>
      <vt:lpstr>Calibri</vt:lpstr>
      <vt:lpstr>Times New Roman</vt:lpstr>
      <vt:lpstr>Office Theme</vt:lpstr>
      <vt:lpstr>Document</vt:lpstr>
      <vt:lpstr>802.15 Liaison Report – November 2024</vt:lpstr>
      <vt:lpstr>Abstract</vt:lpstr>
      <vt:lpstr>Working Group 15 November Agenda</vt:lpstr>
      <vt:lpstr>802.15 Overview</vt:lpstr>
      <vt:lpstr>802.15.4 Projects</vt:lpstr>
      <vt:lpstr>802.15.4ab Next generation UWB: Amendment to IEEE Std 802.15.4-2024 (rev E)</vt:lpstr>
      <vt:lpstr>802.15.4ac Enhanced Privacy</vt:lpstr>
      <vt:lpstr>802.15.4ac Enhanced Privacy Timeline</vt:lpstr>
      <vt:lpstr>802.15.4ad Next Generation SUN PHYs</vt:lpstr>
      <vt:lpstr>802.15.4ae (ASCON) ASCON light weight encryption extension for 802.15.4</vt:lpstr>
      <vt:lpstr>802.15.6a </vt:lpstr>
      <vt:lpstr>TG 6ma Timeline(expected)</vt:lpstr>
      <vt:lpstr>802.15.9a KMP Transport</vt:lpstr>
      <vt:lpstr>IG Access</vt:lpstr>
      <vt:lpstr>Licensed Narrowband Amendment TG16t </vt:lpstr>
      <vt:lpstr>Terahertz Standing Committee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 IEEE 802.11-yy/xxxxr0</dc:title>
  <dc:creator/>
  <cp:keywords/>
  <cp:lastModifiedBy>Benjamin Rolfe</cp:lastModifiedBy>
  <cp:revision>23</cp:revision>
  <cp:lastPrinted>1601-01-01T00:00:00Z</cp:lastPrinted>
  <dcterms:created xsi:type="dcterms:W3CDTF">2014-04-14T10:59:07Z</dcterms:created>
  <dcterms:modified xsi:type="dcterms:W3CDTF">2024-11-15T05:15:50Z</dcterms:modified>
  <cp:category>Name, Affiliation</cp:category>
</cp:coreProperties>
</file>