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7" r:id="rId3"/>
    <p:sldId id="2433" r:id="rId4"/>
    <p:sldId id="2409" r:id="rId5"/>
    <p:sldId id="2428" r:id="rId6"/>
    <p:sldId id="2429" r:id="rId7"/>
    <p:sldId id="2417" r:id="rId8"/>
    <p:sldId id="2421" r:id="rId9"/>
    <p:sldId id="2430" r:id="rId10"/>
    <p:sldId id="2418" r:id="rId11"/>
    <p:sldId id="2431" r:id="rId12"/>
    <p:sldId id="2432" r:id="rId13"/>
    <p:sldId id="2419" r:id="rId14"/>
    <p:sldId id="2413" r:id="rId15"/>
    <p:sldId id="2424" r:id="rId16"/>
    <p:sldId id="2420" r:id="rId17"/>
    <p:sldId id="2401" r:id="rId18"/>
    <p:sldId id="2414" r:id="rId19"/>
    <p:sldId id="2422" r:id="rId20"/>
    <p:sldId id="2425" r:id="rId21"/>
    <p:sldId id="2426" r:id="rId22"/>
    <p:sldId id="2427" r:id="rId23"/>
    <p:sldId id="2423" r:id="rId24"/>
    <p:sldId id="2434" r:id="rId25"/>
    <p:sldId id="2415" r:id="rId26"/>
    <p:sldId id="2412" r:id="rId27"/>
    <p:sldId id="2416" r:id="rId2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89" d="100"/>
          <a:sy n="89" d="100"/>
        </p:scale>
        <p:origin x="108" y="3084"/>
      </p:cViewPr>
      <p:guideLst/>
    </p:cSldViewPr>
  </p:slideViewPr>
  <p:notesTextViewPr>
    <p:cViewPr>
      <p:scale>
        <a:sx n="1" d="1"/>
        <a:sy n="1" d="1"/>
      </p:scale>
      <p:origin x="0" y="0"/>
    </p:cViewPr>
  </p:notesTextViewPr>
  <p:sorterViewPr>
    <p:cViewPr>
      <p:scale>
        <a:sx n="100" d="100"/>
        <a:sy n="100" d="100"/>
      </p:scale>
      <p:origin x="0" y="-8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F37FA320-20B7-4C41-9256-701D3E085AD7}"/>
    <pc:docChg chg="addSld modSld modMainMaster">
      <pc:chgData name="Ansley, Carol (CCI-Atlanta)" userId="cbcdc21a-90c4-4b2f-81f7-da4165205229" providerId="ADAL" clId="{F37FA320-20B7-4C41-9256-701D3E085AD7}" dt="2024-12-17T18:02:12.560" v="22"/>
      <pc:docMkLst>
        <pc:docMk/>
      </pc:docMkLst>
      <pc:sldChg chg="modSp mod">
        <pc:chgData name="Ansley, Carol (CCI-Atlanta)" userId="cbcdc21a-90c4-4b2f-81f7-da4165205229" providerId="ADAL" clId="{F37FA320-20B7-4C41-9256-701D3E085AD7}" dt="2024-12-17T15:33:59.418" v="21" actId="20577"/>
        <pc:sldMkLst>
          <pc:docMk/>
          <pc:sldMk cId="0" sldId="256"/>
        </pc:sldMkLst>
        <pc:spChg chg="mod">
          <ac:chgData name="Ansley, Carol (CCI-Atlanta)" userId="cbcdc21a-90c4-4b2f-81f7-da4165205229" providerId="ADAL" clId="{F37FA320-20B7-4C41-9256-701D3E085AD7}" dt="2024-12-17T15:33:59.418" v="21" actId="20577"/>
          <ac:spMkLst>
            <pc:docMk/>
            <pc:sldMk cId="0" sldId="256"/>
            <ac:spMk id="54" creationId="{00000000-0000-0000-0000-000000000000}"/>
          </ac:spMkLst>
        </pc:spChg>
      </pc:sldChg>
      <pc:sldChg chg="add">
        <pc:chgData name="Ansley, Carol (CCI-Atlanta)" userId="cbcdc21a-90c4-4b2f-81f7-da4165205229" providerId="ADAL" clId="{F37FA320-20B7-4C41-9256-701D3E085AD7}" dt="2024-12-17T18:02:12.560" v="22"/>
        <pc:sldMkLst>
          <pc:docMk/>
          <pc:sldMk cId="2951754347" sldId="2434"/>
        </pc:sldMkLst>
      </pc:sldChg>
      <pc:sldMasterChg chg="modSp mod">
        <pc:chgData name="Ansley, Carol (CCI-Atlanta)" userId="cbcdc21a-90c4-4b2f-81f7-da4165205229" providerId="ADAL" clId="{F37FA320-20B7-4C41-9256-701D3E085AD7}" dt="2024-12-17T15:33:40.780" v="7" actId="20577"/>
        <pc:sldMasterMkLst>
          <pc:docMk/>
          <pc:sldMasterMk cId="0" sldId="2147483648"/>
        </pc:sldMasterMkLst>
        <pc:spChg chg="mod">
          <ac:chgData name="Ansley, Carol (CCI-Atlanta)" userId="cbcdc21a-90c4-4b2f-81f7-da4165205229" providerId="ADAL" clId="{F37FA320-20B7-4C41-9256-701D3E085AD7}" dt="2024-12-17T15:33:40.780" v="7" actId="20577"/>
          <ac:spMkLst>
            <pc:docMk/>
            <pc:sldMasterMk cId="0" sldId="2147483648"/>
            <ac:spMk id="2" creationId="{00000000-0000-0000-0000-000000000000}"/>
          </ac:spMkLst>
        </pc:spChg>
        <pc:spChg chg="mod">
          <ac:chgData name="Ansley, Carol (CCI-Atlanta)" userId="cbcdc21a-90c4-4b2f-81f7-da4165205229" providerId="ADAL" clId="{F37FA320-20B7-4C41-9256-701D3E085AD7}" dt="2024-12-17T15:33:35.753" v="1" actId="20577"/>
          <ac:spMkLst>
            <pc:docMk/>
            <pc:sldMasterMk cId="0" sldId="2147483648"/>
            <ac:spMk id="5"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3953014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3343359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scenario allows an observer to correlate the previous AID/MAC to the new MAC</a:t>
            </a:r>
          </a:p>
        </p:txBody>
      </p:sp>
    </p:spTree>
    <p:extLst>
      <p:ext uri="{BB962C8B-B14F-4D97-AF65-F5344CB8AC3E}">
        <p14:creationId xmlns:p14="http://schemas.microsoft.com/office/powerpoint/2010/main" val="2781206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1946r1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Examples of transactions that may cross </a:t>
            </a:r>
            <a:r>
              <a:rPr lang="en-US"/>
              <a:t>epoch boundaries</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2024-1</a:t>
            </a:r>
            <a:r>
              <a:rPr lang="en-US" dirty="0"/>
              <a:t>2-17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4404147"/>
            <a:ext cx="5714788"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2777881" y="4826401"/>
            <a:ext cx="3243762"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998332" y="4723455"/>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291033" y="446946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2892035"/>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95590" y="3883754"/>
            <a:ext cx="113700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t>
            </a:r>
            <a:r>
              <a:rPr lang="en-US" sz="1400" dirty="0"/>
              <a:t>parameters</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B3E3D1EC-1BF7-6882-1D9B-790E94743E7C}"/>
              </a:ext>
            </a:extLst>
          </p:cNvPr>
          <p:cNvSpPr txBox="1"/>
          <p:nvPr/>
        </p:nvSpPr>
        <p:spPr>
          <a:xfrm>
            <a:off x="6021643" y="4837794"/>
            <a:ext cx="2010951"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sngStrike" cap="none" spc="0" normalizeH="0" baseline="0" dirty="0">
                <a:ln>
                  <a:noFill/>
                </a:ln>
                <a:solidFill>
                  <a:srgbClr val="000000"/>
                </a:solidFill>
                <a:effectLst/>
                <a:uFillTx/>
                <a:latin typeface="+mn-lt"/>
                <a:ea typeface="+mn-ea"/>
                <a:cs typeface="+mn-cs"/>
                <a:sym typeface="Helvetica"/>
              </a:rPr>
              <a:t>OLD parameters or </a:t>
            </a:r>
            <a:r>
              <a:rPr kumimoji="0" lang="en-US" sz="1400" b="0" i="0" u="none" strike="noStrike" cap="none" spc="0" normalizeH="0" baseline="0" dirty="0">
                <a:ln>
                  <a:noFill/>
                </a:ln>
                <a:solidFill>
                  <a:srgbClr val="000000"/>
                </a:solidFill>
                <a:effectLst/>
                <a:uFillTx/>
                <a:latin typeface="+mn-lt"/>
                <a:ea typeface="+mn-ea"/>
                <a:cs typeface="+mn-cs"/>
                <a:sym typeface="Helvetica"/>
              </a:rPr>
              <a:t>NEW parameters</a:t>
            </a:r>
          </a:p>
        </p:txBody>
      </p:sp>
    </p:spTree>
    <p:extLst>
      <p:ext uri="{BB962C8B-B14F-4D97-AF65-F5344CB8AC3E}">
        <p14:creationId xmlns:p14="http://schemas.microsoft.com/office/powerpoint/2010/main" val="168017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3</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In case 3, the use of parameters from the new FA parameter set could allow an observer to correlate the old AID/MAC with the new AID MAC for that STA.</a:t>
            </a:r>
          </a:p>
          <a:p>
            <a:pPr marL="0" indent="0">
              <a:buNone/>
            </a:pPr>
            <a:endParaRPr lang="en-US" dirty="0"/>
          </a:p>
          <a:p>
            <a:pPr marL="0" indent="0">
              <a:buNone/>
            </a:pPr>
            <a:r>
              <a:rPr lang="en-US" dirty="0"/>
              <a:t>The AP MLD should respond with frames using the previous FA parameter set.</a:t>
            </a:r>
          </a:p>
          <a:p>
            <a:pPr marL="0" indent="0">
              <a:buNone/>
            </a:pPr>
            <a:endParaRPr lang="en-US" dirty="0"/>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903138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3</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fontScale="92500" lnSpcReduction="20000"/>
          </a:bodyPr>
          <a:lstStyle/>
          <a:p>
            <a:pPr marL="0" indent="0">
              <a:buNone/>
            </a:pPr>
            <a:r>
              <a:rPr lang="en-US" dirty="0"/>
              <a:t>Proposed text:</a:t>
            </a:r>
          </a:p>
          <a:p>
            <a:pPr marL="0" indent="0">
              <a:buNone/>
            </a:pPr>
            <a:endParaRPr lang="en-US" dirty="0"/>
          </a:p>
          <a:p>
            <a:pPr marL="0" indent="0">
              <a:buNone/>
            </a:pPr>
            <a:r>
              <a:rPr lang="en-US" dirty="0"/>
              <a:t>35.3.12.4 Traffic indication (modify paragraph 17 and add new 18</a:t>
            </a:r>
            <a:r>
              <a:rPr lang="en-US" baseline="30000" dirty="0"/>
              <a:t>th</a:t>
            </a:r>
            <a:r>
              <a:rPr lang="en-US" dirty="0"/>
              <a:t> paragraph)</a:t>
            </a:r>
          </a:p>
          <a:p>
            <a:pPr marL="0" indent="0">
              <a:buNone/>
            </a:pPr>
            <a:endParaRPr lang="en-US" dirty="0"/>
          </a:p>
          <a:p>
            <a:pPr marL="0" indent="0">
              <a:buNone/>
            </a:pPr>
            <a:r>
              <a:rPr lang="en-US" sz="1800" b="0" i="0" u="none" strike="noStrike" baseline="0" dirty="0">
                <a:solidFill>
                  <a:srgbClr val="000000"/>
                </a:solidFill>
              </a:rPr>
              <a:t>When an AP affiliated with an AP MLD receives a PS-Poll frame or a U-APSD trigger frame from a non-AP STA affiliated with an associated non-AP MLD that is in power save mode, it shall transmit buffered BU(s) to the STA, if the buffered BU(s) are available and not discarded for implementation dependent reasons, otherwise, it may transmit a QoS Null frame.</a:t>
            </a:r>
          </a:p>
          <a:p>
            <a:pPr marL="0" indent="0">
              <a:buNone/>
            </a:pPr>
            <a:endParaRPr lang="en-US" sz="1800" b="0" i="0" u="none" strike="noStrike" baseline="0" dirty="0">
              <a:solidFill>
                <a:srgbClr val="000000"/>
              </a:solidFill>
            </a:endParaRPr>
          </a:p>
          <a:p>
            <a:pPr marL="0" indent="0">
              <a:buNone/>
            </a:pPr>
            <a:r>
              <a:rPr lang="en-US" sz="1800" b="0" i="0" u="sng" strike="noStrike" baseline="0" dirty="0">
                <a:solidFill>
                  <a:srgbClr val="000000"/>
                </a:solidFill>
              </a:rPr>
              <a:t>When an AP affiliated with an EDP AP MLD receives a PS-Poll frame or a U-APSD trigger frame from a non-AP STA affiliated with an associated EDP non-AP MLD that is in power save mode, the A</a:t>
            </a:r>
            <a:r>
              <a:rPr lang="en-US" u="sng" dirty="0"/>
              <a:t>P shall follow the addressing guidelines in section 10.71.5.4.</a:t>
            </a:r>
            <a:endParaRPr lang="en-US" sz="1800" b="0" i="0" u="sng" strike="noStrike" baseline="0" dirty="0">
              <a:solidFill>
                <a:srgbClr val="000000"/>
              </a:solidFill>
            </a:endParaRPr>
          </a:p>
          <a:p>
            <a:pPr marL="0" indent="0">
              <a:buNone/>
            </a:pPr>
            <a:endParaRPr lang="en-US" sz="1800" b="0" i="0" u="sng" strike="noStrike" baseline="0" dirty="0">
              <a:solidFill>
                <a:srgbClr val="000000"/>
              </a:solidFill>
            </a:endParaRPr>
          </a:p>
          <a:p>
            <a:pPr marL="0" indent="0">
              <a:buNone/>
            </a:pPr>
            <a:r>
              <a:rPr lang="en-US" sz="1800" b="0" i="0" u="sng" strike="sngStrike" baseline="0" dirty="0">
                <a:solidFill>
                  <a:srgbClr val="000000"/>
                </a:solidFill>
              </a:rPr>
              <a:t>it </a:t>
            </a:r>
            <a:r>
              <a:rPr lang="en-US" sz="1800" b="0" i="0" u="sng" strike="sngStrike" baseline="0" dirty="0">
                <a:solidFill>
                  <a:srgbClr val="000000"/>
                </a:solidFill>
                <a:highlight>
                  <a:srgbClr val="FFFF00"/>
                </a:highlight>
              </a:rPr>
              <a:t>shall will </a:t>
            </a:r>
            <a:r>
              <a:rPr lang="en-US" sz="1800" b="0" i="0" u="sng" strike="sngStrike" baseline="0" dirty="0">
                <a:solidFill>
                  <a:srgbClr val="000000"/>
                </a:solidFill>
              </a:rPr>
              <a:t>transmit buffered BU(s) to the STA using FA parameters from the current epoch, if the buffered BU(s) are available and not discarded for implementation dependent reasons, otherwise, it </a:t>
            </a:r>
            <a:r>
              <a:rPr lang="en-US" sz="1800" b="0" i="0" u="sng" strike="sngStrike" baseline="0" dirty="0" err="1">
                <a:solidFill>
                  <a:srgbClr val="000000"/>
                </a:solidFill>
                <a:highlight>
                  <a:srgbClr val="FFFF00"/>
                </a:highlight>
              </a:rPr>
              <a:t>maycan</a:t>
            </a:r>
            <a:r>
              <a:rPr lang="en-US" sz="1800" b="0" i="0" u="sng" strike="sngStrike" baseline="0" dirty="0">
                <a:solidFill>
                  <a:srgbClr val="000000"/>
                </a:solidFill>
              </a:rPr>
              <a:t> transmit a QoS Null frame.</a:t>
            </a:r>
            <a:endParaRPr lang="en-US" u="sng" strike="sngStrike" dirty="0"/>
          </a:p>
          <a:p>
            <a:pPr marL="0" indent="0">
              <a:buNone/>
            </a:pPr>
            <a:endParaRPr lang="en-US" dirty="0"/>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558116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(4)</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22121" y="1507486"/>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4867610"/>
            <a:ext cx="5778251"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40910" y="4163094"/>
            <a:ext cx="5747782"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3453503"/>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293883"/>
            <a:ext cx="0" cy="3538233"/>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450400" y="432494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659575"/>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2728316" y="5142129"/>
            <a:ext cx="3267131"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2444301"/>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1949716" y="1343223"/>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1286329" y="3307533"/>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4591735" y="287664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3532501"/>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08988" y="4326207"/>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10" name="TextBox 9">
            <a:extLst>
              <a:ext uri="{FF2B5EF4-FFF2-40B4-BE49-F238E27FC236}">
                <a16:creationId xmlns:a16="http://schemas.microsoft.com/office/drawing/2014/main" id="{EDF2946E-BFD4-A1F7-BBF6-3DF5714F93E7}"/>
              </a:ext>
            </a:extLst>
          </p:cNvPr>
          <p:cNvSpPr txBox="1"/>
          <p:nvPr/>
        </p:nvSpPr>
        <p:spPr>
          <a:xfrm>
            <a:off x="6004576" y="5149708"/>
            <a:ext cx="2010951"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NEW parameters</a:t>
            </a:r>
          </a:p>
        </p:txBody>
      </p:sp>
      <p:sp>
        <p:nvSpPr>
          <p:cNvPr id="11" name="TextBox 10">
            <a:extLst>
              <a:ext uri="{FF2B5EF4-FFF2-40B4-BE49-F238E27FC236}">
                <a16:creationId xmlns:a16="http://schemas.microsoft.com/office/drawing/2014/main" id="{A270F7B5-7F1A-ADA5-64BC-3F754D6F9856}"/>
              </a:ext>
            </a:extLst>
          </p:cNvPr>
          <p:cNvSpPr txBox="1"/>
          <p:nvPr/>
        </p:nvSpPr>
        <p:spPr>
          <a:xfrm>
            <a:off x="491491" y="5934093"/>
            <a:ext cx="7675905" cy="43088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400" dirty="0"/>
              <a:t>Based on MLO model, this should be fine, but leakage could happen if there was a previous beacon with the old AIDs.</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4" name="Straight Arrow Connector 13">
            <a:extLst>
              <a:ext uri="{FF2B5EF4-FFF2-40B4-BE49-F238E27FC236}">
                <a16:creationId xmlns:a16="http://schemas.microsoft.com/office/drawing/2014/main" id="{84E0831B-321E-7742-064E-B0E309E7A8F7}"/>
              </a:ext>
            </a:extLst>
          </p:cNvPr>
          <p:cNvCxnSpPr>
            <a:cxnSpLocks/>
          </p:cNvCxnSpPr>
          <p:nvPr/>
        </p:nvCxnSpPr>
        <p:spPr>
          <a:xfrm flipV="1">
            <a:off x="2465546" y="2821872"/>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7" name="TextBox 16">
            <a:extLst>
              <a:ext uri="{FF2B5EF4-FFF2-40B4-BE49-F238E27FC236}">
                <a16:creationId xmlns:a16="http://schemas.microsoft.com/office/drawing/2014/main" id="{D5E37C4D-F3AA-D622-79C7-1A21340415DA}"/>
              </a:ext>
            </a:extLst>
          </p:cNvPr>
          <p:cNvSpPr txBox="1"/>
          <p:nvPr/>
        </p:nvSpPr>
        <p:spPr>
          <a:xfrm>
            <a:off x="3232131" y="2112281"/>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sp>
        <p:nvSpPr>
          <p:cNvPr id="18" name="TextBox 17">
            <a:extLst>
              <a:ext uri="{FF2B5EF4-FFF2-40B4-BE49-F238E27FC236}">
                <a16:creationId xmlns:a16="http://schemas.microsoft.com/office/drawing/2014/main" id="{A8186387-5649-9410-F2E5-40439EA49E6E}"/>
              </a:ext>
            </a:extLst>
          </p:cNvPr>
          <p:cNvSpPr txBox="1"/>
          <p:nvPr/>
        </p:nvSpPr>
        <p:spPr>
          <a:xfrm>
            <a:off x="7261986" y="2191279"/>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Tree>
    <p:extLst>
      <p:ext uri="{BB962C8B-B14F-4D97-AF65-F5344CB8AC3E}">
        <p14:creationId xmlns:p14="http://schemas.microsoft.com/office/powerpoint/2010/main" val="1455879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4</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Case 4 should be covered by the texts already proposed.</a:t>
            </a:r>
            <a:endParaRPr lang="en-US" sz="1800" dirty="0">
              <a:effectLst/>
              <a:latin typeface="Times New Roman" panose="02020603050405020304" pitchFamily="18" charset="0"/>
              <a:ea typeface="Malgun Gothic" panose="020B0503020000020004" pitchFamily="34" charset="-127"/>
            </a:endParaRPr>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2152570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FCA952-0EAB-7CFC-2F63-48E8AA335F63}"/>
              </a:ext>
            </a:extLst>
          </p:cNvPr>
          <p:cNvSpPr>
            <a:spLocks noGrp="1"/>
          </p:cNvSpPr>
          <p:nvPr>
            <p:ph type="title"/>
          </p:nvPr>
        </p:nvSpPr>
        <p:spPr/>
        <p:txBody>
          <a:bodyPr/>
          <a:lstStyle/>
          <a:p>
            <a:r>
              <a:rPr lang="en-US" dirty="0"/>
              <a:t>Multi-STA </a:t>
            </a:r>
            <a:r>
              <a:rPr lang="en-US" dirty="0" err="1"/>
              <a:t>BlockAck</a:t>
            </a:r>
            <a:r>
              <a:rPr lang="en-US" dirty="0"/>
              <a:t> Details</a:t>
            </a:r>
          </a:p>
        </p:txBody>
      </p:sp>
      <p:sp>
        <p:nvSpPr>
          <p:cNvPr id="3" name="Content Placeholder 2">
            <a:extLst>
              <a:ext uri="{FF2B5EF4-FFF2-40B4-BE49-F238E27FC236}">
                <a16:creationId xmlns:a16="http://schemas.microsoft.com/office/drawing/2014/main" id="{01395DAA-9BFD-78D4-FD67-7016CE09C5D2}"/>
              </a:ext>
            </a:extLst>
          </p:cNvPr>
          <p:cNvSpPr>
            <a:spLocks noGrp="1"/>
          </p:cNvSpPr>
          <p:nvPr>
            <p:ph type="body" idx="1"/>
          </p:nvPr>
        </p:nvSpPr>
        <p:spPr/>
        <p:txBody>
          <a:bodyPr>
            <a:normAutofit fontScale="92500" lnSpcReduction="20000"/>
          </a:bodyPr>
          <a:lstStyle/>
          <a:p>
            <a:pPr marL="0" indent="0">
              <a:buNone/>
            </a:pPr>
            <a:r>
              <a:rPr lang="en-US" dirty="0"/>
              <a:t>The BA Control field is defined in Figure 9-53 (BA Control field format):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r>
              <a:rPr lang="en-US" dirty="0"/>
              <a:t>Multi-STA </a:t>
            </a:r>
            <a:r>
              <a:rPr lang="en-US" dirty="0" err="1"/>
              <a:t>BlockAck</a:t>
            </a:r>
            <a:r>
              <a:rPr lang="en-US" dirty="0"/>
              <a:t> variant (9.3.1.8.6) –  </a:t>
            </a:r>
          </a:p>
          <a:p>
            <a:pPr lvl="1"/>
            <a:r>
              <a:rPr lang="en-US" dirty="0"/>
              <a:t> This variant is the only </a:t>
            </a:r>
            <a:r>
              <a:rPr lang="en-US" dirty="0" err="1"/>
              <a:t>BlockAck</a:t>
            </a:r>
            <a:r>
              <a:rPr lang="en-US" dirty="0"/>
              <a:t> frame making use of AID11. But for this frame type, the TID_INFO subfield in the BA Control field is reserved.  A bit from that field can be used to indicate which epoch the AID values are from.</a:t>
            </a:r>
          </a:p>
          <a:p>
            <a:pPr lvl="2"/>
            <a:endParaRPr lang="en-US" dirty="0"/>
          </a:p>
          <a:p>
            <a:pPr lvl="1"/>
            <a:r>
              <a:rPr lang="en-US" dirty="0"/>
              <a:t> If the AP MLD does mark a multi-STA </a:t>
            </a:r>
            <a:r>
              <a:rPr lang="en-US" dirty="0" err="1"/>
              <a:t>BlockAck</a:t>
            </a:r>
            <a:r>
              <a:rPr lang="en-US" dirty="0"/>
              <a:t> as containing AIDs from the previous epoch, it should only contain AIDs from the previous epoch and AIDs of legacy STAs.</a:t>
            </a:r>
          </a:p>
          <a:p>
            <a:pPr lvl="1"/>
            <a:endParaRPr lang="en-US" dirty="0"/>
          </a:p>
          <a:p>
            <a:r>
              <a:rPr lang="en-US" dirty="0"/>
              <a:t>See also 26.4.2 Acknowledgement context in a Multi-STA </a:t>
            </a:r>
            <a:r>
              <a:rPr lang="en-US" dirty="0" err="1"/>
              <a:t>BlockAck</a:t>
            </a:r>
            <a:r>
              <a:rPr lang="en-US" dirty="0"/>
              <a:t> frame</a:t>
            </a:r>
          </a:p>
          <a:p>
            <a:pPr lvl="1"/>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graphicFrame>
        <p:nvGraphicFramePr>
          <p:cNvPr id="4" name="Table 3">
            <a:extLst>
              <a:ext uri="{FF2B5EF4-FFF2-40B4-BE49-F238E27FC236}">
                <a16:creationId xmlns:a16="http://schemas.microsoft.com/office/drawing/2014/main" id="{3289BDAF-CE5C-CA63-04A1-B9EE4F58B887}"/>
              </a:ext>
            </a:extLst>
          </p:cNvPr>
          <p:cNvGraphicFramePr>
            <a:graphicFrameLocks noGrp="1"/>
          </p:cNvGraphicFramePr>
          <p:nvPr>
            <p:extLst>
              <p:ext uri="{D42A27DB-BD31-4B8C-83A1-F6EECF244321}">
                <p14:modId xmlns:p14="http://schemas.microsoft.com/office/powerpoint/2010/main" val="4013686226"/>
              </p:ext>
            </p:extLst>
          </p:nvPr>
        </p:nvGraphicFramePr>
        <p:xfrm>
          <a:off x="1375415" y="2330954"/>
          <a:ext cx="6392449" cy="1452602"/>
        </p:xfrm>
        <a:graphic>
          <a:graphicData uri="http://schemas.openxmlformats.org/drawingml/2006/table">
            <a:tbl>
              <a:tblPr firstRow="1" bandRow="1">
                <a:tableStyleId>{5940675A-B579-460E-94D1-54222C63F5DA}</a:tableStyleId>
              </a:tblPr>
              <a:tblGrid>
                <a:gridCol w="913207">
                  <a:extLst>
                    <a:ext uri="{9D8B030D-6E8A-4147-A177-3AD203B41FA5}">
                      <a16:colId xmlns:a16="http://schemas.microsoft.com/office/drawing/2014/main" val="986406477"/>
                    </a:ext>
                  </a:extLst>
                </a:gridCol>
                <a:gridCol w="913207">
                  <a:extLst>
                    <a:ext uri="{9D8B030D-6E8A-4147-A177-3AD203B41FA5}">
                      <a16:colId xmlns:a16="http://schemas.microsoft.com/office/drawing/2014/main" val="131987301"/>
                    </a:ext>
                  </a:extLst>
                </a:gridCol>
                <a:gridCol w="913207">
                  <a:extLst>
                    <a:ext uri="{9D8B030D-6E8A-4147-A177-3AD203B41FA5}">
                      <a16:colId xmlns:a16="http://schemas.microsoft.com/office/drawing/2014/main" val="311629992"/>
                    </a:ext>
                  </a:extLst>
                </a:gridCol>
                <a:gridCol w="913207">
                  <a:extLst>
                    <a:ext uri="{9D8B030D-6E8A-4147-A177-3AD203B41FA5}">
                      <a16:colId xmlns:a16="http://schemas.microsoft.com/office/drawing/2014/main" val="1038618229"/>
                    </a:ext>
                  </a:extLst>
                </a:gridCol>
                <a:gridCol w="913207">
                  <a:extLst>
                    <a:ext uri="{9D8B030D-6E8A-4147-A177-3AD203B41FA5}">
                      <a16:colId xmlns:a16="http://schemas.microsoft.com/office/drawing/2014/main" val="3090234745"/>
                    </a:ext>
                  </a:extLst>
                </a:gridCol>
                <a:gridCol w="913207">
                  <a:extLst>
                    <a:ext uri="{9D8B030D-6E8A-4147-A177-3AD203B41FA5}">
                      <a16:colId xmlns:a16="http://schemas.microsoft.com/office/drawing/2014/main" val="433128076"/>
                    </a:ext>
                  </a:extLst>
                </a:gridCol>
                <a:gridCol w="913207">
                  <a:extLst>
                    <a:ext uri="{9D8B030D-6E8A-4147-A177-3AD203B41FA5}">
                      <a16:colId xmlns:a16="http://schemas.microsoft.com/office/drawing/2014/main" val="894675075"/>
                    </a:ext>
                  </a:extLst>
                </a:gridCol>
              </a:tblGrid>
              <a:tr h="370840">
                <a:tc>
                  <a:txBody>
                    <a:bodyPr/>
                    <a:lstStyle/>
                    <a:p>
                      <a:pPr algn="ctr"/>
                      <a:r>
                        <a:rPr lang="en-US" sz="1200" dirty="0"/>
                        <a:t>B0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  B4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B5  B8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a:t>B11</a:t>
                      </a:r>
                      <a:endParaRPr lang="en-US" sz="12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B12  B15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8666534"/>
                  </a:ext>
                </a:extLst>
              </a:tr>
              <a:tr h="370840">
                <a:tc>
                  <a:txBody>
                    <a:bodyPr/>
                    <a:lstStyle/>
                    <a:p>
                      <a:r>
                        <a:rPr lang="en-US" sz="12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BA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No Memory Kept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Memory Configuration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Management 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highlight>
                            <a:srgbClr val="FFFF00"/>
                          </a:highlight>
                        </a:rPr>
                        <a:t>TID_INFO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5497570"/>
                  </a:ext>
                </a:extLst>
              </a:tr>
              <a:tr h="441682">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69647492"/>
                  </a:ext>
                </a:extLst>
              </a:tr>
            </a:tbl>
          </a:graphicData>
        </a:graphic>
      </p:graphicFrame>
    </p:spTree>
    <p:extLst>
      <p:ext uri="{BB962C8B-B14F-4D97-AF65-F5344CB8AC3E}">
        <p14:creationId xmlns:p14="http://schemas.microsoft.com/office/powerpoint/2010/main" val="394100837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a:t>
            </a:r>
            <a:r>
              <a:rPr lang="en-US" dirty="0" err="1"/>
              <a:t>BlockAck</a:t>
            </a:r>
            <a:r>
              <a:rPr lang="en-US" dirty="0"/>
              <a:t> interactions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381400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495123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2" y="4357672"/>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313133" y="3220444"/>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spTree>
    <p:extLst>
      <p:ext uri="{BB962C8B-B14F-4D97-AF65-F5344CB8AC3E}">
        <p14:creationId xmlns:p14="http://schemas.microsoft.com/office/powerpoint/2010/main" val="778167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Multi-STA </a:t>
            </a:r>
            <a:r>
              <a:rPr lang="en-US" dirty="0" err="1"/>
              <a:t>BlockAck</a:t>
            </a:r>
            <a:endParaRPr lang="en-US" dirty="0"/>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marR="0">
              <a:lnSpc>
                <a:spcPts val="1200"/>
              </a:lnSpc>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dirty="0"/>
              <a:t>Proposed text: </a:t>
            </a:r>
          </a:p>
          <a:p>
            <a:pPr marL="0" marR="0" indent="0">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dirty="0"/>
              <a:t>9.3.1.8.6 Multi-STA </a:t>
            </a:r>
            <a:r>
              <a:rPr lang="en-US" dirty="0" err="1"/>
              <a:t>BlockAck</a:t>
            </a:r>
            <a:r>
              <a:rPr lang="en-US" dirty="0"/>
              <a:t> variant (inserting new paragraphs as shown and modifying previous 5</a:t>
            </a:r>
            <a:r>
              <a:rPr lang="en-US" baseline="30000" dirty="0"/>
              <a:t>th</a:t>
            </a:r>
            <a:r>
              <a:rPr lang="en-US" dirty="0"/>
              <a:t> paragraph)</a:t>
            </a: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During an EDP transition period, the most significant bit of the TID_INFO subfield of the BA Control field is set to 1 if the AIDs in the AID TID Info subfield are from the previous EDP epoch. The MSB is set to 0 if the AIDs in the AID TID Info subfield are from the current EDP epoch. </a:t>
            </a:r>
            <a:endParaRPr lang="en-US" sz="1800" dirty="0">
              <a:effectLst/>
              <a:latin typeface="Times New Roman" panose="02020603050405020304" pitchFamily="18" charset="0"/>
              <a:ea typeface="Malgun Gothic" panose="020B0503020000020004" pitchFamily="34" charset="-127"/>
            </a:endParaRP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Otherwise, the</a:t>
            </a:r>
            <a:r>
              <a:rPr lang="en-US" sz="1800" strike="sngStrike" dirty="0">
                <a:solidFill>
                  <a:srgbClr val="000000"/>
                </a:solidFill>
                <a:effectLst/>
                <a:latin typeface="Times New Roman" panose="02020603050405020304" pitchFamily="18" charset="0"/>
                <a:ea typeface="Times New Roman" panose="02020603050405020304" pitchFamily="18" charset="0"/>
              </a:rPr>
              <a:t> </a:t>
            </a:r>
            <a:r>
              <a:rPr lang="en-US" sz="1800" strike="sngStrike" dirty="0" err="1">
                <a:solidFill>
                  <a:srgbClr val="000000"/>
                </a:solidFill>
                <a:effectLst/>
                <a:latin typeface="Times New Roman" panose="02020603050405020304" pitchFamily="18" charset="0"/>
                <a:ea typeface="Times New Roman" panose="02020603050405020304" pitchFamily="18" charset="0"/>
              </a:rPr>
              <a:t>The</a:t>
            </a:r>
            <a:r>
              <a:rPr lang="en-US" sz="1800" dirty="0">
                <a:solidFill>
                  <a:srgbClr val="000000"/>
                </a:solidFill>
                <a:effectLst/>
                <a:latin typeface="Times New Roman" panose="02020603050405020304" pitchFamily="18" charset="0"/>
                <a:ea typeface="Times New Roman" panose="02020603050405020304" pitchFamily="18" charset="0"/>
              </a:rPr>
              <a:t> TID_INFO subfield of the BA Control field of the Multi-STA </a:t>
            </a:r>
            <a:r>
              <a:rPr lang="en-US" sz="1800" dirty="0" err="1">
                <a:solidFill>
                  <a:srgbClr val="000000"/>
                </a:solidFill>
                <a:effectLst/>
                <a:latin typeface="Times New Roman" panose="02020603050405020304" pitchFamily="18" charset="0"/>
                <a:ea typeface="Times New Roman" panose="02020603050405020304" pitchFamily="18" charset="0"/>
              </a:rPr>
              <a:t>BlockAck</a:t>
            </a:r>
            <a:r>
              <a:rPr lang="en-US" sz="1800" dirty="0">
                <a:solidFill>
                  <a:srgbClr val="000000"/>
                </a:solidFill>
                <a:effectLst/>
                <a:latin typeface="Times New Roman" panose="02020603050405020304" pitchFamily="18" charset="0"/>
                <a:ea typeface="Times New Roman" panose="02020603050405020304" pitchFamily="18" charset="0"/>
              </a:rPr>
              <a:t> frame is reserved.</a:t>
            </a:r>
            <a:endParaRPr lang="en-US" sz="1800" dirty="0">
              <a:effectLst/>
              <a:latin typeface="Times New Roman" panose="02020603050405020304" pitchFamily="18" charset="0"/>
              <a:ea typeface="Malgun Gothic" panose="020B0503020000020004" pitchFamily="34" charset="-127"/>
            </a:endParaRP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NOTE—A Multi-STA </a:t>
            </a:r>
            <a:r>
              <a:rPr lang="en-US" sz="1800" u="sng" dirty="0" err="1">
                <a:solidFill>
                  <a:srgbClr val="000000"/>
                </a:solidFill>
                <a:effectLst/>
                <a:latin typeface="Times New Roman" panose="02020603050405020304" pitchFamily="18" charset="0"/>
                <a:ea typeface="Times New Roman" panose="02020603050405020304" pitchFamily="18" charset="0"/>
              </a:rPr>
              <a:t>BlockAck</a:t>
            </a:r>
            <a:r>
              <a:rPr lang="en-US" sz="1800" u="sng" dirty="0">
                <a:solidFill>
                  <a:srgbClr val="000000"/>
                </a:solidFill>
                <a:effectLst/>
                <a:latin typeface="Times New Roman" panose="02020603050405020304" pitchFamily="18" charset="0"/>
                <a:ea typeface="Times New Roman" panose="02020603050405020304" pitchFamily="18" charset="0"/>
              </a:rPr>
              <a:t> frame can only contain AIDs for EDP non-AP MLDs from a single set of FA parameters</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Malgun Gothic" panose="020B0503020000020004" pitchFamily="34" charset="-127"/>
            </a:endParaRPr>
          </a:p>
          <a:p>
            <a:endParaRPr lang="en-US" dirty="0"/>
          </a:p>
        </p:txBody>
      </p:sp>
    </p:spTree>
    <p:extLst>
      <p:ext uri="{BB962C8B-B14F-4D97-AF65-F5344CB8AC3E}">
        <p14:creationId xmlns:p14="http://schemas.microsoft.com/office/powerpoint/2010/main" val="123463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a:t>
            </a:r>
            <a:r>
              <a:rPr lang="en-US" dirty="0" err="1"/>
              <a:t>BlockAck</a:t>
            </a:r>
            <a:r>
              <a:rPr lang="en-US" dirty="0"/>
              <a:t> interactions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4945" y="3620200"/>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5238085"/>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97896" y="4560120"/>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2873162" y="3017839"/>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4" name="Straight Connector 3">
            <a:extLst>
              <a:ext uri="{FF2B5EF4-FFF2-40B4-BE49-F238E27FC236}">
                <a16:creationId xmlns:a16="http://schemas.microsoft.com/office/drawing/2014/main" id="{6CC5F78E-753F-E575-E144-494975412584}"/>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6" name="TextBox 5">
            <a:extLst>
              <a:ext uri="{FF2B5EF4-FFF2-40B4-BE49-F238E27FC236}">
                <a16:creationId xmlns:a16="http://schemas.microsoft.com/office/drawing/2014/main" id="{83E3F2F9-9729-F86B-2FF8-2F5D62CC9E8C}"/>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8" name="TextBox 7">
            <a:extLst>
              <a:ext uri="{FF2B5EF4-FFF2-40B4-BE49-F238E27FC236}">
                <a16:creationId xmlns:a16="http://schemas.microsoft.com/office/drawing/2014/main" id="{FE9A5B44-9602-0FC6-AFDE-09D9DA13D1DF}"/>
              </a:ext>
            </a:extLst>
          </p:cNvPr>
          <p:cNvSpPr txBox="1"/>
          <p:nvPr/>
        </p:nvSpPr>
        <p:spPr>
          <a:xfrm>
            <a:off x="6890687" y="3018500"/>
            <a:ext cx="114905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t>
            </a:r>
            <a:r>
              <a:rPr lang="en-US" sz="1400" dirty="0"/>
              <a:t>parameter set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A29EFC04-D9C7-B413-9C88-69FDC429804C}"/>
              </a:ext>
            </a:extLst>
          </p:cNvPr>
          <p:cNvSpPr txBox="1"/>
          <p:nvPr/>
        </p:nvSpPr>
        <p:spPr>
          <a:xfrm>
            <a:off x="7323341" y="4558643"/>
            <a:ext cx="630685"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AID(s)</a:t>
            </a:r>
          </a:p>
        </p:txBody>
      </p:sp>
      <p:sp>
        <p:nvSpPr>
          <p:cNvPr id="11" name="Speech Bubble: Rectangle with Corners Rounded 10">
            <a:extLst>
              <a:ext uri="{FF2B5EF4-FFF2-40B4-BE49-F238E27FC236}">
                <a16:creationId xmlns:a16="http://schemas.microsoft.com/office/drawing/2014/main" id="{A987B587-CED8-A896-A2FC-BC3A15855B1C}"/>
              </a:ext>
            </a:extLst>
          </p:cNvPr>
          <p:cNvSpPr/>
          <p:nvPr/>
        </p:nvSpPr>
        <p:spPr>
          <a:xfrm>
            <a:off x="2568050" y="4471662"/>
            <a:ext cx="610225" cy="612934"/>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Old AIDs</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4" name="Speech Bubble: Rectangle with Corners Rounded 13">
            <a:extLst>
              <a:ext uri="{FF2B5EF4-FFF2-40B4-BE49-F238E27FC236}">
                <a16:creationId xmlns:a16="http://schemas.microsoft.com/office/drawing/2014/main" id="{00231DBE-9ABD-5F38-2CB3-18F4344C0BA9}"/>
              </a:ext>
            </a:extLst>
          </p:cNvPr>
          <p:cNvSpPr/>
          <p:nvPr/>
        </p:nvSpPr>
        <p:spPr>
          <a:xfrm>
            <a:off x="692388" y="5248436"/>
            <a:ext cx="1118865" cy="919401"/>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 AID marker in frame</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Tree>
    <p:extLst>
      <p:ext uri="{BB962C8B-B14F-4D97-AF65-F5344CB8AC3E}">
        <p14:creationId xmlns:p14="http://schemas.microsoft.com/office/powerpoint/2010/main" val="890576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a:t>
            </a:r>
            <a:r>
              <a:rPr lang="en-US" dirty="0" err="1"/>
              <a:t>BlockAck</a:t>
            </a:r>
            <a:r>
              <a:rPr lang="en-US" dirty="0"/>
              <a:t> interactions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3674179"/>
            <a:ext cx="576406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5238085"/>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97896" y="4560120"/>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348000" y="3008327"/>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4" name="Straight Connector 3">
            <a:extLst>
              <a:ext uri="{FF2B5EF4-FFF2-40B4-BE49-F238E27FC236}">
                <a16:creationId xmlns:a16="http://schemas.microsoft.com/office/drawing/2014/main" id="{6CC5F78E-753F-E575-E144-494975412584}"/>
              </a:ext>
            </a:extLst>
          </p:cNvPr>
          <p:cNvCxnSpPr/>
          <p:nvPr/>
        </p:nvCxnSpPr>
        <p:spPr>
          <a:xfrm>
            <a:off x="1393678" y="4329051"/>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6" name="TextBox 5">
            <a:extLst>
              <a:ext uri="{FF2B5EF4-FFF2-40B4-BE49-F238E27FC236}">
                <a16:creationId xmlns:a16="http://schemas.microsoft.com/office/drawing/2014/main" id="{83E3F2F9-9729-F86B-2FF8-2F5D62CC9E8C}"/>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8" name="TextBox 7">
            <a:extLst>
              <a:ext uri="{FF2B5EF4-FFF2-40B4-BE49-F238E27FC236}">
                <a16:creationId xmlns:a16="http://schemas.microsoft.com/office/drawing/2014/main" id="{FE9A5B44-9602-0FC6-AFDE-09D9DA13D1DF}"/>
              </a:ext>
            </a:extLst>
          </p:cNvPr>
          <p:cNvSpPr txBox="1"/>
          <p:nvPr/>
        </p:nvSpPr>
        <p:spPr>
          <a:xfrm>
            <a:off x="7385820" y="3008327"/>
            <a:ext cx="54225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AID(s)</a:t>
            </a:r>
          </a:p>
        </p:txBody>
      </p:sp>
      <p:sp>
        <p:nvSpPr>
          <p:cNvPr id="10" name="TextBox 9">
            <a:extLst>
              <a:ext uri="{FF2B5EF4-FFF2-40B4-BE49-F238E27FC236}">
                <a16:creationId xmlns:a16="http://schemas.microsoft.com/office/drawing/2014/main" id="{A29EFC04-D9C7-B413-9C88-69FDC429804C}"/>
              </a:ext>
            </a:extLst>
          </p:cNvPr>
          <p:cNvSpPr txBox="1"/>
          <p:nvPr/>
        </p:nvSpPr>
        <p:spPr>
          <a:xfrm>
            <a:off x="7323341" y="4558643"/>
            <a:ext cx="630685"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AID(s)</a:t>
            </a:r>
          </a:p>
        </p:txBody>
      </p:sp>
      <p:sp>
        <p:nvSpPr>
          <p:cNvPr id="3" name="Speech Bubble: Rectangle with Corners Rounded 2">
            <a:extLst>
              <a:ext uri="{FF2B5EF4-FFF2-40B4-BE49-F238E27FC236}">
                <a16:creationId xmlns:a16="http://schemas.microsoft.com/office/drawing/2014/main" id="{4FEAFAA0-41E7-57AA-A95F-0D02FD390852}"/>
              </a:ext>
            </a:extLst>
          </p:cNvPr>
          <p:cNvSpPr/>
          <p:nvPr/>
        </p:nvSpPr>
        <p:spPr>
          <a:xfrm>
            <a:off x="2568050" y="4471662"/>
            <a:ext cx="610225" cy="612934"/>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New AIDs</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1" name="Speech Bubble: Rectangle with Corners Rounded 10">
            <a:extLst>
              <a:ext uri="{FF2B5EF4-FFF2-40B4-BE49-F238E27FC236}">
                <a16:creationId xmlns:a16="http://schemas.microsoft.com/office/drawing/2014/main" id="{5FB5AAD4-1510-2357-E922-ECFEF8D145BF}"/>
              </a:ext>
            </a:extLst>
          </p:cNvPr>
          <p:cNvSpPr/>
          <p:nvPr/>
        </p:nvSpPr>
        <p:spPr>
          <a:xfrm>
            <a:off x="565745" y="4964508"/>
            <a:ext cx="1118865" cy="919401"/>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 AID marker in frame</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4" name="TextBox 13">
            <a:extLst>
              <a:ext uri="{FF2B5EF4-FFF2-40B4-BE49-F238E27FC236}">
                <a16:creationId xmlns:a16="http://schemas.microsoft.com/office/drawing/2014/main" id="{E3DE30DD-A3FE-9A9C-00E9-B6B6D312697B}"/>
              </a:ext>
            </a:extLst>
          </p:cNvPr>
          <p:cNvSpPr txBox="1"/>
          <p:nvPr/>
        </p:nvSpPr>
        <p:spPr>
          <a:xfrm>
            <a:off x="2011305" y="5830688"/>
            <a:ext cx="5556347"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Not desirable because an observer could correlate the OLD FA parameter set to the new AID(s).</a:t>
            </a:r>
          </a:p>
        </p:txBody>
      </p:sp>
    </p:spTree>
    <p:extLst>
      <p:ext uri="{BB962C8B-B14F-4D97-AF65-F5344CB8AC3E}">
        <p14:creationId xmlns:p14="http://schemas.microsoft.com/office/powerpoint/2010/main" val="329082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2010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includes examples of potential problems scenarios to improve EDP operation during the transition period between epochs.</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Sounding interactions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55099" y="345994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298943" y="3607592"/>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spTree>
    <p:extLst>
      <p:ext uri="{BB962C8B-B14F-4D97-AF65-F5344CB8AC3E}">
        <p14:creationId xmlns:p14="http://schemas.microsoft.com/office/powerpoint/2010/main" val="3145448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Sounding interactions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1" name="Straight Connector 10">
            <a:extLst>
              <a:ext uri="{FF2B5EF4-FFF2-40B4-BE49-F238E27FC236}">
                <a16:creationId xmlns:a16="http://schemas.microsoft.com/office/drawing/2014/main" id="{161B2265-2CFA-F4D7-2454-B792E21B3E4F}"/>
              </a:ext>
            </a:extLst>
          </p:cNvPr>
          <p:cNvCxnSpPr/>
          <p:nvPr/>
        </p:nvCxnSpPr>
        <p:spPr>
          <a:xfrm>
            <a:off x="1065334" y="3560138"/>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17" name="TextBox 16">
            <a:extLst>
              <a:ext uri="{FF2B5EF4-FFF2-40B4-BE49-F238E27FC236}">
                <a16:creationId xmlns:a16="http://schemas.microsoft.com/office/drawing/2014/main" id="{E61DD4B9-8948-34F3-A322-909380E8E8F9}"/>
              </a:ext>
            </a:extLst>
          </p:cNvPr>
          <p:cNvSpPr txBox="1"/>
          <p:nvPr/>
        </p:nvSpPr>
        <p:spPr>
          <a:xfrm>
            <a:off x="478505" y="332465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274364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Sounding interactions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cxnSp>
        <p:nvCxnSpPr>
          <p:cNvPr id="6" name="Straight Connector 5">
            <a:extLst>
              <a:ext uri="{FF2B5EF4-FFF2-40B4-BE49-F238E27FC236}">
                <a16:creationId xmlns:a16="http://schemas.microsoft.com/office/drawing/2014/main" id="{CBE74F19-914D-1A1C-F3A2-EFEA11DE1309}"/>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BD9C1DC0-65DB-5B9F-1931-2ECAC6B31749}"/>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532899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Sounding interactions (4)</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2641" y="499975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1" y="341218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1" y="3077954"/>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NDP Announcement</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205157" y="4652623"/>
            <a:ext cx="4017525" cy="215444"/>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Compressed Beamforming/CQI</a:t>
            </a: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Arrow Connector 2">
            <a:extLst>
              <a:ext uri="{FF2B5EF4-FFF2-40B4-BE49-F238E27FC236}">
                <a16:creationId xmlns:a16="http://schemas.microsoft.com/office/drawing/2014/main" id="{E6E68657-EB1C-82B2-8E97-C2163EB2D1A8}"/>
              </a:ext>
            </a:extLst>
          </p:cNvPr>
          <p:cNvCxnSpPr>
            <a:cxnSpLocks/>
          </p:cNvCxnSpPr>
          <p:nvPr/>
        </p:nvCxnSpPr>
        <p:spPr>
          <a:xfrm flipV="1">
            <a:off x="2472641" y="3989586"/>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D5E5A797-2C39-6B74-9833-292E6F86B348}"/>
              </a:ext>
            </a:extLst>
          </p:cNvPr>
          <p:cNvSpPr txBox="1"/>
          <p:nvPr/>
        </p:nvSpPr>
        <p:spPr>
          <a:xfrm>
            <a:off x="3330676" y="3689110"/>
            <a:ext cx="4031717" cy="21544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EHT sounding NDP</a:t>
            </a:r>
          </a:p>
        </p:txBody>
      </p:sp>
      <p:cxnSp>
        <p:nvCxnSpPr>
          <p:cNvPr id="6" name="Straight Connector 5">
            <a:extLst>
              <a:ext uri="{FF2B5EF4-FFF2-40B4-BE49-F238E27FC236}">
                <a16:creationId xmlns:a16="http://schemas.microsoft.com/office/drawing/2014/main" id="{CBE74F19-914D-1A1C-F3A2-EFEA11DE1309}"/>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BD9C1DC0-65DB-5B9F-1931-2ECAC6B31749}"/>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18810E54-D1AA-D310-D24B-B6F51C954160}"/>
              </a:ext>
            </a:extLst>
          </p:cNvPr>
          <p:cNvSpPr txBox="1"/>
          <p:nvPr/>
        </p:nvSpPr>
        <p:spPr>
          <a:xfrm>
            <a:off x="7315519" y="3086747"/>
            <a:ext cx="773326"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4" name="TextBox 13">
            <a:extLst>
              <a:ext uri="{FF2B5EF4-FFF2-40B4-BE49-F238E27FC236}">
                <a16:creationId xmlns:a16="http://schemas.microsoft.com/office/drawing/2014/main" id="{25CFB46C-DF98-6B1A-A303-7D17C88EE7F4}"/>
              </a:ext>
            </a:extLst>
          </p:cNvPr>
          <p:cNvSpPr txBox="1"/>
          <p:nvPr/>
        </p:nvSpPr>
        <p:spPr>
          <a:xfrm>
            <a:off x="7200956" y="4648006"/>
            <a:ext cx="968107"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 MAC</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292314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NDP Announcement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661327"/>
            <a:ext cx="7771680" cy="4343398"/>
          </a:xfrm>
        </p:spPr>
        <p:txBody>
          <a:bodyPr anchor="t">
            <a:normAutofit/>
          </a:bodyPr>
          <a:lstStyle/>
          <a:p>
            <a:pPr marL="0" indent="0">
              <a:buNone/>
            </a:pPr>
            <a:r>
              <a:rPr lang="en-US" dirty="0"/>
              <a:t>Proposed text:</a:t>
            </a:r>
          </a:p>
          <a:p>
            <a:pPr marL="0" indent="0">
              <a:buNone/>
            </a:pPr>
            <a:endParaRPr lang="en-US" dirty="0"/>
          </a:p>
          <a:p>
            <a:pPr marL="0" indent="0">
              <a:lnSpc>
                <a:spcPct val="110000"/>
              </a:lnSpc>
              <a:buNone/>
            </a:pPr>
            <a:r>
              <a:rPr lang="en-US" dirty="0"/>
              <a:t>35.7.3 (TGbeD7.0)</a:t>
            </a:r>
          </a:p>
          <a:p>
            <a:pPr marL="0" marR="0" indent="0">
              <a:lnSpc>
                <a:spcPct val="11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dirty="0">
                <a:solidFill>
                  <a:srgbClr val="000000"/>
                </a:solidFill>
                <a:effectLst/>
                <a:latin typeface="Times New Roman" panose="02020603050405020304" pitchFamily="18" charset="0"/>
                <a:ea typeface="Times New Roman" panose="02020603050405020304" pitchFamily="18" charset="0"/>
              </a:rPr>
              <a:t>When an EHT beamformer is an AP and EHT </a:t>
            </a:r>
            <a:r>
              <a:rPr lang="en-US" sz="1800" dirty="0" err="1">
                <a:solidFill>
                  <a:srgbClr val="000000"/>
                </a:solidFill>
                <a:effectLst/>
                <a:latin typeface="Times New Roman" panose="02020603050405020304" pitchFamily="18" charset="0"/>
                <a:ea typeface="Times New Roman" panose="02020603050405020304" pitchFamily="18" charset="0"/>
              </a:rPr>
              <a:t>beamformees</a:t>
            </a:r>
            <a:r>
              <a:rPr lang="en-US" sz="1800" dirty="0">
                <a:solidFill>
                  <a:srgbClr val="000000"/>
                </a:solidFill>
                <a:effectLst/>
                <a:latin typeface="Times New Roman" panose="02020603050405020304" pitchFamily="18" charset="0"/>
                <a:ea typeface="Times New Roman" panose="02020603050405020304" pitchFamily="18" charset="0"/>
              </a:rPr>
              <a:t> are non-AP STAs, the EHT beamformer that transmits an EHT NDP Announcement frame to one or more EHT </a:t>
            </a:r>
            <a:r>
              <a:rPr lang="en-US" sz="1800" dirty="0" err="1">
                <a:solidFill>
                  <a:srgbClr val="000000"/>
                </a:solidFill>
                <a:effectLst/>
                <a:latin typeface="Times New Roman" panose="02020603050405020304" pitchFamily="18" charset="0"/>
                <a:ea typeface="Times New Roman" panose="02020603050405020304" pitchFamily="18" charset="0"/>
              </a:rPr>
              <a:t>beamformees</a:t>
            </a:r>
            <a:r>
              <a:rPr lang="en-US" sz="1800" dirty="0">
                <a:solidFill>
                  <a:srgbClr val="000000"/>
                </a:solidFill>
                <a:effectLst/>
                <a:latin typeface="Times New Roman" panose="02020603050405020304" pitchFamily="18" charset="0"/>
                <a:ea typeface="Times New Roman" panose="02020603050405020304" pitchFamily="18" charset="0"/>
              </a:rPr>
              <a:t> shall set the AID11 subfield to the 11 LSBs of the AID of each EHT </a:t>
            </a:r>
            <a:r>
              <a:rPr lang="en-US" sz="1800" dirty="0" err="1">
                <a:solidFill>
                  <a:srgbClr val="000000"/>
                </a:solidFill>
                <a:effectLst/>
                <a:latin typeface="Times New Roman" panose="02020603050405020304" pitchFamily="18" charset="0"/>
                <a:ea typeface="Times New Roman" panose="02020603050405020304" pitchFamily="18" charset="0"/>
              </a:rPr>
              <a:t>beamformee</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Malgun Gothic" panose="020B0503020000020004" pitchFamily="34" charset="-127"/>
            </a:endParaRPr>
          </a:p>
          <a:p>
            <a:pPr marL="0" marR="0" indent="0">
              <a:lnSpc>
                <a:spcPct val="11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An EHT beamformer that is an EDP AP MLD shall not initiate a new EHT sounding sequence that may continue into an EDP epoch transition period.</a:t>
            </a:r>
            <a:endParaRPr lang="en-US" sz="1800" dirty="0">
              <a:effectLst/>
              <a:latin typeface="Times New Roman" panose="02020603050405020304" pitchFamily="18" charset="0"/>
              <a:ea typeface="Malgun Gothic" panose="020B0503020000020004" pitchFamily="34" charset="-127"/>
            </a:endParaRPr>
          </a:p>
          <a:p>
            <a:pPr marL="0" marR="0" indent="0">
              <a:lnSpc>
                <a:spcPct val="11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dirty="0">
                <a:solidFill>
                  <a:srgbClr val="000000"/>
                </a:solidFill>
                <a:effectLst/>
                <a:latin typeface="Times New Roman" panose="02020603050405020304" pitchFamily="18" charset="0"/>
                <a:ea typeface="Times New Roman" panose="02020603050405020304" pitchFamily="18" charset="0"/>
              </a:rPr>
              <a:t>An EHT NDP Announcement frame shall not include multiple STA Info fields that have the same value in the AID11 subfield.</a:t>
            </a:r>
            <a:endParaRPr lang="en-US" sz="1800" dirty="0">
              <a:effectLst/>
              <a:latin typeface="Times New Roman" panose="02020603050405020304" pitchFamily="18" charset="0"/>
              <a:ea typeface="Malgun Gothic" panose="020B0503020000020004" pitchFamily="34" charset="-127"/>
            </a:endParaRPr>
          </a:p>
          <a:p>
            <a:pPr marL="0" indent="0">
              <a:buNone/>
            </a:pPr>
            <a:endParaRPr lang="en-US" dirty="0"/>
          </a:p>
        </p:txBody>
      </p:sp>
    </p:spTree>
    <p:extLst>
      <p:ext uri="{BB962C8B-B14F-4D97-AF65-F5344CB8AC3E}">
        <p14:creationId xmlns:p14="http://schemas.microsoft.com/office/powerpoint/2010/main" val="2951754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032865-4FE9-7598-545B-5FE895FC94FC}"/>
              </a:ext>
            </a:extLst>
          </p:cNvPr>
          <p:cNvSpPr>
            <a:spLocks noGrp="1"/>
          </p:cNvSpPr>
          <p:nvPr>
            <p:ph type="title"/>
          </p:nvPr>
        </p:nvSpPr>
        <p:spPr/>
        <p:txBody>
          <a:bodyPr/>
          <a:lstStyle/>
          <a:p>
            <a:r>
              <a:rPr lang="en-US" dirty="0"/>
              <a:t>Discussion – Trigger frame</a:t>
            </a:r>
          </a:p>
        </p:txBody>
      </p:sp>
      <p:sp>
        <p:nvSpPr>
          <p:cNvPr id="5" name="Text Placeholder 4">
            <a:extLst>
              <a:ext uri="{FF2B5EF4-FFF2-40B4-BE49-F238E27FC236}">
                <a16:creationId xmlns:a16="http://schemas.microsoft.com/office/drawing/2014/main" id="{D7FBB0AA-3D8B-87FF-5B5A-CB38DA3FFFCE}"/>
              </a:ext>
            </a:extLst>
          </p:cNvPr>
          <p:cNvSpPr>
            <a:spLocks noGrp="1"/>
          </p:cNvSpPr>
          <p:nvPr>
            <p:ph type="body" idx="1"/>
          </p:nvPr>
        </p:nvSpPr>
        <p:spPr/>
        <p:txBody>
          <a:bodyPr/>
          <a:lstStyle/>
          <a:p>
            <a:pPr marL="0" indent="0">
              <a:buNone/>
            </a:pPr>
            <a:r>
              <a:rPr lang="en-US" dirty="0"/>
              <a:t>9.3.1.22 Trigger frame format</a:t>
            </a:r>
          </a:p>
          <a:p>
            <a:pPr marL="0" indent="0">
              <a:buNone/>
            </a:pPr>
            <a:r>
              <a:rPr lang="en-US" dirty="0"/>
              <a:t>Based on the changes in TGbeD7.0, a Special User Info field is always present when an EHT User Info field is used.  One of the reserved bits in that field can be used by the AP to indicate if the EHT AIDs of EDP non-AP STAs are from the current FA parameter set or from the previous set.</a:t>
            </a:r>
          </a:p>
          <a:p>
            <a:endParaRPr lang="en-US" dirty="0"/>
          </a:p>
        </p:txBody>
      </p:sp>
      <p:pic>
        <p:nvPicPr>
          <p:cNvPr id="7" name="Picture 6">
            <a:extLst>
              <a:ext uri="{FF2B5EF4-FFF2-40B4-BE49-F238E27FC236}">
                <a16:creationId xmlns:a16="http://schemas.microsoft.com/office/drawing/2014/main" id="{190ABC03-5B89-9580-478D-27BAFB7FA882}"/>
              </a:ext>
            </a:extLst>
          </p:cNvPr>
          <p:cNvPicPr>
            <a:picLocks noChangeAspect="1"/>
          </p:cNvPicPr>
          <p:nvPr/>
        </p:nvPicPr>
        <p:blipFill>
          <a:blip r:embed="rId2"/>
          <a:stretch>
            <a:fillRect/>
          </a:stretch>
        </p:blipFill>
        <p:spPr>
          <a:xfrm>
            <a:off x="1632097" y="3563333"/>
            <a:ext cx="6062123" cy="2531828"/>
          </a:xfrm>
          <a:prstGeom prst="rect">
            <a:avLst/>
          </a:prstGeom>
        </p:spPr>
      </p:pic>
      <p:sp>
        <p:nvSpPr>
          <p:cNvPr id="8" name="Rectangle: Rounded Corners 7">
            <a:extLst>
              <a:ext uri="{FF2B5EF4-FFF2-40B4-BE49-F238E27FC236}">
                <a16:creationId xmlns:a16="http://schemas.microsoft.com/office/drawing/2014/main" id="{1D8AE055-7E89-F3B8-A85A-088F400C6B0C}"/>
              </a:ext>
            </a:extLst>
          </p:cNvPr>
          <p:cNvSpPr/>
          <p:nvPr/>
        </p:nvSpPr>
        <p:spPr>
          <a:xfrm>
            <a:off x="1866507" y="4939645"/>
            <a:ext cx="5533534" cy="735291"/>
          </a:xfrm>
          <a:prstGeom prst="roundRect">
            <a:avLst/>
          </a:prstGeom>
          <a:noFill/>
          <a:ln w="381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3696081942"/>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Trigger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endParaRPr lang="en-US" dirty="0"/>
          </a:p>
          <a:p>
            <a:pPr marL="0" indent="0">
              <a:buNone/>
            </a:pPr>
            <a:r>
              <a:rPr lang="en-US" dirty="0"/>
              <a:t>Proposed text defines a currently reserved bit for use to indicate the presence of AIDs from the previous FA parameter set.</a:t>
            </a:r>
          </a:p>
          <a:p>
            <a:pPr marL="0" indent="0">
              <a:buNone/>
            </a:pPr>
            <a:endParaRPr lang="en-US" dirty="0"/>
          </a:p>
          <a:p>
            <a:pPr marL="0" indent="0">
              <a:buNone/>
            </a:pPr>
            <a:r>
              <a:rPr lang="en-US" dirty="0"/>
              <a:t>Because of the variety of Trigger frames and Trigger frame uses, this change would contain the needed text alterations to a single section versus trying to note the change in all of the different uses.</a:t>
            </a:r>
          </a:p>
          <a:p>
            <a:pPr marL="0" indent="0">
              <a:buNone/>
            </a:pPr>
            <a:endParaRPr lang="en-US" dirty="0"/>
          </a:p>
          <a:p>
            <a:pPr marL="0" indent="0">
              <a:buNone/>
            </a:pPr>
            <a:r>
              <a:rPr lang="en-US" sz="1600" dirty="0"/>
              <a:t>Alternatively, the AP could be instructed to only use AIDs from the current FA parameter set.  This approach would use text similar to the NDP Announcement frame text added to 35.2.1.2.1, 35.2.2.1, and maybe other sections as appropriate.</a:t>
            </a:r>
          </a:p>
          <a:p>
            <a:pPr marL="0" indent="0">
              <a:buNone/>
            </a:pPr>
            <a:endParaRPr lang="en-US" dirty="0"/>
          </a:p>
        </p:txBody>
      </p:sp>
    </p:spTree>
    <p:extLst>
      <p:ext uri="{BB962C8B-B14F-4D97-AF65-F5344CB8AC3E}">
        <p14:creationId xmlns:p14="http://schemas.microsoft.com/office/powerpoint/2010/main" val="302945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1370A12B-C686-B7DA-8166-ECE0B97BCA3B}"/>
              </a:ext>
            </a:extLst>
          </p:cNvPr>
          <p:cNvSpPr>
            <a:spLocks noGrp="1"/>
          </p:cNvSpPr>
          <p:nvPr>
            <p:ph type="title"/>
          </p:nvPr>
        </p:nvSpPr>
        <p:spPr/>
        <p:txBody>
          <a:bodyPr/>
          <a:lstStyle/>
          <a:p>
            <a:r>
              <a:rPr lang="en-US" dirty="0"/>
              <a:t>Discussion – Trigger Frame</a:t>
            </a:r>
          </a:p>
        </p:txBody>
      </p:sp>
      <p:sp>
        <p:nvSpPr>
          <p:cNvPr id="21" name="Text Placeholder 20">
            <a:extLst>
              <a:ext uri="{FF2B5EF4-FFF2-40B4-BE49-F238E27FC236}">
                <a16:creationId xmlns:a16="http://schemas.microsoft.com/office/drawing/2014/main" id="{D79FC21B-DF10-B9B5-67F8-10EA669F9E11}"/>
              </a:ext>
            </a:extLst>
          </p:cNvPr>
          <p:cNvSpPr>
            <a:spLocks noGrp="1"/>
          </p:cNvSpPr>
          <p:nvPr>
            <p:ph type="body" idx="1"/>
          </p:nvPr>
        </p:nvSpPr>
        <p:spPr>
          <a:xfrm>
            <a:off x="685800" y="1948102"/>
            <a:ext cx="7771680" cy="4114080"/>
          </a:xfrm>
        </p:spPr>
        <p:txBody>
          <a:bodyPr>
            <a:normAutofit/>
          </a:bodyPr>
          <a:lstStyle/>
          <a:p>
            <a:r>
              <a:rPr kumimoji="0" lang="en-US" altLang="en-US" sz="1400" b="0" i="0" u="none" strike="noStrike" cap="none" normalizeH="0" baseline="0" dirty="0">
                <a:ln>
                  <a:noFill/>
                </a:ln>
                <a:solidFill>
                  <a:srgbClr val="000000"/>
                </a:solidFill>
                <a:effectLst/>
                <a:latin typeface="+mj-lt"/>
                <a:ea typeface="Times New Roman" panose="02020603050405020304" pitchFamily="18" charset="0"/>
                <a:cs typeface="Times New Roman" panose="02020603050405020304" pitchFamily="18" charset="0"/>
              </a:rPr>
              <a:t>Proposed text: (section 9.3.1.22.3 - change to table 9-90d and new text)</a:t>
            </a:r>
          </a:p>
          <a:p>
            <a:endPar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format of the Special User Info field is defined in Figure 9-90d (Special User Info field format).</a:t>
            </a:r>
          </a:p>
          <a:p>
            <a:endParaRPr lang="en-US" altLang="en-US" sz="1400" dirty="0">
              <a:latin typeface="Times New Roman" panose="02020603050405020304" pitchFamily="18" charset="0"/>
              <a:cs typeface="Times New Roman" panose="02020603050405020304" pitchFamily="18" charset="0"/>
            </a:endParaRPr>
          </a:p>
          <a:p>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kumimoji="0" lang="en-US" altLang="en-US" sz="600" b="0" i="0" u="none" strike="noStrike" cap="none" normalizeH="0" baseline="0" dirty="0">
              <a:ln>
                <a:noFill/>
              </a:ln>
              <a:solidFill>
                <a:schemeClr val="tx1"/>
              </a:solidFill>
              <a:effectLst/>
            </a:endParaRP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altLang="en-US" sz="1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During an EDP transition period, the Transition Active subfield of the BA Control field is set to 1 if the AIDs in the AID TID Info subfield are from the FA parameters of the previous EDP epoch. The Transition Active subfield is set to 0 if the AIDs in the AID TID Info subfield are from the current EDP epoch. </a:t>
            </a: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altLang="en-US" sz="1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NOTE—A Trigger frame can only contain AIDs for EDP non-AP MLDs from a single set of FA parameters</a:t>
            </a: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Arial" panose="020B0604020202020204" pitchFamily="34" charset="0"/>
            </a:endParaRPr>
          </a:p>
          <a:p>
            <a:endParaRPr lang="en-US" sz="1400" dirty="0"/>
          </a:p>
          <a:p>
            <a:endParaRPr lang="en-US" sz="1400" dirty="0"/>
          </a:p>
          <a:p>
            <a:endParaRPr lang="en-US" sz="1400" dirty="0"/>
          </a:p>
        </p:txBody>
      </p:sp>
      <p:grpSp>
        <p:nvGrpSpPr>
          <p:cNvPr id="30" name="Group 29">
            <a:extLst>
              <a:ext uri="{FF2B5EF4-FFF2-40B4-BE49-F238E27FC236}">
                <a16:creationId xmlns:a16="http://schemas.microsoft.com/office/drawing/2014/main" id="{F80BD065-B581-F569-3DE8-E4AD104ACF2A}"/>
              </a:ext>
            </a:extLst>
          </p:cNvPr>
          <p:cNvGrpSpPr/>
          <p:nvPr/>
        </p:nvGrpSpPr>
        <p:grpSpPr>
          <a:xfrm>
            <a:off x="1132689" y="2862214"/>
            <a:ext cx="6124575" cy="1495425"/>
            <a:chOff x="1057275" y="2400301"/>
            <a:chExt cx="6124575" cy="1495425"/>
          </a:xfrm>
        </p:grpSpPr>
        <p:pic>
          <p:nvPicPr>
            <p:cNvPr id="2077" name="Picture 1">
              <a:extLst>
                <a:ext uri="{FF2B5EF4-FFF2-40B4-BE49-F238E27FC236}">
                  <a16:creationId xmlns:a16="http://schemas.microsoft.com/office/drawing/2014/main" id="{542ED051-5768-3B2B-47BE-5E4AFFE4F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275" y="2400301"/>
              <a:ext cx="5943600" cy="1495425"/>
            </a:xfrm>
            <a:prstGeom prst="rect">
              <a:avLst/>
            </a:prstGeom>
            <a:noFill/>
            <a:extLst>
              <a:ext uri="{909E8E84-426E-40DD-AFC4-6F175D3DCCD1}">
                <a14:hiddenFill xmlns:a14="http://schemas.microsoft.com/office/drawing/2010/main">
                  <a:solidFill>
                    <a:srgbClr val="FFFFFF"/>
                  </a:solidFill>
                </a14:hiddenFill>
              </a:ext>
            </a:extLst>
          </p:spPr>
        </p:pic>
        <p:sp>
          <p:nvSpPr>
            <p:cNvPr id="22" name="Text Box 2">
              <a:extLst>
                <a:ext uri="{FF2B5EF4-FFF2-40B4-BE49-F238E27FC236}">
                  <a16:creationId xmlns:a16="http://schemas.microsoft.com/office/drawing/2014/main" id="{C038BAFF-346C-648C-65B0-5633EE8D0288}"/>
                </a:ext>
              </a:extLst>
            </p:cNvPr>
            <p:cNvSpPr txBox="1">
              <a:spLocks noChangeArrowheads="1"/>
            </p:cNvSpPr>
            <p:nvPr/>
          </p:nvSpPr>
          <p:spPr bwMode="auto">
            <a:xfrm>
              <a:off x="5343525" y="2743201"/>
              <a:ext cx="638175"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Transition Active</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3" name="Text Box 32">
              <a:extLst>
                <a:ext uri="{FF2B5EF4-FFF2-40B4-BE49-F238E27FC236}">
                  <a16:creationId xmlns:a16="http://schemas.microsoft.com/office/drawing/2014/main" id="{9ABE5944-2C9D-FFD6-A226-810D4CF203FE}"/>
                </a:ext>
              </a:extLst>
            </p:cNvPr>
            <p:cNvSpPr txBox="1">
              <a:spLocks noChangeArrowheads="1"/>
            </p:cNvSpPr>
            <p:nvPr/>
          </p:nvSpPr>
          <p:spPr bwMode="auto">
            <a:xfrm>
              <a:off x="5886450" y="2743201"/>
              <a:ext cx="647700"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4" name="Text Box 31">
              <a:extLst>
                <a:ext uri="{FF2B5EF4-FFF2-40B4-BE49-F238E27FC236}">
                  <a16:creationId xmlns:a16="http://schemas.microsoft.com/office/drawing/2014/main" id="{D6DA2EFB-2D9E-A612-9CE2-1CDA48F58045}"/>
                </a:ext>
              </a:extLst>
            </p:cNvPr>
            <p:cNvSpPr txBox="1">
              <a:spLocks noChangeArrowheads="1"/>
            </p:cNvSpPr>
            <p:nvPr/>
          </p:nvSpPr>
          <p:spPr bwMode="auto">
            <a:xfrm>
              <a:off x="6534150" y="2743201"/>
              <a:ext cx="647700"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Trigger Dependent User Info</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5" name="Text Box 33">
              <a:extLst>
                <a:ext uri="{FF2B5EF4-FFF2-40B4-BE49-F238E27FC236}">
                  <a16:creationId xmlns:a16="http://schemas.microsoft.com/office/drawing/2014/main" id="{E2009F3A-4400-9A29-5F36-10EBEEA53EEB}"/>
                </a:ext>
              </a:extLst>
            </p:cNvPr>
            <p:cNvSpPr txBox="1">
              <a:spLocks noChangeArrowheads="1"/>
            </p:cNvSpPr>
            <p:nvPr/>
          </p:nvSpPr>
          <p:spPr bwMode="auto">
            <a:xfrm>
              <a:off x="5334000" y="3333751"/>
              <a:ext cx="1847850" cy="20002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1                     2               variable</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6" name="Text Box 34">
              <a:extLst>
                <a:ext uri="{FF2B5EF4-FFF2-40B4-BE49-F238E27FC236}">
                  <a16:creationId xmlns:a16="http://schemas.microsoft.com/office/drawing/2014/main" id="{2CE0482F-468E-845F-ED32-F2FAC994AC17}"/>
                </a:ext>
              </a:extLst>
            </p:cNvPr>
            <p:cNvSpPr txBox="1">
              <a:spLocks noChangeArrowheads="1"/>
            </p:cNvSpPr>
            <p:nvPr/>
          </p:nvSpPr>
          <p:spPr bwMode="auto">
            <a:xfrm>
              <a:off x="5286375" y="2486026"/>
              <a:ext cx="1847850" cy="20002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B37               B38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grpSp>
      <p:sp>
        <p:nvSpPr>
          <p:cNvPr id="28" name="Rectangle 41">
            <a:extLst>
              <a:ext uri="{FF2B5EF4-FFF2-40B4-BE49-F238E27FC236}">
                <a16:creationId xmlns:a16="http://schemas.microsoft.com/office/drawing/2014/main" id="{8EF1B7B5-731C-2D11-5D84-DBD279669397}"/>
              </a:ext>
            </a:extLst>
          </p:cNvPr>
          <p:cNvSpPr>
            <a:spLocks noChangeArrowheads="1"/>
          </p:cNvSpPr>
          <p:nvPr/>
        </p:nvSpPr>
        <p:spPr bwMode="auto">
          <a:xfrm>
            <a:off x="466725" y="1543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2950765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a:xfrm>
            <a:off x="685800" y="1812175"/>
            <a:ext cx="7771680" cy="4282985"/>
          </a:xfrm>
        </p:spPr>
        <p:txBody>
          <a:bodyPr>
            <a:normAutofit fontScale="92500" lnSpcReduction="10000"/>
          </a:bodyPr>
          <a:lstStyle/>
          <a:p>
            <a:endParaRPr lang="en-US" dirty="0"/>
          </a:p>
          <a:p>
            <a:r>
              <a:rPr lang="en-US" dirty="0"/>
              <a:t>During a transition period, an ongoing transaction may spread across an epoch boundary.</a:t>
            </a:r>
          </a:p>
          <a:p>
            <a:endParaRPr lang="en-US" dirty="0"/>
          </a:p>
          <a:p>
            <a:r>
              <a:rPr lang="en-US" dirty="0"/>
              <a:t>The transaction may involve buffered data, a request/response transaction such as a channel sounding request, or a transaction with a trigger frame.</a:t>
            </a:r>
          </a:p>
          <a:p>
            <a:endParaRPr lang="en-US" dirty="0"/>
          </a:p>
          <a:p>
            <a:r>
              <a:rPr lang="en-US" dirty="0"/>
              <a:t>During earlier discussions, we tentatively agreed on some principles:</a:t>
            </a:r>
          </a:p>
          <a:p>
            <a:pPr marL="285750" indent="-285750">
              <a:buFont typeface="Arial" panose="020B0604020202020204" pitchFamily="34" charset="0"/>
              <a:buChar char="•"/>
            </a:pPr>
            <a:r>
              <a:rPr lang="en-US" dirty="0"/>
              <a:t>A transaction within a single TXOP should use the same parameters until it completes.</a:t>
            </a:r>
          </a:p>
          <a:p>
            <a:pPr marL="285750" indent="-285750">
              <a:buFont typeface="Arial" panose="020B0604020202020204" pitchFamily="34" charset="0"/>
              <a:buChar char="•"/>
            </a:pPr>
            <a:r>
              <a:rPr lang="en-US" dirty="0"/>
              <a:t>If a transaction starts with one set of parameters, it probably should complete with the same parameters, if possible.</a:t>
            </a:r>
          </a:p>
          <a:p>
            <a:pPr marL="285750" indent="-285750">
              <a:buFont typeface="Arial" panose="020B0604020202020204" pitchFamily="34" charset="0"/>
              <a:buChar char="•"/>
            </a:pPr>
            <a:endParaRPr lang="en-US" dirty="0"/>
          </a:p>
          <a:p>
            <a:r>
              <a:rPr lang="en-US" dirty="0"/>
              <a:t>Still to be determined, how do we build these policies into the text?</a:t>
            </a:r>
          </a:p>
          <a:p>
            <a:pPr marL="285750" indent="-285750">
              <a:buFont typeface="Arial" panose="020B0604020202020204" pitchFamily="34" charset="0"/>
              <a:buChar char="•"/>
            </a:pPr>
            <a:r>
              <a:rPr lang="en-US" dirty="0"/>
              <a:t>Make minimal changes to baseline where appropriate, pointing back to EDP sections as needed for full details.</a:t>
            </a:r>
          </a:p>
          <a:p>
            <a:pPr marL="285750" indent="-285750">
              <a:buFont typeface="Arial" panose="020B0604020202020204" pitchFamily="34" charset="0"/>
              <a:buChar char="•"/>
            </a:pPr>
            <a:r>
              <a:rPr lang="en-US" dirty="0"/>
              <a:t>No changes to baseline, only remarks in EDP sections</a:t>
            </a:r>
          </a:p>
          <a:p>
            <a:endParaRPr lang="en-US" dirty="0"/>
          </a:p>
          <a:p>
            <a:endParaRPr lang="en-US" dirty="0"/>
          </a:p>
          <a:p>
            <a:endParaRPr lang="en-US" dirty="0"/>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337409442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2A7E1-C141-1809-A621-A719D678BA74}"/>
              </a:ext>
            </a:extLst>
          </p:cNvPr>
          <p:cNvSpPr>
            <a:spLocks noGrp="1"/>
          </p:cNvSpPr>
          <p:nvPr>
            <p:ph type="title"/>
          </p:nvPr>
        </p:nvSpPr>
        <p:spPr/>
        <p:txBody>
          <a:bodyPr/>
          <a:lstStyle/>
          <a:p>
            <a:r>
              <a:rPr lang="en-US" dirty="0"/>
              <a:t>Summary of Transition Period assumptions</a:t>
            </a:r>
          </a:p>
        </p:txBody>
      </p:sp>
      <p:sp>
        <p:nvSpPr>
          <p:cNvPr id="5" name="Text Placeholder 4">
            <a:extLst>
              <a:ext uri="{FF2B5EF4-FFF2-40B4-BE49-F238E27FC236}">
                <a16:creationId xmlns:a16="http://schemas.microsoft.com/office/drawing/2014/main" id="{B206E93C-20EA-368B-05BA-180CBC74658C}"/>
              </a:ext>
            </a:extLst>
          </p:cNvPr>
          <p:cNvSpPr>
            <a:spLocks noGrp="1"/>
          </p:cNvSpPr>
          <p:nvPr>
            <p:ph type="body" idx="1"/>
          </p:nvPr>
        </p:nvSpPr>
        <p:spPr/>
        <p:txBody>
          <a:bodyPr/>
          <a:lstStyle/>
          <a:p>
            <a:r>
              <a:rPr lang="en-US" dirty="0"/>
              <a:t>The transition period happens when a new EDP epoch begins.</a:t>
            </a:r>
          </a:p>
          <a:p>
            <a:endParaRPr lang="en-US" dirty="0"/>
          </a:p>
          <a:p>
            <a:r>
              <a:rPr lang="en-US" dirty="0"/>
              <a:t>An MLD is expected to be able to receive and correctly act upon frames with its new AID once the transition period has begun.  </a:t>
            </a:r>
          </a:p>
          <a:p>
            <a:endParaRPr lang="en-US" dirty="0"/>
          </a:p>
          <a:p>
            <a:r>
              <a:rPr lang="en-US" dirty="0"/>
              <a:t>The purpose of the transition period is to allow stored/buffered frames or frames subject to retransmission an opportunity to be transmitted versus just being deleted to clear the buffers.</a:t>
            </a:r>
          </a:p>
          <a:p>
            <a:endParaRPr lang="en-US" dirty="0"/>
          </a:p>
        </p:txBody>
      </p:sp>
    </p:spTree>
    <p:extLst>
      <p:ext uri="{BB962C8B-B14F-4D97-AF65-F5344CB8AC3E}">
        <p14:creationId xmlns:p14="http://schemas.microsoft.com/office/powerpoint/2010/main" val="33904496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4404147"/>
            <a:ext cx="5714788"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3355310" y="4832552"/>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spTree>
    <p:extLst>
      <p:ext uri="{BB962C8B-B14F-4D97-AF65-F5344CB8AC3E}">
        <p14:creationId xmlns:p14="http://schemas.microsoft.com/office/powerpoint/2010/main" val="400678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A PS-Poll frame is generated by a STA, which can be an affiliated STA that is part of a non-AP MLD.</a:t>
            </a:r>
          </a:p>
          <a:p>
            <a:pPr marL="0" indent="0">
              <a:buNone/>
            </a:pPr>
            <a:endParaRPr lang="en-US" dirty="0"/>
          </a:p>
          <a:p>
            <a:pPr marL="0" indent="0">
              <a:buNone/>
            </a:pPr>
            <a:r>
              <a:rPr lang="en-US" dirty="0"/>
              <a:t>The PS-Poll frame indicates that the transmitting STA has left PS mode and generally wants to retrieve any buffered traffic.</a:t>
            </a:r>
          </a:p>
          <a:p>
            <a:pPr marL="0" indent="0">
              <a:buNone/>
            </a:pPr>
            <a:endParaRPr lang="en-US" dirty="0"/>
          </a:p>
          <a:p>
            <a:pPr marL="0" indent="0">
              <a:buNone/>
            </a:pPr>
            <a:r>
              <a:rPr lang="en-US" dirty="0"/>
              <a:t>Since the PS-Poll frame is generated by the non-AP MLD’s affiliated STA, the STA can choose to which AID to use (and other FA parameters). </a:t>
            </a:r>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72348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4404147"/>
            <a:ext cx="576406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2990595" y="3882139"/>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1048010" y="3708366"/>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340711" y="3454377"/>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2892035"/>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345905" y="3883754"/>
            <a:ext cx="1618551"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t>
            </a:r>
            <a:r>
              <a:rPr lang="en-US" sz="1400" dirty="0"/>
              <a:t>parameters</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1" name="TextBox 10">
            <a:extLst>
              <a:ext uri="{FF2B5EF4-FFF2-40B4-BE49-F238E27FC236}">
                <a16:creationId xmlns:a16="http://schemas.microsoft.com/office/drawing/2014/main" id="{5B9626BE-E547-4E60-65B9-DB1F75F57655}"/>
              </a:ext>
            </a:extLst>
          </p:cNvPr>
          <p:cNvSpPr txBox="1"/>
          <p:nvPr/>
        </p:nvSpPr>
        <p:spPr>
          <a:xfrm>
            <a:off x="2777881" y="4826401"/>
            <a:ext cx="3243762"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sp>
        <p:nvSpPr>
          <p:cNvPr id="14" name="TextBox 13">
            <a:extLst>
              <a:ext uri="{FF2B5EF4-FFF2-40B4-BE49-F238E27FC236}">
                <a16:creationId xmlns:a16="http://schemas.microsoft.com/office/drawing/2014/main" id="{9CD7F89B-6352-A199-89D8-E7E0D5C332A9}"/>
              </a:ext>
            </a:extLst>
          </p:cNvPr>
          <p:cNvSpPr txBox="1"/>
          <p:nvPr/>
        </p:nvSpPr>
        <p:spPr>
          <a:xfrm>
            <a:off x="6021643" y="4834925"/>
            <a:ext cx="2010951"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NEW parameters</a:t>
            </a:r>
          </a:p>
        </p:txBody>
      </p:sp>
      <p:cxnSp>
        <p:nvCxnSpPr>
          <p:cNvPr id="10" name="Straight Connector 9">
            <a:extLst>
              <a:ext uri="{FF2B5EF4-FFF2-40B4-BE49-F238E27FC236}">
                <a16:creationId xmlns:a16="http://schemas.microsoft.com/office/drawing/2014/main" id="{5B94D6E5-A2F4-28A2-608D-4CE50EA9B6FE}"/>
              </a:ext>
            </a:extLst>
          </p:cNvPr>
          <p:cNvCxnSpPr/>
          <p:nvPr/>
        </p:nvCxnSpPr>
        <p:spPr>
          <a:xfrm>
            <a:off x="1017541" y="465261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17" name="TextBox 16">
            <a:extLst>
              <a:ext uri="{FF2B5EF4-FFF2-40B4-BE49-F238E27FC236}">
                <a16:creationId xmlns:a16="http://schemas.microsoft.com/office/drawing/2014/main" id="{1E4F4737-62F2-2D30-1DFE-8FD9176ECF47}"/>
              </a:ext>
            </a:extLst>
          </p:cNvPr>
          <p:cNvSpPr txBox="1"/>
          <p:nvPr/>
        </p:nvSpPr>
        <p:spPr>
          <a:xfrm>
            <a:off x="318610" y="4417359"/>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end</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1647568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2</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In case 2, the use of a new AID in the PS-Poll frame could allow an observer to link the old AID and the new AID.</a:t>
            </a:r>
          </a:p>
          <a:p>
            <a:pPr marL="0" indent="0">
              <a:buNone/>
            </a:pPr>
            <a:endParaRPr lang="en-US" dirty="0"/>
          </a:p>
          <a:p>
            <a:pPr marL="0" indent="0">
              <a:buNone/>
            </a:pPr>
            <a:r>
              <a:rPr lang="en-US" dirty="0"/>
              <a:t>If the non-AP STA affiliated with a non-AP MLD sends the PS-poll with an </a:t>
            </a:r>
            <a:r>
              <a:rPr lang="en-US" dirty="0">
                <a:highlight>
                  <a:srgbClr val="FFFF00"/>
                </a:highlight>
              </a:rPr>
              <a:t>old AID</a:t>
            </a:r>
            <a:r>
              <a:rPr lang="en-US" dirty="0"/>
              <a:t>, then the AP MLD needs to respond using the </a:t>
            </a:r>
            <a:r>
              <a:rPr lang="en-US" dirty="0">
                <a:highlight>
                  <a:srgbClr val="FFFF00"/>
                </a:highlight>
              </a:rPr>
              <a:t>previous set of FA parameter</a:t>
            </a:r>
            <a:r>
              <a:rPr lang="en-US" dirty="0"/>
              <a:t>s (PN/SN, MAC address, etc.)</a:t>
            </a:r>
          </a:p>
          <a:p>
            <a:pPr marL="0" indent="0">
              <a:buNone/>
            </a:pPr>
            <a:endParaRPr lang="en-US" dirty="0"/>
          </a:p>
          <a:p>
            <a:pPr marL="0" indent="0">
              <a:buNone/>
            </a:pPr>
            <a:r>
              <a:rPr lang="en-US" dirty="0"/>
              <a:t>If the non-AP STA affiliated with a non-AP MLD sends the PS-poll with a </a:t>
            </a:r>
            <a:r>
              <a:rPr lang="en-US" dirty="0">
                <a:highlight>
                  <a:srgbClr val="FFFF00"/>
                </a:highlight>
              </a:rPr>
              <a:t>new AID</a:t>
            </a:r>
            <a:r>
              <a:rPr lang="en-US" dirty="0"/>
              <a:t>, then the AP MLD needs to respond using the </a:t>
            </a:r>
            <a:r>
              <a:rPr lang="en-US" dirty="0">
                <a:highlight>
                  <a:srgbClr val="FFFF00"/>
                </a:highlight>
              </a:rPr>
              <a:t>new set of FA parameters </a:t>
            </a:r>
            <a:r>
              <a:rPr lang="en-US" dirty="0"/>
              <a:t>(PN/SN, MAC address, etc.)</a:t>
            </a:r>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3367867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Proposed text:</a:t>
            </a:r>
          </a:p>
          <a:p>
            <a:pPr marL="0" indent="0">
              <a:buNone/>
            </a:pPr>
            <a:endParaRPr lang="en-US" dirty="0"/>
          </a:p>
          <a:p>
            <a:pPr marL="0" indent="0">
              <a:buNone/>
            </a:pPr>
            <a:r>
              <a:rPr lang="en-US" dirty="0"/>
              <a:t>9.3.1.5 PS-Poll frame format</a:t>
            </a:r>
          </a:p>
          <a:p>
            <a:pPr marL="0" indent="0">
              <a:buNone/>
            </a:pPr>
            <a:r>
              <a:rPr lang="en-US" dirty="0"/>
              <a:t>9.3.1.5.2 Non-BDT variant of the PS-Poll frame format</a:t>
            </a:r>
          </a:p>
          <a:p>
            <a:pPr marL="0" indent="0">
              <a:buNone/>
            </a:pPr>
            <a:r>
              <a:rPr lang="en-US" sz="1800" b="0" i="0" u="none" strike="sngStrike" baseline="0" dirty="0" err="1">
                <a:latin typeface="TimesNewRoman"/>
              </a:rPr>
              <a:t>T</a:t>
            </a:r>
            <a:r>
              <a:rPr lang="en-US" u="sng" dirty="0" err="1">
                <a:latin typeface="TimesNewRoman"/>
              </a:rPr>
              <a:t>I</a:t>
            </a:r>
            <a:r>
              <a:rPr lang="en-US" sz="1800" b="0" i="0" u="sng" baseline="0" dirty="0" err="1">
                <a:latin typeface="TimesNewRoman"/>
              </a:rPr>
              <a:t>f</a:t>
            </a:r>
            <a:r>
              <a:rPr lang="en-US" sz="1800" b="0" i="0" u="sng" baseline="0" dirty="0">
                <a:latin typeface="TimesNewRoman"/>
              </a:rPr>
              <a:t> the STA is not an EDP non-AP MLD affiliated STA, t</a:t>
            </a:r>
            <a:r>
              <a:rPr lang="en-US" sz="1800" b="0" i="0" u="none" baseline="0" dirty="0">
                <a:latin typeface="TimesNewRoman"/>
              </a:rPr>
              <a:t>he </a:t>
            </a:r>
            <a:r>
              <a:rPr lang="en-US" sz="1800" b="0" i="0" u="none" strike="noStrike" baseline="0" dirty="0">
                <a:latin typeface="TimesNewRoman"/>
              </a:rPr>
              <a:t>Duration/ID field contains the AID value assigned to the STA transmitting the frame by the AP in the (Re)Association Response frame that established that STA’s current association, with the two MSBs set to 1. </a:t>
            </a:r>
          </a:p>
          <a:p>
            <a:pPr marL="0" indent="0">
              <a:buNone/>
            </a:pPr>
            <a:endParaRPr lang="en-US" dirty="0">
              <a:effectLst/>
              <a:latin typeface="TimesNewRoman"/>
              <a:ea typeface="Malgun Gothic" panose="020B0503020000020004" pitchFamily="34" charset="-127"/>
            </a:endParaRPr>
          </a:p>
          <a:p>
            <a:pPr marL="0" indent="0">
              <a:buNone/>
            </a:pPr>
            <a:r>
              <a:rPr lang="en-US" sz="1800" u="sng" dirty="0">
                <a:effectLst/>
                <a:latin typeface="Times New Roman" panose="02020603050405020304" pitchFamily="18" charset="0"/>
                <a:ea typeface="Malgun Gothic" panose="020B0503020000020004" pitchFamily="34" charset="-127"/>
              </a:rPr>
              <a:t>If the STA is an EDP non-AP MLD affiliated STA, the STA shall use the AID value assigned to it in the current FA parameter set</a:t>
            </a:r>
            <a:r>
              <a:rPr lang="en-US" u="sng" dirty="0">
                <a:latin typeface="Times New Roman" panose="02020603050405020304" pitchFamily="18" charset="0"/>
                <a:ea typeface="Malgun Gothic" panose="020B0503020000020004" pitchFamily="34" charset="-127"/>
              </a:rPr>
              <a:t>.</a:t>
            </a:r>
            <a:endParaRPr lang="en-US" sz="1800" dirty="0">
              <a:effectLst/>
              <a:latin typeface="Times New Roman" panose="02020603050405020304" pitchFamily="18" charset="0"/>
              <a:ea typeface="Malgun Gothic" panose="020B0503020000020004" pitchFamily="34" charset="-127"/>
            </a:endParaRPr>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52133096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58236</TotalTime>
  <Words>2262</Words>
  <Application>Microsoft Office PowerPoint</Application>
  <PresentationFormat>On-screen Show (4:3)</PresentationFormat>
  <Paragraphs>274</Paragraphs>
  <Slides>27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Arial Unicode MS</vt:lpstr>
      <vt:lpstr>Helvetica</vt:lpstr>
      <vt:lpstr>Helvetica Neue</vt:lpstr>
      <vt:lpstr>Times New Roman</vt:lpstr>
      <vt:lpstr>TimesNewRoman</vt:lpstr>
      <vt:lpstr>Office Theme</vt:lpstr>
      <vt:lpstr>PowerPoint Presentation</vt:lpstr>
      <vt:lpstr>PowerPoint Presentation</vt:lpstr>
      <vt:lpstr>Summary</vt:lpstr>
      <vt:lpstr>Summary of Transition Period assumptions</vt:lpstr>
      <vt:lpstr>Example Interaction with AID tie-ins (1)</vt:lpstr>
      <vt:lpstr>Details – PS-Poll frame</vt:lpstr>
      <vt:lpstr>Example Interaction with AID tie-ins (2)</vt:lpstr>
      <vt:lpstr>Details – PS-Poll frame – case 2</vt:lpstr>
      <vt:lpstr>Details – PS-Poll frame</vt:lpstr>
      <vt:lpstr>Example Interaction with AID tie-ins (3)</vt:lpstr>
      <vt:lpstr>Details – PS-Poll frame – case 3</vt:lpstr>
      <vt:lpstr>Details – PS-Poll frame – case 3</vt:lpstr>
      <vt:lpstr>Example Interaction with AID tie-ins (4)</vt:lpstr>
      <vt:lpstr>Details – PS-Poll frame – case 4</vt:lpstr>
      <vt:lpstr>Multi-STA BlockAck Details</vt:lpstr>
      <vt:lpstr>Example BlockAck interactions (1)</vt:lpstr>
      <vt:lpstr>Discussion – Multi-STA BlockAck</vt:lpstr>
      <vt:lpstr>Example BlockAck interactions (2)</vt:lpstr>
      <vt:lpstr>Example BlockAck interactions (3)</vt:lpstr>
      <vt:lpstr>Example Sounding interactions (1)</vt:lpstr>
      <vt:lpstr>Example Sounding interactions (2)</vt:lpstr>
      <vt:lpstr>Example Sounding interactions (3)</vt:lpstr>
      <vt:lpstr>Example Sounding interactions (4)</vt:lpstr>
      <vt:lpstr>Discussion – NDP Announcement frame</vt:lpstr>
      <vt:lpstr>Discussion – Trigger frame</vt:lpstr>
      <vt:lpstr>Discussion – Trigger frame</vt:lpstr>
      <vt:lpstr>Discussion – Trigger Frame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240</cp:revision>
  <dcterms:modified xsi:type="dcterms:W3CDTF">2024-12-17T18:04:06Z</dcterms:modified>
</cp:coreProperties>
</file>