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34" r:id="rId4"/>
  </p:sldMasterIdLst>
  <p:notesMasterIdLst>
    <p:notesMasterId r:id="rId9"/>
  </p:notesMasterIdLst>
  <p:handoutMasterIdLst>
    <p:handoutMasterId r:id="rId10"/>
  </p:handoutMasterIdLst>
  <p:sldIdLst>
    <p:sldId id="256" r:id="rId5"/>
    <p:sldId id="257" r:id="rId6"/>
    <p:sldId id="396" r:id="rId7"/>
    <p:sldId id="397" r:id="rId8"/>
  </p:sldIdLst>
  <p:sldSz cx="12192000" cy="6858000"/>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194" autoAdjust="0"/>
    <p:restoredTop sz="81132" autoAdjust="0"/>
  </p:normalViewPr>
  <p:slideViewPr>
    <p:cSldViewPr>
      <p:cViewPr varScale="1">
        <p:scale>
          <a:sx n="67" d="100"/>
          <a:sy n="67" d="100"/>
        </p:scale>
        <p:origin x="1651" y="53"/>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61" d="100"/>
          <a:sy n="61" d="100"/>
        </p:scale>
        <p:origin x="2069" y="4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802.11-23/0103r0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January 2023</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802.11-23/0103r0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January 2023</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802.11-23/0103r0</a:t>
            </a:r>
          </a:p>
        </p:txBody>
      </p:sp>
      <p:sp>
        <p:nvSpPr>
          <p:cNvPr id="5" name="Rectangle 3"/>
          <p:cNvSpPr>
            <a:spLocks noGrp="1" noChangeArrowheads="1"/>
          </p:cNvSpPr>
          <p:nvPr>
            <p:ph type="dt"/>
          </p:nvPr>
        </p:nvSpPr>
        <p:spPr>
          <a:ln/>
        </p:spPr>
        <p:txBody>
          <a:bodyPr/>
          <a:lstStyle/>
          <a:p>
            <a:r>
              <a:rPr lang="en-US"/>
              <a:t>January 2023</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802.11-23/0103r0</a:t>
            </a:r>
          </a:p>
        </p:txBody>
      </p:sp>
      <p:sp>
        <p:nvSpPr>
          <p:cNvPr id="5" name="Rectangle 3"/>
          <p:cNvSpPr>
            <a:spLocks noGrp="1" noChangeArrowheads="1"/>
          </p:cNvSpPr>
          <p:nvPr>
            <p:ph type="dt"/>
          </p:nvPr>
        </p:nvSpPr>
        <p:spPr>
          <a:ln/>
        </p:spPr>
        <p:txBody>
          <a:bodyPr/>
          <a:lstStyle/>
          <a:p>
            <a:r>
              <a:rPr lang="en-US"/>
              <a:t>January 2023</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r>
              <a:rPr lang="en-US" dirty="0"/>
              <a:t>July 2024</a:t>
            </a:r>
            <a:endParaRPr lang="en-GB" dirty="0"/>
          </a:p>
        </p:txBody>
      </p:sp>
      <p:sp>
        <p:nvSpPr>
          <p:cNvPr id="5" name="Rectangle 4"/>
          <p:cNvSpPr>
            <a:spLocks noGrp="1" noChangeArrowheads="1"/>
          </p:cNvSpPr>
          <p:nvPr>
            <p:ph type="ftr" idx="11"/>
          </p:nvPr>
        </p:nvSpPr>
        <p:spPr>
          <a:ln/>
        </p:spPr>
        <p:txBody>
          <a:bodyPr/>
          <a:lstStyle>
            <a:lvl1pPr>
              <a:defRPr/>
            </a:lvl1pPr>
          </a:lstStyle>
          <a:p>
            <a:r>
              <a:rPr lang="en-GB" dirty="0"/>
              <a:t>Tuncer Baykas (</a:t>
            </a:r>
            <a:r>
              <a:rPr lang="en-GB" dirty="0" err="1"/>
              <a:t>Ofinno</a:t>
            </a:r>
            <a:r>
              <a:rPr lang="en-GB" dirty="0"/>
              <a:t>)</a:t>
            </a:r>
          </a:p>
        </p:txBody>
      </p:sp>
      <p:sp>
        <p:nvSpPr>
          <p:cNvPr id="6" name="Rectangle 5"/>
          <p:cNvSpPr>
            <a:spLocks noGrp="1" noChangeArrowheads="1"/>
          </p:cNvSpPr>
          <p:nvPr>
            <p:ph type="sldNum" idx="12"/>
          </p:nvPr>
        </p:nvSpPr>
        <p:spPr>
          <a:ln/>
        </p:spPr>
        <p:txBody>
          <a:bodyPr/>
          <a:lstStyle>
            <a:lvl1pPr>
              <a:defRPr/>
            </a:lvl1pPr>
          </a:lstStyle>
          <a:p>
            <a:r>
              <a:rPr lang="en-GB"/>
              <a:t>Slide </a:t>
            </a:r>
            <a:fld id="{DE40C9FC-4879-4F20-9ECA-A574A90476B7}" type="slidenum">
              <a:rPr lang="en-GB" smtClean="0"/>
              <a:pPr/>
              <a:t>‹#›</a:t>
            </a:fld>
            <a:endParaRPr lang="en-GB"/>
          </a:p>
        </p:txBody>
      </p:sp>
    </p:spTree>
    <p:extLst>
      <p:ext uri="{BB962C8B-B14F-4D97-AF65-F5344CB8AC3E}">
        <p14:creationId xmlns:p14="http://schemas.microsoft.com/office/powerpoint/2010/main" val="19006276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January 2023</a:t>
            </a:r>
            <a:endParaRPr lang="en-GB" dirty="0"/>
          </a:p>
        </p:txBody>
      </p:sp>
      <p:sp>
        <p:nvSpPr>
          <p:cNvPr id="5" name="Rectangle 4"/>
          <p:cNvSpPr>
            <a:spLocks noGrp="1" noChangeArrowheads="1"/>
          </p:cNvSpPr>
          <p:nvPr>
            <p:ph type="ftr" idx="11"/>
          </p:nvPr>
        </p:nvSpPr>
        <p:spPr>
          <a:ln/>
        </p:spPr>
        <p:txBody>
          <a:bodyPr/>
          <a:lstStyle>
            <a:lvl1pPr>
              <a:defRPr/>
            </a:lvl1pPr>
          </a:lstStyle>
          <a:p>
            <a:r>
              <a:rPr lang="en-GB" dirty="0"/>
              <a:t>Tuncer Baykas (</a:t>
            </a:r>
            <a:r>
              <a:rPr lang="en-GB" dirty="0" err="1"/>
              <a:t>Ofinno</a:t>
            </a:r>
            <a:r>
              <a:rPr lang="en-GB" dirty="0"/>
              <a:t>)</a:t>
            </a:r>
          </a:p>
        </p:txBody>
      </p:sp>
      <p:sp>
        <p:nvSpPr>
          <p:cNvPr id="6" name="Rectangle 5"/>
          <p:cNvSpPr>
            <a:spLocks noGrp="1" noChangeArrowheads="1"/>
          </p:cNvSpPr>
          <p:nvPr>
            <p:ph type="sldNum" idx="12"/>
          </p:nvPr>
        </p:nvSpPr>
        <p:spPr>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2629410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r>
              <a:rPr lang="en-US" dirty="0"/>
              <a:t>November 2023</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Tuncer Baykas (Ofinno)</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3ABCC52B-A3F7-440B-BBF2-55191E6E7773}" type="slidenum">
              <a:rPr lang="en-GB" smtClean="0"/>
              <a:pPr/>
              <a:t>‹#›</a:t>
            </a:fld>
            <a:endParaRPr lang="en-GB"/>
          </a:p>
        </p:txBody>
      </p:sp>
    </p:spTree>
    <p:extLst>
      <p:ext uri="{BB962C8B-B14F-4D97-AF65-F5344CB8AC3E}">
        <p14:creationId xmlns:p14="http://schemas.microsoft.com/office/powerpoint/2010/main" val="20510628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r>
              <a:rPr lang="en-US"/>
              <a:t>January 2023</a:t>
            </a:r>
            <a:endParaRPr lang="en-GB"/>
          </a:p>
        </p:txBody>
      </p:sp>
      <p:sp>
        <p:nvSpPr>
          <p:cNvPr id="6" name="Rectangle 4"/>
          <p:cNvSpPr>
            <a:spLocks noGrp="1" noChangeArrowheads="1"/>
          </p:cNvSpPr>
          <p:nvPr>
            <p:ph type="ftr" idx="11"/>
          </p:nvPr>
        </p:nvSpPr>
        <p:spPr>
          <a:ln/>
        </p:spPr>
        <p:txBody>
          <a:bodyPr/>
          <a:lstStyle>
            <a:lvl1pPr>
              <a:defRPr/>
            </a:lvl1pPr>
          </a:lstStyle>
          <a:p>
            <a:r>
              <a:rPr lang="en-GB" dirty="0"/>
              <a:t>Tuncer Baykas (</a:t>
            </a:r>
            <a:r>
              <a:rPr lang="en-GB" dirty="0" err="1"/>
              <a:t>Ofinno</a:t>
            </a:r>
            <a:r>
              <a:rPr lang="en-GB" dirty="0"/>
              <a:t>)</a:t>
            </a:r>
          </a:p>
        </p:txBody>
      </p:sp>
      <p:sp>
        <p:nvSpPr>
          <p:cNvPr id="7" name="Rectangle 5"/>
          <p:cNvSpPr>
            <a:spLocks noGrp="1" noChangeArrowheads="1"/>
          </p:cNvSpPr>
          <p:nvPr>
            <p:ph type="sldNum" idx="12"/>
          </p:nvPr>
        </p:nvSpPr>
        <p:spPr>
          <a:ln/>
        </p:spPr>
        <p:txBody>
          <a:bodyPr/>
          <a:lstStyle>
            <a:lvl1pPr>
              <a:defRPr/>
            </a:lvl1pPr>
          </a:lstStyle>
          <a:p>
            <a:r>
              <a:rPr lang="en-GB"/>
              <a:t>Slide </a:t>
            </a:r>
            <a:fld id="{1CD163DD-D5E7-41DA-95F2-71530C24F8C3}" type="slidenum">
              <a:rPr lang="en-GB" smtClean="0"/>
              <a:pPr/>
              <a:t>‹#›</a:t>
            </a:fld>
            <a:endParaRPr lang="en-GB"/>
          </a:p>
        </p:txBody>
      </p:sp>
    </p:spTree>
    <p:extLst>
      <p:ext uri="{BB962C8B-B14F-4D97-AF65-F5344CB8AC3E}">
        <p14:creationId xmlns:p14="http://schemas.microsoft.com/office/powerpoint/2010/main" val="31297297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r>
              <a:rPr lang="en-US"/>
              <a:t>January 2023</a:t>
            </a:r>
            <a:endParaRPr lang="en-GB"/>
          </a:p>
        </p:txBody>
      </p:sp>
      <p:sp>
        <p:nvSpPr>
          <p:cNvPr id="8" name="Footer Placeholder 7"/>
          <p:cNvSpPr>
            <a:spLocks noGrp="1"/>
          </p:cNvSpPr>
          <p:nvPr>
            <p:ph type="ftr" idx="11"/>
          </p:nvPr>
        </p:nvSpPr>
        <p:spPr>
          <a:xfrm>
            <a:off x="7524752" y="6475414"/>
            <a:ext cx="3865033" cy="180975"/>
          </a:xfrm>
        </p:spPr>
        <p:txBody>
          <a:bodyPr/>
          <a:lstStyle>
            <a:lvl1pPr>
              <a:defRPr/>
            </a:lvl1pPr>
          </a:lstStyle>
          <a:p>
            <a:r>
              <a:rPr lang="en-GB"/>
              <a:t>Tuncer Baykas (Ofinno)</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smtClean="0"/>
              <a:pPr/>
              <a:t>‹#›</a:t>
            </a:fld>
            <a:endParaRPr lang="en-GB"/>
          </a:p>
        </p:txBody>
      </p:sp>
    </p:spTree>
    <p:extLst>
      <p:ext uri="{BB962C8B-B14F-4D97-AF65-F5344CB8AC3E}">
        <p14:creationId xmlns:p14="http://schemas.microsoft.com/office/powerpoint/2010/main" val="9320079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r>
              <a:rPr lang="en-US"/>
              <a:t>January 2023</a:t>
            </a:r>
            <a:endParaRPr lang="en-GB"/>
          </a:p>
        </p:txBody>
      </p:sp>
      <p:sp>
        <p:nvSpPr>
          <p:cNvPr id="4" name="Rectangle 4"/>
          <p:cNvSpPr>
            <a:spLocks noGrp="1" noChangeArrowheads="1"/>
          </p:cNvSpPr>
          <p:nvPr>
            <p:ph type="ftr" idx="11"/>
          </p:nvPr>
        </p:nvSpPr>
        <p:spPr>
          <a:ln/>
        </p:spPr>
        <p:txBody>
          <a:bodyPr/>
          <a:lstStyle>
            <a:lvl1pPr>
              <a:defRPr/>
            </a:lvl1pPr>
          </a:lstStyle>
          <a:p>
            <a:r>
              <a:rPr lang="en-GB"/>
              <a:t>Tuncer Baykas (Ofinno)</a:t>
            </a:r>
            <a:endParaRPr lang="en-GB" dirty="0"/>
          </a:p>
        </p:txBody>
      </p:sp>
      <p:sp>
        <p:nvSpPr>
          <p:cNvPr id="5" name="Rectangle 5"/>
          <p:cNvSpPr>
            <a:spLocks noGrp="1" noChangeArrowheads="1"/>
          </p:cNvSpPr>
          <p:nvPr>
            <p:ph type="sldNum" idx="12"/>
          </p:nvPr>
        </p:nvSpPr>
        <p:spPr>
          <a:ln/>
        </p:spPr>
        <p:txBody>
          <a:bodyPr/>
          <a:lstStyle>
            <a:lvl1pPr>
              <a:defRPr/>
            </a:lvl1pPr>
          </a:lstStyle>
          <a:p>
            <a:r>
              <a:rPr lang="en-GB"/>
              <a:t>Slide </a:t>
            </a:r>
            <a:fld id="{06B781AF-4CCF-49B0-A572-DE54FBE5D942}" type="slidenum">
              <a:rPr lang="en-GB" smtClean="0"/>
              <a:pPr/>
              <a:t>‹#›</a:t>
            </a:fld>
            <a:endParaRPr lang="en-GB"/>
          </a:p>
        </p:txBody>
      </p:sp>
    </p:spTree>
    <p:extLst>
      <p:ext uri="{BB962C8B-B14F-4D97-AF65-F5344CB8AC3E}">
        <p14:creationId xmlns:p14="http://schemas.microsoft.com/office/powerpoint/2010/main" val="32452031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r>
              <a:rPr lang="en-US"/>
              <a:t>January 2023</a:t>
            </a:r>
            <a:endParaRPr lang="en-GB"/>
          </a:p>
        </p:txBody>
      </p:sp>
      <p:sp>
        <p:nvSpPr>
          <p:cNvPr id="3" name="Rectangle 4"/>
          <p:cNvSpPr>
            <a:spLocks noGrp="1" noChangeArrowheads="1"/>
          </p:cNvSpPr>
          <p:nvPr>
            <p:ph type="ftr" idx="11"/>
          </p:nvPr>
        </p:nvSpPr>
        <p:spPr>
          <a:ln/>
        </p:spPr>
        <p:txBody>
          <a:bodyPr/>
          <a:lstStyle>
            <a:lvl1pPr>
              <a:defRPr/>
            </a:lvl1pPr>
          </a:lstStyle>
          <a:p>
            <a:r>
              <a:rPr lang="en-GB"/>
              <a:t>Tuncer Baykas (Ofinno)</a:t>
            </a:r>
            <a:endParaRPr lang="en-GB" dirty="0"/>
          </a:p>
        </p:txBody>
      </p:sp>
      <p:sp>
        <p:nvSpPr>
          <p:cNvPr id="4" name="Rectangle 5"/>
          <p:cNvSpPr>
            <a:spLocks noGrp="1" noChangeArrowheads="1"/>
          </p:cNvSpPr>
          <p:nvPr>
            <p:ph type="sldNum" idx="12"/>
          </p:nvPr>
        </p:nvSpPr>
        <p:spPr>
          <a:ln/>
        </p:spPr>
        <p:txBody>
          <a:bodyPr/>
          <a:lstStyle>
            <a:lvl1pPr>
              <a:defRPr/>
            </a:lvl1pPr>
          </a:lstStyle>
          <a:p>
            <a:r>
              <a:rPr lang="en-GB"/>
              <a:t>Slide </a:t>
            </a:r>
            <a:fld id="{F5D8E26B-7BCF-4D25-9C89-0168A6618F18}" type="slidenum">
              <a:rPr lang="en-GB" smtClean="0"/>
              <a:pPr/>
              <a:t>‹#›</a:t>
            </a:fld>
            <a:endParaRPr lang="en-GB"/>
          </a:p>
        </p:txBody>
      </p:sp>
    </p:spTree>
    <p:extLst>
      <p:ext uri="{BB962C8B-B14F-4D97-AF65-F5344CB8AC3E}">
        <p14:creationId xmlns:p14="http://schemas.microsoft.com/office/powerpoint/2010/main" val="28364504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January 2023</a:t>
            </a:r>
            <a:endParaRPr lang="en-GB"/>
          </a:p>
        </p:txBody>
      </p:sp>
      <p:sp>
        <p:nvSpPr>
          <p:cNvPr id="5" name="Rectangle 4"/>
          <p:cNvSpPr>
            <a:spLocks noGrp="1" noChangeArrowheads="1"/>
          </p:cNvSpPr>
          <p:nvPr>
            <p:ph type="ftr" idx="11"/>
          </p:nvPr>
        </p:nvSpPr>
        <p:spPr>
          <a:ln/>
        </p:spPr>
        <p:txBody>
          <a:bodyPr/>
          <a:lstStyle>
            <a:lvl1pPr>
              <a:defRPr/>
            </a:lvl1pPr>
          </a:lstStyle>
          <a:p>
            <a:r>
              <a:rPr lang="en-GB"/>
              <a:t>Tuncer Baykas (Ofinno)</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6B5E41C2-EF12-4EF2-8280-F2B4208277C2}" type="slidenum">
              <a:rPr lang="en-GB" smtClean="0"/>
              <a:pPr/>
              <a:t>‹#›</a:t>
            </a:fld>
            <a:endParaRPr lang="en-GB"/>
          </a:p>
        </p:txBody>
      </p:sp>
    </p:spTree>
    <p:extLst>
      <p:ext uri="{BB962C8B-B14F-4D97-AF65-F5344CB8AC3E}">
        <p14:creationId xmlns:p14="http://schemas.microsoft.com/office/powerpoint/2010/main" val="8472438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January 2023</a:t>
            </a:r>
            <a:endParaRPr lang="en-GB"/>
          </a:p>
        </p:txBody>
      </p:sp>
      <p:sp>
        <p:nvSpPr>
          <p:cNvPr id="5" name="Rectangle 4"/>
          <p:cNvSpPr>
            <a:spLocks noGrp="1" noChangeArrowheads="1"/>
          </p:cNvSpPr>
          <p:nvPr>
            <p:ph type="ftr" idx="11"/>
          </p:nvPr>
        </p:nvSpPr>
        <p:spPr>
          <a:ln/>
        </p:spPr>
        <p:txBody>
          <a:bodyPr/>
          <a:lstStyle>
            <a:lvl1pPr>
              <a:defRPr/>
            </a:lvl1pPr>
          </a:lstStyle>
          <a:p>
            <a:r>
              <a:rPr lang="en-GB"/>
              <a:t>Tuncer Baykas (Ofinno)</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9B0D65C8-A0CA-4DDA-83BB-897866218593}" type="slidenum">
              <a:rPr lang="en-GB" smtClean="0"/>
              <a:pPr/>
              <a:t>‹#›</a:t>
            </a:fld>
            <a:endParaRPr lang="en-GB"/>
          </a:p>
        </p:txBody>
      </p:sp>
    </p:spTree>
    <p:extLst>
      <p:ext uri="{BB962C8B-B14F-4D97-AF65-F5344CB8AC3E}">
        <p14:creationId xmlns:p14="http://schemas.microsoft.com/office/powerpoint/2010/main" val="1184787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1" y="685801"/>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1"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r>
              <a:rPr lang="en-US" dirty="0"/>
              <a:t>November 2024</a:t>
            </a:r>
            <a:endParaRPr lang="en-GB" dirty="0"/>
          </a:p>
        </p:txBody>
      </p:sp>
      <p:sp>
        <p:nvSpPr>
          <p:cNvPr id="1028" name="Rectangle 4"/>
          <p:cNvSpPr>
            <a:spLocks noGrp="1" noChangeArrowheads="1"/>
          </p:cNvSpPr>
          <p:nvPr>
            <p:ph type="ftr"/>
          </p:nvPr>
        </p:nvSpPr>
        <p:spPr bwMode="auto">
          <a:xfrm>
            <a:off x="7133167" y="6566694"/>
            <a:ext cx="424603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r>
              <a:rPr lang="en-GB" dirty="0"/>
              <a:t>Tuncer Baykas (</a:t>
            </a:r>
            <a:r>
              <a:rPr lang="en-GB" dirty="0" err="1"/>
              <a:t>Ofinno</a:t>
            </a:r>
            <a:r>
              <a:rPr lang="en-GB" dirty="0"/>
              <a:t>)</a:t>
            </a:r>
          </a:p>
        </p:txBody>
      </p:sp>
      <p:sp>
        <p:nvSpPr>
          <p:cNvPr id="1029" name="Rectangle 5"/>
          <p:cNvSpPr>
            <a:spLocks noGrp="1" noChangeArrowheads="1"/>
          </p:cNvSpPr>
          <p:nvPr>
            <p:ph type="sldNum"/>
          </p:nvPr>
        </p:nvSpPr>
        <p:spPr bwMode="auto">
          <a:xfrm>
            <a:off x="5676902" y="6558296"/>
            <a:ext cx="836082" cy="18466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r>
              <a:rPr lang="en-GB"/>
              <a:t>Slide </a:t>
            </a:r>
            <a:fld id="{D09C756B-EB39-4236-ADBB-73052B179AE4}" type="slidenum">
              <a:rPr lang="en-GB" smtClean="0"/>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31" name="Rectangle 7"/>
          <p:cNvSpPr>
            <a:spLocks noChangeArrowheads="1"/>
          </p:cNvSpPr>
          <p:nvPr/>
        </p:nvSpPr>
        <p:spPr bwMode="auto">
          <a:xfrm>
            <a:off x="929218" y="6558296"/>
            <a:ext cx="459315" cy="184666"/>
          </a:xfrm>
          <a:prstGeom prst="rect">
            <a:avLst/>
          </a:prstGeom>
          <a:noFill/>
          <a:ln w="9525">
            <a:noFill/>
            <a:round/>
            <a:headEnd/>
            <a:tailEnd/>
          </a:ln>
          <a:effectLst/>
        </p:spPr>
        <p:txBody>
          <a:bodyPr wrap="squar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 name="Date Placeholder 3"/>
          <p:cNvSpPr txBox="1">
            <a:spLocks/>
          </p:cNvSpPr>
          <p:nvPr/>
        </p:nvSpPr>
        <p:spPr bwMode="auto">
          <a:xfrm>
            <a:off x="4775200" y="357188"/>
            <a:ext cx="6496051"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a:solidFill>
                  <a:schemeClr val="tx1"/>
                </a:solidFill>
                <a:latin typeface="Times New Roman" pitchFamily="16" charset="0"/>
                <a:ea typeface="MS Gothic" charset="-128"/>
                <a:cs typeface="Arial Unicode MS" charset="0"/>
              </a:rPr>
              <a:t>doc.: IEEE 802.</a:t>
            </a:r>
            <a:r>
              <a:rPr lang="en-US" sz="1800" b="1" dirty="0">
                <a:solidFill>
                  <a:schemeClr val="tx1"/>
                </a:solidFill>
                <a:effectLst/>
              </a:rPr>
              <a:t>11-24-1945r0</a:t>
            </a:r>
            <a:endParaRPr lang="en-GB" sz="1800" b="1" dirty="0">
              <a:solidFill>
                <a:schemeClr val="tx1"/>
              </a:solidFill>
              <a:latin typeface="Times New Roman" pitchFamily="16" charset="0"/>
              <a:ea typeface="MS Gothic" charset="-128"/>
              <a:cs typeface="Arial Unicode MS" charset="0"/>
            </a:endParaRPr>
          </a:p>
        </p:txBody>
      </p:sp>
    </p:spTree>
    <p:extLst>
      <p:ext uri="{BB962C8B-B14F-4D97-AF65-F5344CB8AC3E}">
        <p14:creationId xmlns:p14="http://schemas.microsoft.com/office/powerpoint/2010/main" val="4009877954"/>
      </p:ext>
    </p:extLst>
  </p:cSld>
  <p:clrMap bg1="lt1" tx1="dk1" bg2="lt2" tx2="dk2" accent1="accent1" accent2="accent2" accent3="accent3" accent4="accent4" accent5="accent5" accent6="accent6" hlink="hlink" folHlink="folHlink"/>
  <p:sldLayoutIdLst>
    <p:sldLayoutId id="2147483735" r:id="rId1"/>
    <p:sldLayoutId id="2147483736" r:id="rId2"/>
    <p:sldLayoutId id="2147483737" r:id="rId3"/>
    <p:sldLayoutId id="2147483738" r:id="rId4"/>
    <p:sldLayoutId id="2147483739" r:id="rId5"/>
    <p:sldLayoutId id="2147483740" r:id="rId6"/>
    <p:sldLayoutId id="2147483741" r:id="rId7"/>
    <p:sldLayoutId id="2147483742" r:id="rId8"/>
    <p:sldLayoutId id="2147483743"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29218" y="674307"/>
            <a:ext cx="10363200" cy="749300"/>
          </a:xfrm>
          <a:ln/>
        </p:spPr>
        <p:txBody>
          <a:bodyPr>
            <a:norm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i="0" dirty="0">
                <a:solidFill>
                  <a:srgbClr val="000000"/>
                </a:solidFill>
                <a:effectLst/>
              </a:rPr>
              <a:t>802.19 WG  November 2024 Liaison Report</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2024-11-13</a:t>
            </a:r>
          </a:p>
        </p:txBody>
      </p:sp>
      <p:sp>
        <p:nvSpPr>
          <p:cNvPr id="6" name="Date Placeholder 3"/>
          <p:cNvSpPr>
            <a:spLocks noGrp="1"/>
          </p:cNvSpPr>
          <p:nvPr>
            <p:ph type="dt" idx="10"/>
          </p:nvPr>
        </p:nvSpPr>
        <p:spPr/>
        <p:txBody>
          <a:bodyPr/>
          <a:lstStyle/>
          <a:p>
            <a:r>
              <a:rPr lang="en-US" dirty="0"/>
              <a:t>November 2024</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a:extLst>
              <a:ext uri="{FF2B5EF4-FFF2-40B4-BE49-F238E27FC236}">
                <a16:creationId xmlns:a16="http://schemas.microsoft.com/office/drawing/2014/main" id="{AFC3DD29-9CAC-4260-9BE4-AE28C71128F4}"/>
              </a:ext>
            </a:extLst>
          </p:cNvPr>
          <p:cNvGraphicFramePr>
            <a:graphicFrameLocks noChangeAspect="1"/>
          </p:cNvGraphicFramePr>
          <p:nvPr>
            <p:extLst>
              <p:ext uri="{D42A27DB-BD31-4B8C-83A1-F6EECF244321}">
                <p14:modId xmlns:p14="http://schemas.microsoft.com/office/powerpoint/2010/main" val="2587987956"/>
              </p:ext>
            </p:extLst>
          </p:nvPr>
        </p:nvGraphicFramePr>
        <p:xfrm>
          <a:off x="989013" y="2384425"/>
          <a:ext cx="9761537" cy="3003550"/>
        </p:xfrm>
        <a:graphic>
          <a:graphicData uri="http://schemas.openxmlformats.org/presentationml/2006/ole">
            <mc:AlternateContent xmlns:mc="http://schemas.openxmlformats.org/markup-compatibility/2006">
              <mc:Choice xmlns:v="urn:schemas-microsoft-com:vml" Requires="v">
                <p:oleObj name="Document" r:id="rId3" imgW="8255780" imgH="2547135" progId="Word.Document.8">
                  <p:embed/>
                </p:oleObj>
              </mc:Choice>
              <mc:Fallback>
                <p:oleObj name="Document" r:id="rId3" imgW="8255780" imgH="2547135" progId="Word.Document.8">
                  <p:embed/>
                  <p:pic>
                    <p:nvPicPr>
                      <p:cNvPr id="9" name="Object 3">
                        <a:extLst>
                          <a:ext uri="{FF2B5EF4-FFF2-40B4-BE49-F238E27FC236}">
                            <a16:creationId xmlns:a16="http://schemas.microsoft.com/office/drawing/2014/main" id="{AFC3DD29-9CAC-4260-9BE4-AE28C71128F4}"/>
                          </a:ext>
                        </a:extLst>
                      </p:cNvPr>
                      <p:cNvPicPr>
                        <a:picLocks noChangeAspect="1" noChangeArrowheads="1"/>
                      </p:cNvPicPr>
                      <p:nvPr/>
                    </p:nvPicPr>
                    <p:blipFill>
                      <a:blip r:embed="rId4"/>
                      <a:srcRect/>
                      <a:stretch>
                        <a:fillRect/>
                      </a:stretch>
                    </p:blipFill>
                    <p:spPr bwMode="auto">
                      <a:xfrm>
                        <a:off x="989013" y="2384425"/>
                        <a:ext cx="9761537" cy="3003550"/>
                      </a:xfrm>
                      <a:prstGeom prst="rect">
                        <a:avLst/>
                      </a:prstGeom>
                      <a:noFill/>
                    </p:spPr>
                  </p:pic>
                </p:oleObj>
              </mc:Fallback>
            </mc:AlternateContent>
          </a:graphicData>
        </a:graphic>
      </p:graphicFrame>
      <p:sp>
        <p:nvSpPr>
          <p:cNvPr id="2" name="Footer Placeholder 1">
            <a:extLst>
              <a:ext uri="{FF2B5EF4-FFF2-40B4-BE49-F238E27FC236}">
                <a16:creationId xmlns:a16="http://schemas.microsoft.com/office/drawing/2014/main" id="{33DA98C5-8FA1-7F0F-88B8-A194A982B9B8}"/>
              </a:ext>
            </a:extLst>
          </p:cNvPr>
          <p:cNvSpPr>
            <a:spLocks noGrp="1"/>
          </p:cNvSpPr>
          <p:nvPr>
            <p:ph type="ftr" idx="11"/>
          </p:nvPr>
        </p:nvSpPr>
        <p:spPr/>
        <p:txBody>
          <a:bodyPr/>
          <a:lstStyle/>
          <a:p>
            <a:r>
              <a:rPr lang="en-GB" dirty="0"/>
              <a:t>Tuncer Baykas (</a:t>
            </a:r>
            <a:r>
              <a:rPr lang="en-GB" dirty="0" err="1"/>
              <a:t>Ofinno</a:t>
            </a:r>
            <a:r>
              <a:rPr lang="en-GB" dirty="0"/>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normAutofit fontScale="90000"/>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IEEE 802.19 Overview</a:t>
            </a:r>
          </a:p>
        </p:txBody>
      </p:sp>
      <p:sp>
        <p:nvSpPr>
          <p:cNvPr id="4" name="Date Placeholder 3"/>
          <p:cNvSpPr>
            <a:spLocks noGrp="1"/>
          </p:cNvSpPr>
          <p:nvPr>
            <p:ph type="dt" idx="10"/>
          </p:nvPr>
        </p:nvSpPr>
        <p:spPr/>
        <p:txBody>
          <a:bodyPr/>
          <a:lstStyle/>
          <a:p>
            <a:r>
              <a:rPr lang="en-US" dirty="0"/>
              <a:t>May 2024</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2" name="Footer Placeholder 1">
            <a:extLst>
              <a:ext uri="{FF2B5EF4-FFF2-40B4-BE49-F238E27FC236}">
                <a16:creationId xmlns:a16="http://schemas.microsoft.com/office/drawing/2014/main" id="{CB63D567-62FD-4949-DA21-50CC6745EDED}"/>
              </a:ext>
            </a:extLst>
          </p:cNvPr>
          <p:cNvSpPr>
            <a:spLocks noGrp="1"/>
          </p:cNvSpPr>
          <p:nvPr>
            <p:ph type="ftr" idx="11"/>
          </p:nvPr>
        </p:nvSpPr>
        <p:spPr/>
        <p:txBody>
          <a:bodyPr/>
          <a:lstStyle/>
          <a:p>
            <a:r>
              <a:rPr lang="en-GB" dirty="0"/>
              <a:t>Tuncer Baykas (</a:t>
            </a:r>
            <a:r>
              <a:rPr lang="en-GB" dirty="0" err="1"/>
              <a:t>Ofinno</a:t>
            </a:r>
            <a:r>
              <a:rPr lang="en-GB" dirty="0"/>
              <a:t>)</a:t>
            </a:r>
          </a:p>
        </p:txBody>
      </p:sp>
      <p:sp>
        <p:nvSpPr>
          <p:cNvPr id="5" name="Content Placeholder 4">
            <a:extLst>
              <a:ext uri="{FF2B5EF4-FFF2-40B4-BE49-F238E27FC236}">
                <a16:creationId xmlns:a16="http://schemas.microsoft.com/office/drawing/2014/main" id="{7BBF4F36-0B54-E231-3296-454318BFC1D7}"/>
              </a:ext>
            </a:extLst>
          </p:cNvPr>
          <p:cNvSpPr>
            <a:spLocks noGrp="1"/>
          </p:cNvSpPr>
          <p:nvPr>
            <p:ph idx="1"/>
          </p:nvPr>
        </p:nvSpPr>
        <p:spPr>
          <a:xfrm>
            <a:off x="952501" y="1372393"/>
            <a:ext cx="10744199" cy="4113213"/>
          </a:xfrm>
        </p:spPr>
        <p:txBody>
          <a:bodyPr/>
          <a:lstStyle/>
          <a:p>
            <a:pPr marL="0">
              <a:buFont typeface="Arial" panose="020B0604020202020204" pitchFamily="34" charset="0"/>
              <a:buChar char="•"/>
            </a:pPr>
            <a:r>
              <a:rPr lang="en-US" b="0" i="0" dirty="0">
                <a:solidFill>
                  <a:schemeClr val="tx1"/>
                </a:solidFill>
                <a:effectLst/>
                <a:latin typeface="+mj-lt"/>
              </a:rPr>
              <a:t>IEEE 802.19 group reviews coexistence assessment documents (CAD) produced by working groups developing new wireless standards for unlicensed devices.</a:t>
            </a:r>
          </a:p>
          <a:p>
            <a:pPr marL="0">
              <a:buFont typeface="Arial" panose="020B0604020202020204" pitchFamily="34" charset="0"/>
              <a:buChar char="•"/>
            </a:pPr>
            <a:r>
              <a:rPr lang="en-US" b="0" i="0" dirty="0">
                <a:solidFill>
                  <a:schemeClr val="tx1"/>
                </a:solidFill>
                <a:effectLst/>
                <a:latin typeface="+mj-lt"/>
              </a:rPr>
              <a:t>IEEE 802.19 develops standards for coexistence between wireless standards of unlicensed devices.</a:t>
            </a:r>
          </a:p>
          <a:p>
            <a:pPr marL="0">
              <a:buFont typeface="Arial" panose="020B0604020202020204" pitchFamily="34" charset="0"/>
              <a:buChar char="•"/>
            </a:pPr>
            <a:r>
              <a:rPr lang="en-US" b="0" dirty="0">
                <a:solidFill>
                  <a:schemeClr val="tx1"/>
                </a:solidFill>
                <a:latin typeface="+mj-lt"/>
              </a:rPr>
              <a:t>Meeting times: Monday PM3 and Thursday PM3 (6:30 PM). </a:t>
            </a:r>
          </a:p>
          <a:p>
            <a:pPr marL="0">
              <a:buFont typeface="Arial" panose="020B0604020202020204" pitchFamily="34" charset="0"/>
              <a:buChar char="•"/>
            </a:pPr>
            <a:endParaRPr lang="en-US" b="0" i="0" dirty="0">
              <a:solidFill>
                <a:schemeClr val="tx1"/>
              </a:solidFill>
              <a:effectLst/>
              <a:latin typeface="+mj-lt"/>
            </a:endParaRPr>
          </a:p>
          <a:p>
            <a:pPr marL="0" indent="0"/>
            <a:br>
              <a:rPr lang="en-US" b="1" i="0" dirty="0">
                <a:solidFill>
                  <a:srgbClr val="006699"/>
                </a:solidFill>
                <a:effectLst/>
                <a:latin typeface="+mj-lt"/>
              </a:rPr>
            </a:br>
            <a:endParaRPr lang="en-US" dirty="0">
              <a:latin typeface="+mj-lt"/>
            </a:endParaRPr>
          </a:p>
        </p:txBody>
      </p:sp>
      <p:graphicFrame>
        <p:nvGraphicFramePr>
          <p:cNvPr id="3" name="Table 7">
            <a:extLst>
              <a:ext uri="{FF2B5EF4-FFF2-40B4-BE49-F238E27FC236}">
                <a16:creationId xmlns:a16="http://schemas.microsoft.com/office/drawing/2014/main" id="{926C172B-9EBE-5C48-7AA7-89560E07C2D2}"/>
              </a:ext>
            </a:extLst>
          </p:cNvPr>
          <p:cNvGraphicFramePr>
            <a:graphicFrameLocks/>
          </p:cNvGraphicFramePr>
          <p:nvPr>
            <p:extLst>
              <p:ext uri="{D42A27DB-BD31-4B8C-83A1-F6EECF244321}">
                <p14:modId xmlns:p14="http://schemas.microsoft.com/office/powerpoint/2010/main" val="2097611490"/>
              </p:ext>
            </p:extLst>
          </p:nvPr>
        </p:nvGraphicFramePr>
        <p:xfrm>
          <a:off x="1752600" y="3794759"/>
          <a:ext cx="8288336" cy="2377440"/>
        </p:xfrm>
        <a:graphic>
          <a:graphicData uri="http://schemas.openxmlformats.org/drawingml/2006/table">
            <a:tbl>
              <a:tblPr firstRow="1" bandRow="1">
                <a:tableStyleId>{21E4AEA4-8DFA-4A89-87EB-49C32662AFE0}</a:tableStyleId>
              </a:tblPr>
              <a:tblGrid>
                <a:gridCol w="4144168">
                  <a:extLst>
                    <a:ext uri="{9D8B030D-6E8A-4147-A177-3AD203B41FA5}">
                      <a16:colId xmlns:a16="http://schemas.microsoft.com/office/drawing/2014/main" val="189339927"/>
                    </a:ext>
                  </a:extLst>
                </a:gridCol>
                <a:gridCol w="4144168">
                  <a:extLst>
                    <a:ext uri="{9D8B030D-6E8A-4147-A177-3AD203B41FA5}">
                      <a16:colId xmlns:a16="http://schemas.microsoft.com/office/drawing/2014/main" val="1781321727"/>
                    </a:ext>
                  </a:extLst>
                </a:gridCol>
              </a:tblGrid>
              <a:tr h="370840">
                <a:tc>
                  <a:txBody>
                    <a:bodyPr/>
                    <a:lstStyle/>
                    <a:p>
                      <a:r>
                        <a:rPr lang="en-US" sz="2000" dirty="0">
                          <a:latin typeface="Calibri" panose="020F0502020204030204" pitchFamily="34" charset="0"/>
                          <a:cs typeface="Calibri" panose="020F0502020204030204" pitchFamily="34" charset="0"/>
                        </a:rPr>
                        <a:t>Position</a:t>
                      </a:r>
                    </a:p>
                  </a:txBody>
                  <a:tcPr/>
                </a:tc>
                <a:tc>
                  <a:txBody>
                    <a:bodyPr/>
                    <a:lstStyle/>
                    <a:p>
                      <a:r>
                        <a:rPr lang="en-US" sz="2000" dirty="0">
                          <a:latin typeface="Calibri" panose="020F0502020204030204" pitchFamily="34" charset="0"/>
                          <a:cs typeface="Calibri" panose="020F0502020204030204" pitchFamily="34" charset="0"/>
                        </a:rPr>
                        <a:t>Person</a:t>
                      </a:r>
                    </a:p>
                  </a:txBody>
                  <a:tcPr/>
                </a:tc>
                <a:extLst>
                  <a:ext uri="{0D108BD9-81ED-4DB2-BD59-A6C34878D82A}">
                    <a16:rowId xmlns:a16="http://schemas.microsoft.com/office/drawing/2014/main" val="1368241674"/>
                  </a:ext>
                </a:extLst>
              </a:tr>
              <a:tr h="370840">
                <a:tc>
                  <a:txBody>
                    <a:bodyPr/>
                    <a:lstStyle/>
                    <a:p>
                      <a:r>
                        <a:rPr lang="en-US" sz="2000" dirty="0">
                          <a:latin typeface="Calibri" panose="020F0502020204030204" pitchFamily="34" charset="0"/>
                          <a:cs typeface="Calibri" panose="020F0502020204030204" pitchFamily="34" charset="0"/>
                        </a:rPr>
                        <a:t>Working Group Chair</a:t>
                      </a:r>
                    </a:p>
                  </a:txBody>
                  <a:tcPr/>
                </a:tc>
                <a:tc>
                  <a:txBody>
                    <a:bodyPr/>
                    <a:lstStyle/>
                    <a:p>
                      <a:r>
                        <a:rPr lang="en-US" sz="2000" dirty="0">
                          <a:latin typeface="Calibri" panose="020F0502020204030204" pitchFamily="34" charset="0"/>
                          <a:cs typeface="Calibri" panose="020F0502020204030204" pitchFamily="34" charset="0"/>
                        </a:rPr>
                        <a:t>Tuncer Baykas (</a:t>
                      </a:r>
                      <a:r>
                        <a:rPr lang="en-US" sz="2000" dirty="0" err="1">
                          <a:latin typeface="Calibri" panose="020F0502020204030204" pitchFamily="34" charset="0"/>
                          <a:cs typeface="Calibri" panose="020F0502020204030204" pitchFamily="34" charset="0"/>
                        </a:rPr>
                        <a:t>Ofinno</a:t>
                      </a:r>
                      <a:r>
                        <a:rPr lang="en-US" sz="2000" dirty="0">
                          <a:latin typeface="Calibri" panose="020F0502020204030204" pitchFamily="34" charset="0"/>
                          <a:cs typeface="Calibri" panose="020F0502020204030204" pitchFamily="34" charset="0"/>
                        </a:rPr>
                        <a:t>) </a:t>
                      </a:r>
                    </a:p>
                  </a:txBody>
                  <a:tcPr/>
                </a:tc>
                <a:extLst>
                  <a:ext uri="{0D108BD9-81ED-4DB2-BD59-A6C34878D82A}">
                    <a16:rowId xmlns:a16="http://schemas.microsoft.com/office/drawing/2014/main" val="271438856"/>
                  </a:ext>
                </a:extLst>
              </a:tr>
              <a:tr h="370840">
                <a:tc>
                  <a:txBody>
                    <a:bodyPr/>
                    <a:lstStyle/>
                    <a:p>
                      <a:r>
                        <a:rPr lang="en-US" sz="2000" dirty="0">
                          <a:latin typeface="Calibri" panose="020F0502020204030204" pitchFamily="34" charset="0"/>
                          <a:cs typeface="Calibri" panose="020F0502020204030204" pitchFamily="34" charset="0"/>
                        </a:rPr>
                        <a:t>Working Group Vice Chair</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Steve </a:t>
                      </a:r>
                      <a:r>
                        <a:rPr lang="en-US" sz="2000" dirty="0" err="1">
                          <a:latin typeface="Calibri" panose="020F0502020204030204" pitchFamily="34" charset="0"/>
                          <a:cs typeface="Calibri" panose="020F0502020204030204" pitchFamily="34" charset="0"/>
                        </a:rPr>
                        <a:t>Shellhammer</a:t>
                      </a:r>
                      <a:r>
                        <a:rPr lang="en-US" sz="2000" dirty="0">
                          <a:latin typeface="Calibri" panose="020F0502020204030204" pitchFamily="34" charset="0"/>
                          <a:cs typeface="Calibri" panose="020F0502020204030204" pitchFamily="34" charset="0"/>
                        </a:rPr>
                        <a:t> (Qualcomm)</a:t>
                      </a:r>
                    </a:p>
                  </a:txBody>
                  <a:tcPr/>
                </a:tc>
                <a:extLst>
                  <a:ext uri="{0D108BD9-81ED-4DB2-BD59-A6C34878D82A}">
                    <a16:rowId xmlns:a16="http://schemas.microsoft.com/office/drawing/2014/main" val="1117612258"/>
                  </a:ext>
                </a:extLst>
              </a:tr>
              <a:tr h="370840">
                <a:tc>
                  <a:txBody>
                    <a:bodyPr/>
                    <a:lstStyle/>
                    <a:p>
                      <a:r>
                        <a:rPr lang="en-US" sz="2000" dirty="0">
                          <a:latin typeface="Calibri" panose="020F0502020204030204" pitchFamily="34" charset="0"/>
                          <a:cs typeface="Calibri" panose="020F0502020204030204" pitchFamily="34" charset="0"/>
                        </a:rPr>
                        <a:t>Work Group Secretary</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err="1">
                          <a:latin typeface="Calibri" panose="020F0502020204030204" pitchFamily="34" charset="0"/>
                          <a:cs typeface="Calibri" panose="020F0502020204030204" pitchFamily="34" charset="0"/>
                        </a:rPr>
                        <a:t>Yukimasa</a:t>
                      </a:r>
                      <a:r>
                        <a:rPr lang="en-US" sz="2000" dirty="0">
                          <a:latin typeface="Calibri" panose="020F0502020204030204" pitchFamily="34" charset="0"/>
                          <a:cs typeface="Calibri" panose="020F0502020204030204" pitchFamily="34" charset="0"/>
                        </a:rPr>
                        <a:t> Nagai (Mitsubishi Electric)</a:t>
                      </a:r>
                    </a:p>
                  </a:txBody>
                  <a:tcPr/>
                </a:tc>
                <a:extLst>
                  <a:ext uri="{0D108BD9-81ED-4DB2-BD59-A6C34878D82A}">
                    <a16:rowId xmlns:a16="http://schemas.microsoft.com/office/drawing/2014/main" val="2408979462"/>
                  </a:ext>
                </a:extLst>
              </a:tr>
              <a:tr h="370840">
                <a:tc>
                  <a:txBody>
                    <a:bodyPr/>
                    <a:lstStyle/>
                    <a:p>
                      <a:r>
                        <a:rPr lang="en-US" sz="2000" dirty="0">
                          <a:latin typeface="Calibri" panose="020F0502020204030204" pitchFamily="34" charset="0"/>
                          <a:cs typeface="Calibri" panose="020F0502020204030204" pitchFamily="34" charset="0"/>
                        </a:rPr>
                        <a:t>Task Group 3a Chair</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Ben Rolfe (Blind Creek Associates)</a:t>
                      </a:r>
                    </a:p>
                  </a:txBody>
                  <a:tcPr/>
                </a:tc>
                <a:extLst>
                  <a:ext uri="{0D108BD9-81ED-4DB2-BD59-A6C34878D82A}">
                    <a16:rowId xmlns:a16="http://schemas.microsoft.com/office/drawing/2014/main" val="1726122403"/>
                  </a:ext>
                </a:extLst>
              </a:tr>
              <a:tr h="370840">
                <a:tc>
                  <a:txBody>
                    <a:bodyPr/>
                    <a:lstStyle/>
                    <a:p>
                      <a:r>
                        <a:rPr lang="en-US" sz="2000" dirty="0">
                          <a:latin typeface="Calibri" panose="020F0502020204030204" pitchFamily="34" charset="0"/>
                          <a:cs typeface="Calibri" panose="020F0502020204030204" pitchFamily="34" charset="0"/>
                        </a:rPr>
                        <a:t>Liaison To/From 802.11</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Tuncer Baykas (Ofinno)</a:t>
                      </a:r>
                    </a:p>
                  </a:txBody>
                  <a:tcPr/>
                </a:tc>
                <a:extLst>
                  <a:ext uri="{0D108BD9-81ED-4DB2-BD59-A6C34878D82A}">
                    <a16:rowId xmlns:a16="http://schemas.microsoft.com/office/drawing/2014/main" val="1369687732"/>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4BEFBA7E-FAE2-F78B-0BAE-25FB186B7826}"/>
              </a:ext>
            </a:extLst>
          </p:cNvPr>
          <p:cNvSpPr>
            <a:spLocks noGrp="1"/>
          </p:cNvSpPr>
          <p:nvPr>
            <p:ph type="dt" idx="10"/>
          </p:nvPr>
        </p:nvSpPr>
        <p:spPr/>
        <p:txBody>
          <a:bodyPr/>
          <a:lstStyle/>
          <a:p>
            <a:r>
              <a:rPr lang="en-US" dirty="0"/>
              <a:t>November 2024</a:t>
            </a:r>
            <a:endParaRPr lang="en-GB" dirty="0"/>
          </a:p>
        </p:txBody>
      </p:sp>
      <p:sp>
        <p:nvSpPr>
          <p:cNvPr id="5" name="Footer Placeholder 4">
            <a:extLst>
              <a:ext uri="{FF2B5EF4-FFF2-40B4-BE49-F238E27FC236}">
                <a16:creationId xmlns:a16="http://schemas.microsoft.com/office/drawing/2014/main" id="{EB59ACD1-9C33-02B7-EC18-771839F040B1}"/>
              </a:ext>
            </a:extLst>
          </p:cNvPr>
          <p:cNvSpPr>
            <a:spLocks noGrp="1"/>
          </p:cNvSpPr>
          <p:nvPr>
            <p:ph type="ftr" idx="11"/>
          </p:nvPr>
        </p:nvSpPr>
        <p:spPr/>
        <p:txBody>
          <a:bodyPr/>
          <a:lstStyle/>
          <a:p>
            <a:r>
              <a:rPr lang="en-GB"/>
              <a:t>Tuncer Baykas (Ofinno)</a:t>
            </a:r>
            <a:endParaRPr lang="en-GB" dirty="0"/>
          </a:p>
        </p:txBody>
      </p:sp>
      <p:sp>
        <p:nvSpPr>
          <p:cNvPr id="6" name="Slide Number Placeholder 5">
            <a:extLst>
              <a:ext uri="{FF2B5EF4-FFF2-40B4-BE49-F238E27FC236}">
                <a16:creationId xmlns:a16="http://schemas.microsoft.com/office/drawing/2014/main" id="{97D1FEEA-2D54-A8F4-B71F-5B6279ADB98D}"/>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7" name="Title 1">
            <a:extLst>
              <a:ext uri="{FF2B5EF4-FFF2-40B4-BE49-F238E27FC236}">
                <a16:creationId xmlns:a16="http://schemas.microsoft.com/office/drawing/2014/main" id="{2D03C1B9-7403-0407-5658-ABD7ABA12253}"/>
              </a:ext>
            </a:extLst>
          </p:cNvPr>
          <p:cNvSpPr>
            <a:spLocks noGrp="1"/>
          </p:cNvSpPr>
          <p:nvPr>
            <p:ph type="title"/>
          </p:nvPr>
        </p:nvSpPr>
        <p:spPr>
          <a:xfrm>
            <a:off x="743372" y="731522"/>
            <a:ext cx="10454909" cy="1136227"/>
          </a:xfrm>
        </p:spPr>
        <p:txBody>
          <a:bodyPr/>
          <a:lstStyle/>
          <a:p>
            <a:r>
              <a:rPr lang="en-US" sz="3200" dirty="0"/>
              <a:t>Coexistence Assessment Documents</a:t>
            </a:r>
          </a:p>
        </p:txBody>
      </p:sp>
      <p:sp>
        <p:nvSpPr>
          <p:cNvPr id="3" name="Content Placeholder 2">
            <a:extLst>
              <a:ext uri="{FF2B5EF4-FFF2-40B4-BE49-F238E27FC236}">
                <a16:creationId xmlns:a16="http://schemas.microsoft.com/office/drawing/2014/main" id="{F5EB4504-AB26-1302-9AC9-56110D8EB187}"/>
              </a:ext>
            </a:extLst>
          </p:cNvPr>
          <p:cNvSpPr txBox="1">
            <a:spLocks/>
          </p:cNvSpPr>
          <p:nvPr/>
        </p:nvSpPr>
        <p:spPr bwMode="auto">
          <a:xfrm>
            <a:off x="1295400" y="1977606"/>
            <a:ext cx="9448800" cy="4765356"/>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spcAft>
                <a:spcPts val="0"/>
              </a:spcAft>
            </a:pPr>
            <a:r>
              <a:rPr lang="en-US" sz="2000" b="0" kern="0" dirty="0">
                <a:solidFill>
                  <a:srgbClr val="222222"/>
                </a:solidFill>
                <a:highlight>
                  <a:srgbClr val="FFFFFF"/>
                </a:highlight>
                <a:latin typeface="Arial" panose="020B0604020202020204" pitchFamily="34" charset="0"/>
              </a:rPr>
              <a:t>       No ballots before November meeting.</a:t>
            </a:r>
          </a:p>
          <a:p>
            <a:endParaRPr lang="en-US" kern="0" dirty="0"/>
          </a:p>
        </p:txBody>
      </p:sp>
    </p:spTree>
    <p:extLst>
      <p:ext uri="{BB962C8B-B14F-4D97-AF65-F5344CB8AC3E}">
        <p14:creationId xmlns:p14="http://schemas.microsoft.com/office/powerpoint/2010/main" val="2602274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4BEFBA7E-FAE2-F78B-0BAE-25FB186B7826}"/>
              </a:ext>
            </a:extLst>
          </p:cNvPr>
          <p:cNvSpPr>
            <a:spLocks noGrp="1"/>
          </p:cNvSpPr>
          <p:nvPr>
            <p:ph type="dt" idx="10"/>
          </p:nvPr>
        </p:nvSpPr>
        <p:spPr/>
        <p:txBody>
          <a:bodyPr/>
          <a:lstStyle/>
          <a:p>
            <a:r>
              <a:rPr lang="en-US" dirty="0"/>
              <a:t>July 2024</a:t>
            </a:r>
            <a:endParaRPr lang="en-GB" dirty="0"/>
          </a:p>
        </p:txBody>
      </p:sp>
      <p:sp>
        <p:nvSpPr>
          <p:cNvPr id="5" name="Footer Placeholder 4">
            <a:extLst>
              <a:ext uri="{FF2B5EF4-FFF2-40B4-BE49-F238E27FC236}">
                <a16:creationId xmlns:a16="http://schemas.microsoft.com/office/drawing/2014/main" id="{EB59ACD1-9C33-02B7-EC18-771839F040B1}"/>
              </a:ext>
            </a:extLst>
          </p:cNvPr>
          <p:cNvSpPr>
            <a:spLocks noGrp="1"/>
          </p:cNvSpPr>
          <p:nvPr>
            <p:ph type="ftr" idx="11"/>
          </p:nvPr>
        </p:nvSpPr>
        <p:spPr/>
        <p:txBody>
          <a:bodyPr/>
          <a:lstStyle/>
          <a:p>
            <a:r>
              <a:rPr lang="en-GB"/>
              <a:t>Tuncer Baykas (Ofinno)</a:t>
            </a:r>
            <a:endParaRPr lang="en-GB" dirty="0"/>
          </a:p>
        </p:txBody>
      </p:sp>
      <p:sp>
        <p:nvSpPr>
          <p:cNvPr id="6" name="Slide Number Placeholder 5">
            <a:extLst>
              <a:ext uri="{FF2B5EF4-FFF2-40B4-BE49-F238E27FC236}">
                <a16:creationId xmlns:a16="http://schemas.microsoft.com/office/drawing/2014/main" id="{97D1FEEA-2D54-A8F4-B71F-5B6279ADB98D}"/>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7" name="Title 1">
            <a:extLst>
              <a:ext uri="{FF2B5EF4-FFF2-40B4-BE49-F238E27FC236}">
                <a16:creationId xmlns:a16="http://schemas.microsoft.com/office/drawing/2014/main" id="{2D03C1B9-7403-0407-5658-ABD7ABA12253}"/>
              </a:ext>
            </a:extLst>
          </p:cNvPr>
          <p:cNvSpPr>
            <a:spLocks noGrp="1"/>
          </p:cNvSpPr>
          <p:nvPr>
            <p:ph type="title"/>
          </p:nvPr>
        </p:nvSpPr>
        <p:spPr>
          <a:xfrm>
            <a:off x="743372" y="731523"/>
            <a:ext cx="10454909" cy="716278"/>
          </a:xfrm>
        </p:spPr>
        <p:txBody>
          <a:bodyPr/>
          <a:lstStyle/>
          <a:p>
            <a:r>
              <a:rPr lang="en-US" sz="3200" dirty="0"/>
              <a:t>802.19.3a Task Group</a:t>
            </a:r>
          </a:p>
        </p:txBody>
      </p:sp>
      <p:sp>
        <p:nvSpPr>
          <p:cNvPr id="3" name="Content Placeholder 2">
            <a:extLst>
              <a:ext uri="{FF2B5EF4-FFF2-40B4-BE49-F238E27FC236}">
                <a16:creationId xmlns:a16="http://schemas.microsoft.com/office/drawing/2014/main" id="{F5EB4504-AB26-1302-9AC9-56110D8EB187}"/>
              </a:ext>
            </a:extLst>
          </p:cNvPr>
          <p:cNvSpPr txBox="1">
            <a:spLocks/>
          </p:cNvSpPr>
          <p:nvPr/>
        </p:nvSpPr>
        <p:spPr bwMode="auto">
          <a:xfrm>
            <a:off x="228599" y="1511030"/>
            <a:ext cx="10969682" cy="4765356"/>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a:spcAft>
                <a:spcPts val="0"/>
              </a:spcAft>
            </a:pPr>
            <a:r>
              <a:rPr lang="en-US" sz="2000" kern="0" dirty="0"/>
              <a:t>Scope of the project: This amendment updates and expands coexistence recommendations to address new market requirements, increasing data traffic, greater device density of devices, and increased potential for congestion based on both IEEE Std 802.11-2020 and IEEE Std 802.15.4 sub-1 GHz standards.</a:t>
            </a:r>
          </a:p>
          <a:p>
            <a:pPr marL="0">
              <a:spcAft>
                <a:spcPts val="0"/>
              </a:spcAft>
            </a:pPr>
            <a:endParaRPr lang="en-US" sz="2000" kern="0" dirty="0"/>
          </a:p>
          <a:p>
            <a:pPr marL="0">
              <a:spcAft>
                <a:spcPts val="0"/>
              </a:spcAft>
            </a:pPr>
            <a:r>
              <a:rPr lang="en-US" altLang="en-US" sz="2000" dirty="0"/>
              <a:t>19-24/0038, </a:t>
            </a:r>
            <a:r>
              <a:rPr lang="en-US" sz="2000" kern="0" dirty="0"/>
              <a:t>“</a:t>
            </a:r>
            <a:r>
              <a:rPr lang="en-US" sz="2000" kern="1200" dirty="0">
                <a:solidFill>
                  <a:schemeClr val="dk1"/>
                </a:solidFill>
                <a:latin typeface="+mn-lt"/>
                <a:ea typeface="+mn-ea"/>
                <a:cs typeface="+mn-cs"/>
              </a:rPr>
              <a:t>Measurement results of radio noise over Sub-1 GHz band emitted from mini PC and laptop PC</a:t>
            </a:r>
            <a:r>
              <a:rPr lang="en-US" sz="2000" kern="0" dirty="0"/>
              <a:t>”  </a:t>
            </a:r>
            <a:r>
              <a:rPr lang="en-US" sz="2000" kern="0" dirty="0" err="1"/>
              <a:t>Kazuni</a:t>
            </a:r>
            <a:r>
              <a:rPr lang="en-US" sz="2000" kern="0" dirty="0"/>
              <a:t> </a:t>
            </a:r>
            <a:r>
              <a:rPr lang="en-US" sz="2000" kern="0" dirty="0" err="1"/>
              <a:t>Yato</a:t>
            </a:r>
            <a:r>
              <a:rPr lang="en-US" sz="2000" kern="0" dirty="0"/>
              <a:t> et. al. </a:t>
            </a:r>
          </a:p>
          <a:p>
            <a:pPr marL="0">
              <a:spcAft>
                <a:spcPts val="0"/>
              </a:spcAft>
            </a:pPr>
            <a:endParaRPr lang="en-US" sz="2000" kern="0" dirty="0"/>
          </a:p>
          <a:p>
            <a:pPr marL="0">
              <a:spcAft>
                <a:spcPts val="0"/>
              </a:spcAft>
            </a:pPr>
            <a:r>
              <a:rPr lang="en-US" sz="2000" kern="0" dirty="0"/>
              <a:t>19-24/0032,	“IEEE 802.11ah and IEEE 802.15.4g SUN OFDM PHY Coexistence Simulation” </a:t>
            </a:r>
            <a:r>
              <a:rPr lang="en-US" sz="2000" kern="0" dirty="0" err="1"/>
              <a:t>Takenoro</a:t>
            </a:r>
            <a:r>
              <a:rPr lang="en-US" sz="2000" kern="0" dirty="0"/>
              <a:t> Sumi et. al</a:t>
            </a:r>
          </a:p>
          <a:p>
            <a:pPr>
              <a:spcAft>
                <a:spcPts val="0"/>
              </a:spcAft>
            </a:pPr>
            <a:endParaRPr lang="en-US" sz="2000" kern="0" dirty="0"/>
          </a:p>
          <a:p>
            <a:pPr>
              <a:spcAft>
                <a:spcPts val="0"/>
              </a:spcAft>
            </a:pPr>
            <a:endParaRPr lang="en-US" sz="2000" kern="0" dirty="0"/>
          </a:p>
          <a:p>
            <a:pPr>
              <a:spcAft>
                <a:spcPts val="0"/>
              </a:spcAft>
            </a:pPr>
            <a:endParaRPr lang="en-US" kern="0" dirty="0"/>
          </a:p>
        </p:txBody>
      </p:sp>
    </p:spTree>
    <p:extLst>
      <p:ext uri="{BB962C8B-B14F-4D97-AF65-F5344CB8AC3E}">
        <p14:creationId xmlns:p14="http://schemas.microsoft.com/office/powerpoint/2010/main" val="1887697473"/>
      </p:ext>
    </p:extLst>
  </p:cSld>
  <p:clrMapOvr>
    <a:masterClrMapping/>
  </p:clrMapOvr>
</p:sld>
</file>

<file path=ppt/theme/theme1.xml><?xml version="1.0" encoding="utf-8"?>
<a:theme xmlns:a="http://schemas.openxmlformats.org/drawingml/2006/main" name="802-11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89C679E-BCDB-4A5C-A38F-ECA97E9DDB64}">
  <ds:schemaRefs>
    <ds:schemaRef ds:uri="http://purl.org/dc/dcmitype/"/>
    <ds:schemaRef ds:uri="http://schemas.openxmlformats.org/package/2006/metadata/core-properties"/>
    <ds:schemaRef ds:uri="http://purl.org/dc/terms/"/>
    <ds:schemaRef ds:uri="ba37140e-f4c5-4a6c-a9b4-20a691ce6c8a"/>
    <ds:schemaRef ds:uri="http://schemas.microsoft.com/office/2006/documentManagement/types"/>
    <ds:schemaRef ds:uri="http://schemas.microsoft.com/office/2006/metadata/properties"/>
    <ds:schemaRef ds:uri="cc9c437c-ae0c-4066-8d90-a0f7de786127"/>
    <ds:schemaRef ds:uri="http://purl.org/dc/elements/1.1/"/>
    <ds:schemaRef ds:uri="http://schemas.microsoft.com/office/infopath/2007/PartnerControls"/>
    <ds:schemaRef ds:uri="http://www.w3.org/XML/1998/namespace"/>
  </ds:schemaRefs>
</ds:datastoreItem>
</file>

<file path=customXml/itemProps2.xml><?xml version="1.0" encoding="utf-8"?>
<ds:datastoreItem xmlns:ds="http://schemas.openxmlformats.org/officeDocument/2006/customXml" ds:itemID="{BD6226DE-9941-4687-A049-5E39BD535331}">
  <ds:schemaRefs>
    <ds:schemaRef ds:uri="http://schemas.microsoft.com/sharepoint/v3/contenttype/forms"/>
  </ds:schemaRefs>
</ds:datastoreItem>
</file>

<file path=customXml/itemProps3.xml><?xml version="1.0" encoding="utf-8"?>
<ds:datastoreItem xmlns:ds="http://schemas.openxmlformats.org/officeDocument/2006/customXml" ds:itemID="{E367D09A-A537-41F5-B62F-4C5A1FAF673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
  <TotalTime>36209</TotalTime>
  <Words>277</Words>
  <Application>Microsoft Office PowerPoint</Application>
  <PresentationFormat>Widescreen</PresentationFormat>
  <Paragraphs>50</Paragraphs>
  <Slides>4</Slides>
  <Notes>2</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4</vt:i4>
      </vt:variant>
    </vt:vector>
  </HeadingPairs>
  <TitlesOfParts>
    <vt:vector size="9" baseType="lpstr">
      <vt:lpstr>Arial</vt:lpstr>
      <vt:lpstr>Calibri</vt:lpstr>
      <vt:lpstr>Times New Roman</vt:lpstr>
      <vt:lpstr>802-11 Theme</vt:lpstr>
      <vt:lpstr>Document</vt:lpstr>
      <vt:lpstr>802.19 WG  November 2024 Liaison Report</vt:lpstr>
      <vt:lpstr>IEEE 802.19 Overview</vt:lpstr>
      <vt:lpstr>Coexistence Assessment Documents</vt:lpstr>
      <vt:lpstr>802.19.3a Task Group</vt:lpstr>
    </vt:vector>
  </TitlesOfParts>
  <Company>Ofinno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January 2024 802.19 Liaison Report</dc:title>
  <dc:subject>January 2023</dc:subject>
  <dc:creator/>
  <dc:description>Tuncer Baykas (Ofinno)</dc:description>
  <cp:lastModifiedBy>Tuncer Baykas</cp:lastModifiedBy>
  <cp:revision>66</cp:revision>
  <cp:lastPrinted>1601-01-01T00:00:00Z</cp:lastPrinted>
  <dcterms:created xsi:type="dcterms:W3CDTF">2020-01-12T14:48:27Z</dcterms:created>
  <dcterms:modified xsi:type="dcterms:W3CDTF">2024-11-13T07:48:06Z</dcterms:modified>
  <cp:category>Report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