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001" r:id="rId3"/>
    <p:sldId id="2002" r:id="rId4"/>
    <p:sldId id="2003" r:id="rId5"/>
    <p:sldId id="2004" r:id="rId6"/>
    <p:sldId id="2005" r:id="rId7"/>
    <p:sldId id="2006" r:id="rId8"/>
    <p:sldId id="2007" r:id="rId9"/>
    <p:sldId id="2008" r:id="rId10"/>
    <p:sldId id="2009" r:id="rId11"/>
    <p:sldId id="2010" r:id="rId12"/>
    <p:sldId id="2012" r:id="rId13"/>
    <p:sldId id="2013" r:id="rId14"/>
    <p:sldId id="2014" r:id="rId15"/>
    <p:sldId id="2015" r:id="rId16"/>
    <p:sldId id="2016" r:id="rId17"/>
    <p:sldId id="2017" r:id="rId18"/>
    <p:sldId id="2018" r:id="rId19"/>
    <p:sldId id="2019" r:id="rId20"/>
    <p:sldId id="2020" r:id="rId21"/>
    <p:sldId id="2021" r:id="rId22"/>
    <p:sldId id="2022" r:id="rId23"/>
    <p:sldId id="2023"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90" d="100"/>
          <a:sy n="90" d="100"/>
        </p:scale>
        <p:origin x="76" y="10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11/13/2024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Crane H. Yang</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zh-CN"/>
              <a:t>November 2024</a:t>
            </a:r>
            <a:endParaRPr lang="en-GB"/>
          </a:p>
        </p:txBody>
      </p:sp>
      <p:sp>
        <p:nvSpPr>
          <p:cNvPr id="6" name="Footer Placeholder 5"/>
          <p:cNvSpPr>
            <a:spLocks noGrp="1"/>
          </p:cNvSpPr>
          <p:nvPr>
            <p:ph type="ftr" idx="11"/>
          </p:nvPr>
        </p:nvSpPr>
        <p:spPr/>
        <p:txBody>
          <a:bodyPr/>
          <a:lstStyle>
            <a:lvl1pPr>
              <a:defRPr/>
            </a:lvl1pPr>
          </a:lstStyle>
          <a:p>
            <a:r>
              <a:rPr lang="en-GB"/>
              <a:t>Crane H. Yang</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zh-CN"/>
              <a:t>November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Crane H. Yang</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a:t>November 2024</a:t>
            </a:r>
            <a:endParaRPr lang="en-GB"/>
          </a:p>
        </p:txBody>
      </p:sp>
      <p:sp>
        <p:nvSpPr>
          <p:cNvPr id="4" name="Footer Placeholder 3"/>
          <p:cNvSpPr>
            <a:spLocks noGrp="1"/>
          </p:cNvSpPr>
          <p:nvPr>
            <p:ph type="ftr" idx="11"/>
          </p:nvPr>
        </p:nvSpPr>
        <p:spPr/>
        <p:txBody>
          <a:bodyPr/>
          <a:lstStyle>
            <a:lvl1pPr>
              <a:defRPr/>
            </a:lvl1pPr>
          </a:lstStyle>
          <a:p>
            <a:r>
              <a:rPr lang="en-GB"/>
              <a:t>Crane H. Yang</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November 2024</a:t>
            </a:r>
            <a:endParaRPr lang="en-GB"/>
          </a:p>
        </p:txBody>
      </p:sp>
      <p:sp>
        <p:nvSpPr>
          <p:cNvPr id="3" name="Footer Placeholder 2"/>
          <p:cNvSpPr>
            <a:spLocks noGrp="1"/>
          </p:cNvSpPr>
          <p:nvPr>
            <p:ph type="ftr" idx="11"/>
          </p:nvPr>
        </p:nvSpPr>
        <p:spPr/>
        <p:txBody>
          <a:bodyPr/>
          <a:lstStyle>
            <a:lvl1pPr>
              <a:defRPr/>
            </a:lvl1pPr>
          </a:lstStyle>
          <a:p>
            <a:r>
              <a:rPr lang="en-GB"/>
              <a:t>Crane H. Yang</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zh-CN"/>
              <a:t>November 2024</a:t>
            </a:r>
            <a:endParaRPr lang="en-GB"/>
          </a:p>
        </p:txBody>
      </p:sp>
      <p:sp>
        <p:nvSpPr>
          <p:cNvPr id="5" name="Footer Placeholder 4"/>
          <p:cNvSpPr>
            <a:spLocks noGrp="1"/>
          </p:cNvSpPr>
          <p:nvPr>
            <p:ph type="ftr" idx="11"/>
          </p:nvPr>
        </p:nvSpPr>
        <p:spPr/>
        <p:txBody>
          <a:bodyPr/>
          <a:lstStyle>
            <a:lvl1pPr>
              <a:defRPr/>
            </a:lvl1pPr>
          </a:lstStyle>
          <a:p>
            <a:r>
              <a:rPr lang="en-GB"/>
              <a:t>Crane H. Yang</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Crane H. Yang</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802.11-24/1941r0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ft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image" Target="../media/image29.png"/><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image" Target="../media/image28.svg"/><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image" Target="../media/image32.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27.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slideLayout" Target="../slideLayouts/slideLayout2.xml"/><Relationship Id="rId28" Type="http://schemas.openxmlformats.org/officeDocument/2006/relationships/image" Target="../media/image31.png"/><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image" Target="../media/image30.svg"/><Relationship Id="rId30"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2.xml"/><Relationship Id="rId18" Type="http://schemas.openxmlformats.org/officeDocument/2006/relationships/image" Target="../media/image6.png"/><Relationship Id="rId3" Type="http://schemas.openxmlformats.org/officeDocument/2006/relationships/tags" Target="../tags/tag13.xml"/><Relationship Id="rId21" Type="http://schemas.openxmlformats.org/officeDocument/2006/relationships/image" Target="../media/image9.svg"/><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5.svg"/><Relationship Id="rId2" Type="http://schemas.openxmlformats.org/officeDocument/2006/relationships/tags" Target="../tags/tag1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3.svg"/><Relationship Id="rId10" Type="http://schemas.openxmlformats.org/officeDocument/2006/relationships/tags" Target="../tags/tag20.xml"/><Relationship Id="rId19" Type="http://schemas.openxmlformats.org/officeDocument/2006/relationships/image" Target="../media/image7.sv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 to the WAA</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2024-11-12</a:t>
            </a:r>
          </a:p>
        </p:txBody>
      </p:sp>
      <p:sp>
        <p:nvSpPr>
          <p:cNvPr id="6" name="Date Placeholder 3"/>
          <p:cNvSpPr>
            <a:spLocks noGrp="1"/>
          </p:cNvSpPr>
          <p:nvPr>
            <p:ph type="dt" idx="10"/>
          </p:nvPr>
        </p:nvSpPr>
        <p:spPr/>
        <p:txBody>
          <a:bodyPr/>
          <a:lstStyle/>
          <a:p>
            <a:r>
              <a:rPr lang="en-US" altLang="zh-CN"/>
              <a:t>November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84695578"/>
              </p:ext>
            </p:extLst>
          </p:nvPr>
        </p:nvGraphicFramePr>
        <p:xfrm>
          <a:off x="992188" y="2416175"/>
          <a:ext cx="10186987" cy="2466975"/>
        </p:xfrm>
        <a:graphic>
          <a:graphicData uri="http://schemas.openxmlformats.org/presentationml/2006/ole">
            <mc:AlternateContent xmlns:mc="http://schemas.openxmlformats.org/markup-compatibility/2006">
              <mc:Choice xmlns:v="urn:schemas-microsoft-com:vml" Requires="v">
                <p:oleObj name="Document" r:id="rId3" imgW="10480710" imgH="2536149" progId="Word.Document.8">
                  <p:embed/>
                </p:oleObj>
              </mc:Choice>
              <mc:Fallback>
                <p:oleObj name="Document" r:id="rId3" imgW="10480710" imgH="2536149" progId="Word.Document.8">
                  <p:embed/>
                  <p:pic>
                    <p:nvPicPr>
                      <p:cNvPr id="0" name="Picture 3"/>
                      <p:cNvPicPr>
                        <a:picLocks noChangeAspect="1" noChangeArrowheads="1"/>
                      </p:cNvPicPr>
                      <p:nvPr/>
                    </p:nvPicPr>
                    <p:blipFill>
                      <a:blip r:embed="rId4"/>
                      <a:srcRect/>
                      <a:stretch>
                        <a:fillRect/>
                      </a:stretch>
                    </p:blipFill>
                    <p:spPr bwMode="auto">
                      <a:xfrm>
                        <a:off x="992188" y="2416175"/>
                        <a:ext cx="101869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9A2C6DB-A350-7EB4-1EA1-5DBECA43838A}"/>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日期占位符 4">
            <a:extLst>
              <a:ext uri="{FF2B5EF4-FFF2-40B4-BE49-F238E27FC236}">
                <a16:creationId xmlns:a16="http://schemas.microsoft.com/office/drawing/2014/main" id="{F0F0659C-CC03-AD3F-A68E-5B5555E52715}"/>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1B3732D8-EF0A-FC74-1A19-EF39EE728F59}"/>
              </a:ext>
            </a:extLst>
          </p:cNvPr>
          <p:cNvSpPr/>
          <p:nvPr/>
        </p:nvSpPr>
        <p:spPr>
          <a:xfrm>
            <a:off x="762000" y="814039"/>
            <a:ext cx="65957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Technical Committee on Standardization (TCS)</a:t>
            </a:r>
            <a:endParaRPr kumimoji="0" lang="en-US" altLang="zh-CN"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Times New Roman" panose="02020603050405020304" pitchFamily="18" charset="0"/>
            </a:endParaRPr>
          </a:p>
        </p:txBody>
      </p:sp>
      <p:sp>
        <p:nvSpPr>
          <p:cNvPr id="8" name="矩形 7">
            <a:extLst>
              <a:ext uri="{FF2B5EF4-FFF2-40B4-BE49-F238E27FC236}">
                <a16:creationId xmlns:a16="http://schemas.microsoft.com/office/drawing/2014/main" id="{EC9BEF73-FC78-A040-23C7-364131539CC4}"/>
              </a:ext>
            </a:extLst>
          </p:cNvPr>
          <p:cNvSpPr/>
          <p:nvPr/>
        </p:nvSpPr>
        <p:spPr>
          <a:xfrm>
            <a:off x="513905" y="1451510"/>
            <a:ext cx="11524091" cy="190129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WAA Technical Committee on Standardization (TCS) was established in Jan. 2024. TCS Meetings Twice per year.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The purpose of the WAA TCS is to influence and accelerate the development of regional and global </a:t>
            </a:r>
            <a:r>
              <a:rPr kumimoji="0" lang="en-US" altLang="zh-CN" sz="1600" b="1"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WLAN standards on application experience and system requirements, </a:t>
            </a: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to make recommendations and cooperate with other worldwide standards organizations (ISO, IEC, ITU, </a:t>
            </a:r>
            <a:r>
              <a:rPr kumimoji="0" lang="en-US" altLang="zh-CN" sz="1600" b="0" i="0" u="none" strike="noStrike" kern="0" cap="none" spc="0" normalizeH="0" baseline="0" noProof="0" dirty="0">
                <a:ln>
                  <a:noFill/>
                </a:ln>
                <a:solidFill>
                  <a:srgbClr val="FF0000"/>
                </a:solidFill>
                <a:effectLst/>
                <a:uLnTx/>
                <a:uFillTx/>
                <a:latin typeface="Palatino Linotype" panose="02040502050505030304" pitchFamily="18" charset="0"/>
                <a:ea typeface="微软雅黑"/>
                <a:cs typeface="+mn-cs"/>
                <a:sym typeface="宋体" panose="02010600030101010101" pitchFamily="2" charset="-122"/>
              </a:rPr>
              <a:t>IEEE</a:t>
            </a:r>
            <a:r>
              <a:rPr kumimoji="0" lang="en-US" altLang="zh-CN"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etc.), and other national/regional standardization departments to promote their adoption.</a:t>
            </a:r>
          </a:p>
        </p:txBody>
      </p:sp>
      <p:sp>
        <p:nvSpPr>
          <p:cNvPr id="9" name="Content Placeholder 2">
            <a:extLst>
              <a:ext uri="{FF2B5EF4-FFF2-40B4-BE49-F238E27FC236}">
                <a16:creationId xmlns:a16="http://schemas.microsoft.com/office/drawing/2014/main" id="{5612619D-4BB6-42C8-CAD8-66260966AF07}"/>
              </a:ext>
            </a:extLst>
          </p:cNvPr>
          <p:cNvSpPr txBox="1"/>
          <p:nvPr/>
        </p:nvSpPr>
        <p:spPr>
          <a:xfrm>
            <a:off x="513906" y="4233238"/>
            <a:ext cx="7881950" cy="2231259"/>
          </a:xfrm>
          <a:prstGeom prst="rect">
            <a:avLst/>
          </a:prstGeom>
        </p:spPr>
        <p:txBody>
          <a:bodyPr/>
          <a:lstStyle/>
          <a:p>
            <a:pPr marL="342900" marR="0" lvl="0" indent="-342900" algn="l" defTabSz="0" rtl="0" eaLnBrk="0" fontAlgn="base" latinLnBrk="0" hangingPunct="0">
              <a:lnSpc>
                <a:spcPct val="100000"/>
              </a:lnSpc>
              <a:spcBef>
                <a:spcPts val="1800"/>
              </a:spcBef>
              <a:spcAft>
                <a:spcPct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Meaningful</a:t>
            </a:r>
            <a:r>
              <a:rPr kumimoji="0" lang="en-US"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 should be required by the industry development, to enhance the WLAN application experience;</a:t>
            </a:r>
          </a:p>
          <a:p>
            <a:pPr marL="342900" marR="0" lvl="0" indent="-342900" algn="l" defTabSz="0" rtl="0" eaLnBrk="0" fontAlgn="base" latinLnBrk="0" hangingPunct="0">
              <a:lnSpc>
                <a:spcPct val="100000"/>
              </a:lnSpc>
              <a:spcBef>
                <a:spcPts val="1800"/>
              </a:spcBef>
              <a:spcAft>
                <a:spcPct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Not redundant </a:t>
            </a:r>
            <a:r>
              <a:rPr kumimoji="0" lang="en-US"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should leverage work and standards of other global SDOs;</a:t>
            </a:r>
          </a:p>
          <a:p>
            <a:pPr marL="342900" marR="0" lvl="0" indent="-342900" algn="l" defTabSz="0" rtl="0" eaLnBrk="0" fontAlgn="base" latinLnBrk="0" hangingPunct="0">
              <a:lnSpc>
                <a:spcPct val="100000"/>
              </a:lnSpc>
              <a:spcBef>
                <a:spcPts val="1800"/>
              </a:spcBef>
              <a:spcAft>
                <a:spcPct val="0"/>
              </a:spcAft>
              <a:buClrTx/>
              <a:buSzTx/>
              <a:buFont typeface="Arial" panose="020B0604020202020204" pitchFamily="34" charset="0"/>
              <a:buChar char="•"/>
              <a:tabLst/>
              <a:defRPr/>
            </a:pPr>
            <a:r>
              <a:rPr kumimoji="0" lang="en-US" sz="1600" b="0" i="0" u="sng"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Doable</a:t>
            </a:r>
            <a:r>
              <a:rPr kumimoji="0" lang="en-US" sz="16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sym typeface="宋体" panose="02010600030101010101" pitchFamily="2" charset="-122"/>
              </a:rPr>
              <a:t> – should have basement with mature technologies and massive practices.</a:t>
            </a:r>
          </a:p>
        </p:txBody>
      </p:sp>
      <p:sp>
        <p:nvSpPr>
          <p:cNvPr id="10" name="Title 1">
            <a:extLst>
              <a:ext uri="{FF2B5EF4-FFF2-40B4-BE49-F238E27FC236}">
                <a16:creationId xmlns:a16="http://schemas.microsoft.com/office/drawing/2014/main" id="{8BBF842F-1A98-81DC-9D66-79A92A513C24}"/>
              </a:ext>
            </a:extLst>
          </p:cNvPr>
          <p:cNvSpPr txBox="1"/>
          <p:nvPr/>
        </p:nvSpPr>
        <p:spPr>
          <a:xfrm>
            <a:off x="513905" y="3505746"/>
            <a:ext cx="6705600" cy="65563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Times New Roman" panose="02020603050405020304" pitchFamily="18" charset="0"/>
              </a:rPr>
              <a:t>Principles for WAA TCS Topic Selection</a:t>
            </a:r>
          </a:p>
        </p:txBody>
      </p:sp>
      <p:grpSp>
        <p:nvGrpSpPr>
          <p:cNvPr id="11" name="组合 10">
            <a:extLst>
              <a:ext uri="{FF2B5EF4-FFF2-40B4-BE49-F238E27FC236}">
                <a16:creationId xmlns:a16="http://schemas.microsoft.com/office/drawing/2014/main" id="{FDB67BF1-7519-E432-EAA2-0920896EBA83}"/>
              </a:ext>
            </a:extLst>
          </p:cNvPr>
          <p:cNvGrpSpPr/>
          <p:nvPr/>
        </p:nvGrpSpPr>
        <p:grpSpPr>
          <a:xfrm>
            <a:off x="8395856" y="4053001"/>
            <a:ext cx="3628580" cy="1576188"/>
            <a:chOff x="670804" y="2085955"/>
            <a:chExt cx="3628580" cy="1576188"/>
          </a:xfrm>
        </p:grpSpPr>
        <p:sp>
          <p:nvSpPr>
            <p:cNvPr id="12" name="矩形 11">
              <a:extLst>
                <a:ext uri="{FF2B5EF4-FFF2-40B4-BE49-F238E27FC236}">
                  <a16:creationId xmlns:a16="http://schemas.microsoft.com/office/drawing/2014/main" id="{53375AD9-A98B-0AD4-F101-F4F3CDAEF007}"/>
                </a:ext>
              </a:extLst>
            </p:cNvPr>
            <p:cNvSpPr/>
            <p:nvPr/>
          </p:nvSpPr>
          <p:spPr>
            <a:xfrm>
              <a:off x="1705882" y="2085955"/>
              <a:ext cx="1400282" cy="2849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195" r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TCS</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B9709842-F8DD-042E-68DD-7D10C1DE28A9}"/>
                </a:ext>
              </a:extLst>
            </p:cNvPr>
            <p:cNvSpPr/>
            <p:nvPr/>
          </p:nvSpPr>
          <p:spPr>
            <a:xfrm>
              <a:off x="862117" y="2832654"/>
              <a:ext cx="1557193" cy="2674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tx1"/>
                  </a:solidFill>
                  <a:effectLst/>
                  <a:uLnTx/>
                  <a:uFillTx/>
                  <a:latin typeface="Arial"/>
                  <a:ea typeface="微软雅黑"/>
                  <a:cs typeface="+mn-cs"/>
                </a:rPr>
                <a:t> WG1</a:t>
              </a:r>
              <a:endParaRPr kumimoji="0" lang="en-US" sz="1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015BD5E5-ECDB-EAD7-B200-5681962F347D}"/>
                </a:ext>
              </a:extLst>
            </p:cNvPr>
            <p:cNvSpPr/>
            <p:nvPr/>
          </p:nvSpPr>
          <p:spPr>
            <a:xfrm>
              <a:off x="2633167" y="2832654"/>
              <a:ext cx="1637911" cy="2674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err="1">
                  <a:ln>
                    <a:noFill/>
                  </a:ln>
                  <a:solidFill>
                    <a:schemeClr val="tx1"/>
                  </a:solidFill>
                  <a:effectLst/>
                  <a:uLnTx/>
                  <a:uFillTx/>
                  <a:latin typeface="Arial"/>
                  <a:ea typeface="微软雅黑"/>
                  <a:cs typeface="+mn-cs"/>
                </a:rPr>
                <a:t>WGn</a:t>
              </a:r>
              <a:endParaRPr kumimoji="0" lang="en-US" sz="1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13B22E63-2862-C4BD-E66E-BB5017EE0FFD}"/>
                </a:ext>
              </a:extLst>
            </p:cNvPr>
            <p:cNvSpPr/>
            <p:nvPr/>
          </p:nvSpPr>
          <p:spPr>
            <a:xfrm>
              <a:off x="670804" y="3382998"/>
              <a:ext cx="849676" cy="2719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195" tIns="36195" rIns="36195"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TF-1</a:t>
              </a:r>
            </a:p>
          </p:txBody>
        </p:sp>
        <p:cxnSp>
          <p:nvCxnSpPr>
            <p:cNvPr id="16" name="肘形连接符 27">
              <a:extLst>
                <a:ext uri="{FF2B5EF4-FFF2-40B4-BE49-F238E27FC236}">
                  <a16:creationId xmlns:a16="http://schemas.microsoft.com/office/drawing/2014/main" id="{A46F8CB7-28C8-51CF-1EE9-C3D578882FFC}"/>
                </a:ext>
              </a:extLst>
            </p:cNvPr>
            <p:cNvCxnSpPr>
              <a:cxnSpLocks/>
              <a:stCxn id="13" idx="2"/>
              <a:endCxn id="15" idx="0"/>
            </p:cNvCxnSpPr>
            <p:nvPr/>
          </p:nvCxnSpPr>
          <p:spPr>
            <a:xfrm rot="5400000">
              <a:off x="1226749" y="2969033"/>
              <a:ext cx="282858" cy="545072"/>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17" name="肘形连接符 29">
              <a:extLst>
                <a:ext uri="{FF2B5EF4-FFF2-40B4-BE49-F238E27FC236}">
                  <a16:creationId xmlns:a16="http://schemas.microsoft.com/office/drawing/2014/main" id="{61A5DBC8-28FE-F819-65FB-13DBFD04A22D}"/>
                </a:ext>
              </a:extLst>
            </p:cNvPr>
            <p:cNvCxnSpPr>
              <a:cxnSpLocks/>
              <a:stCxn id="14" idx="2"/>
              <a:endCxn id="19" idx="0"/>
            </p:cNvCxnSpPr>
            <p:nvPr/>
          </p:nvCxnSpPr>
          <p:spPr>
            <a:xfrm rot="5400000">
              <a:off x="3074256" y="3005130"/>
              <a:ext cx="282857" cy="472878"/>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F323A4EC-BC04-B586-5848-20FE63D2F011}"/>
                </a:ext>
              </a:extLst>
            </p:cNvPr>
            <p:cNvSpPr/>
            <p:nvPr/>
          </p:nvSpPr>
          <p:spPr>
            <a:xfrm>
              <a:off x="1658415" y="3381309"/>
              <a:ext cx="760896" cy="2719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195" rIns="0"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TF-2</a:t>
              </a:r>
              <a:endParaRPr kumimoji="0" lang="zh-CN" altLang="en-US" sz="1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9" name="矩形 18">
              <a:extLst>
                <a:ext uri="{FF2B5EF4-FFF2-40B4-BE49-F238E27FC236}">
                  <a16:creationId xmlns:a16="http://schemas.microsoft.com/office/drawing/2014/main" id="{E1391715-B8F8-37F9-294C-7EBCEB7CE4EA}"/>
                </a:ext>
              </a:extLst>
            </p:cNvPr>
            <p:cNvSpPr/>
            <p:nvPr/>
          </p:nvSpPr>
          <p:spPr>
            <a:xfrm>
              <a:off x="2534693" y="3382998"/>
              <a:ext cx="889103" cy="2791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195" tIns="36195" rIns="36195"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TF-3</a:t>
              </a:r>
            </a:p>
          </p:txBody>
        </p:sp>
        <p:sp>
          <p:nvSpPr>
            <p:cNvPr id="20" name="矩形 19">
              <a:extLst>
                <a:ext uri="{FF2B5EF4-FFF2-40B4-BE49-F238E27FC236}">
                  <a16:creationId xmlns:a16="http://schemas.microsoft.com/office/drawing/2014/main" id="{B8CBC864-834B-F995-3478-78B62130A4D3}"/>
                </a:ext>
              </a:extLst>
            </p:cNvPr>
            <p:cNvSpPr/>
            <p:nvPr/>
          </p:nvSpPr>
          <p:spPr>
            <a:xfrm>
              <a:off x="3506524" y="3372775"/>
              <a:ext cx="792860" cy="2791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195" rIns="0" bIns="361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微软雅黑"/>
                  <a:cs typeface="+mn-cs"/>
                </a:rPr>
                <a:t>TF-n</a:t>
              </a:r>
              <a:endParaRPr kumimoji="0" lang="zh-CN" altLang="en-US" sz="1400" b="0" i="0" u="none" strike="noStrike" kern="1200" cap="none" spc="0" normalizeH="0" baseline="0" noProof="0" dirty="0">
                <a:ln>
                  <a:noFill/>
                </a:ln>
                <a:solidFill>
                  <a:schemeClr val="tx1"/>
                </a:solidFill>
                <a:effectLst/>
                <a:uLnTx/>
                <a:uFillTx/>
                <a:latin typeface="Arial"/>
                <a:ea typeface="微软雅黑"/>
                <a:cs typeface="+mn-cs"/>
              </a:endParaRPr>
            </a:p>
          </p:txBody>
        </p:sp>
        <p:cxnSp>
          <p:nvCxnSpPr>
            <p:cNvPr id="21" name="肘形连接符 8">
              <a:extLst>
                <a:ext uri="{FF2B5EF4-FFF2-40B4-BE49-F238E27FC236}">
                  <a16:creationId xmlns:a16="http://schemas.microsoft.com/office/drawing/2014/main" id="{0441EF33-EE62-F927-39AF-C3DE557709E6}"/>
                </a:ext>
              </a:extLst>
            </p:cNvPr>
            <p:cNvCxnSpPr>
              <a:cxnSpLocks/>
              <a:stCxn id="13" idx="2"/>
              <a:endCxn id="18" idx="0"/>
            </p:cNvCxnSpPr>
            <p:nvPr/>
          </p:nvCxnSpPr>
          <p:spPr>
            <a:xfrm rot="16200000" flipH="1">
              <a:off x="1699204" y="3041649"/>
              <a:ext cx="281169" cy="398149"/>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22" name="肘形连接符 9">
              <a:extLst>
                <a:ext uri="{FF2B5EF4-FFF2-40B4-BE49-F238E27FC236}">
                  <a16:creationId xmlns:a16="http://schemas.microsoft.com/office/drawing/2014/main" id="{3815FD3F-F8F1-FFDB-1A06-8751630C5C8C}"/>
                </a:ext>
              </a:extLst>
            </p:cNvPr>
            <p:cNvCxnSpPr>
              <a:cxnSpLocks/>
              <a:stCxn id="14" idx="2"/>
              <a:endCxn id="20" idx="0"/>
            </p:cNvCxnSpPr>
            <p:nvPr/>
          </p:nvCxnSpPr>
          <p:spPr>
            <a:xfrm rot="16200000" flipH="1">
              <a:off x="3541221" y="3011042"/>
              <a:ext cx="272634" cy="450831"/>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23" name="肘形连接符 26">
              <a:extLst>
                <a:ext uri="{FF2B5EF4-FFF2-40B4-BE49-F238E27FC236}">
                  <a16:creationId xmlns:a16="http://schemas.microsoft.com/office/drawing/2014/main" id="{4948BA7F-C289-DD4F-25F3-9CDE26363322}"/>
                </a:ext>
              </a:extLst>
            </p:cNvPr>
            <p:cNvCxnSpPr>
              <a:cxnSpLocks/>
              <a:stCxn id="12" idx="2"/>
              <a:endCxn id="13" idx="0"/>
            </p:cNvCxnSpPr>
            <p:nvPr/>
          </p:nvCxnSpPr>
          <p:spPr>
            <a:xfrm rot="5400000">
              <a:off x="1792502" y="2219132"/>
              <a:ext cx="461735" cy="765309"/>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cxnSp>
          <p:nvCxnSpPr>
            <p:cNvPr id="24" name="肘形连接符 26">
              <a:extLst>
                <a:ext uri="{FF2B5EF4-FFF2-40B4-BE49-F238E27FC236}">
                  <a16:creationId xmlns:a16="http://schemas.microsoft.com/office/drawing/2014/main" id="{8602FC72-D016-8733-1832-0237E59B7E83}"/>
                </a:ext>
              </a:extLst>
            </p:cNvPr>
            <p:cNvCxnSpPr>
              <a:cxnSpLocks/>
              <a:stCxn id="12" idx="2"/>
              <a:endCxn id="14" idx="0"/>
            </p:cNvCxnSpPr>
            <p:nvPr/>
          </p:nvCxnSpPr>
          <p:spPr>
            <a:xfrm rot="16200000" flipH="1">
              <a:off x="2698206" y="2078736"/>
              <a:ext cx="461735" cy="1046100"/>
            </a:xfrm>
            <a:prstGeom prst="bentConnector3">
              <a:avLst>
                <a:gd name="adj1" fmla="val 50000"/>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cxnSp>
      </p:grpSp>
      <p:sp>
        <p:nvSpPr>
          <p:cNvPr id="26" name="文本框 25">
            <a:extLst>
              <a:ext uri="{FF2B5EF4-FFF2-40B4-BE49-F238E27FC236}">
                <a16:creationId xmlns:a16="http://schemas.microsoft.com/office/drawing/2014/main" id="{D0FDA7A9-A9C0-EFD6-1675-37C8C8536FE5}"/>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23233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2962468-CBA2-B318-4EA9-8D58AA7C8557}"/>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日期占位符 4">
            <a:extLst>
              <a:ext uri="{FF2B5EF4-FFF2-40B4-BE49-F238E27FC236}">
                <a16:creationId xmlns:a16="http://schemas.microsoft.com/office/drawing/2014/main" id="{C69A302A-7156-8614-3A2D-BE04492814C4}"/>
              </a:ext>
            </a:extLst>
          </p:cNvPr>
          <p:cNvSpPr>
            <a:spLocks noGrp="1"/>
          </p:cNvSpPr>
          <p:nvPr>
            <p:ph type="dt" idx="15"/>
          </p:nvPr>
        </p:nvSpPr>
        <p:spPr/>
        <p:txBody>
          <a:bodyPr/>
          <a:lstStyle/>
          <a:p>
            <a:r>
              <a:rPr lang="en-US" altLang="zh-CN"/>
              <a:t>November 2024</a:t>
            </a:r>
            <a:endParaRPr lang="en-GB" dirty="0"/>
          </a:p>
        </p:txBody>
      </p:sp>
      <p:graphicFrame>
        <p:nvGraphicFramePr>
          <p:cNvPr id="7" name="表格 6">
            <a:extLst>
              <a:ext uri="{FF2B5EF4-FFF2-40B4-BE49-F238E27FC236}">
                <a16:creationId xmlns:a16="http://schemas.microsoft.com/office/drawing/2014/main" id="{40D19654-C589-0908-C8FA-EC55DC027893}"/>
              </a:ext>
            </a:extLst>
          </p:cNvPr>
          <p:cNvGraphicFramePr>
            <a:graphicFrameLocks noGrp="1"/>
          </p:cNvGraphicFramePr>
          <p:nvPr/>
        </p:nvGraphicFramePr>
        <p:xfrm>
          <a:off x="1167690" y="1254804"/>
          <a:ext cx="8911492" cy="2144433"/>
        </p:xfrm>
        <a:graphic>
          <a:graphicData uri="http://schemas.openxmlformats.org/drawingml/2006/table">
            <a:tbl>
              <a:tblPr firstRow="1" firstCol="1" bandRow="1">
                <a:tableStyleId>{5C22544A-7EE6-4342-B048-85BDC9FD1C3A}</a:tableStyleId>
              </a:tblPr>
              <a:tblGrid>
                <a:gridCol w="1839625">
                  <a:extLst>
                    <a:ext uri="{9D8B030D-6E8A-4147-A177-3AD203B41FA5}">
                      <a16:colId xmlns:a16="http://schemas.microsoft.com/office/drawing/2014/main" val="20000"/>
                    </a:ext>
                  </a:extLst>
                </a:gridCol>
                <a:gridCol w="4524158">
                  <a:extLst>
                    <a:ext uri="{9D8B030D-6E8A-4147-A177-3AD203B41FA5}">
                      <a16:colId xmlns:a16="http://schemas.microsoft.com/office/drawing/2014/main" val="20001"/>
                    </a:ext>
                  </a:extLst>
                </a:gridCol>
                <a:gridCol w="2547709">
                  <a:extLst>
                    <a:ext uri="{9D8B030D-6E8A-4147-A177-3AD203B41FA5}">
                      <a16:colId xmlns:a16="http://schemas.microsoft.com/office/drawing/2014/main" val="20002"/>
                    </a:ext>
                  </a:extLst>
                </a:gridCol>
              </a:tblGrid>
              <a:tr h="219021">
                <a:tc>
                  <a:txBody>
                    <a:bodyPr/>
                    <a:lstStyle/>
                    <a:p>
                      <a:pPr>
                        <a:lnSpc>
                          <a:spcPct val="115000"/>
                        </a:lnSpc>
                        <a:spcAft>
                          <a:spcPts val="0"/>
                        </a:spcAft>
                      </a:pPr>
                      <a:r>
                        <a:rPr lang="en-US" sz="1100" dirty="0">
                          <a:solidFill>
                            <a:schemeClr val="tx1"/>
                          </a:solidFill>
                          <a:effectLst/>
                          <a:latin typeface="Palatino Linotype" panose="02040502050505030304" pitchFamily="18" charset="0"/>
                        </a:rPr>
                        <a:t>Project Stage</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Activity</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Deliverable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11284">
                <a:tc>
                  <a:txBody>
                    <a:bodyPr/>
                    <a:lstStyle/>
                    <a:p>
                      <a:pPr>
                        <a:lnSpc>
                          <a:spcPct val="115000"/>
                        </a:lnSpc>
                        <a:spcAft>
                          <a:spcPts val="0"/>
                        </a:spcAft>
                      </a:pPr>
                      <a:r>
                        <a:rPr lang="en-US" sz="1100" dirty="0">
                          <a:solidFill>
                            <a:schemeClr val="tx1"/>
                          </a:solidFill>
                          <a:effectLst/>
                          <a:latin typeface="Palatino Linotype" panose="02040502050505030304" pitchFamily="18" charset="0"/>
                        </a:rPr>
                        <a:t>Proposal Stage</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new idea was raised by TCS member and discuss with other members, write the new work item proposal</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Approved NP Form and TF Leader was nominated by TCS chair</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9021">
                <a:tc>
                  <a:txBody>
                    <a:bodyPr/>
                    <a:lstStyle/>
                    <a:p>
                      <a:pPr>
                        <a:lnSpc>
                          <a:spcPct val="115000"/>
                        </a:lnSpc>
                        <a:spcAft>
                          <a:spcPts val="0"/>
                        </a:spcAft>
                      </a:pPr>
                      <a:r>
                        <a:rPr lang="en-US" sz="1100">
                          <a:solidFill>
                            <a:schemeClr val="tx1"/>
                          </a:solidFill>
                          <a:effectLst/>
                          <a:latin typeface="Palatino Linotype" panose="02040502050505030304" pitchFamily="18" charset="0"/>
                        </a:rPr>
                        <a:t>Draft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finish the draft and start WG review process</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Working Draft</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38043">
                <a:tc>
                  <a:txBody>
                    <a:bodyPr/>
                    <a:lstStyle/>
                    <a:p>
                      <a:pPr>
                        <a:lnSpc>
                          <a:spcPct val="115000"/>
                        </a:lnSpc>
                        <a:spcAft>
                          <a:spcPts val="0"/>
                        </a:spcAft>
                      </a:pPr>
                      <a:r>
                        <a:rPr lang="en-US" sz="1100">
                          <a:solidFill>
                            <a:schemeClr val="tx1"/>
                          </a:solidFill>
                          <a:effectLst/>
                          <a:latin typeface="Palatino Linotype" panose="02040502050505030304" pitchFamily="18" charset="0"/>
                        </a:rPr>
                        <a:t>WG Review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WG finish the draft, start TCS external review</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Committee Draft</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38043">
                <a:tc>
                  <a:txBody>
                    <a:bodyPr/>
                    <a:lstStyle/>
                    <a:p>
                      <a:pPr>
                        <a:lnSpc>
                          <a:spcPct val="115000"/>
                        </a:lnSpc>
                        <a:spcAft>
                          <a:spcPts val="0"/>
                        </a:spcAft>
                      </a:pPr>
                      <a:r>
                        <a:rPr lang="en-US" sz="1100">
                          <a:solidFill>
                            <a:schemeClr val="tx1"/>
                          </a:solidFill>
                          <a:effectLst/>
                          <a:latin typeface="Palatino Linotype" panose="02040502050505030304" pitchFamily="18" charset="0"/>
                        </a:rPr>
                        <a:t>External review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a:solidFill>
                            <a:schemeClr val="tx1"/>
                          </a:solidFill>
                          <a:effectLst/>
                          <a:latin typeface="Palatino Linotype" panose="02040502050505030304" pitchFamily="18" charset="0"/>
                        </a:rPr>
                        <a:t>WG finish the draft TCS external review and start voting process</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Final Draft</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19021">
                <a:tc>
                  <a:txBody>
                    <a:bodyPr/>
                    <a:lstStyle/>
                    <a:p>
                      <a:pPr>
                        <a:lnSpc>
                          <a:spcPct val="115000"/>
                        </a:lnSpc>
                        <a:spcAft>
                          <a:spcPts val="0"/>
                        </a:spcAft>
                      </a:pPr>
                      <a:r>
                        <a:rPr lang="en-US" sz="1100">
                          <a:solidFill>
                            <a:schemeClr val="tx1"/>
                          </a:solidFill>
                          <a:effectLst/>
                          <a:latin typeface="Palatino Linotype" panose="02040502050505030304" pitchFamily="18" charset="0"/>
                        </a:rPr>
                        <a:t>Approval Stage</a:t>
                      </a:r>
                      <a:endParaRPr lang="zh-CN" sz="110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finish TCS voting process</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nSpc>
                          <a:spcPct val="115000"/>
                        </a:lnSpc>
                        <a:spcAft>
                          <a:spcPts val="0"/>
                        </a:spcAft>
                      </a:pPr>
                      <a:r>
                        <a:rPr lang="en-US" sz="1100" dirty="0">
                          <a:solidFill>
                            <a:schemeClr val="tx1"/>
                          </a:solidFill>
                          <a:effectLst/>
                          <a:latin typeface="Palatino Linotype" panose="02040502050505030304" pitchFamily="18" charset="0"/>
                        </a:rPr>
                        <a:t>Publish Standard</a:t>
                      </a:r>
                      <a:endParaRPr lang="zh-CN" sz="1100" dirty="0">
                        <a:solidFill>
                          <a:schemeClr val="tx1"/>
                        </a:solidFill>
                        <a:effectLst/>
                        <a:latin typeface="Palatino Linotype" panose="0204050205050503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8" name="文本框 7">
            <a:extLst>
              <a:ext uri="{FF2B5EF4-FFF2-40B4-BE49-F238E27FC236}">
                <a16:creationId xmlns:a16="http://schemas.microsoft.com/office/drawing/2014/main" id="{B062CAC7-3E5E-4913-F4C1-236608B13A78}"/>
              </a:ext>
            </a:extLst>
          </p:cNvPr>
          <p:cNvSpPr txBox="1"/>
          <p:nvPr/>
        </p:nvSpPr>
        <p:spPr>
          <a:xfrm>
            <a:off x="779762" y="813398"/>
            <a:ext cx="7151716"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TCS Working procedure</a:t>
            </a:r>
            <a:endParaRPr kumimoji="0" lang="zh-CN" altLang="en-US" sz="18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9" name="文本框 8">
            <a:extLst>
              <a:ext uri="{FF2B5EF4-FFF2-40B4-BE49-F238E27FC236}">
                <a16:creationId xmlns:a16="http://schemas.microsoft.com/office/drawing/2014/main" id="{CD206EBC-3B59-EFFA-751C-87002C1703E2}"/>
              </a:ext>
            </a:extLst>
          </p:cNvPr>
          <p:cNvSpPr txBox="1"/>
          <p:nvPr/>
        </p:nvSpPr>
        <p:spPr>
          <a:xfrm>
            <a:off x="908930" y="3759326"/>
            <a:ext cx="10374139" cy="267765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Council Member, Senior member can do voting and should designate one individual from their organization to be the Voting Representative for that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All items put up for a vote of the membership shall be communicated by the Chair, Vice-Chair and the TCS Secretariat with a minimum of three weeks advance notice;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Voting will be in the meeting or by email, and tabulated by the TCS Secretariat;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least quorum of 2/3 of members must vote on a given item for the vote to be binding; failing a quorum of 2/3 of votes cast the ballot will fail;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TCS Secretariat will publish the outcome of any vote within one week of the closing of the vote.</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4" name="文本框 13">
            <a:extLst>
              <a:ext uri="{FF2B5EF4-FFF2-40B4-BE49-F238E27FC236}">
                <a16:creationId xmlns:a16="http://schemas.microsoft.com/office/drawing/2014/main" id="{C09A3654-53CF-B442-BAAC-E3EF401F95A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44744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644EA63-5EC2-846B-81DF-50B4E31E8449}"/>
              </a:ext>
            </a:extLst>
          </p:cNvPr>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5" name="日期占位符 4">
            <a:extLst>
              <a:ext uri="{FF2B5EF4-FFF2-40B4-BE49-F238E27FC236}">
                <a16:creationId xmlns:a16="http://schemas.microsoft.com/office/drawing/2014/main" id="{F2E34BFA-D30C-0AFC-151C-86CBAADCD2C4}"/>
              </a:ext>
            </a:extLst>
          </p:cNvPr>
          <p:cNvSpPr>
            <a:spLocks noGrp="1"/>
          </p:cNvSpPr>
          <p:nvPr>
            <p:ph type="dt" idx="15"/>
          </p:nvPr>
        </p:nvSpPr>
        <p:spPr/>
        <p:txBody>
          <a:bodyPr/>
          <a:lstStyle/>
          <a:p>
            <a:r>
              <a:rPr lang="en-US" altLang="zh-CN"/>
              <a:t>November 2024</a:t>
            </a:r>
            <a:endParaRPr lang="en-GB" dirty="0"/>
          </a:p>
        </p:txBody>
      </p:sp>
      <p:sp>
        <p:nvSpPr>
          <p:cNvPr id="6" name="矩形 5">
            <a:extLst>
              <a:ext uri="{FF2B5EF4-FFF2-40B4-BE49-F238E27FC236}">
                <a16:creationId xmlns:a16="http://schemas.microsoft.com/office/drawing/2014/main" id="{819775F8-B9AD-5EAE-DB4B-AD835FED4081}"/>
              </a:ext>
            </a:extLst>
          </p:cNvPr>
          <p:cNvSpPr/>
          <p:nvPr/>
        </p:nvSpPr>
        <p:spPr>
          <a:xfrm>
            <a:off x="745018" y="699009"/>
            <a:ext cx="100966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TCS scope and relationship with IEEE 802.11</a:t>
            </a:r>
          </a:p>
        </p:txBody>
      </p:sp>
      <p:sp>
        <p:nvSpPr>
          <p:cNvPr id="7" name="矩形: 圆角 86">
            <a:extLst>
              <a:ext uri="{FF2B5EF4-FFF2-40B4-BE49-F238E27FC236}">
                <a16:creationId xmlns:a16="http://schemas.microsoft.com/office/drawing/2014/main" id="{6B2687BE-8F56-00ED-63EA-03D60EC55DB6}"/>
              </a:ext>
            </a:extLst>
          </p:cNvPr>
          <p:cNvSpPr/>
          <p:nvPr/>
        </p:nvSpPr>
        <p:spPr>
          <a:xfrm>
            <a:off x="1627265" y="4314636"/>
            <a:ext cx="4442739" cy="920967"/>
          </a:xfrm>
          <a:prstGeom prst="roundRect">
            <a:avLst>
              <a:gd name="adj" fmla="val 2486"/>
            </a:avLst>
          </a:prstGeom>
          <a:solidFill>
            <a:schemeClr val="accent1">
              <a:alpha val="50000"/>
            </a:schemeClr>
          </a:solidFill>
          <a:ln w="9525" cap="flat" cmpd="sng" algn="ctr">
            <a:noFill/>
            <a:prstDash val="solid"/>
            <a:miter lim="800000"/>
          </a:ln>
          <a:effectLst/>
        </p:spPr>
        <p:txBody>
          <a:bodyPr rot="0" spcFirstLastPara="0" vertOverflow="overflow" horzOverflow="overflow" vert="horz" wrap="square" lIns="0" tIns="45684" rIns="0" bIns="45684" numCol="1" spcCol="0" rtlCol="0" fromWordArt="0" anchor="ctr" anchorCtr="0" forceAA="0" compatLnSpc="1">
            <a:prstTxWarp prst="textNoShape">
              <a:avLst/>
            </a:prstTxWarp>
            <a:noAutofit/>
          </a:bodyPr>
          <a:lstStyle/>
          <a:p>
            <a:pPr marL="0" marR="0" lvl="0" indent="0" algn="ctr" defTabSz="913746" rtl="0" eaLnBrk="1" fontAlgn="auto" latinLnBrk="0" hangingPunct="1">
              <a:lnSpc>
                <a:spcPct val="150000"/>
              </a:lnSpc>
              <a:spcBef>
                <a:spcPts val="600"/>
              </a:spcBef>
              <a:spcAft>
                <a:spcPts val="0"/>
              </a:spcAft>
              <a:buClrTx/>
              <a:buSzTx/>
              <a:buFontTx/>
              <a:buNone/>
              <a:tabLst/>
              <a:defRPr/>
            </a:pPr>
            <a:endParaRPr kumimoji="0" lang="zh-CN" altLang="en-US" sz="1500" b="0" i="0" u="none" strike="noStrike" kern="1800" cap="none" spc="0" normalizeH="0" baseline="0" noProof="0" dirty="0">
              <a:ln>
                <a:noFill/>
              </a:ln>
              <a:solidFill>
                <a:schemeClr val="tx1"/>
              </a:solidFill>
              <a:effectLst/>
              <a:uLnTx/>
              <a:uFillTx/>
              <a:latin typeface="微软雅黑" panose="020B0503020204020204" pitchFamily="34" charset="-122"/>
              <a:ea typeface="微软雅黑"/>
              <a:cs typeface="宋体" panose="02010600030101010101" pitchFamily="2" charset="-122"/>
            </a:endParaRPr>
          </a:p>
        </p:txBody>
      </p:sp>
      <p:sp>
        <p:nvSpPr>
          <p:cNvPr id="8" name="文本框 7">
            <a:extLst>
              <a:ext uri="{FF2B5EF4-FFF2-40B4-BE49-F238E27FC236}">
                <a16:creationId xmlns:a16="http://schemas.microsoft.com/office/drawing/2014/main" id="{6DC418CF-3A4B-FA73-96F8-0A1BF0928AC2}"/>
              </a:ext>
            </a:extLst>
          </p:cNvPr>
          <p:cNvSpPr txBox="1"/>
          <p:nvPr/>
        </p:nvSpPr>
        <p:spPr>
          <a:xfrm>
            <a:off x="318964" y="4559676"/>
            <a:ext cx="1376381" cy="44627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Protocol &amp;</a:t>
            </a:r>
          </a:p>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Interoperation</a:t>
            </a:r>
          </a:p>
        </p:txBody>
      </p:sp>
      <p:sp>
        <p:nvSpPr>
          <p:cNvPr id="9" name="矩形: 圆角 86">
            <a:extLst>
              <a:ext uri="{FF2B5EF4-FFF2-40B4-BE49-F238E27FC236}">
                <a16:creationId xmlns:a16="http://schemas.microsoft.com/office/drawing/2014/main" id="{2CADE31A-6020-F73D-0CE9-CEE721997AB4}"/>
              </a:ext>
            </a:extLst>
          </p:cNvPr>
          <p:cNvSpPr/>
          <p:nvPr/>
        </p:nvSpPr>
        <p:spPr>
          <a:xfrm>
            <a:off x="1630874" y="1919339"/>
            <a:ext cx="4442738" cy="920967"/>
          </a:xfrm>
          <a:prstGeom prst="roundRect">
            <a:avLst>
              <a:gd name="adj" fmla="val 2486"/>
            </a:avLst>
          </a:prstGeom>
          <a:solidFill>
            <a:schemeClr val="accent1">
              <a:alpha val="50000"/>
            </a:schemeClr>
          </a:solidFill>
          <a:ln w="9525" cap="flat" cmpd="sng" algn="ctr">
            <a:noFill/>
            <a:prstDash val="solid"/>
            <a:miter lim="800000"/>
          </a:ln>
          <a:effectLst/>
        </p:spPr>
        <p:txBody>
          <a:bodyPr rot="0" spcFirstLastPara="0" vertOverflow="overflow" horzOverflow="overflow" vert="horz" wrap="square" lIns="0" tIns="45684" rIns="0" bIns="45684" numCol="1" spcCol="0" rtlCol="0" fromWordArt="0" anchor="ctr" anchorCtr="0" forceAA="0" compatLnSpc="1">
            <a:prstTxWarp prst="textNoShape">
              <a:avLst/>
            </a:prstTxWarp>
            <a:noAutofit/>
          </a:bodyPr>
          <a:lstStyle/>
          <a:p>
            <a:pPr marL="0" marR="0" lvl="0" indent="0" algn="l" defTabSz="913746" rtl="0" eaLnBrk="1" fontAlgn="auto" latinLnBrk="0" hangingPunct="1">
              <a:lnSpc>
                <a:spcPct val="100000"/>
              </a:lnSpc>
              <a:spcBef>
                <a:spcPts val="600"/>
              </a:spcBef>
              <a:spcAft>
                <a:spcPts val="0"/>
              </a:spcAft>
              <a:buClrTx/>
              <a:buSzTx/>
              <a:buFontTx/>
              <a:buNone/>
              <a:tabLst/>
              <a:defRPr/>
            </a:pPr>
            <a:endParaRPr kumimoji="0" lang="zh-CN" altLang="en-US" sz="1500" b="1" i="0" u="none" strike="noStrike" kern="1800" cap="none" spc="0" normalizeH="0" baseline="0" noProof="0" dirty="0">
              <a:ln>
                <a:noFill/>
              </a:ln>
              <a:solidFill>
                <a:schemeClr val="tx1"/>
              </a:solidFill>
              <a:effectLst/>
              <a:uLnTx/>
              <a:uFillTx/>
              <a:latin typeface="微软雅黑" panose="020B0503020204020204" pitchFamily="34" charset="-122"/>
              <a:ea typeface="微软雅黑"/>
              <a:cs typeface="宋体" panose="02010600030101010101" pitchFamily="2" charset="-122"/>
            </a:endParaRPr>
          </a:p>
        </p:txBody>
      </p:sp>
      <p:sp>
        <p:nvSpPr>
          <p:cNvPr id="10" name="文本框 9">
            <a:extLst>
              <a:ext uri="{FF2B5EF4-FFF2-40B4-BE49-F238E27FC236}">
                <a16:creationId xmlns:a16="http://schemas.microsoft.com/office/drawing/2014/main" id="{8D86D693-A6D9-AFDA-988B-87BF493334B0}"/>
              </a:ext>
            </a:extLst>
          </p:cNvPr>
          <p:cNvSpPr txBox="1"/>
          <p:nvPr/>
        </p:nvSpPr>
        <p:spPr>
          <a:xfrm>
            <a:off x="409963" y="2084155"/>
            <a:ext cx="1128217" cy="553998"/>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Equipment &amp; System Requirements</a:t>
            </a:r>
          </a:p>
        </p:txBody>
      </p:sp>
      <p:sp>
        <p:nvSpPr>
          <p:cNvPr id="11" name="文本框 10">
            <a:extLst>
              <a:ext uri="{FF2B5EF4-FFF2-40B4-BE49-F238E27FC236}">
                <a16:creationId xmlns:a16="http://schemas.microsoft.com/office/drawing/2014/main" id="{16F7A841-9CCB-7CCE-961F-5ABC9BB668F2}"/>
              </a:ext>
            </a:extLst>
          </p:cNvPr>
          <p:cNvSpPr txBox="1"/>
          <p:nvPr/>
        </p:nvSpPr>
        <p:spPr>
          <a:xfrm>
            <a:off x="2549039" y="1998993"/>
            <a:ext cx="3327834" cy="691471"/>
          </a:xfrm>
          <a:prstGeom prst="rect">
            <a:avLst/>
          </a:prstGeom>
          <a:noFill/>
        </p:spPr>
        <p:txBody>
          <a:bodyPr wrap="none" lIns="0" tIns="0" rIns="0" bIns="0" rtlCol="0">
            <a:spAutoFit/>
          </a:bodyPr>
          <a:lstStyle/>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Networking Scenario Definition</a:t>
            </a:r>
          </a:p>
          <a:p>
            <a:pPr marL="171450" marR="0" lvl="0" indent="-171450" algn="l" defTabSz="914112"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Network Performance for different scenario </a:t>
            </a:r>
          </a:p>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1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Equipment &amp; System Requirements</a:t>
            </a:r>
          </a:p>
        </p:txBody>
      </p:sp>
      <p:sp>
        <p:nvSpPr>
          <p:cNvPr id="12" name="文本框 11">
            <a:extLst>
              <a:ext uri="{FF2B5EF4-FFF2-40B4-BE49-F238E27FC236}">
                <a16:creationId xmlns:a16="http://schemas.microsoft.com/office/drawing/2014/main" id="{AB0675CC-8BA5-4ED8-4356-BAAB6C798AD6}"/>
              </a:ext>
            </a:extLst>
          </p:cNvPr>
          <p:cNvSpPr txBox="1"/>
          <p:nvPr/>
        </p:nvSpPr>
        <p:spPr>
          <a:xfrm>
            <a:off x="7158934" y="1095897"/>
            <a:ext cx="44067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Application Experience Performance</a:t>
            </a:r>
            <a:endParaRPr kumimoji="0" lang="zh-CN" altLang="en-US" sz="1800" b="1" i="0" u="none" strike="noStrike" kern="1200" cap="none" spc="0" normalizeH="0" baseline="0" noProof="0" dirty="0">
              <a:ln>
                <a:noFill/>
              </a:ln>
              <a:solidFill>
                <a:schemeClr val="tx1"/>
              </a:solidFill>
              <a:effectLst/>
              <a:uLnTx/>
              <a:uFillTx/>
              <a:latin typeface="Arial"/>
              <a:ea typeface="微软雅黑"/>
              <a:cs typeface="+mn-cs"/>
            </a:endParaRPr>
          </a:p>
        </p:txBody>
      </p:sp>
      <p:graphicFrame>
        <p:nvGraphicFramePr>
          <p:cNvPr id="13" name="表格 12">
            <a:extLst>
              <a:ext uri="{FF2B5EF4-FFF2-40B4-BE49-F238E27FC236}">
                <a16:creationId xmlns:a16="http://schemas.microsoft.com/office/drawing/2014/main" id="{5F3AA643-7079-C46C-F122-476BC5E5C447}"/>
              </a:ext>
            </a:extLst>
          </p:cNvPr>
          <p:cNvGraphicFramePr>
            <a:graphicFrameLocks noGrp="1"/>
          </p:cNvGraphicFramePr>
          <p:nvPr/>
        </p:nvGraphicFramePr>
        <p:xfrm>
          <a:off x="9070941" y="1744294"/>
          <a:ext cx="2615978" cy="1591744"/>
        </p:xfrm>
        <a:graphic>
          <a:graphicData uri="http://schemas.openxmlformats.org/drawingml/2006/table">
            <a:tbl>
              <a:tblPr/>
              <a:tblGrid>
                <a:gridCol w="2615978">
                  <a:extLst>
                    <a:ext uri="{9D8B030D-6E8A-4147-A177-3AD203B41FA5}">
                      <a16:colId xmlns:a16="http://schemas.microsoft.com/office/drawing/2014/main" val="20001"/>
                    </a:ext>
                  </a:extLst>
                </a:gridCol>
              </a:tblGrid>
              <a:tr h="0">
                <a:tc>
                  <a:txBody>
                    <a:bodyPr/>
                    <a:lstStyle/>
                    <a:p>
                      <a:pPr marL="0" marR="0" lvl="0" indent="0" algn="ctr" defTabSz="1188085"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dk1"/>
                          </a:solidFill>
                          <a:effectLst/>
                          <a:latin typeface="+mn-lt"/>
                          <a:ea typeface="微软雅黑" panose="020B0503020204020204" charset="-122"/>
                          <a:cs typeface="+mn-cs"/>
                        </a:rPr>
                        <a:t>Scene Model</a:t>
                      </a:r>
                      <a:r>
                        <a:rPr lang="zh-CN" altLang="en-US" sz="1100" b="1" kern="1200" baseline="0" dirty="0">
                          <a:solidFill>
                            <a:schemeClr val="dk1"/>
                          </a:solidFill>
                          <a:effectLst/>
                          <a:latin typeface="+mn-lt"/>
                          <a:ea typeface="微软雅黑" panose="020B0503020204020204" charset="-122"/>
                          <a:cs typeface="+mn-cs"/>
                        </a:rPr>
                        <a:t> </a:t>
                      </a:r>
                      <a:r>
                        <a:rPr lang="en-US" altLang="zh-CN" sz="1100" b="1" kern="1200" dirty="0">
                          <a:solidFill>
                            <a:schemeClr val="dk1"/>
                          </a:solidFill>
                          <a:effectLst/>
                          <a:latin typeface="Arial" panose="020B0604020202020204"/>
                          <a:ea typeface="微软雅黑" panose="020B0503020204020204" charset="-122"/>
                          <a:cs typeface="+mn-cs"/>
                        </a:rPr>
                        <a:t>&amp; Test Case</a:t>
                      </a:r>
                      <a:endParaRPr lang="zh-CN" altLang="en-US" sz="1100" b="1" kern="1200" dirty="0">
                        <a:solidFill>
                          <a:schemeClr val="dk1"/>
                        </a:solidFill>
                        <a:effectLst/>
                        <a:latin typeface="Arial" panose="020B0604020202020204"/>
                        <a:ea typeface="微软雅黑" panose="020B0503020204020204" charset="-122"/>
                        <a:cs typeface="+mn-cs"/>
                      </a:endParaRPr>
                    </a:p>
                  </a:txBody>
                  <a:tcPr marL="0" marR="0" marT="35986"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47573120"/>
                  </a:ext>
                </a:extLst>
              </a:tr>
              <a:tr h="0">
                <a:tc>
                  <a:txBody>
                    <a:bodyPr/>
                    <a:lstStyle>
                      <a:lvl1pPr marL="0" algn="l" defTabSz="1188085" rtl="0" eaLnBrk="1" latinLnBrk="0" hangingPunct="1">
                        <a:defRPr sz="2340" kern="1200">
                          <a:solidFill>
                            <a:schemeClr val="dk1"/>
                          </a:solidFill>
                          <a:latin typeface="Arial" panose="020B0604020202020204"/>
                          <a:ea typeface="微软雅黑" panose="020B0503020204020204" charset="-122"/>
                        </a:defRPr>
                      </a:lvl1pPr>
                      <a:lvl2pPr marL="593725" algn="l" defTabSz="1188085" rtl="0" eaLnBrk="1" latinLnBrk="0" hangingPunct="1">
                        <a:defRPr sz="2340" kern="1200">
                          <a:solidFill>
                            <a:schemeClr val="dk1"/>
                          </a:solidFill>
                          <a:latin typeface="Arial" panose="020B0604020202020204"/>
                          <a:ea typeface="微软雅黑" panose="020B0503020204020204" charset="-122"/>
                        </a:defRPr>
                      </a:lvl2pPr>
                      <a:lvl3pPr marL="1188085" algn="l" defTabSz="1188085" rtl="0" eaLnBrk="1" latinLnBrk="0" hangingPunct="1">
                        <a:defRPr sz="2340" kern="1200">
                          <a:solidFill>
                            <a:schemeClr val="dk1"/>
                          </a:solidFill>
                          <a:latin typeface="Arial" panose="020B0604020202020204"/>
                          <a:ea typeface="微软雅黑" panose="020B0503020204020204" charset="-122"/>
                        </a:defRPr>
                      </a:lvl3pPr>
                      <a:lvl4pPr marL="1781810" algn="l" defTabSz="1188085" rtl="0" eaLnBrk="1" latinLnBrk="0" hangingPunct="1">
                        <a:defRPr sz="2340" kern="1200">
                          <a:solidFill>
                            <a:schemeClr val="dk1"/>
                          </a:solidFill>
                          <a:latin typeface="Arial" panose="020B0604020202020204"/>
                          <a:ea typeface="微软雅黑" panose="020B0503020204020204" charset="-122"/>
                        </a:defRPr>
                      </a:lvl4pPr>
                      <a:lvl5pPr marL="2375535" algn="l" defTabSz="1188085" rtl="0" eaLnBrk="1" latinLnBrk="0" hangingPunct="1">
                        <a:defRPr sz="2340" kern="1200">
                          <a:solidFill>
                            <a:schemeClr val="dk1"/>
                          </a:solidFill>
                          <a:latin typeface="Arial" panose="020B0604020202020204"/>
                          <a:ea typeface="微软雅黑" panose="020B0503020204020204" charset="-122"/>
                        </a:defRPr>
                      </a:lvl5pPr>
                      <a:lvl6pPr marL="2969260" algn="l" defTabSz="1188085" rtl="0" eaLnBrk="1" latinLnBrk="0" hangingPunct="1">
                        <a:defRPr sz="2340" kern="1200">
                          <a:solidFill>
                            <a:schemeClr val="dk1"/>
                          </a:solidFill>
                          <a:latin typeface="Arial" panose="020B0604020202020204"/>
                          <a:ea typeface="微软雅黑" panose="020B0503020204020204" charset="-122"/>
                        </a:defRPr>
                      </a:lvl6pPr>
                      <a:lvl7pPr marL="3563620" algn="l" defTabSz="1188085" rtl="0" eaLnBrk="1" latinLnBrk="0" hangingPunct="1">
                        <a:defRPr sz="2340" kern="1200">
                          <a:solidFill>
                            <a:schemeClr val="dk1"/>
                          </a:solidFill>
                          <a:latin typeface="Arial" panose="020B0604020202020204"/>
                          <a:ea typeface="微软雅黑" panose="020B0503020204020204" charset="-122"/>
                        </a:defRPr>
                      </a:lvl7pPr>
                      <a:lvl8pPr marL="4157345" algn="l" defTabSz="1188085" rtl="0" eaLnBrk="1" latinLnBrk="0" hangingPunct="1">
                        <a:defRPr sz="2340" kern="1200">
                          <a:solidFill>
                            <a:schemeClr val="dk1"/>
                          </a:solidFill>
                          <a:latin typeface="Arial" panose="020B0604020202020204"/>
                          <a:ea typeface="微软雅黑" panose="020B0503020204020204" charset="-122"/>
                        </a:defRPr>
                      </a:lvl8pPr>
                      <a:lvl9pPr marL="4751070" algn="l" defTabSz="1188085" rtl="0" eaLnBrk="1" latinLnBrk="0" hangingPunct="1">
                        <a:defRPr sz="2340" kern="1200">
                          <a:solidFill>
                            <a:schemeClr val="dk1"/>
                          </a:solidFill>
                          <a:latin typeface="Arial" panose="020B0604020202020204"/>
                          <a:ea typeface="微软雅黑" panose="020B0503020204020204" charset="-122"/>
                        </a:defRPr>
                      </a:lvl9pPr>
                    </a:lstStyle>
                    <a:p>
                      <a:pPr marL="0" marR="0" lvl="0" indent="0" algn="l" defTabSz="1188085" rtl="0" eaLnBrk="1" fontAlgn="auto" latinLnBrk="0" hangingPunct="1">
                        <a:lnSpc>
                          <a:spcPct val="10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Multi-User Concurrent Office Service</a:t>
                      </a:r>
                      <a:endParaRPr kumimoji="0" lang="zh-CN" altLang="en-US" sz="1050"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endParaRPr>
                    </a:p>
                    <a:p>
                      <a:pPr marL="0" indent="0">
                        <a:lnSpc>
                          <a:spcPct val="100000"/>
                        </a:lnSpc>
                      </a:pPr>
                      <a:r>
                        <a:rPr lang="en-US" altLang="zh-CN" sz="1050" dirty="0">
                          <a:effectLst/>
                        </a:rPr>
                        <a:t>30 Meeting Conference + 3 FTP Download</a:t>
                      </a:r>
                      <a:endParaRPr lang="zh-CN" altLang="en-US" sz="1050" dirty="0">
                        <a:effectLst/>
                        <a:latin typeface="Times New Roman" panose="02020603050405020304" pitchFamily="18" charset="0"/>
                      </a:endParaRPr>
                    </a:p>
                  </a:txBody>
                  <a:tcPr marL="0" marR="0" marT="35986"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3"/>
                  </a:ext>
                </a:extLst>
              </a:tr>
              <a:tr h="0">
                <a:tc>
                  <a:txBody>
                    <a:bodyPr/>
                    <a:lstStyle>
                      <a:lvl1pPr marL="0" algn="l" defTabSz="1188085" rtl="0" eaLnBrk="1" latinLnBrk="0" hangingPunct="1">
                        <a:defRPr sz="2340" kern="1200">
                          <a:solidFill>
                            <a:schemeClr val="dk1"/>
                          </a:solidFill>
                          <a:latin typeface="Arial" panose="020B0604020202020204"/>
                          <a:ea typeface="微软雅黑" panose="020B0503020204020204" charset="-122"/>
                        </a:defRPr>
                      </a:lvl1pPr>
                      <a:lvl2pPr marL="593725" algn="l" defTabSz="1188085" rtl="0" eaLnBrk="1" latinLnBrk="0" hangingPunct="1">
                        <a:defRPr sz="2340" kern="1200">
                          <a:solidFill>
                            <a:schemeClr val="dk1"/>
                          </a:solidFill>
                          <a:latin typeface="Arial" panose="020B0604020202020204"/>
                          <a:ea typeface="微软雅黑" panose="020B0503020204020204" charset="-122"/>
                        </a:defRPr>
                      </a:lvl2pPr>
                      <a:lvl3pPr marL="1188085" algn="l" defTabSz="1188085" rtl="0" eaLnBrk="1" latinLnBrk="0" hangingPunct="1">
                        <a:defRPr sz="2340" kern="1200">
                          <a:solidFill>
                            <a:schemeClr val="dk1"/>
                          </a:solidFill>
                          <a:latin typeface="Arial" panose="020B0604020202020204"/>
                          <a:ea typeface="微软雅黑" panose="020B0503020204020204" charset="-122"/>
                        </a:defRPr>
                      </a:lvl3pPr>
                      <a:lvl4pPr marL="1781810" algn="l" defTabSz="1188085" rtl="0" eaLnBrk="1" latinLnBrk="0" hangingPunct="1">
                        <a:defRPr sz="2340" kern="1200">
                          <a:solidFill>
                            <a:schemeClr val="dk1"/>
                          </a:solidFill>
                          <a:latin typeface="Arial" panose="020B0604020202020204"/>
                          <a:ea typeface="微软雅黑" panose="020B0503020204020204" charset="-122"/>
                        </a:defRPr>
                      </a:lvl4pPr>
                      <a:lvl5pPr marL="2375535" algn="l" defTabSz="1188085" rtl="0" eaLnBrk="1" latinLnBrk="0" hangingPunct="1">
                        <a:defRPr sz="2340" kern="1200">
                          <a:solidFill>
                            <a:schemeClr val="dk1"/>
                          </a:solidFill>
                          <a:latin typeface="Arial" panose="020B0604020202020204"/>
                          <a:ea typeface="微软雅黑" panose="020B0503020204020204" charset="-122"/>
                        </a:defRPr>
                      </a:lvl5pPr>
                      <a:lvl6pPr marL="2969260" algn="l" defTabSz="1188085" rtl="0" eaLnBrk="1" latinLnBrk="0" hangingPunct="1">
                        <a:defRPr sz="2340" kern="1200">
                          <a:solidFill>
                            <a:schemeClr val="dk1"/>
                          </a:solidFill>
                          <a:latin typeface="Arial" panose="020B0604020202020204"/>
                          <a:ea typeface="微软雅黑" panose="020B0503020204020204" charset="-122"/>
                        </a:defRPr>
                      </a:lvl6pPr>
                      <a:lvl7pPr marL="3563620" algn="l" defTabSz="1188085" rtl="0" eaLnBrk="1" latinLnBrk="0" hangingPunct="1">
                        <a:defRPr sz="2340" kern="1200">
                          <a:solidFill>
                            <a:schemeClr val="dk1"/>
                          </a:solidFill>
                          <a:latin typeface="Arial" panose="020B0604020202020204"/>
                          <a:ea typeface="微软雅黑" panose="020B0503020204020204" charset="-122"/>
                        </a:defRPr>
                      </a:lvl7pPr>
                      <a:lvl8pPr marL="4157345" algn="l" defTabSz="1188085" rtl="0" eaLnBrk="1" latinLnBrk="0" hangingPunct="1">
                        <a:defRPr sz="2340" kern="1200">
                          <a:solidFill>
                            <a:schemeClr val="dk1"/>
                          </a:solidFill>
                          <a:latin typeface="Arial" panose="020B0604020202020204"/>
                          <a:ea typeface="微软雅黑" panose="020B0503020204020204" charset="-122"/>
                        </a:defRPr>
                      </a:lvl8pPr>
                      <a:lvl9pPr marL="4751070" algn="l" defTabSz="1188085" rtl="0" eaLnBrk="1" latinLnBrk="0" hangingPunct="1">
                        <a:defRPr sz="2340" kern="1200">
                          <a:solidFill>
                            <a:schemeClr val="dk1"/>
                          </a:solidFill>
                          <a:latin typeface="Arial" panose="020B0604020202020204"/>
                          <a:ea typeface="微软雅黑" panose="020B0503020204020204" charset="-122"/>
                        </a:defRPr>
                      </a:lvl9pPr>
                    </a:lstStyle>
                    <a:p>
                      <a:pPr marL="0" marR="0" lvl="0" indent="0" algn="l" defTabSz="1188085" rtl="0" eaLnBrk="1" fontAlgn="auto" latinLnBrk="0" hangingPunct="1">
                        <a:lnSpc>
                          <a:spcPct val="100000"/>
                        </a:lnSpc>
                        <a:spcBef>
                          <a:spcPts val="0"/>
                        </a:spcBef>
                        <a:spcAft>
                          <a:spcPts val="0"/>
                        </a:spcAft>
                        <a:buClrTx/>
                        <a:buSzTx/>
                        <a:buFontTx/>
                        <a:buNone/>
                        <a:tabLst/>
                        <a:defRPr/>
                      </a:pPr>
                      <a:r>
                        <a:rPr lang="en-US" altLang="zh-CN" sz="1050" b="1" kern="1200" dirty="0">
                          <a:solidFill>
                            <a:schemeClr val="dk1"/>
                          </a:solidFill>
                          <a:effectLst/>
                          <a:latin typeface="Arial" panose="020B0604020202020204"/>
                          <a:ea typeface="微软雅黑" panose="020B0503020204020204" charset="-122"/>
                          <a:cs typeface="+mn-cs"/>
                        </a:rPr>
                        <a:t>Mobile Office Service</a:t>
                      </a:r>
                      <a:endParaRPr lang="zh-CN" altLang="en-US" sz="1050" b="1" kern="1200" dirty="0">
                        <a:solidFill>
                          <a:schemeClr val="dk1"/>
                        </a:solidFill>
                        <a:effectLst/>
                        <a:latin typeface="Arial" panose="020B0604020202020204"/>
                        <a:ea typeface="微软雅黑" panose="020B0503020204020204" charset="-122"/>
                        <a:cs typeface="+mn-cs"/>
                      </a:endParaRPr>
                    </a:p>
                    <a:p>
                      <a:pPr marL="0" indent="0">
                        <a:lnSpc>
                          <a:spcPct val="100000"/>
                        </a:lnSpc>
                      </a:pPr>
                      <a:r>
                        <a:rPr lang="en-US" altLang="zh-CN" sz="1050" dirty="0">
                          <a:effectLst/>
                        </a:rPr>
                        <a:t>2 AP with same spectrum, Each AP with </a:t>
                      </a:r>
                    </a:p>
                    <a:p>
                      <a:pPr marL="0" indent="0">
                        <a:lnSpc>
                          <a:spcPct val="100000"/>
                        </a:lnSpc>
                      </a:pPr>
                      <a:r>
                        <a:rPr lang="en-US" altLang="zh-CN" sz="1050" dirty="0">
                          <a:effectLst/>
                        </a:rPr>
                        <a:t>15 Meeting Conference + 1 Roaming FTP Download</a:t>
                      </a:r>
                      <a:endParaRPr lang="zh-CN" altLang="en-US" sz="1050" dirty="0">
                        <a:effectLst/>
                        <a:latin typeface="Times New Roman" panose="02020603050405020304" pitchFamily="18" charset="0"/>
                      </a:endParaRPr>
                    </a:p>
                  </a:txBody>
                  <a:tcPr marL="0" marR="0" marT="35986"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5"/>
                  </a:ext>
                </a:extLst>
              </a:tr>
              <a:tr h="0">
                <a:tc>
                  <a:txBody>
                    <a:bodyPr/>
                    <a:lstStyle>
                      <a:lvl1pPr marL="0" algn="l" defTabSz="1188085" rtl="0" eaLnBrk="1" latinLnBrk="0" hangingPunct="1">
                        <a:defRPr sz="2340" kern="1200">
                          <a:solidFill>
                            <a:schemeClr val="dk1"/>
                          </a:solidFill>
                          <a:latin typeface="Arial" panose="020B0604020202020204"/>
                          <a:ea typeface="微软雅黑" panose="020B0503020204020204" charset="-122"/>
                        </a:defRPr>
                      </a:lvl1pPr>
                      <a:lvl2pPr marL="593725" algn="l" defTabSz="1188085" rtl="0" eaLnBrk="1" latinLnBrk="0" hangingPunct="1">
                        <a:defRPr sz="2340" kern="1200">
                          <a:solidFill>
                            <a:schemeClr val="dk1"/>
                          </a:solidFill>
                          <a:latin typeface="Arial" panose="020B0604020202020204"/>
                          <a:ea typeface="微软雅黑" panose="020B0503020204020204" charset="-122"/>
                        </a:defRPr>
                      </a:lvl2pPr>
                      <a:lvl3pPr marL="1188085" algn="l" defTabSz="1188085" rtl="0" eaLnBrk="1" latinLnBrk="0" hangingPunct="1">
                        <a:defRPr sz="2340" kern="1200">
                          <a:solidFill>
                            <a:schemeClr val="dk1"/>
                          </a:solidFill>
                          <a:latin typeface="Arial" panose="020B0604020202020204"/>
                          <a:ea typeface="微软雅黑" panose="020B0503020204020204" charset="-122"/>
                        </a:defRPr>
                      </a:lvl3pPr>
                      <a:lvl4pPr marL="1781810" algn="l" defTabSz="1188085" rtl="0" eaLnBrk="1" latinLnBrk="0" hangingPunct="1">
                        <a:defRPr sz="2340" kern="1200">
                          <a:solidFill>
                            <a:schemeClr val="dk1"/>
                          </a:solidFill>
                          <a:latin typeface="Arial" panose="020B0604020202020204"/>
                          <a:ea typeface="微软雅黑" panose="020B0503020204020204" charset="-122"/>
                        </a:defRPr>
                      </a:lvl4pPr>
                      <a:lvl5pPr marL="2375535" algn="l" defTabSz="1188085" rtl="0" eaLnBrk="1" latinLnBrk="0" hangingPunct="1">
                        <a:defRPr sz="2340" kern="1200">
                          <a:solidFill>
                            <a:schemeClr val="dk1"/>
                          </a:solidFill>
                          <a:latin typeface="Arial" panose="020B0604020202020204"/>
                          <a:ea typeface="微软雅黑" panose="020B0503020204020204" charset="-122"/>
                        </a:defRPr>
                      </a:lvl5pPr>
                      <a:lvl6pPr marL="2969260" algn="l" defTabSz="1188085" rtl="0" eaLnBrk="1" latinLnBrk="0" hangingPunct="1">
                        <a:defRPr sz="2340" kern="1200">
                          <a:solidFill>
                            <a:schemeClr val="dk1"/>
                          </a:solidFill>
                          <a:latin typeface="Arial" panose="020B0604020202020204"/>
                          <a:ea typeface="微软雅黑" panose="020B0503020204020204" charset="-122"/>
                        </a:defRPr>
                      </a:lvl6pPr>
                      <a:lvl7pPr marL="3563620" algn="l" defTabSz="1188085" rtl="0" eaLnBrk="1" latinLnBrk="0" hangingPunct="1">
                        <a:defRPr sz="2340" kern="1200">
                          <a:solidFill>
                            <a:schemeClr val="dk1"/>
                          </a:solidFill>
                          <a:latin typeface="Arial" panose="020B0604020202020204"/>
                          <a:ea typeface="微软雅黑" panose="020B0503020204020204" charset="-122"/>
                        </a:defRPr>
                      </a:lvl7pPr>
                      <a:lvl8pPr marL="4157345" algn="l" defTabSz="1188085" rtl="0" eaLnBrk="1" latinLnBrk="0" hangingPunct="1">
                        <a:defRPr sz="2340" kern="1200">
                          <a:solidFill>
                            <a:schemeClr val="dk1"/>
                          </a:solidFill>
                          <a:latin typeface="Arial" panose="020B0604020202020204"/>
                          <a:ea typeface="微软雅黑" panose="020B0503020204020204" charset="-122"/>
                        </a:defRPr>
                      </a:lvl8pPr>
                      <a:lvl9pPr marL="4751070" algn="l" defTabSz="1188085" rtl="0" eaLnBrk="1" latinLnBrk="0" hangingPunct="1">
                        <a:defRPr sz="2340" kern="1200">
                          <a:solidFill>
                            <a:schemeClr val="dk1"/>
                          </a:solidFill>
                          <a:latin typeface="Arial" panose="020B0604020202020204"/>
                          <a:ea typeface="微软雅黑" panose="020B0503020204020204" charset="-122"/>
                        </a:defRPr>
                      </a:lvl9pPr>
                    </a:lstStyle>
                    <a:p>
                      <a:pPr marL="0" marR="0" lvl="0" indent="0" algn="l" defTabSz="1188085" rtl="0" eaLnBrk="1" fontAlgn="auto" latinLnBrk="0" hangingPunct="1">
                        <a:lnSpc>
                          <a:spcPct val="100000"/>
                        </a:lnSpc>
                        <a:spcBef>
                          <a:spcPts val="0"/>
                        </a:spcBef>
                        <a:spcAft>
                          <a:spcPts val="0"/>
                        </a:spcAft>
                        <a:buClrTx/>
                        <a:buSzTx/>
                        <a:buFontTx/>
                        <a:buNone/>
                        <a:tabLst/>
                        <a:defRPr/>
                      </a:pPr>
                      <a:r>
                        <a:rPr lang="en-US" altLang="zh-CN" sz="1050" b="1" kern="1200" dirty="0">
                          <a:solidFill>
                            <a:schemeClr val="dk1"/>
                          </a:solidFill>
                          <a:effectLst/>
                          <a:latin typeface="Arial" panose="020B0604020202020204"/>
                          <a:ea typeface="微软雅黑" panose="020B0503020204020204" charset="-122"/>
                          <a:cs typeface="+mn-cs"/>
                        </a:rPr>
                        <a:t>Concurrent Access of  Video Services</a:t>
                      </a:r>
                      <a:endParaRPr lang="en-US" altLang="zh-CN" sz="1050" b="1" dirty="0">
                        <a:effectLst/>
                      </a:endParaRPr>
                    </a:p>
                    <a:p>
                      <a:pPr marL="0" indent="0">
                        <a:lnSpc>
                          <a:spcPct val="100000"/>
                        </a:lnSpc>
                      </a:pPr>
                      <a:r>
                        <a:rPr lang="en-US" altLang="zh-CN" sz="1050" dirty="0">
                          <a:effectLst/>
                        </a:rPr>
                        <a:t>Live Video Service Access Capacity Test</a:t>
                      </a:r>
                    </a:p>
                  </a:txBody>
                  <a:tcPr marL="0" marR="0" marT="35986"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6096E6">
                        <a:tint val="20000"/>
                      </a:srgbClr>
                    </a:solidFill>
                  </a:tcPr>
                </a:tc>
                <a:extLst>
                  <a:ext uri="{0D108BD9-81ED-4DB2-BD59-A6C34878D82A}">
                    <a16:rowId xmlns:a16="http://schemas.microsoft.com/office/drawing/2014/main" val="10006"/>
                  </a:ext>
                </a:extLst>
              </a:tr>
            </a:tbl>
          </a:graphicData>
        </a:graphic>
      </p:graphicFrame>
      <p:sp>
        <p:nvSpPr>
          <p:cNvPr id="14" name="文本框 13">
            <a:extLst>
              <a:ext uri="{FF2B5EF4-FFF2-40B4-BE49-F238E27FC236}">
                <a16:creationId xmlns:a16="http://schemas.microsoft.com/office/drawing/2014/main" id="{95CF36E1-85C9-91DA-46EC-D06931492310}"/>
              </a:ext>
            </a:extLst>
          </p:cNvPr>
          <p:cNvSpPr txBox="1"/>
          <p:nvPr/>
        </p:nvSpPr>
        <p:spPr>
          <a:xfrm>
            <a:off x="7206314" y="3943328"/>
            <a:ext cx="4281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Green WLAN System Requirements</a:t>
            </a:r>
            <a:endParaRPr kumimoji="0" lang="zh-CN" altLang="en-US" sz="1800" b="1" i="0" u="none" strike="noStrike" kern="1200" cap="none" spc="0" normalizeH="0" baseline="0" noProof="0" dirty="0">
              <a:ln>
                <a:noFill/>
              </a:ln>
              <a:solidFill>
                <a:schemeClr val="tx1"/>
              </a:solidFill>
              <a:effectLst/>
              <a:uLnTx/>
              <a:uFillTx/>
              <a:latin typeface="Arial"/>
              <a:ea typeface="微软雅黑"/>
              <a:cs typeface="+mn-cs"/>
            </a:endParaRPr>
          </a:p>
        </p:txBody>
      </p:sp>
      <p:grpSp>
        <p:nvGrpSpPr>
          <p:cNvPr id="15" name="组合 43">
            <a:extLst>
              <a:ext uri="{FF2B5EF4-FFF2-40B4-BE49-F238E27FC236}">
                <a16:creationId xmlns:a16="http://schemas.microsoft.com/office/drawing/2014/main" id="{B9019445-8788-31C5-D20B-D9A0D53946F8}"/>
              </a:ext>
            </a:extLst>
          </p:cNvPr>
          <p:cNvGrpSpPr/>
          <p:nvPr/>
        </p:nvGrpSpPr>
        <p:grpSpPr>
          <a:xfrm>
            <a:off x="7454377" y="4523187"/>
            <a:ext cx="287978" cy="472839"/>
            <a:chOff x="7033984" y="2892018"/>
            <a:chExt cx="539962" cy="823167"/>
          </a:xfrm>
          <a:solidFill>
            <a:schemeClr val="bg1">
              <a:lumMod val="50000"/>
            </a:schemeClr>
          </a:solidFill>
        </p:grpSpPr>
        <p:grpSp>
          <p:nvGrpSpPr>
            <p:cNvPr id="16" name="组合 79">
              <a:extLst>
                <a:ext uri="{FF2B5EF4-FFF2-40B4-BE49-F238E27FC236}">
                  <a16:creationId xmlns:a16="http://schemas.microsoft.com/office/drawing/2014/main" id="{CF566D44-1E2B-0BC4-FAFB-955F48B28F4D}"/>
                </a:ext>
              </a:extLst>
            </p:cNvPr>
            <p:cNvGrpSpPr/>
            <p:nvPr/>
          </p:nvGrpSpPr>
          <p:grpSpPr>
            <a:xfrm>
              <a:off x="7161557" y="3310718"/>
              <a:ext cx="142435" cy="164591"/>
              <a:chOff x="1111963" y="1853430"/>
              <a:chExt cx="142435" cy="164591"/>
            </a:xfrm>
            <a:grpFill/>
          </p:grpSpPr>
          <p:sp>
            <p:nvSpPr>
              <p:cNvPr id="27" name="Freeform 54">
                <a:extLst>
                  <a:ext uri="{FF2B5EF4-FFF2-40B4-BE49-F238E27FC236}">
                    <a16:creationId xmlns:a16="http://schemas.microsoft.com/office/drawing/2014/main" id="{342F95C8-50C0-943F-34EA-F3C58348D91A}"/>
                  </a:ext>
                </a:extLst>
              </p:cNvPr>
              <p:cNvSpPr>
                <a:spLocks noEditPoints="1"/>
              </p:cNvSpPr>
              <p:nvPr/>
            </p:nvSpPr>
            <p:spPr bwMode="auto">
              <a:xfrm>
                <a:off x="1111963" y="1853430"/>
                <a:ext cx="142435" cy="164591"/>
              </a:xfrm>
              <a:custGeom>
                <a:avLst/>
                <a:gdLst/>
                <a:ahLst/>
                <a:cxnLst>
                  <a:cxn ang="0">
                    <a:pos x="180" y="34"/>
                  </a:cxn>
                  <a:cxn ang="0">
                    <a:pos x="180" y="34"/>
                  </a:cxn>
                  <a:cxn ang="0">
                    <a:pos x="90" y="0"/>
                  </a:cxn>
                  <a:cxn ang="0">
                    <a:pos x="0" y="34"/>
                  </a:cxn>
                  <a:cxn ang="0">
                    <a:pos x="0" y="34"/>
                  </a:cxn>
                  <a:cxn ang="0">
                    <a:pos x="0" y="54"/>
                  </a:cxn>
                  <a:cxn ang="0">
                    <a:pos x="0" y="82"/>
                  </a:cxn>
                  <a:cxn ang="0">
                    <a:pos x="4" y="110"/>
                  </a:cxn>
                  <a:cxn ang="0">
                    <a:pos x="8" y="122"/>
                  </a:cxn>
                  <a:cxn ang="0">
                    <a:pos x="12" y="134"/>
                  </a:cxn>
                  <a:cxn ang="0">
                    <a:pos x="12" y="134"/>
                  </a:cxn>
                  <a:cxn ang="0">
                    <a:pos x="24" y="156"/>
                  </a:cxn>
                  <a:cxn ang="0">
                    <a:pos x="32" y="168"/>
                  </a:cxn>
                  <a:cxn ang="0">
                    <a:pos x="42" y="178"/>
                  </a:cxn>
                  <a:cxn ang="0">
                    <a:pos x="52" y="186"/>
                  </a:cxn>
                  <a:cxn ang="0">
                    <a:pos x="62" y="194"/>
                  </a:cxn>
                  <a:cxn ang="0">
                    <a:pos x="76" y="202"/>
                  </a:cxn>
                  <a:cxn ang="0">
                    <a:pos x="90" y="208"/>
                  </a:cxn>
                  <a:cxn ang="0">
                    <a:pos x="90" y="208"/>
                  </a:cxn>
                  <a:cxn ang="0">
                    <a:pos x="104" y="202"/>
                  </a:cxn>
                  <a:cxn ang="0">
                    <a:pos x="116" y="194"/>
                  </a:cxn>
                  <a:cxn ang="0">
                    <a:pos x="128" y="186"/>
                  </a:cxn>
                  <a:cxn ang="0">
                    <a:pos x="138" y="178"/>
                  </a:cxn>
                  <a:cxn ang="0">
                    <a:pos x="146" y="168"/>
                  </a:cxn>
                  <a:cxn ang="0">
                    <a:pos x="154" y="156"/>
                  </a:cxn>
                  <a:cxn ang="0">
                    <a:pos x="166" y="134"/>
                  </a:cxn>
                  <a:cxn ang="0">
                    <a:pos x="166" y="134"/>
                  </a:cxn>
                  <a:cxn ang="0">
                    <a:pos x="170" y="122"/>
                  </a:cxn>
                  <a:cxn ang="0">
                    <a:pos x="174" y="110"/>
                  </a:cxn>
                  <a:cxn ang="0">
                    <a:pos x="178" y="82"/>
                  </a:cxn>
                  <a:cxn ang="0">
                    <a:pos x="180" y="54"/>
                  </a:cxn>
                  <a:cxn ang="0">
                    <a:pos x="180" y="34"/>
                  </a:cxn>
                  <a:cxn ang="0">
                    <a:pos x="180" y="34"/>
                  </a:cxn>
                  <a:cxn ang="0">
                    <a:pos x="160" y="48"/>
                  </a:cxn>
                  <a:cxn ang="0">
                    <a:pos x="160" y="48"/>
                  </a:cxn>
                  <a:cxn ang="0">
                    <a:pos x="158" y="88"/>
                  </a:cxn>
                  <a:cxn ang="0">
                    <a:pos x="154" y="110"/>
                  </a:cxn>
                  <a:cxn ang="0">
                    <a:pos x="150" y="126"/>
                  </a:cxn>
                  <a:cxn ang="0">
                    <a:pos x="150" y="126"/>
                  </a:cxn>
                  <a:cxn ang="0">
                    <a:pos x="138" y="146"/>
                  </a:cxn>
                  <a:cxn ang="0">
                    <a:pos x="126" y="162"/>
                  </a:cxn>
                  <a:cxn ang="0">
                    <a:pos x="108" y="178"/>
                  </a:cxn>
                  <a:cxn ang="0">
                    <a:pos x="100" y="184"/>
                  </a:cxn>
                  <a:cxn ang="0">
                    <a:pos x="90" y="188"/>
                  </a:cxn>
                  <a:cxn ang="0">
                    <a:pos x="90" y="188"/>
                  </a:cxn>
                  <a:cxn ang="0">
                    <a:pos x="80" y="184"/>
                  </a:cxn>
                  <a:cxn ang="0">
                    <a:pos x="70" y="178"/>
                  </a:cxn>
                  <a:cxn ang="0">
                    <a:pos x="54" y="162"/>
                  </a:cxn>
                  <a:cxn ang="0">
                    <a:pos x="40" y="146"/>
                  </a:cxn>
                  <a:cxn ang="0">
                    <a:pos x="30" y="126"/>
                  </a:cxn>
                  <a:cxn ang="0">
                    <a:pos x="30" y="126"/>
                  </a:cxn>
                  <a:cxn ang="0">
                    <a:pos x="24" y="110"/>
                  </a:cxn>
                  <a:cxn ang="0">
                    <a:pos x="20" y="88"/>
                  </a:cxn>
                  <a:cxn ang="0">
                    <a:pos x="18" y="48"/>
                  </a:cxn>
                  <a:cxn ang="0">
                    <a:pos x="90" y="20"/>
                  </a:cxn>
                  <a:cxn ang="0">
                    <a:pos x="162" y="48"/>
                  </a:cxn>
                  <a:cxn ang="0">
                    <a:pos x="160" y="48"/>
                  </a:cxn>
                </a:cxnLst>
                <a:rect l="0" t="0" r="r" b="b"/>
                <a:pathLst>
                  <a:path w="180" h="208">
                    <a:moveTo>
                      <a:pt x="180" y="34"/>
                    </a:moveTo>
                    <a:lnTo>
                      <a:pt x="180" y="34"/>
                    </a:lnTo>
                    <a:lnTo>
                      <a:pt x="90" y="0"/>
                    </a:lnTo>
                    <a:lnTo>
                      <a:pt x="0" y="34"/>
                    </a:lnTo>
                    <a:lnTo>
                      <a:pt x="0" y="34"/>
                    </a:lnTo>
                    <a:lnTo>
                      <a:pt x="0" y="54"/>
                    </a:lnTo>
                    <a:lnTo>
                      <a:pt x="0" y="82"/>
                    </a:lnTo>
                    <a:lnTo>
                      <a:pt x="4" y="110"/>
                    </a:lnTo>
                    <a:lnTo>
                      <a:pt x="8" y="122"/>
                    </a:lnTo>
                    <a:lnTo>
                      <a:pt x="12" y="134"/>
                    </a:lnTo>
                    <a:lnTo>
                      <a:pt x="12" y="134"/>
                    </a:lnTo>
                    <a:lnTo>
                      <a:pt x="24" y="156"/>
                    </a:lnTo>
                    <a:lnTo>
                      <a:pt x="32" y="168"/>
                    </a:lnTo>
                    <a:lnTo>
                      <a:pt x="42" y="178"/>
                    </a:lnTo>
                    <a:lnTo>
                      <a:pt x="52" y="186"/>
                    </a:lnTo>
                    <a:lnTo>
                      <a:pt x="62" y="194"/>
                    </a:lnTo>
                    <a:lnTo>
                      <a:pt x="76" y="202"/>
                    </a:lnTo>
                    <a:lnTo>
                      <a:pt x="90" y="208"/>
                    </a:lnTo>
                    <a:lnTo>
                      <a:pt x="90" y="208"/>
                    </a:lnTo>
                    <a:lnTo>
                      <a:pt x="104" y="202"/>
                    </a:lnTo>
                    <a:lnTo>
                      <a:pt x="116" y="194"/>
                    </a:lnTo>
                    <a:lnTo>
                      <a:pt x="128" y="186"/>
                    </a:lnTo>
                    <a:lnTo>
                      <a:pt x="138" y="178"/>
                    </a:lnTo>
                    <a:lnTo>
                      <a:pt x="146" y="168"/>
                    </a:lnTo>
                    <a:lnTo>
                      <a:pt x="154" y="156"/>
                    </a:lnTo>
                    <a:lnTo>
                      <a:pt x="166" y="134"/>
                    </a:lnTo>
                    <a:lnTo>
                      <a:pt x="166" y="134"/>
                    </a:lnTo>
                    <a:lnTo>
                      <a:pt x="170" y="122"/>
                    </a:lnTo>
                    <a:lnTo>
                      <a:pt x="174" y="110"/>
                    </a:lnTo>
                    <a:lnTo>
                      <a:pt x="178" y="82"/>
                    </a:lnTo>
                    <a:lnTo>
                      <a:pt x="180" y="54"/>
                    </a:lnTo>
                    <a:lnTo>
                      <a:pt x="180" y="34"/>
                    </a:lnTo>
                    <a:lnTo>
                      <a:pt x="180" y="34"/>
                    </a:lnTo>
                    <a:close/>
                    <a:moveTo>
                      <a:pt x="160" y="48"/>
                    </a:moveTo>
                    <a:lnTo>
                      <a:pt x="160" y="48"/>
                    </a:lnTo>
                    <a:lnTo>
                      <a:pt x="158" y="88"/>
                    </a:lnTo>
                    <a:lnTo>
                      <a:pt x="154" y="110"/>
                    </a:lnTo>
                    <a:lnTo>
                      <a:pt x="150" y="126"/>
                    </a:lnTo>
                    <a:lnTo>
                      <a:pt x="150" y="126"/>
                    </a:lnTo>
                    <a:lnTo>
                      <a:pt x="138" y="146"/>
                    </a:lnTo>
                    <a:lnTo>
                      <a:pt x="126" y="162"/>
                    </a:lnTo>
                    <a:lnTo>
                      <a:pt x="108" y="178"/>
                    </a:lnTo>
                    <a:lnTo>
                      <a:pt x="100" y="184"/>
                    </a:lnTo>
                    <a:lnTo>
                      <a:pt x="90" y="188"/>
                    </a:lnTo>
                    <a:lnTo>
                      <a:pt x="90" y="188"/>
                    </a:lnTo>
                    <a:lnTo>
                      <a:pt x="80" y="184"/>
                    </a:lnTo>
                    <a:lnTo>
                      <a:pt x="70" y="178"/>
                    </a:lnTo>
                    <a:lnTo>
                      <a:pt x="54" y="162"/>
                    </a:lnTo>
                    <a:lnTo>
                      <a:pt x="40" y="146"/>
                    </a:lnTo>
                    <a:lnTo>
                      <a:pt x="30" y="126"/>
                    </a:lnTo>
                    <a:lnTo>
                      <a:pt x="30" y="126"/>
                    </a:lnTo>
                    <a:lnTo>
                      <a:pt x="24" y="110"/>
                    </a:lnTo>
                    <a:lnTo>
                      <a:pt x="20" y="88"/>
                    </a:lnTo>
                    <a:lnTo>
                      <a:pt x="18" y="48"/>
                    </a:lnTo>
                    <a:lnTo>
                      <a:pt x="90" y="20"/>
                    </a:lnTo>
                    <a:lnTo>
                      <a:pt x="162" y="48"/>
                    </a:lnTo>
                    <a:lnTo>
                      <a:pt x="160" y="48"/>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8" name="Freeform 55">
                <a:extLst>
                  <a:ext uri="{FF2B5EF4-FFF2-40B4-BE49-F238E27FC236}">
                    <a16:creationId xmlns:a16="http://schemas.microsoft.com/office/drawing/2014/main" id="{76610A3E-5CC7-B6A9-C63F-904491F10983}"/>
                  </a:ext>
                </a:extLst>
              </p:cNvPr>
              <p:cNvSpPr>
                <a:spLocks/>
              </p:cNvSpPr>
              <p:nvPr/>
            </p:nvSpPr>
            <p:spPr bwMode="auto">
              <a:xfrm>
                <a:off x="1151528" y="1905656"/>
                <a:ext cx="77548" cy="87043"/>
              </a:xfrm>
              <a:custGeom>
                <a:avLst/>
                <a:gdLst/>
                <a:ahLst/>
                <a:cxnLst>
                  <a:cxn ang="0">
                    <a:pos x="0" y="74"/>
                  </a:cxn>
                  <a:cxn ang="0">
                    <a:pos x="0" y="74"/>
                  </a:cxn>
                  <a:cxn ang="0">
                    <a:pos x="8" y="86"/>
                  </a:cxn>
                  <a:cxn ang="0">
                    <a:pos x="16" y="94"/>
                  </a:cxn>
                  <a:cxn ang="0">
                    <a:pos x="28" y="102"/>
                  </a:cxn>
                  <a:cxn ang="0">
                    <a:pos x="40" y="110"/>
                  </a:cxn>
                  <a:cxn ang="0">
                    <a:pos x="40" y="110"/>
                  </a:cxn>
                  <a:cxn ang="0">
                    <a:pos x="56" y="100"/>
                  </a:cxn>
                  <a:cxn ang="0">
                    <a:pos x="70" y="88"/>
                  </a:cxn>
                  <a:cxn ang="0">
                    <a:pos x="80" y="72"/>
                  </a:cxn>
                  <a:cxn ang="0">
                    <a:pos x="90" y="56"/>
                  </a:cxn>
                  <a:cxn ang="0">
                    <a:pos x="90" y="56"/>
                  </a:cxn>
                  <a:cxn ang="0">
                    <a:pos x="94" y="44"/>
                  </a:cxn>
                  <a:cxn ang="0">
                    <a:pos x="96" y="30"/>
                  </a:cxn>
                  <a:cxn ang="0">
                    <a:pos x="98" y="0"/>
                  </a:cxn>
                  <a:cxn ang="0">
                    <a:pos x="0" y="74"/>
                  </a:cxn>
                </a:cxnLst>
                <a:rect l="0" t="0" r="r" b="b"/>
                <a:pathLst>
                  <a:path w="98" h="110">
                    <a:moveTo>
                      <a:pt x="0" y="74"/>
                    </a:moveTo>
                    <a:lnTo>
                      <a:pt x="0" y="74"/>
                    </a:lnTo>
                    <a:lnTo>
                      <a:pt x="8" y="86"/>
                    </a:lnTo>
                    <a:lnTo>
                      <a:pt x="16" y="94"/>
                    </a:lnTo>
                    <a:lnTo>
                      <a:pt x="28" y="102"/>
                    </a:lnTo>
                    <a:lnTo>
                      <a:pt x="40" y="110"/>
                    </a:lnTo>
                    <a:lnTo>
                      <a:pt x="40" y="110"/>
                    </a:lnTo>
                    <a:lnTo>
                      <a:pt x="56" y="100"/>
                    </a:lnTo>
                    <a:lnTo>
                      <a:pt x="70" y="88"/>
                    </a:lnTo>
                    <a:lnTo>
                      <a:pt x="80" y="72"/>
                    </a:lnTo>
                    <a:lnTo>
                      <a:pt x="90" y="56"/>
                    </a:lnTo>
                    <a:lnTo>
                      <a:pt x="90" y="56"/>
                    </a:lnTo>
                    <a:lnTo>
                      <a:pt x="94" y="44"/>
                    </a:lnTo>
                    <a:lnTo>
                      <a:pt x="96" y="30"/>
                    </a:lnTo>
                    <a:lnTo>
                      <a:pt x="98" y="0"/>
                    </a:lnTo>
                    <a:lnTo>
                      <a:pt x="0" y="74"/>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9" name="Freeform 56">
                <a:extLst>
                  <a:ext uri="{FF2B5EF4-FFF2-40B4-BE49-F238E27FC236}">
                    <a16:creationId xmlns:a16="http://schemas.microsoft.com/office/drawing/2014/main" id="{80A57FCB-1C09-7068-3642-C27D60C7F288}"/>
                  </a:ext>
                </a:extLst>
              </p:cNvPr>
              <p:cNvSpPr>
                <a:spLocks/>
              </p:cNvSpPr>
              <p:nvPr/>
            </p:nvSpPr>
            <p:spPr bwMode="auto">
              <a:xfrm>
                <a:off x="1135702" y="1878751"/>
                <a:ext cx="88626" cy="75965"/>
              </a:xfrm>
              <a:custGeom>
                <a:avLst/>
                <a:gdLst/>
                <a:ahLst/>
                <a:cxnLst>
                  <a:cxn ang="0">
                    <a:pos x="60" y="0"/>
                  </a:cxn>
                  <a:cxn ang="0">
                    <a:pos x="0" y="24"/>
                  </a:cxn>
                  <a:cxn ang="0">
                    <a:pos x="0" y="24"/>
                  </a:cxn>
                  <a:cxn ang="0">
                    <a:pos x="2" y="58"/>
                  </a:cxn>
                  <a:cxn ang="0">
                    <a:pos x="4" y="76"/>
                  </a:cxn>
                  <a:cxn ang="0">
                    <a:pos x="10" y="90"/>
                  </a:cxn>
                  <a:cxn ang="0">
                    <a:pos x="10" y="90"/>
                  </a:cxn>
                  <a:cxn ang="0">
                    <a:pos x="12" y="96"/>
                  </a:cxn>
                  <a:cxn ang="0">
                    <a:pos x="112" y="20"/>
                  </a:cxn>
                  <a:cxn ang="0">
                    <a:pos x="60" y="0"/>
                  </a:cxn>
                </a:cxnLst>
                <a:rect l="0" t="0" r="r" b="b"/>
                <a:pathLst>
                  <a:path w="112" h="96">
                    <a:moveTo>
                      <a:pt x="60" y="0"/>
                    </a:moveTo>
                    <a:lnTo>
                      <a:pt x="0" y="24"/>
                    </a:lnTo>
                    <a:lnTo>
                      <a:pt x="0" y="24"/>
                    </a:lnTo>
                    <a:lnTo>
                      <a:pt x="2" y="58"/>
                    </a:lnTo>
                    <a:lnTo>
                      <a:pt x="4" y="76"/>
                    </a:lnTo>
                    <a:lnTo>
                      <a:pt x="10" y="90"/>
                    </a:lnTo>
                    <a:lnTo>
                      <a:pt x="10" y="90"/>
                    </a:lnTo>
                    <a:lnTo>
                      <a:pt x="12" y="96"/>
                    </a:lnTo>
                    <a:lnTo>
                      <a:pt x="112" y="20"/>
                    </a:lnTo>
                    <a:lnTo>
                      <a:pt x="60" y="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grpSp>
        <p:grpSp>
          <p:nvGrpSpPr>
            <p:cNvPr id="17" name="组合 647">
              <a:extLst>
                <a:ext uri="{FF2B5EF4-FFF2-40B4-BE49-F238E27FC236}">
                  <a16:creationId xmlns:a16="http://schemas.microsoft.com/office/drawing/2014/main" id="{B9391F11-E061-2B96-DE6B-1A9C24DF36DA}"/>
                </a:ext>
              </a:extLst>
            </p:cNvPr>
            <p:cNvGrpSpPr>
              <a:grpSpLocks noChangeAspect="1"/>
            </p:cNvGrpSpPr>
            <p:nvPr/>
          </p:nvGrpSpPr>
          <p:grpSpPr>
            <a:xfrm>
              <a:off x="7033984" y="3039420"/>
              <a:ext cx="404010" cy="675765"/>
              <a:chOff x="11514138" y="5227638"/>
              <a:chExt cx="354013" cy="592138"/>
            </a:xfrm>
            <a:grpFill/>
          </p:grpSpPr>
          <p:sp>
            <p:nvSpPr>
              <p:cNvPr id="21" name="Freeform 954">
                <a:extLst>
                  <a:ext uri="{FF2B5EF4-FFF2-40B4-BE49-F238E27FC236}">
                    <a16:creationId xmlns:a16="http://schemas.microsoft.com/office/drawing/2014/main" id="{9F89163B-FFA2-2533-8B09-037EE9DBA4BA}"/>
                  </a:ext>
                </a:extLst>
              </p:cNvPr>
              <p:cNvSpPr>
                <a:spLocks/>
              </p:cNvSpPr>
              <p:nvPr/>
            </p:nvSpPr>
            <p:spPr bwMode="auto">
              <a:xfrm>
                <a:off x="11514138" y="5227638"/>
                <a:ext cx="354013" cy="592138"/>
              </a:xfrm>
              <a:custGeom>
                <a:avLst/>
                <a:gdLst/>
                <a:ahLst/>
                <a:cxnLst>
                  <a:cxn ang="0">
                    <a:pos x="196" y="326"/>
                  </a:cxn>
                  <a:cxn ang="0">
                    <a:pos x="196" y="334"/>
                  </a:cxn>
                  <a:cxn ang="0">
                    <a:pos x="184" y="345"/>
                  </a:cxn>
                  <a:cxn ang="0">
                    <a:pos x="47" y="347"/>
                  </a:cxn>
                  <a:cxn ang="0">
                    <a:pos x="39" y="345"/>
                  </a:cxn>
                  <a:cxn ang="0">
                    <a:pos x="29" y="334"/>
                  </a:cxn>
                  <a:cxn ang="0">
                    <a:pos x="27" y="47"/>
                  </a:cxn>
                  <a:cxn ang="0">
                    <a:pos x="29" y="39"/>
                  </a:cxn>
                  <a:cxn ang="0">
                    <a:pos x="39" y="29"/>
                  </a:cxn>
                  <a:cxn ang="0">
                    <a:pos x="176" y="27"/>
                  </a:cxn>
                  <a:cxn ang="0">
                    <a:pos x="184" y="29"/>
                  </a:cxn>
                  <a:cxn ang="0">
                    <a:pos x="196" y="39"/>
                  </a:cxn>
                  <a:cxn ang="0">
                    <a:pos x="196" y="326"/>
                  </a:cxn>
                  <a:cxn ang="0">
                    <a:pos x="223" y="326"/>
                  </a:cxn>
                  <a:cxn ang="0">
                    <a:pos x="223" y="47"/>
                  </a:cxn>
                  <a:cxn ang="0">
                    <a:pos x="218" y="29"/>
                  </a:cxn>
                  <a:cxn ang="0">
                    <a:pos x="208" y="14"/>
                  </a:cxn>
                  <a:cxn ang="0">
                    <a:pos x="194" y="4"/>
                  </a:cxn>
                  <a:cxn ang="0">
                    <a:pos x="176" y="0"/>
                  </a:cxn>
                  <a:cxn ang="0">
                    <a:pos x="47" y="0"/>
                  </a:cxn>
                  <a:cxn ang="0">
                    <a:pos x="29" y="4"/>
                  </a:cxn>
                  <a:cxn ang="0">
                    <a:pos x="15" y="14"/>
                  </a:cxn>
                  <a:cxn ang="0">
                    <a:pos x="4" y="29"/>
                  </a:cxn>
                  <a:cxn ang="0">
                    <a:pos x="0" y="47"/>
                  </a:cxn>
                  <a:cxn ang="0">
                    <a:pos x="0" y="326"/>
                  </a:cxn>
                  <a:cxn ang="0">
                    <a:pos x="4" y="345"/>
                  </a:cxn>
                  <a:cxn ang="0">
                    <a:pos x="15" y="359"/>
                  </a:cxn>
                  <a:cxn ang="0">
                    <a:pos x="29" y="369"/>
                  </a:cxn>
                  <a:cxn ang="0">
                    <a:pos x="47" y="373"/>
                  </a:cxn>
                  <a:cxn ang="0">
                    <a:pos x="176" y="373"/>
                  </a:cxn>
                  <a:cxn ang="0">
                    <a:pos x="194" y="369"/>
                  </a:cxn>
                  <a:cxn ang="0">
                    <a:pos x="208" y="359"/>
                  </a:cxn>
                  <a:cxn ang="0">
                    <a:pos x="218" y="345"/>
                  </a:cxn>
                  <a:cxn ang="0">
                    <a:pos x="223" y="326"/>
                  </a:cxn>
                </a:cxnLst>
                <a:rect l="0" t="0" r="r" b="b"/>
                <a:pathLst>
                  <a:path w="223" h="373">
                    <a:moveTo>
                      <a:pt x="210" y="326"/>
                    </a:moveTo>
                    <a:lnTo>
                      <a:pt x="196" y="326"/>
                    </a:lnTo>
                    <a:lnTo>
                      <a:pt x="196" y="326"/>
                    </a:lnTo>
                    <a:lnTo>
                      <a:pt x="196" y="334"/>
                    </a:lnTo>
                    <a:lnTo>
                      <a:pt x="190" y="340"/>
                    </a:lnTo>
                    <a:lnTo>
                      <a:pt x="184" y="345"/>
                    </a:lnTo>
                    <a:lnTo>
                      <a:pt x="176" y="347"/>
                    </a:lnTo>
                    <a:lnTo>
                      <a:pt x="47" y="347"/>
                    </a:lnTo>
                    <a:lnTo>
                      <a:pt x="47" y="347"/>
                    </a:lnTo>
                    <a:lnTo>
                      <a:pt x="39" y="345"/>
                    </a:lnTo>
                    <a:lnTo>
                      <a:pt x="33" y="340"/>
                    </a:lnTo>
                    <a:lnTo>
                      <a:pt x="29" y="334"/>
                    </a:lnTo>
                    <a:lnTo>
                      <a:pt x="27" y="326"/>
                    </a:lnTo>
                    <a:lnTo>
                      <a:pt x="27" y="47"/>
                    </a:lnTo>
                    <a:lnTo>
                      <a:pt x="27" y="47"/>
                    </a:lnTo>
                    <a:lnTo>
                      <a:pt x="29" y="39"/>
                    </a:lnTo>
                    <a:lnTo>
                      <a:pt x="33" y="33"/>
                    </a:lnTo>
                    <a:lnTo>
                      <a:pt x="39" y="29"/>
                    </a:lnTo>
                    <a:lnTo>
                      <a:pt x="47" y="27"/>
                    </a:lnTo>
                    <a:lnTo>
                      <a:pt x="176" y="27"/>
                    </a:lnTo>
                    <a:lnTo>
                      <a:pt x="176" y="27"/>
                    </a:lnTo>
                    <a:lnTo>
                      <a:pt x="184" y="29"/>
                    </a:lnTo>
                    <a:lnTo>
                      <a:pt x="190" y="33"/>
                    </a:lnTo>
                    <a:lnTo>
                      <a:pt x="196" y="39"/>
                    </a:lnTo>
                    <a:lnTo>
                      <a:pt x="196" y="47"/>
                    </a:lnTo>
                    <a:lnTo>
                      <a:pt x="196" y="326"/>
                    </a:lnTo>
                    <a:lnTo>
                      <a:pt x="210" y="326"/>
                    </a:lnTo>
                    <a:lnTo>
                      <a:pt x="223" y="326"/>
                    </a:lnTo>
                    <a:lnTo>
                      <a:pt x="223" y="47"/>
                    </a:lnTo>
                    <a:lnTo>
                      <a:pt x="223" y="47"/>
                    </a:lnTo>
                    <a:lnTo>
                      <a:pt x="223" y="39"/>
                    </a:lnTo>
                    <a:lnTo>
                      <a:pt x="218" y="29"/>
                    </a:lnTo>
                    <a:lnTo>
                      <a:pt x="214" y="20"/>
                    </a:lnTo>
                    <a:lnTo>
                      <a:pt x="208" y="14"/>
                    </a:lnTo>
                    <a:lnTo>
                      <a:pt x="202" y="8"/>
                    </a:lnTo>
                    <a:lnTo>
                      <a:pt x="194" y="4"/>
                    </a:lnTo>
                    <a:lnTo>
                      <a:pt x="186" y="2"/>
                    </a:lnTo>
                    <a:lnTo>
                      <a:pt x="176" y="0"/>
                    </a:lnTo>
                    <a:lnTo>
                      <a:pt x="47" y="0"/>
                    </a:lnTo>
                    <a:lnTo>
                      <a:pt x="47" y="0"/>
                    </a:lnTo>
                    <a:lnTo>
                      <a:pt x="39" y="2"/>
                    </a:lnTo>
                    <a:lnTo>
                      <a:pt x="29" y="4"/>
                    </a:lnTo>
                    <a:lnTo>
                      <a:pt x="23" y="8"/>
                    </a:lnTo>
                    <a:lnTo>
                      <a:pt x="15" y="14"/>
                    </a:lnTo>
                    <a:lnTo>
                      <a:pt x="8" y="20"/>
                    </a:lnTo>
                    <a:lnTo>
                      <a:pt x="4" y="29"/>
                    </a:lnTo>
                    <a:lnTo>
                      <a:pt x="2" y="39"/>
                    </a:lnTo>
                    <a:lnTo>
                      <a:pt x="0" y="47"/>
                    </a:lnTo>
                    <a:lnTo>
                      <a:pt x="0" y="326"/>
                    </a:lnTo>
                    <a:lnTo>
                      <a:pt x="0" y="326"/>
                    </a:lnTo>
                    <a:lnTo>
                      <a:pt x="2" y="334"/>
                    </a:lnTo>
                    <a:lnTo>
                      <a:pt x="4" y="345"/>
                    </a:lnTo>
                    <a:lnTo>
                      <a:pt x="8" y="353"/>
                    </a:lnTo>
                    <a:lnTo>
                      <a:pt x="15" y="359"/>
                    </a:lnTo>
                    <a:lnTo>
                      <a:pt x="23" y="365"/>
                    </a:lnTo>
                    <a:lnTo>
                      <a:pt x="29" y="369"/>
                    </a:lnTo>
                    <a:lnTo>
                      <a:pt x="39" y="371"/>
                    </a:lnTo>
                    <a:lnTo>
                      <a:pt x="47" y="373"/>
                    </a:lnTo>
                    <a:lnTo>
                      <a:pt x="176" y="373"/>
                    </a:lnTo>
                    <a:lnTo>
                      <a:pt x="176" y="373"/>
                    </a:lnTo>
                    <a:lnTo>
                      <a:pt x="186" y="371"/>
                    </a:lnTo>
                    <a:lnTo>
                      <a:pt x="194" y="369"/>
                    </a:lnTo>
                    <a:lnTo>
                      <a:pt x="202" y="365"/>
                    </a:lnTo>
                    <a:lnTo>
                      <a:pt x="208" y="359"/>
                    </a:lnTo>
                    <a:lnTo>
                      <a:pt x="214" y="353"/>
                    </a:lnTo>
                    <a:lnTo>
                      <a:pt x="218" y="345"/>
                    </a:lnTo>
                    <a:lnTo>
                      <a:pt x="223" y="334"/>
                    </a:lnTo>
                    <a:lnTo>
                      <a:pt x="223" y="326"/>
                    </a:lnTo>
                    <a:lnTo>
                      <a:pt x="210" y="326"/>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2" name="Rectangle 955">
                <a:extLst>
                  <a:ext uri="{FF2B5EF4-FFF2-40B4-BE49-F238E27FC236}">
                    <a16:creationId xmlns:a16="http://schemas.microsoft.com/office/drawing/2014/main" id="{010E8203-E667-C116-F4C1-DAA064D13F32}"/>
                  </a:ext>
                </a:extLst>
              </p:cNvPr>
              <p:cNvSpPr>
                <a:spLocks noChangeArrowheads="1"/>
              </p:cNvSpPr>
              <p:nvPr/>
            </p:nvSpPr>
            <p:spPr bwMode="auto">
              <a:xfrm>
                <a:off x="11582400" y="5354638"/>
                <a:ext cx="220663" cy="325438"/>
              </a:xfrm>
              <a:prstGeom prst="rect">
                <a:avLst/>
              </a:pr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3" name="Freeform 956">
                <a:extLst>
                  <a:ext uri="{FF2B5EF4-FFF2-40B4-BE49-F238E27FC236}">
                    <a16:creationId xmlns:a16="http://schemas.microsoft.com/office/drawing/2014/main" id="{F6BA2704-817C-FC32-AE77-A092A8FA4449}"/>
                  </a:ext>
                </a:extLst>
              </p:cNvPr>
              <p:cNvSpPr>
                <a:spLocks/>
              </p:cNvSpPr>
              <p:nvPr/>
            </p:nvSpPr>
            <p:spPr bwMode="auto">
              <a:xfrm>
                <a:off x="11660188" y="5302251"/>
                <a:ext cx="65088" cy="15875"/>
              </a:xfrm>
              <a:custGeom>
                <a:avLst/>
                <a:gdLst/>
                <a:ahLst/>
                <a:cxnLst>
                  <a:cxn ang="0">
                    <a:pos x="0" y="6"/>
                  </a:cxn>
                  <a:cxn ang="0">
                    <a:pos x="0" y="6"/>
                  </a:cxn>
                  <a:cxn ang="0">
                    <a:pos x="0" y="2"/>
                  </a:cxn>
                  <a:cxn ang="0">
                    <a:pos x="4" y="0"/>
                  </a:cxn>
                  <a:cxn ang="0">
                    <a:pos x="35" y="0"/>
                  </a:cxn>
                  <a:cxn ang="0">
                    <a:pos x="35" y="0"/>
                  </a:cxn>
                  <a:cxn ang="0">
                    <a:pos x="39" y="2"/>
                  </a:cxn>
                  <a:cxn ang="0">
                    <a:pos x="41" y="6"/>
                  </a:cxn>
                  <a:cxn ang="0">
                    <a:pos x="41" y="6"/>
                  </a:cxn>
                  <a:cxn ang="0">
                    <a:pos x="39" y="8"/>
                  </a:cxn>
                  <a:cxn ang="0">
                    <a:pos x="35" y="10"/>
                  </a:cxn>
                  <a:cxn ang="0">
                    <a:pos x="4" y="10"/>
                  </a:cxn>
                  <a:cxn ang="0">
                    <a:pos x="4" y="10"/>
                  </a:cxn>
                  <a:cxn ang="0">
                    <a:pos x="0" y="8"/>
                  </a:cxn>
                  <a:cxn ang="0">
                    <a:pos x="0" y="6"/>
                  </a:cxn>
                  <a:cxn ang="0">
                    <a:pos x="0" y="6"/>
                  </a:cxn>
                </a:cxnLst>
                <a:rect l="0" t="0" r="r" b="b"/>
                <a:pathLst>
                  <a:path w="41" h="10">
                    <a:moveTo>
                      <a:pt x="0" y="6"/>
                    </a:moveTo>
                    <a:lnTo>
                      <a:pt x="0" y="6"/>
                    </a:lnTo>
                    <a:lnTo>
                      <a:pt x="0" y="2"/>
                    </a:lnTo>
                    <a:lnTo>
                      <a:pt x="4" y="0"/>
                    </a:lnTo>
                    <a:lnTo>
                      <a:pt x="35" y="0"/>
                    </a:lnTo>
                    <a:lnTo>
                      <a:pt x="35" y="0"/>
                    </a:lnTo>
                    <a:lnTo>
                      <a:pt x="39" y="2"/>
                    </a:lnTo>
                    <a:lnTo>
                      <a:pt x="41" y="6"/>
                    </a:lnTo>
                    <a:lnTo>
                      <a:pt x="41" y="6"/>
                    </a:lnTo>
                    <a:lnTo>
                      <a:pt x="39" y="8"/>
                    </a:lnTo>
                    <a:lnTo>
                      <a:pt x="35" y="10"/>
                    </a:lnTo>
                    <a:lnTo>
                      <a:pt x="4" y="10"/>
                    </a:lnTo>
                    <a:lnTo>
                      <a:pt x="4" y="10"/>
                    </a:lnTo>
                    <a:lnTo>
                      <a:pt x="0" y="8"/>
                    </a:lnTo>
                    <a:lnTo>
                      <a:pt x="0" y="6"/>
                    </a:lnTo>
                    <a:lnTo>
                      <a:pt x="0" y="6"/>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4" name="Freeform 957">
                <a:extLst>
                  <a:ext uri="{FF2B5EF4-FFF2-40B4-BE49-F238E27FC236}">
                    <a16:creationId xmlns:a16="http://schemas.microsoft.com/office/drawing/2014/main" id="{A9EC80DD-A9C0-0EC0-42FC-A8DEE48C5D10}"/>
                  </a:ext>
                </a:extLst>
              </p:cNvPr>
              <p:cNvSpPr>
                <a:spLocks/>
              </p:cNvSpPr>
              <p:nvPr/>
            </p:nvSpPr>
            <p:spPr bwMode="auto">
              <a:xfrm>
                <a:off x="11631613" y="5710238"/>
                <a:ext cx="31750" cy="31750"/>
              </a:xfrm>
              <a:custGeom>
                <a:avLst/>
                <a:gdLst/>
                <a:ahLst/>
                <a:cxnLst>
                  <a:cxn ang="0">
                    <a:pos x="0" y="10"/>
                  </a:cxn>
                  <a:cxn ang="0">
                    <a:pos x="0" y="10"/>
                  </a:cxn>
                  <a:cxn ang="0">
                    <a:pos x="0" y="6"/>
                  </a:cxn>
                  <a:cxn ang="0">
                    <a:pos x="2" y="2"/>
                  </a:cxn>
                  <a:cxn ang="0">
                    <a:pos x="6" y="0"/>
                  </a:cxn>
                  <a:cxn ang="0">
                    <a:pos x="10" y="0"/>
                  </a:cxn>
                  <a:cxn ang="0">
                    <a:pos x="10" y="0"/>
                  </a:cxn>
                  <a:cxn ang="0">
                    <a:pos x="14" y="0"/>
                  </a:cxn>
                  <a:cxn ang="0">
                    <a:pos x="16" y="2"/>
                  </a:cxn>
                  <a:cxn ang="0">
                    <a:pos x="18" y="6"/>
                  </a:cxn>
                  <a:cxn ang="0">
                    <a:pos x="20" y="10"/>
                  </a:cxn>
                  <a:cxn ang="0">
                    <a:pos x="20" y="10"/>
                  </a:cxn>
                  <a:cxn ang="0">
                    <a:pos x="18" y="14"/>
                  </a:cxn>
                  <a:cxn ang="0">
                    <a:pos x="16" y="16"/>
                  </a:cxn>
                  <a:cxn ang="0">
                    <a:pos x="14" y="20"/>
                  </a:cxn>
                  <a:cxn ang="0">
                    <a:pos x="10" y="20"/>
                  </a:cxn>
                  <a:cxn ang="0">
                    <a:pos x="10" y="20"/>
                  </a:cxn>
                  <a:cxn ang="0">
                    <a:pos x="6" y="20"/>
                  </a:cxn>
                  <a:cxn ang="0">
                    <a:pos x="2" y="16"/>
                  </a:cxn>
                  <a:cxn ang="0">
                    <a:pos x="0" y="14"/>
                  </a:cxn>
                  <a:cxn ang="0">
                    <a:pos x="0" y="10"/>
                  </a:cxn>
                  <a:cxn ang="0">
                    <a:pos x="0" y="10"/>
                  </a:cxn>
                </a:cxnLst>
                <a:rect l="0" t="0" r="r" b="b"/>
                <a:pathLst>
                  <a:path w="20" h="20">
                    <a:moveTo>
                      <a:pt x="0" y="10"/>
                    </a:moveTo>
                    <a:lnTo>
                      <a:pt x="0" y="10"/>
                    </a:lnTo>
                    <a:lnTo>
                      <a:pt x="0" y="6"/>
                    </a:lnTo>
                    <a:lnTo>
                      <a:pt x="2" y="2"/>
                    </a:lnTo>
                    <a:lnTo>
                      <a:pt x="6" y="0"/>
                    </a:lnTo>
                    <a:lnTo>
                      <a:pt x="10" y="0"/>
                    </a:lnTo>
                    <a:lnTo>
                      <a:pt x="10" y="0"/>
                    </a:lnTo>
                    <a:lnTo>
                      <a:pt x="14" y="0"/>
                    </a:lnTo>
                    <a:lnTo>
                      <a:pt x="16" y="2"/>
                    </a:lnTo>
                    <a:lnTo>
                      <a:pt x="18" y="6"/>
                    </a:lnTo>
                    <a:lnTo>
                      <a:pt x="20" y="10"/>
                    </a:lnTo>
                    <a:lnTo>
                      <a:pt x="20" y="10"/>
                    </a:lnTo>
                    <a:lnTo>
                      <a:pt x="18" y="14"/>
                    </a:lnTo>
                    <a:lnTo>
                      <a:pt x="16" y="16"/>
                    </a:lnTo>
                    <a:lnTo>
                      <a:pt x="14" y="20"/>
                    </a:lnTo>
                    <a:lnTo>
                      <a:pt x="10" y="20"/>
                    </a:lnTo>
                    <a:lnTo>
                      <a:pt x="10" y="20"/>
                    </a:lnTo>
                    <a:lnTo>
                      <a:pt x="6" y="20"/>
                    </a:lnTo>
                    <a:lnTo>
                      <a:pt x="2" y="16"/>
                    </a:lnTo>
                    <a:lnTo>
                      <a:pt x="0" y="14"/>
                    </a:lnTo>
                    <a:lnTo>
                      <a:pt x="0" y="10"/>
                    </a:lnTo>
                    <a:lnTo>
                      <a:pt x="0" y="1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5" name="Freeform 958">
                <a:extLst>
                  <a:ext uri="{FF2B5EF4-FFF2-40B4-BE49-F238E27FC236}">
                    <a16:creationId xmlns:a16="http://schemas.microsoft.com/office/drawing/2014/main" id="{298A1282-FB8B-344B-DAD9-8E0709555632}"/>
                  </a:ext>
                </a:extLst>
              </p:cNvPr>
              <p:cNvSpPr>
                <a:spLocks/>
              </p:cNvSpPr>
              <p:nvPr/>
            </p:nvSpPr>
            <p:spPr bwMode="auto">
              <a:xfrm>
                <a:off x="11676063" y="5710238"/>
                <a:ext cx="33338" cy="31750"/>
              </a:xfrm>
              <a:custGeom>
                <a:avLst/>
                <a:gdLst/>
                <a:ahLst/>
                <a:cxnLst>
                  <a:cxn ang="0">
                    <a:pos x="0" y="10"/>
                  </a:cxn>
                  <a:cxn ang="0">
                    <a:pos x="0" y="10"/>
                  </a:cxn>
                  <a:cxn ang="0">
                    <a:pos x="0" y="6"/>
                  </a:cxn>
                  <a:cxn ang="0">
                    <a:pos x="2" y="2"/>
                  </a:cxn>
                  <a:cxn ang="0">
                    <a:pos x="6" y="0"/>
                  </a:cxn>
                  <a:cxn ang="0">
                    <a:pos x="10" y="0"/>
                  </a:cxn>
                  <a:cxn ang="0">
                    <a:pos x="10" y="0"/>
                  </a:cxn>
                  <a:cxn ang="0">
                    <a:pos x="15" y="0"/>
                  </a:cxn>
                  <a:cxn ang="0">
                    <a:pos x="17" y="2"/>
                  </a:cxn>
                  <a:cxn ang="0">
                    <a:pos x="19" y="6"/>
                  </a:cxn>
                  <a:cxn ang="0">
                    <a:pos x="21" y="10"/>
                  </a:cxn>
                  <a:cxn ang="0">
                    <a:pos x="21" y="10"/>
                  </a:cxn>
                  <a:cxn ang="0">
                    <a:pos x="19" y="14"/>
                  </a:cxn>
                  <a:cxn ang="0">
                    <a:pos x="17" y="16"/>
                  </a:cxn>
                  <a:cxn ang="0">
                    <a:pos x="15" y="20"/>
                  </a:cxn>
                  <a:cxn ang="0">
                    <a:pos x="10" y="20"/>
                  </a:cxn>
                  <a:cxn ang="0">
                    <a:pos x="10" y="20"/>
                  </a:cxn>
                  <a:cxn ang="0">
                    <a:pos x="6" y="20"/>
                  </a:cxn>
                  <a:cxn ang="0">
                    <a:pos x="2" y="16"/>
                  </a:cxn>
                  <a:cxn ang="0">
                    <a:pos x="0" y="14"/>
                  </a:cxn>
                  <a:cxn ang="0">
                    <a:pos x="0" y="10"/>
                  </a:cxn>
                  <a:cxn ang="0">
                    <a:pos x="0" y="10"/>
                  </a:cxn>
                </a:cxnLst>
                <a:rect l="0" t="0" r="r" b="b"/>
                <a:pathLst>
                  <a:path w="21" h="20">
                    <a:moveTo>
                      <a:pt x="0" y="10"/>
                    </a:moveTo>
                    <a:lnTo>
                      <a:pt x="0" y="10"/>
                    </a:lnTo>
                    <a:lnTo>
                      <a:pt x="0" y="6"/>
                    </a:lnTo>
                    <a:lnTo>
                      <a:pt x="2" y="2"/>
                    </a:lnTo>
                    <a:lnTo>
                      <a:pt x="6" y="0"/>
                    </a:lnTo>
                    <a:lnTo>
                      <a:pt x="10" y="0"/>
                    </a:lnTo>
                    <a:lnTo>
                      <a:pt x="10" y="0"/>
                    </a:lnTo>
                    <a:lnTo>
                      <a:pt x="15" y="0"/>
                    </a:lnTo>
                    <a:lnTo>
                      <a:pt x="17" y="2"/>
                    </a:lnTo>
                    <a:lnTo>
                      <a:pt x="19" y="6"/>
                    </a:lnTo>
                    <a:lnTo>
                      <a:pt x="21" y="10"/>
                    </a:lnTo>
                    <a:lnTo>
                      <a:pt x="21" y="10"/>
                    </a:lnTo>
                    <a:lnTo>
                      <a:pt x="19" y="14"/>
                    </a:lnTo>
                    <a:lnTo>
                      <a:pt x="17" y="16"/>
                    </a:lnTo>
                    <a:lnTo>
                      <a:pt x="15" y="20"/>
                    </a:lnTo>
                    <a:lnTo>
                      <a:pt x="10" y="20"/>
                    </a:lnTo>
                    <a:lnTo>
                      <a:pt x="10" y="20"/>
                    </a:lnTo>
                    <a:lnTo>
                      <a:pt x="6" y="20"/>
                    </a:lnTo>
                    <a:lnTo>
                      <a:pt x="2" y="16"/>
                    </a:lnTo>
                    <a:lnTo>
                      <a:pt x="0" y="14"/>
                    </a:lnTo>
                    <a:lnTo>
                      <a:pt x="0" y="10"/>
                    </a:lnTo>
                    <a:lnTo>
                      <a:pt x="0" y="1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6" name="Freeform 959">
                <a:extLst>
                  <a:ext uri="{FF2B5EF4-FFF2-40B4-BE49-F238E27FC236}">
                    <a16:creationId xmlns:a16="http://schemas.microsoft.com/office/drawing/2014/main" id="{18437BBD-E5F9-50B3-2784-1234BF87C4B8}"/>
                  </a:ext>
                </a:extLst>
              </p:cNvPr>
              <p:cNvSpPr>
                <a:spLocks/>
              </p:cNvSpPr>
              <p:nvPr/>
            </p:nvSpPr>
            <p:spPr bwMode="auto">
              <a:xfrm>
                <a:off x="11722100" y="5710238"/>
                <a:ext cx="31750" cy="31750"/>
              </a:xfrm>
              <a:custGeom>
                <a:avLst/>
                <a:gdLst/>
                <a:ahLst/>
                <a:cxnLst>
                  <a:cxn ang="0">
                    <a:pos x="0" y="10"/>
                  </a:cxn>
                  <a:cxn ang="0">
                    <a:pos x="0" y="10"/>
                  </a:cxn>
                  <a:cxn ang="0">
                    <a:pos x="0" y="6"/>
                  </a:cxn>
                  <a:cxn ang="0">
                    <a:pos x="2" y="2"/>
                  </a:cxn>
                  <a:cxn ang="0">
                    <a:pos x="6" y="0"/>
                  </a:cxn>
                  <a:cxn ang="0">
                    <a:pos x="10" y="0"/>
                  </a:cxn>
                  <a:cxn ang="0">
                    <a:pos x="10" y="0"/>
                  </a:cxn>
                  <a:cxn ang="0">
                    <a:pos x="14" y="0"/>
                  </a:cxn>
                  <a:cxn ang="0">
                    <a:pos x="16" y="2"/>
                  </a:cxn>
                  <a:cxn ang="0">
                    <a:pos x="18" y="6"/>
                  </a:cxn>
                  <a:cxn ang="0">
                    <a:pos x="20" y="10"/>
                  </a:cxn>
                  <a:cxn ang="0">
                    <a:pos x="20" y="10"/>
                  </a:cxn>
                  <a:cxn ang="0">
                    <a:pos x="18" y="14"/>
                  </a:cxn>
                  <a:cxn ang="0">
                    <a:pos x="16" y="16"/>
                  </a:cxn>
                  <a:cxn ang="0">
                    <a:pos x="14" y="20"/>
                  </a:cxn>
                  <a:cxn ang="0">
                    <a:pos x="10" y="20"/>
                  </a:cxn>
                  <a:cxn ang="0">
                    <a:pos x="10" y="20"/>
                  </a:cxn>
                  <a:cxn ang="0">
                    <a:pos x="6" y="20"/>
                  </a:cxn>
                  <a:cxn ang="0">
                    <a:pos x="2" y="16"/>
                  </a:cxn>
                  <a:cxn ang="0">
                    <a:pos x="0" y="14"/>
                  </a:cxn>
                  <a:cxn ang="0">
                    <a:pos x="0" y="10"/>
                  </a:cxn>
                  <a:cxn ang="0">
                    <a:pos x="0" y="10"/>
                  </a:cxn>
                </a:cxnLst>
                <a:rect l="0" t="0" r="r" b="b"/>
                <a:pathLst>
                  <a:path w="20" h="20">
                    <a:moveTo>
                      <a:pt x="0" y="10"/>
                    </a:moveTo>
                    <a:lnTo>
                      <a:pt x="0" y="10"/>
                    </a:lnTo>
                    <a:lnTo>
                      <a:pt x="0" y="6"/>
                    </a:lnTo>
                    <a:lnTo>
                      <a:pt x="2" y="2"/>
                    </a:lnTo>
                    <a:lnTo>
                      <a:pt x="6" y="0"/>
                    </a:lnTo>
                    <a:lnTo>
                      <a:pt x="10" y="0"/>
                    </a:lnTo>
                    <a:lnTo>
                      <a:pt x="10" y="0"/>
                    </a:lnTo>
                    <a:lnTo>
                      <a:pt x="14" y="0"/>
                    </a:lnTo>
                    <a:lnTo>
                      <a:pt x="16" y="2"/>
                    </a:lnTo>
                    <a:lnTo>
                      <a:pt x="18" y="6"/>
                    </a:lnTo>
                    <a:lnTo>
                      <a:pt x="20" y="10"/>
                    </a:lnTo>
                    <a:lnTo>
                      <a:pt x="20" y="10"/>
                    </a:lnTo>
                    <a:lnTo>
                      <a:pt x="18" y="14"/>
                    </a:lnTo>
                    <a:lnTo>
                      <a:pt x="16" y="16"/>
                    </a:lnTo>
                    <a:lnTo>
                      <a:pt x="14" y="20"/>
                    </a:lnTo>
                    <a:lnTo>
                      <a:pt x="10" y="20"/>
                    </a:lnTo>
                    <a:lnTo>
                      <a:pt x="10" y="20"/>
                    </a:lnTo>
                    <a:lnTo>
                      <a:pt x="6" y="20"/>
                    </a:lnTo>
                    <a:lnTo>
                      <a:pt x="2" y="16"/>
                    </a:lnTo>
                    <a:lnTo>
                      <a:pt x="0" y="14"/>
                    </a:lnTo>
                    <a:lnTo>
                      <a:pt x="0" y="10"/>
                    </a:lnTo>
                    <a:lnTo>
                      <a:pt x="0" y="10"/>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grpSp>
        <p:grpSp>
          <p:nvGrpSpPr>
            <p:cNvPr id="18" name="组合 1">
              <a:extLst>
                <a:ext uri="{FF2B5EF4-FFF2-40B4-BE49-F238E27FC236}">
                  <a16:creationId xmlns:a16="http://schemas.microsoft.com/office/drawing/2014/main" id="{D4BD336C-3CC8-D63A-6B7B-B8C5A0014C2D}"/>
                </a:ext>
              </a:extLst>
            </p:cNvPr>
            <p:cNvGrpSpPr/>
            <p:nvPr/>
          </p:nvGrpSpPr>
          <p:grpSpPr>
            <a:xfrm>
              <a:off x="7411294" y="2892018"/>
              <a:ext cx="162652" cy="186624"/>
              <a:chOff x="1423602" y="3486273"/>
              <a:chExt cx="244475" cy="268288"/>
            </a:xfrm>
            <a:grpFill/>
          </p:grpSpPr>
          <p:sp>
            <p:nvSpPr>
              <p:cNvPr id="19" name="Freeform 29">
                <a:extLst>
                  <a:ext uri="{FF2B5EF4-FFF2-40B4-BE49-F238E27FC236}">
                    <a16:creationId xmlns:a16="http://schemas.microsoft.com/office/drawing/2014/main" id="{DD58059C-BA49-7441-78AC-53B5E0203A5B}"/>
                  </a:ext>
                </a:extLst>
              </p:cNvPr>
              <p:cNvSpPr>
                <a:spLocks/>
              </p:cNvSpPr>
              <p:nvPr/>
            </p:nvSpPr>
            <p:spPr bwMode="auto">
              <a:xfrm>
                <a:off x="1423602" y="3486273"/>
                <a:ext cx="244475" cy="268288"/>
              </a:xfrm>
              <a:custGeom>
                <a:avLst/>
                <a:gdLst/>
                <a:ahLst/>
                <a:cxnLst>
                  <a:cxn ang="0">
                    <a:pos x="15" y="72"/>
                  </a:cxn>
                  <a:cxn ang="0">
                    <a:pos x="58" y="77"/>
                  </a:cxn>
                  <a:cxn ang="0">
                    <a:pos x="98" y="91"/>
                  </a:cxn>
                  <a:cxn ang="0">
                    <a:pos x="135" y="113"/>
                  </a:cxn>
                  <a:cxn ang="0">
                    <a:pos x="169" y="140"/>
                  </a:cxn>
                  <a:cxn ang="0">
                    <a:pos x="179" y="150"/>
                  </a:cxn>
                  <a:cxn ang="0">
                    <a:pos x="193" y="168"/>
                  </a:cxn>
                  <a:cxn ang="0">
                    <a:pos x="216" y="207"/>
                  </a:cxn>
                  <a:cxn ang="0">
                    <a:pos x="231" y="249"/>
                  </a:cxn>
                  <a:cxn ang="0">
                    <a:pos x="236" y="295"/>
                  </a:cxn>
                  <a:cxn ang="0">
                    <a:pos x="236" y="319"/>
                  </a:cxn>
                  <a:cxn ang="0">
                    <a:pos x="241" y="330"/>
                  </a:cxn>
                  <a:cxn ang="0">
                    <a:pos x="247" y="334"/>
                  </a:cxn>
                  <a:cxn ang="0">
                    <a:pos x="292" y="337"/>
                  </a:cxn>
                  <a:cxn ang="0">
                    <a:pos x="299" y="337"/>
                  </a:cxn>
                  <a:cxn ang="0">
                    <a:pos x="304" y="334"/>
                  </a:cxn>
                  <a:cxn ang="0">
                    <a:pos x="309" y="324"/>
                  </a:cxn>
                  <a:cxn ang="0">
                    <a:pos x="309" y="293"/>
                  </a:cxn>
                  <a:cxn ang="0">
                    <a:pos x="302" y="233"/>
                  </a:cxn>
                  <a:cxn ang="0">
                    <a:pos x="282" y="177"/>
                  </a:cxn>
                  <a:cxn ang="0">
                    <a:pos x="252" y="125"/>
                  </a:cxn>
                  <a:cxn ang="0">
                    <a:pos x="233" y="101"/>
                  </a:cxn>
                  <a:cxn ang="0">
                    <a:pos x="221" y="88"/>
                  </a:cxn>
                  <a:cxn ang="0">
                    <a:pos x="177" y="52"/>
                  </a:cxn>
                  <a:cxn ang="0">
                    <a:pos x="128" y="25"/>
                  </a:cxn>
                  <a:cxn ang="0">
                    <a:pos x="74" y="7"/>
                  </a:cxn>
                  <a:cxn ang="0">
                    <a:pos x="19" y="0"/>
                  </a:cxn>
                  <a:cxn ang="0">
                    <a:pos x="12" y="0"/>
                  </a:cxn>
                  <a:cxn ang="0">
                    <a:pos x="4" y="8"/>
                  </a:cxn>
                  <a:cxn ang="0">
                    <a:pos x="0" y="55"/>
                  </a:cxn>
                  <a:cxn ang="0">
                    <a:pos x="2" y="62"/>
                  </a:cxn>
                  <a:cxn ang="0">
                    <a:pos x="5" y="67"/>
                  </a:cxn>
                  <a:cxn ang="0">
                    <a:pos x="15" y="72"/>
                  </a:cxn>
                </a:cxnLst>
                <a:rect l="0" t="0" r="r" b="b"/>
                <a:pathLst>
                  <a:path w="309" h="337">
                    <a:moveTo>
                      <a:pt x="15" y="72"/>
                    </a:moveTo>
                    <a:lnTo>
                      <a:pt x="15" y="72"/>
                    </a:lnTo>
                    <a:lnTo>
                      <a:pt x="37" y="74"/>
                    </a:lnTo>
                    <a:lnTo>
                      <a:pt x="58" y="77"/>
                    </a:lnTo>
                    <a:lnTo>
                      <a:pt x="78" y="84"/>
                    </a:lnTo>
                    <a:lnTo>
                      <a:pt x="98" y="91"/>
                    </a:lnTo>
                    <a:lnTo>
                      <a:pt x="118" y="101"/>
                    </a:lnTo>
                    <a:lnTo>
                      <a:pt x="135" y="113"/>
                    </a:lnTo>
                    <a:lnTo>
                      <a:pt x="154" y="125"/>
                    </a:lnTo>
                    <a:lnTo>
                      <a:pt x="169" y="140"/>
                    </a:lnTo>
                    <a:lnTo>
                      <a:pt x="169" y="140"/>
                    </a:lnTo>
                    <a:lnTo>
                      <a:pt x="179" y="150"/>
                    </a:lnTo>
                    <a:lnTo>
                      <a:pt x="179" y="150"/>
                    </a:lnTo>
                    <a:lnTo>
                      <a:pt x="193" y="168"/>
                    </a:lnTo>
                    <a:lnTo>
                      <a:pt x="206" y="187"/>
                    </a:lnTo>
                    <a:lnTo>
                      <a:pt x="216" y="207"/>
                    </a:lnTo>
                    <a:lnTo>
                      <a:pt x="225" y="228"/>
                    </a:lnTo>
                    <a:lnTo>
                      <a:pt x="231" y="249"/>
                    </a:lnTo>
                    <a:lnTo>
                      <a:pt x="235" y="271"/>
                    </a:lnTo>
                    <a:lnTo>
                      <a:pt x="236" y="295"/>
                    </a:lnTo>
                    <a:lnTo>
                      <a:pt x="236" y="319"/>
                    </a:lnTo>
                    <a:lnTo>
                      <a:pt x="236" y="319"/>
                    </a:lnTo>
                    <a:lnTo>
                      <a:pt x="238" y="325"/>
                    </a:lnTo>
                    <a:lnTo>
                      <a:pt x="241" y="330"/>
                    </a:lnTo>
                    <a:lnTo>
                      <a:pt x="241" y="330"/>
                    </a:lnTo>
                    <a:lnTo>
                      <a:pt x="247" y="334"/>
                    </a:lnTo>
                    <a:lnTo>
                      <a:pt x="252" y="336"/>
                    </a:lnTo>
                    <a:lnTo>
                      <a:pt x="292" y="337"/>
                    </a:lnTo>
                    <a:lnTo>
                      <a:pt x="292" y="337"/>
                    </a:lnTo>
                    <a:lnTo>
                      <a:pt x="299" y="337"/>
                    </a:lnTo>
                    <a:lnTo>
                      <a:pt x="304" y="334"/>
                    </a:lnTo>
                    <a:lnTo>
                      <a:pt x="304" y="334"/>
                    </a:lnTo>
                    <a:lnTo>
                      <a:pt x="307" y="329"/>
                    </a:lnTo>
                    <a:lnTo>
                      <a:pt x="309" y="324"/>
                    </a:lnTo>
                    <a:lnTo>
                      <a:pt x="309" y="324"/>
                    </a:lnTo>
                    <a:lnTo>
                      <a:pt x="309" y="293"/>
                    </a:lnTo>
                    <a:lnTo>
                      <a:pt x="307" y="263"/>
                    </a:lnTo>
                    <a:lnTo>
                      <a:pt x="302" y="233"/>
                    </a:lnTo>
                    <a:lnTo>
                      <a:pt x="294" y="204"/>
                    </a:lnTo>
                    <a:lnTo>
                      <a:pt x="282" y="177"/>
                    </a:lnTo>
                    <a:lnTo>
                      <a:pt x="268" y="150"/>
                    </a:lnTo>
                    <a:lnTo>
                      <a:pt x="252" y="125"/>
                    </a:lnTo>
                    <a:lnTo>
                      <a:pt x="233" y="101"/>
                    </a:lnTo>
                    <a:lnTo>
                      <a:pt x="233" y="101"/>
                    </a:lnTo>
                    <a:lnTo>
                      <a:pt x="221" y="88"/>
                    </a:lnTo>
                    <a:lnTo>
                      <a:pt x="221" y="88"/>
                    </a:lnTo>
                    <a:lnTo>
                      <a:pt x="199" y="69"/>
                    </a:lnTo>
                    <a:lnTo>
                      <a:pt x="177" y="52"/>
                    </a:lnTo>
                    <a:lnTo>
                      <a:pt x="154" y="37"/>
                    </a:lnTo>
                    <a:lnTo>
                      <a:pt x="128" y="25"/>
                    </a:lnTo>
                    <a:lnTo>
                      <a:pt x="101" y="15"/>
                    </a:lnTo>
                    <a:lnTo>
                      <a:pt x="74" y="7"/>
                    </a:lnTo>
                    <a:lnTo>
                      <a:pt x="47" y="1"/>
                    </a:lnTo>
                    <a:lnTo>
                      <a:pt x="19" y="0"/>
                    </a:lnTo>
                    <a:lnTo>
                      <a:pt x="19" y="0"/>
                    </a:lnTo>
                    <a:lnTo>
                      <a:pt x="12" y="0"/>
                    </a:lnTo>
                    <a:lnTo>
                      <a:pt x="7" y="3"/>
                    </a:lnTo>
                    <a:lnTo>
                      <a:pt x="4" y="8"/>
                    </a:lnTo>
                    <a:lnTo>
                      <a:pt x="2" y="15"/>
                    </a:lnTo>
                    <a:lnTo>
                      <a:pt x="0" y="55"/>
                    </a:lnTo>
                    <a:lnTo>
                      <a:pt x="0" y="55"/>
                    </a:lnTo>
                    <a:lnTo>
                      <a:pt x="2" y="62"/>
                    </a:lnTo>
                    <a:lnTo>
                      <a:pt x="5" y="67"/>
                    </a:lnTo>
                    <a:lnTo>
                      <a:pt x="5" y="67"/>
                    </a:lnTo>
                    <a:lnTo>
                      <a:pt x="9" y="71"/>
                    </a:lnTo>
                    <a:lnTo>
                      <a:pt x="15" y="72"/>
                    </a:lnTo>
                    <a:lnTo>
                      <a:pt x="15" y="72"/>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sp>
            <p:nvSpPr>
              <p:cNvPr id="20" name="Freeform 30">
                <a:extLst>
                  <a:ext uri="{FF2B5EF4-FFF2-40B4-BE49-F238E27FC236}">
                    <a16:creationId xmlns:a16="http://schemas.microsoft.com/office/drawing/2014/main" id="{E42EA67E-F5B2-B54A-A3DF-8266D94E6E22}"/>
                  </a:ext>
                </a:extLst>
              </p:cNvPr>
              <p:cNvSpPr>
                <a:spLocks/>
              </p:cNvSpPr>
              <p:nvPr/>
            </p:nvSpPr>
            <p:spPr bwMode="auto">
              <a:xfrm>
                <a:off x="1426777" y="3586286"/>
                <a:ext cx="142875" cy="152400"/>
              </a:xfrm>
              <a:custGeom>
                <a:avLst/>
                <a:gdLst/>
                <a:ahLst/>
                <a:cxnLst>
                  <a:cxn ang="0">
                    <a:pos x="112" y="184"/>
                  </a:cxn>
                  <a:cxn ang="0">
                    <a:pos x="112" y="184"/>
                  </a:cxn>
                  <a:cxn ang="0">
                    <a:pos x="117" y="188"/>
                  </a:cxn>
                  <a:cxn ang="0">
                    <a:pos x="122" y="189"/>
                  </a:cxn>
                  <a:cxn ang="0">
                    <a:pos x="164" y="193"/>
                  </a:cxn>
                  <a:cxn ang="0">
                    <a:pos x="164" y="193"/>
                  </a:cxn>
                  <a:cxn ang="0">
                    <a:pos x="169" y="191"/>
                  </a:cxn>
                  <a:cxn ang="0">
                    <a:pos x="176" y="189"/>
                  </a:cxn>
                  <a:cxn ang="0">
                    <a:pos x="176" y="189"/>
                  </a:cxn>
                  <a:cxn ang="0">
                    <a:pos x="179" y="184"/>
                  </a:cxn>
                  <a:cxn ang="0">
                    <a:pos x="181" y="177"/>
                  </a:cxn>
                  <a:cxn ang="0">
                    <a:pos x="181" y="177"/>
                  </a:cxn>
                  <a:cxn ang="0">
                    <a:pos x="181" y="161"/>
                  </a:cxn>
                  <a:cxn ang="0">
                    <a:pos x="179" y="145"/>
                  </a:cxn>
                  <a:cxn ang="0">
                    <a:pos x="176" y="129"/>
                  </a:cxn>
                  <a:cxn ang="0">
                    <a:pos x="171" y="113"/>
                  </a:cxn>
                  <a:cxn ang="0">
                    <a:pos x="164" y="98"/>
                  </a:cxn>
                  <a:cxn ang="0">
                    <a:pos x="157" y="83"/>
                  </a:cxn>
                  <a:cxn ang="0">
                    <a:pos x="149" y="69"/>
                  </a:cxn>
                  <a:cxn ang="0">
                    <a:pos x="137" y="56"/>
                  </a:cxn>
                  <a:cxn ang="0">
                    <a:pos x="137" y="56"/>
                  </a:cxn>
                  <a:cxn ang="0">
                    <a:pos x="130" y="49"/>
                  </a:cxn>
                  <a:cxn ang="0">
                    <a:pos x="130" y="49"/>
                  </a:cxn>
                  <a:cxn ang="0">
                    <a:pos x="118" y="37"/>
                  </a:cxn>
                  <a:cxn ang="0">
                    <a:pos x="107" y="29"/>
                  </a:cxn>
                  <a:cxn ang="0">
                    <a:pos x="93" y="21"/>
                  </a:cxn>
                  <a:cxn ang="0">
                    <a:pos x="80" y="14"/>
                  </a:cxn>
                  <a:cxn ang="0">
                    <a:pos x="64" y="9"/>
                  </a:cxn>
                  <a:cxn ang="0">
                    <a:pos x="49" y="4"/>
                  </a:cxn>
                  <a:cxn ang="0">
                    <a:pos x="34" y="0"/>
                  </a:cxn>
                  <a:cxn ang="0">
                    <a:pos x="19" y="0"/>
                  </a:cxn>
                  <a:cxn ang="0">
                    <a:pos x="19" y="0"/>
                  </a:cxn>
                  <a:cxn ang="0">
                    <a:pos x="12" y="0"/>
                  </a:cxn>
                  <a:cxn ang="0">
                    <a:pos x="7" y="4"/>
                  </a:cxn>
                  <a:cxn ang="0">
                    <a:pos x="4" y="9"/>
                  </a:cxn>
                  <a:cxn ang="0">
                    <a:pos x="2" y="14"/>
                  </a:cxn>
                  <a:cxn ang="0">
                    <a:pos x="0" y="56"/>
                  </a:cxn>
                  <a:cxn ang="0">
                    <a:pos x="0" y="56"/>
                  </a:cxn>
                  <a:cxn ang="0">
                    <a:pos x="0" y="63"/>
                  </a:cxn>
                  <a:cxn ang="0">
                    <a:pos x="5" y="68"/>
                  </a:cxn>
                  <a:cxn ang="0">
                    <a:pos x="5" y="68"/>
                  </a:cxn>
                  <a:cxn ang="0">
                    <a:pos x="9" y="71"/>
                  </a:cxn>
                  <a:cxn ang="0">
                    <a:pos x="16" y="73"/>
                  </a:cxn>
                  <a:cxn ang="0">
                    <a:pos x="16" y="73"/>
                  </a:cxn>
                  <a:cxn ang="0">
                    <a:pos x="32" y="75"/>
                  </a:cxn>
                  <a:cxn ang="0">
                    <a:pos x="49" y="81"/>
                  </a:cxn>
                  <a:cxn ang="0">
                    <a:pos x="66" y="90"/>
                  </a:cxn>
                  <a:cxn ang="0">
                    <a:pos x="80" y="100"/>
                  </a:cxn>
                  <a:cxn ang="0">
                    <a:pos x="80" y="100"/>
                  </a:cxn>
                  <a:cxn ang="0">
                    <a:pos x="83" y="105"/>
                  </a:cxn>
                  <a:cxn ang="0">
                    <a:pos x="83" y="105"/>
                  </a:cxn>
                  <a:cxn ang="0">
                    <a:pos x="95" y="120"/>
                  </a:cxn>
                  <a:cxn ang="0">
                    <a:pos x="102" y="137"/>
                  </a:cxn>
                  <a:cxn ang="0">
                    <a:pos x="107" y="154"/>
                  </a:cxn>
                  <a:cxn ang="0">
                    <a:pos x="107" y="172"/>
                  </a:cxn>
                  <a:cxn ang="0">
                    <a:pos x="107" y="172"/>
                  </a:cxn>
                  <a:cxn ang="0">
                    <a:pos x="108" y="179"/>
                  </a:cxn>
                  <a:cxn ang="0">
                    <a:pos x="112" y="184"/>
                  </a:cxn>
                  <a:cxn ang="0">
                    <a:pos x="112" y="184"/>
                  </a:cxn>
                </a:cxnLst>
                <a:rect l="0" t="0" r="r" b="b"/>
                <a:pathLst>
                  <a:path w="181" h="193">
                    <a:moveTo>
                      <a:pt x="112" y="184"/>
                    </a:moveTo>
                    <a:lnTo>
                      <a:pt x="112" y="184"/>
                    </a:lnTo>
                    <a:lnTo>
                      <a:pt x="117" y="188"/>
                    </a:lnTo>
                    <a:lnTo>
                      <a:pt x="122" y="189"/>
                    </a:lnTo>
                    <a:lnTo>
                      <a:pt x="164" y="193"/>
                    </a:lnTo>
                    <a:lnTo>
                      <a:pt x="164" y="193"/>
                    </a:lnTo>
                    <a:lnTo>
                      <a:pt x="169" y="191"/>
                    </a:lnTo>
                    <a:lnTo>
                      <a:pt x="176" y="189"/>
                    </a:lnTo>
                    <a:lnTo>
                      <a:pt x="176" y="189"/>
                    </a:lnTo>
                    <a:lnTo>
                      <a:pt x="179" y="184"/>
                    </a:lnTo>
                    <a:lnTo>
                      <a:pt x="181" y="177"/>
                    </a:lnTo>
                    <a:lnTo>
                      <a:pt x="181" y="177"/>
                    </a:lnTo>
                    <a:lnTo>
                      <a:pt x="181" y="161"/>
                    </a:lnTo>
                    <a:lnTo>
                      <a:pt x="179" y="145"/>
                    </a:lnTo>
                    <a:lnTo>
                      <a:pt x="176" y="129"/>
                    </a:lnTo>
                    <a:lnTo>
                      <a:pt x="171" y="113"/>
                    </a:lnTo>
                    <a:lnTo>
                      <a:pt x="164" y="98"/>
                    </a:lnTo>
                    <a:lnTo>
                      <a:pt x="157" y="83"/>
                    </a:lnTo>
                    <a:lnTo>
                      <a:pt x="149" y="69"/>
                    </a:lnTo>
                    <a:lnTo>
                      <a:pt x="137" y="56"/>
                    </a:lnTo>
                    <a:lnTo>
                      <a:pt x="137" y="56"/>
                    </a:lnTo>
                    <a:lnTo>
                      <a:pt x="130" y="49"/>
                    </a:lnTo>
                    <a:lnTo>
                      <a:pt x="130" y="49"/>
                    </a:lnTo>
                    <a:lnTo>
                      <a:pt x="118" y="37"/>
                    </a:lnTo>
                    <a:lnTo>
                      <a:pt x="107" y="29"/>
                    </a:lnTo>
                    <a:lnTo>
                      <a:pt x="93" y="21"/>
                    </a:lnTo>
                    <a:lnTo>
                      <a:pt x="80" y="14"/>
                    </a:lnTo>
                    <a:lnTo>
                      <a:pt x="64" y="9"/>
                    </a:lnTo>
                    <a:lnTo>
                      <a:pt x="49" y="4"/>
                    </a:lnTo>
                    <a:lnTo>
                      <a:pt x="34" y="0"/>
                    </a:lnTo>
                    <a:lnTo>
                      <a:pt x="19" y="0"/>
                    </a:lnTo>
                    <a:lnTo>
                      <a:pt x="19" y="0"/>
                    </a:lnTo>
                    <a:lnTo>
                      <a:pt x="12" y="0"/>
                    </a:lnTo>
                    <a:lnTo>
                      <a:pt x="7" y="4"/>
                    </a:lnTo>
                    <a:lnTo>
                      <a:pt x="4" y="9"/>
                    </a:lnTo>
                    <a:lnTo>
                      <a:pt x="2" y="14"/>
                    </a:lnTo>
                    <a:lnTo>
                      <a:pt x="0" y="56"/>
                    </a:lnTo>
                    <a:lnTo>
                      <a:pt x="0" y="56"/>
                    </a:lnTo>
                    <a:lnTo>
                      <a:pt x="0" y="63"/>
                    </a:lnTo>
                    <a:lnTo>
                      <a:pt x="5" y="68"/>
                    </a:lnTo>
                    <a:lnTo>
                      <a:pt x="5" y="68"/>
                    </a:lnTo>
                    <a:lnTo>
                      <a:pt x="9" y="71"/>
                    </a:lnTo>
                    <a:lnTo>
                      <a:pt x="16" y="73"/>
                    </a:lnTo>
                    <a:lnTo>
                      <a:pt x="16" y="73"/>
                    </a:lnTo>
                    <a:lnTo>
                      <a:pt x="32" y="75"/>
                    </a:lnTo>
                    <a:lnTo>
                      <a:pt x="49" y="81"/>
                    </a:lnTo>
                    <a:lnTo>
                      <a:pt x="66" y="90"/>
                    </a:lnTo>
                    <a:lnTo>
                      <a:pt x="80" y="100"/>
                    </a:lnTo>
                    <a:lnTo>
                      <a:pt x="80" y="100"/>
                    </a:lnTo>
                    <a:lnTo>
                      <a:pt x="83" y="105"/>
                    </a:lnTo>
                    <a:lnTo>
                      <a:pt x="83" y="105"/>
                    </a:lnTo>
                    <a:lnTo>
                      <a:pt x="95" y="120"/>
                    </a:lnTo>
                    <a:lnTo>
                      <a:pt x="102" y="137"/>
                    </a:lnTo>
                    <a:lnTo>
                      <a:pt x="107" y="154"/>
                    </a:lnTo>
                    <a:lnTo>
                      <a:pt x="107" y="172"/>
                    </a:lnTo>
                    <a:lnTo>
                      <a:pt x="107" y="172"/>
                    </a:lnTo>
                    <a:lnTo>
                      <a:pt x="108" y="179"/>
                    </a:lnTo>
                    <a:lnTo>
                      <a:pt x="112" y="184"/>
                    </a:lnTo>
                    <a:lnTo>
                      <a:pt x="112" y="184"/>
                    </a:lnTo>
                    <a:close/>
                  </a:path>
                </a:pathLst>
              </a:custGeom>
              <a:grpFill/>
              <a:ln w="38100"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chemeClr val="tx1"/>
                  </a:solidFill>
                  <a:effectLst/>
                  <a:uLnTx/>
                  <a:uFillTx/>
                  <a:latin typeface="Huawei Sans" panose="020C0503030203020204" pitchFamily="34" charset="0"/>
                  <a:ea typeface="方正兰亭黑简体" panose="02000000000000000000" pitchFamily="2" charset="-122"/>
                  <a:cs typeface="Calibri" pitchFamily="34" charset="0"/>
                  <a:sym typeface="Huawei Sans" panose="020C0503030203020204" pitchFamily="34" charset="0"/>
                </a:endParaRPr>
              </a:p>
            </p:txBody>
          </p:sp>
        </p:grpSp>
      </p:grpSp>
      <p:pic>
        <p:nvPicPr>
          <p:cNvPr id="30" name="图片 29" descr="图片1.png">
            <a:extLst>
              <a:ext uri="{FF2B5EF4-FFF2-40B4-BE49-F238E27FC236}">
                <a16:creationId xmlns:a16="http://schemas.microsoft.com/office/drawing/2014/main" id="{EEDEC171-B13F-2A12-6C57-377A05DE86AA}"/>
              </a:ext>
            </a:extLst>
          </p:cNvPr>
          <p:cNvPicPr>
            <a:picLocks noChangeAspect="1"/>
          </p:cNvPicPr>
          <p:nvPr/>
        </p:nvPicPr>
        <p:blipFill>
          <a:blip r:embed="rId2" cstate="screen"/>
          <a:stretch>
            <a:fillRect/>
          </a:stretch>
        </p:blipFill>
        <p:spPr>
          <a:xfrm>
            <a:off x="8208121" y="4607857"/>
            <a:ext cx="526347" cy="460976"/>
          </a:xfrm>
          <a:prstGeom prst="rect">
            <a:avLst/>
          </a:prstGeom>
          <a:ln>
            <a:noFill/>
          </a:ln>
          <a:effectLst>
            <a:outerShdw blurRad="292100" dist="139700" dir="2700000" algn="tl" rotWithShape="0">
              <a:srgbClr val="333333">
                <a:alpha val="65000"/>
              </a:srgbClr>
            </a:outerShdw>
          </a:effectLst>
        </p:spPr>
      </p:pic>
      <p:pic>
        <p:nvPicPr>
          <p:cNvPr id="31" name="Picture 341" descr="图片265">
            <a:extLst>
              <a:ext uri="{FF2B5EF4-FFF2-40B4-BE49-F238E27FC236}">
                <a16:creationId xmlns:a16="http://schemas.microsoft.com/office/drawing/2014/main" id="{44DF00BD-1F61-702D-A873-86D2F0CB10DF}"/>
              </a:ext>
            </a:extLst>
          </p:cNvPr>
          <p:cNvPicPr>
            <a:picLocks noChangeAspect="1" noChangeArrowheads="1"/>
          </p:cNvPicPr>
          <p:nvPr/>
        </p:nvPicPr>
        <p:blipFill>
          <a:blip r:embed="rId3" cstate="screen"/>
          <a:srcRect/>
          <a:stretch>
            <a:fillRect/>
          </a:stretch>
        </p:blipFill>
        <p:spPr bwMode="auto">
          <a:xfrm>
            <a:off x="9347061" y="4547759"/>
            <a:ext cx="452404" cy="473090"/>
          </a:xfrm>
          <a:prstGeom prst="rect">
            <a:avLst/>
          </a:prstGeom>
          <a:ln>
            <a:noFill/>
            <a:prstDash val="dash"/>
          </a:ln>
          <a:effectLst>
            <a:outerShdw blurRad="292100" dist="139700" dir="2700000" algn="tl" rotWithShape="0">
              <a:srgbClr val="333333">
                <a:alpha val="65000"/>
              </a:srgbClr>
            </a:outerShdw>
          </a:effectLst>
        </p:spPr>
      </p:pic>
      <p:sp>
        <p:nvSpPr>
          <p:cNvPr id="32" name="Freeform 27">
            <a:extLst>
              <a:ext uri="{FF2B5EF4-FFF2-40B4-BE49-F238E27FC236}">
                <a16:creationId xmlns:a16="http://schemas.microsoft.com/office/drawing/2014/main" id="{A2BA6AD9-F433-1DE1-3DAE-E96515A2E187}"/>
              </a:ext>
            </a:extLst>
          </p:cNvPr>
          <p:cNvSpPr>
            <a:spLocks noEditPoints="1"/>
          </p:cNvSpPr>
          <p:nvPr/>
        </p:nvSpPr>
        <p:spPr bwMode="auto">
          <a:xfrm>
            <a:off x="10412058" y="4509121"/>
            <a:ext cx="724957" cy="485140"/>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solidFill>
            <a:schemeClr val="tx1">
              <a:lumMod val="50000"/>
              <a:lumOff val="50000"/>
            </a:schemeClr>
          </a:solidFill>
          <a:ln w="9525">
            <a:noFill/>
            <a:round/>
            <a:headEnd/>
            <a:tailEnd/>
          </a:ln>
        </p:spPr>
        <p:txBody>
          <a:bodyPr vert="horz" wrap="square" lIns="36000" tIns="4572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1" i="0" u="none" strike="noStrike" kern="1200" cap="none" spc="0" normalizeH="0" baseline="0" noProof="0" dirty="0">
              <a:ln>
                <a:noFill/>
              </a:ln>
              <a:solidFill>
                <a:schemeClr val="tx1"/>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tx1"/>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rPr>
              <a:t>SDN-Controller</a:t>
            </a:r>
            <a:endParaRPr kumimoji="0" lang="zh-CN" altLang="en-US" sz="800" b="1" i="0" u="none" strike="noStrike" kern="1200" cap="none" spc="0" normalizeH="0" baseline="0" noProof="0" dirty="0">
              <a:ln>
                <a:noFill/>
              </a:ln>
              <a:solidFill>
                <a:schemeClr val="tx1"/>
              </a:solidFill>
              <a:effectLst/>
              <a:uLnTx/>
              <a:uFillTx/>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
        <p:nvSpPr>
          <p:cNvPr id="33" name="文本框 32">
            <a:extLst>
              <a:ext uri="{FF2B5EF4-FFF2-40B4-BE49-F238E27FC236}">
                <a16:creationId xmlns:a16="http://schemas.microsoft.com/office/drawing/2014/main" id="{45DAFBC0-678D-E7DF-DC5D-7CD9B9A98E19}"/>
              </a:ext>
            </a:extLst>
          </p:cNvPr>
          <p:cNvSpPr txBox="1"/>
          <p:nvPr/>
        </p:nvSpPr>
        <p:spPr>
          <a:xfrm>
            <a:off x="7224903" y="4302158"/>
            <a:ext cx="670989"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STA</a:t>
            </a:r>
          </a:p>
        </p:txBody>
      </p:sp>
      <p:sp>
        <p:nvSpPr>
          <p:cNvPr id="34" name="文本框 33">
            <a:extLst>
              <a:ext uri="{FF2B5EF4-FFF2-40B4-BE49-F238E27FC236}">
                <a16:creationId xmlns:a16="http://schemas.microsoft.com/office/drawing/2014/main" id="{94C311E1-97CA-2B7A-FC52-22C580AE6074}"/>
              </a:ext>
            </a:extLst>
          </p:cNvPr>
          <p:cNvSpPr txBox="1"/>
          <p:nvPr/>
        </p:nvSpPr>
        <p:spPr>
          <a:xfrm>
            <a:off x="8135799" y="4308310"/>
            <a:ext cx="670989"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AP</a:t>
            </a:r>
          </a:p>
        </p:txBody>
      </p:sp>
      <p:sp>
        <p:nvSpPr>
          <p:cNvPr id="35" name="文本框 34">
            <a:extLst>
              <a:ext uri="{FF2B5EF4-FFF2-40B4-BE49-F238E27FC236}">
                <a16:creationId xmlns:a16="http://schemas.microsoft.com/office/drawing/2014/main" id="{6D14EEF8-8331-1846-5B5A-F097668BF335}"/>
              </a:ext>
            </a:extLst>
          </p:cNvPr>
          <p:cNvSpPr txBox="1"/>
          <p:nvPr/>
        </p:nvSpPr>
        <p:spPr>
          <a:xfrm>
            <a:off x="9160925" y="4309504"/>
            <a:ext cx="670989"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AC</a:t>
            </a:r>
          </a:p>
        </p:txBody>
      </p:sp>
      <p:sp>
        <p:nvSpPr>
          <p:cNvPr id="36" name="文本框 35">
            <a:extLst>
              <a:ext uri="{FF2B5EF4-FFF2-40B4-BE49-F238E27FC236}">
                <a16:creationId xmlns:a16="http://schemas.microsoft.com/office/drawing/2014/main" id="{880FF1D9-9B42-E332-B0F4-46E67431EF14}"/>
              </a:ext>
            </a:extLst>
          </p:cNvPr>
          <p:cNvSpPr txBox="1"/>
          <p:nvPr/>
        </p:nvSpPr>
        <p:spPr>
          <a:xfrm>
            <a:off x="10378930" y="4286746"/>
            <a:ext cx="797840" cy="184666"/>
          </a:xfrm>
          <a:prstGeom prst="rect">
            <a:avLst/>
          </a:prstGeom>
          <a:noFill/>
        </p:spPr>
        <p:txBody>
          <a:bodyPr wrap="square" lIns="0" tIns="0" rIns="0" bIns="0" rtlCol="0">
            <a:spAutoFit/>
          </a:bodyPr>
          <a:lstStyle/>
          <a:p>
            <a:pPr marL="0" marR="0" lvl="0" indent="0" algn="ctr" defTabSz="914478" rtl="0" eaLnBrk="1" fontAlgn="auto" latinLnBrk="0" hangingPunct="1">
              <a:lnSpc>
                <a:spcPct val="100000"/>
              </a:lnSpc>
              <a:spcBef>
                <a:spcPts val="600"/>
              </a:spcBef>
              <a:spcAft>
                <a:spcPts val="0"/>
              </a:spcAft>
              <a:buClrTx/>
              <a:buSzTx/>
              <a:buFontTx/>
              <a:buNone/>
              <a:tabLst/>
              <a:defRPr/>
            </a:pPr>
            <a:r>
              <a:rPr kumimoji="1" lang="en-US" altLang="zh-CN" sz="1200" b="1" i="0" u="none" strike="noStrike" kern="0" cap="none" spc="0" normalizeH="0" baseline="0" noProof="0" dirty="0">
                <a:ln>
                  <a:noFill/>
                </a:ln>
                <a:solidFill>
                  <a:schemeClr val="tx1"/>
                </a:solidFill>
                <a:effectLst/>
                <a:uLnTx/>
                <a:uFillTx/>
                <a:latin typeface="Microsoft YaHei" panose="020B0503020204020204" pitchFamily="34" charset="-122"/>
                <a:ea typeface="微软雅黑"/>
                <a:cs typeface="+mn-cs"/>
              </a:rPr>
              <a:t>Controller</a:t>
            </a:r>
          </a:p>
        </p:txBody>
      </p:sp>
      <p:sp>
        <p:nvSpPr>
          <p:cNvPr id="37" name="文本框 36">
            <a:extLst>
              <a:ext uri="{FF2B5EF4-FFF2-40B4-BE49-F238E27FC236}">
                <a16:creationId xmlns:a16="http://schemas.microsoft.com/office/drawing/2014/main" id="{382B6494-1E4D-9670-B4D2-AE4EF9DBB0B8}"/>
              </a:ext>
            </a:extLst>
          </p:cNvPr>
          <p:cNvSpPr txBox="1"/>
          <p:nvPr/>
        </p:nvSpPr>
        <p:spPr>
          <a:xfrm>
            <a:off x="7274953" y="5056140"/>
            <a:ext cx="4144216" cy="923330"/>
          </a:xfrm>
          <a:prstGeom prst="rect">
            <a:avLst/>
          </a:prstGeom>
          <a:noFill/>
        </p:spPr>
        <p:txBody>
          <a:bodyPr wrap="square" lIns="0" tIns="0" rIns="0" bIns="0" rtlCol="0">
            <a:spAutoFit/>
          </a:bodyPr>
          <a:lstStyle/>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05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Tidal traffic and energy-saving networks can save 25% network energy consumption, even * 10 in environment</a:t>
            </a:r>
          </a:p>
          <a:p>
            <a:pPr marL="171450" marR="0" lvl="0" indent="-171450" algn="l" defTabSz="914112"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en-US" altLang="zh-CN" sz="1050" b="0"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Energy-saving requirements based on the tidal characteristics of network nodes should be defined</a:t>
            </a:r>
          </a:p>
        </p:txBody>
      </p:sp>
      <p:pic>
        <p:nvPicPr>
          <p:cNvPr id="38" name="图片 37">
            <a:extLst>
              <a:ext uri="{FF2B5EF4-FFF2-40B4-BE49-F238E27FC236}">
                <a16:creationId xmlns:a16="http://schemas.microsoft.com/office/drawing/2014/main" id="{A170D47E-C33C-A133-94E5-A2930E65C568}"/>
              </a:ext>
            </a:extLst>
          </p:cNvPr>
          <p:cNvPicPr>
            <a:picLocks noChangeAspect="1"/>
          </p:cNvPicPr>
          <p:nvPr/>
        </p:nvPicPr>
        <p:blipFill>
          <a:blip r:embed="rId4"/>
          <a:stretch>
            <a:fillRect/>
          </a:stretch>
        </p:blipFill>
        <p:spPr>
          <a:xfrm>
            <a:off x="6523024" y="1505332"/>
            <a:ext cx="2283764" cy="2280584"/>
          </a:xfrm>
          <a:prstGeom prst="rect">
            <a:avLst/>
          </a:prstGeom>
        </p:spPr>
      </p:pic>
      <p:sp>
        <p:nvSpPr>
          <p:cNvPr id="39" name="文本框 38">
            <a:extLst>
              <a:ext uri="{FF2B5EF4-FFF2-40B4-BE49-F238E27FC236}">
                <a16:creationId xmlns:a16="http://schemas.microsoft.com/office/drawing/2014/main" id="{111F41EF-9176-9F51-0D45-607E064D9171}"/>
              </a:ext>
            </a:extLst>
          </p:cNvPr>
          <p:cNvSpPr txBox="1"/>
          <p:nvPr/>
        </p:nvSpPr>
        <p:spPr>
          <a:xfrm>
            <a:off x="2567975" y="4525284"/>
            <a:ext cx="3464090" cy="477951"/>
          </a:xfrm>
          <a:prstGeom prst="rect">
            <a:avLst/>
          </a:prstGeom>
          <a:noFill/>
        </p:spPr>
        <p:txBody>
          <a:bodyPr wrap="none" lIns="0" tIns="0" rIns="0" bIns="0" rtlCol="0">
            <a:spAutoFit/>
          </a:bodyPr>
          <a:lstStyle/>
          <a:p>
            <a:pPr marL="171450" marR="0" lvl="0" indent="-171450" algn="l" defTabSz="914112"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Define standard protocol(MAC/PYH) of WLAN</a:t>
            </a:r>
          </a:p>
          <a:p>
            <a:pPr marL="171450" marR="0" lvl="0" indent="-171450" algn="l" defTabSz="914112"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Future</a:t>
            </a:r>
            <a:r>
              <a:rPr kumimoji="1" lang="zh-CN" altLang="en-US"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technical</a:t>
            </a:r>
            <a:r>
              <a:rPr kumimoji="1" lang="zh-CN" altLang="en-US"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discussion</a:t>
            </a:r>
            <a:r>
              <a:rPr kumimoji="1" lang="zh-CN" altLang="en-US"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 </a:t>
            </a:r>
            <a:r>
              <a:rPr kumimoji="1" lang="en-US" altLang="zh-CN" sz="11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cs"/>
              </a:rPr>
              <a:t>(Interest Topic)</a:t>
            </a:r>
          </a:p>
        </p:txBody>
      </p:sp>
      <p:cxnSp>
        <p:nvCxnSpPr>
          <p:cNvPr id="40" name="直接箭头连接符 39">
            <a:extLst>
              <a:ext uri="{FF2B5EF4-FFF2-40B4-BE49-F238E27FC236}">
                <a16:creationId xmlns:a16="http://schemas.microsoft.com/office/drawing/2014/main" id="{E64C3193-99C3-733B-1FB7-BFA6263DF56B}"/>
              </a:ext>
            </a:extLst>
          </p:cNvPr>
          <p:cNvCxnSpPr>
            <a:cxnSpLocks/>
          </p:cNvCxnSpPr>
          <p:nvPr/>
        </p:nvCxnSpPr>
        <p:spPr>
          <a:xfrm>
            <a:off x="3713263" y="2840306"/>
            <a:ext cx="0" cy="147433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CF139590-7DFB-5535-9617-6241507053BC}"/>
              </a:ext>
            </a:extLst>
          </p:cNvPr>
          <p:cNvCxnSpPr>
            <a:cxnSpLocks/>
          </p:cNvCxnSpPr>
          <p:nvPr/>
        </p:nvCxnSpPr>
        <p:spPr>
          <a:xfrm flipH="1" flipV="1">
            <a:off x="4075215" y="2839027"/>
            <a:ext cx="1" cy="1475609"/>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9AC6F846-EAFA-00C6-4AD4-79F544183003}"/>
              </a:ext>
            </a:extLst>
          </p:cNvPr>
          <p:cNvSpPr txBox="1"/>
          <p:nvPr/>
        </p:nvSpPr>
        <p:spPr>
          <a:xfrm>
            <a:off x="2033113" y="3284232"/>
            <a:ext cx="15424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Promote WLAN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PHY/MAC</a:t>
            </a:r>
            <a:r>
              <a:rPr kumimoji="0" lang="zh-CN" altLang="en-US" sz="1200" b="0" i="0" u="none" strike="noStrike" kern="1200" cap="none" spc="0" normalizeH="0" baseline="0" noProof="0" dirty="0">
                <a:ln>
                  <a:noFill/>
                </a:ln>
                <a:solidFill>
                  <a:schemeClr val="tx1"/>
                </a:solidFill>
                <a:effectLst/>
                <a:uLnTx/>
                <a:uFillTx/>
                <a:latin typeface="Arial"/>
                <a:ea typeface="微软雅黑"/>
                <a:cs typeface="+mn-cs"/>
              </a:rPr>
              <a:t> </a:t>
            </a: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optimize</a:t>
            </a:r>
            <a:r>
              <a:rPr kumimoji="0" lang="zh-CN" altLang="en-US" sz="1200" b="0" i="0" u="none" strike="noStrike" kern="1200" cap="none" spc="0" normalizeH="0" baseline="0" noProof="0" dirty="0">
                <a:ln>
                  <a:noFill/>
                </a:ln>
                <a:solidFill>
                  <a:schemeClr val="tx1"/>
                </a:solidFill>
                <a:effectLst/>
                <a:uLnTx/>
                <a:uFillTx/>
                <a:latin typeface="Arial"/>
                <a:ea typeface="微软雅黑"/>
                <a:cs typeface="+mn-cs"/>
              </a:rPr>
              <a:t> </a:t>
            </a:r>
            <a:endParaRPr kumimoji="0" lang="en-US" altLang="zh-CN" sz="1200" b="0"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suggestion</a:t>
            </a:r>
            <a:endParaRPr kumimoji="0" lang="zh-CN" altLang="en-US" sz="12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3" name="文本框 42">
            <a:extLst>
              <a:ext uri="{FF2B5EF4-FFF2-40B4-BE49-F238E27FC236}">
                <a16:creationId xmlns:a16="http://schemas.microsoft.com/office/drawing/2014/main" id="{F7E30E4C-FB04-9690-7D6C-FC58696424F1}"/>
              </a:ext>
            </a:extLst>
          </p:cNvPr>
          <p:cNvSpPr txBox="1"/>
          <p:nvPr/>
        </p:nvSpPr>
        <p:spPr>
          <a:xfrm>
            <a:off x="4212956" y="3339030"/>
            <a:ext cx="14702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Project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Standard guidance</a:t>
            </a:r>
            <a:endParaRPr kumimoji="0" lang="zh-CN" altLang="en-US" sz="12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4" name="文本框 43">
            <a:extLst>
              <a:ext uri="{FF2B5EF4-FFF2-40B4-BE49-F238E27FC236}">
                <a16:creationId xmlns:a16="http://schemas.microsoft.com/office/drawing/2014/main" id="{B206E5C2-08F3-C893-8F27-9CD7B86960C5}"/>
              </a:ext>
            </a:extLst>
          </p:cNvPr>
          <p:cNvSpPr txBox="1"/>
          <p:nvPr/>
        </p:nvSpPr>
        <p:spPr>
          <a:xfrm>
            <a:off x="367306" y="6069010"/>
            <a:ext cx="113295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has already launched one IEEE Industry Connection (IC) project “User Experience in WLAN Network”</a:t>
            </a:r>
            <a:endParaRPr kumimoji="0" lang="zh-CN" altLang="en-US"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cxnSp>
        <p:nvCxnSpPr>
          <p:cNvPr id="45" name="直接箭头连接符 44">
            <a:extLst>
              <a:ext uri="{FF2B5EF4-FFF2-40B4-BE49-F238E27FC236}">
                <a16:creationId xmlns:a16="http://schemas.microsoft.com/office/drawing/2014/main" id="{378CC915-31F5-8CFC-6CA8-3EAEE7A5E2E1}"/>
              </a:ext>
            </a:extLst>
          </p:cNvPr>
          <p:cNvCxnSpPr>
            <a:cxnSpLocks/>
            <a:endCxn id="12" idx="1"/>
          </p:cNvCxnSpPr>
          <p:nvPr/>
        </p:nvCxnSpPr>
        <p:spPr>
          <a:xfrm flipV="1">
            <a:off x="5876874" y="1280563"/>
            <a:ext cx="1282060" cy="112073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F8B81835-2E6F-2A35-DB8D-1C765B15A7C2}"/>
              </a:ext>
            </a:extLst>
          </p:cNvPr>
          <p:cNvCxnSpPr>
            <a:cxnSpLocks/>
            <a:endCxn id="14" idx="1"/>
          </p:cNvCxnSpPr>
          <p:nvPr/>
        </p:nvCxnSpPr>
        <p:spPr>
          <a:xfrm>
            <a:off x="5293710" y="2596055"/>
            <a:ext cx="1912604" cy="153193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173679DD-714F-A34A-27B1-32D0CDF0343F}"/>
              </a:ext>
            </a:extLst>
          </p:cNvPr>
          <p:cNvSpPr txBox="1"/>
          <p:nvPr/>
        </p:nvSpPr>
        <p:spPr>
          <a:xfrm>
            <a:off x="1835160" y="2206228"/>
            <a:ext cx="581472" cy="276999"/>
          </a:xfrm>
          <a:prstGeom prst="rect">
            <a:avLst/>
          </a:prstGeom>
          <a:noFill/>
        </p:spPr>
        <p:txBody>
          <a:bodyPr wrap="square" rtlCol="0">
            <a:spAutoFit/>
          </a:bodyPr>
          <a:lstStyle/>
          <a:p>
            <a:r>
              <a:rPr lang="en-US" altLang="zh-CN" sz="1200" b="1" dirty="0">
                <a:solidFill>
                  <a:schemeClr val="tx1"/>
                </a:solidFill>
              </a:rPr>
              <a:t>WAA</a:t>
            </a:r>
            <a:endParaRPr lang="zh-CN" altLang="en-US" sz="1200" b="1" dirty="0">
              <a:solidFill>
                <a:schemeClr val="tx1"/>
              </a:solidFill>
            </a:endParaRPr>
          </a:p>
        </p:txBody>
      </p:sp>
      <p:sp>
        <p:nvSpPr>
          <p:cNvPr id="50" name="文本框 49">
            <a:extLst>
              <a:ext uri="{FF2B5EF4-FFF2-40B4-BE49-F238E27FC236}">
                <a16:creationId xmlns:a16="http://schemas.microsoft.com/office/drawing/2014/main" id="{6DBA4431-0172-B5C3-55B9-CF0C352E5EA5}"/>
              </a:ext>
            </a:extLst>
          </p:cNvPr>
          <p:cNvSpPr txBox="1"/>
          <p:nvPr/>
        </p:nvSpPr>
        <p:spPr>
          <a:xfrm>
            <a:off x="1815798" y="4576787"/>
            <a:ext cx="608296" cy="461665"/>
          </a:xfrm>
          <a:prstGeom prst="rect">
            <a:avLst/>
          </a:prstGeom>
          <a:noFill/>
        </p:spPr>
        <p:txBody>
          <a:bodyPr wrap="square" rtlCol="0">
            <a:spAutoFit/>
          </a:bodyPr>
          <a:lstStyle/>
          <a:p>
            <a:r>
              <a:rPr lang="en-US" altLang="zh-CN" sz="1200" b="1" dirty="0">
                <a:solidFill>
                  <a:schemeClr val="tx1"/>
                </a:solidFill>
              </a:rPr>
              <a:t>IEEE</a:t>
            </a:r>
          </a:p>
          <a:p>
            <a:r>
              <a:rPr lang="en-US" altLang="zh-CN" sz="1200" b="1" dirty="0">
                <a:solidFill>
                  <a:schemeClr val="tx1"/>
                </a:solidFill>
              </a:rPr>
              <a:t>802.11</a:t>
            </a:r>
            <a:endParaRPr lang="zh-CN" altLang="en-US" sz="1200" b="1" dirty="0">
              <a:solidFill>
                <a:schemeClr val="tx1"/>
              </a:solidFill>
            </a:endParaRPr>
          </a:p>
        </p:txBody>
      </p:sp>
      <p:sp>
        <p:nvSpPr>
          <p:cNvPr id="51" name="文本框 50">
            <a:extLst>
              <a:ext uri="{FF2B5EF4-FFF2-40B4-BE49-F238E27FC236}">
                <a16:creationId xmlns:a16="http://schemas.microsoft.com/office/drawing/2014/main" id="{E6FFB0F4-52F2-B139-495A-826C1D715A59}"/>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26194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18D1EBA-9C78-5ED1-45A2-2B47F61AA1D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日期占位符 4">
            <a:extLst>
              <a:ext uri="{FF2B5EF4-FFF2-40B4-BE49-F238E27FC236}">
                <a16:creationId xmlns:a16="http://schemas.microsoft.com/office/drawing/2014/main" id="{061896B7-DCFD-A73C-F230-23D886A00D2B}"/>
              </a:ext>
            </a:extLst>
          </p:cNvPr>
          <p:cNvSpPr>
            <a:spLocks noGrp="1"/>
          </p:cNvSpPr>
          <p:nvPr>
            <p:ph type="dt" idx="15"/>
          </p:nvPr>
        </p:nvSpPr>
        <p:spPr/>
        <p:txBody>
          <a:bodyPr/>
          <a:lstStyle/>
          <a:p>
            <a:r>
              <a:rPr lang="en-US" altLang="zh-CN"/>
              <a:t>November 2024</a:t>
            </a:r>
            <a:endParaRPr lang="en-GB" dirty="0"/>
          </a:p>
        </p:txBody>
      </p:sp>
      <p:sp>
        <p:nvSpPr>
          <p:cNvPr id="6" name="标题 4">
            <a:extLst>
              <a:ext uri="{FF2B5EF4-FFF2-40B4-BE49-F238E27FC236}">
                <a16:creationId xmlns:a16="http://schemas.microsoft.com/office/drawing/2014/main" id="{FA88FEFB-E4A1-D641-4A92-91B7E42AD4B9}"/>
              </a:ext>
            </a:extLst>
          </p:cNvPr>
          <p:cNvSpPr txBox="1">
            <a:spLocks noGrp="1"/>
          </p:cNvSpPr>
          <p:nvPr>
            <p:ph type="title"/>
          </p:nvPr>
        </p:nvSpPr>
        <p:spPr>
          <a:xfrm>
            <a:off x="929217" y="499836"/>
            <a:ext cx="11418808" cy="508273"/>
          </a:xfrm>
          <a:prstGeom prst="rect">
            <a:avLst/>
          </a:prstGeom>
        </p:spPr>
        <p:txBody>
          <a:bodyPr vert="horz" wrap="square" lIns="0" tIns="10724" rIns="0" bIns="0" rtlCol="0" anchor="ctr" anchorCtr="0">
            <a:spAutoFit/>
          </a:bodyPr>
          <a:lstStyle/>
          <a:p>
            <a:pPr marL="11289" algn="l">
              <a:lnSpc>
                <a:spcPct val="150000"/>
              </a:lnSpc>
            </a:pPr>
            <a:r>
              <a:rPr lang="en-US" altLang="zh-CN"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WAA</a:t>
            </a:r>
            <a:r>
              <a:rPr lang="zh-CN" altLang="en-US"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Standards</a:t>
            </a:r>
            <a:r>
              <a:rPr lang="zh-CN" altLang="en-US"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24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Publications and On-going Projects</a:t>
            </a:r>
            <a:endParaRPr lang="zh-CN" altLang="en-US" sz="2400" b="1"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nvGrpSpPr>
          <p:cNvPr id="7" name="组合 6">
            <a:extLst>
              <a:ext uri="{FF2B5EF4-FFF2-40B4-BE49-F238E27FC236}">
                <a16:creationId xmlns:a16="http://schemas.microsoft.com/office/drawing/2014/main" id="{4DC4CDBE-DA68-29C2-CDB0-48ACF3175B87}"/>
              </a:ext>
            </a:extLst>
          </p:cNvPr>
          <p:cNvGrpSpPr/>
          <p:nvPr/>
        </p:nvGrpSpPr>
        <p:grpSpPr>
          <a:xfrm>
            <a:off x="505910" y="1338718"/>
            <a:ext cx="8747380" cy="4664489"/>
            <a:chOff x="3987336" y="912148"/>
            <a:chExt cx="9840803" cy="5247550"/>
          </a:xfrm>
        </p:grpSpPr>
        <p:grpSp>
          <p:nvGrpSpPr>
            <p:cNvPr id="8" name="组合 7">
              <a:extLst>
                <a:ext uri="{FF2B5EF4-FFF2-40B4-BE49-F238E27FC236}">
                  <a16:creationId xmlns:a16="http://schemas.microsoft.com/office/drawing/2014/main" id="{FD85E196-18D3-812E-70FD-203BC0A603E8}"/>
                </a:ext>
              </a:extLst>
            </p:cNvPr>
            <p:cNvGrpSpPr/>
            <p:nvPr/>
          </p:nvGrpSpPr>
          <p:grpSpPr>
            <a:xfrm>
              <a:off x="4550731" y="912148"/>
              <a:ext cx="7180524" cy="5247550"/>
              <a:chOff x="3928045" y="1087525"/>
              <a:chExt cx="7180524" cy="5247550"/>
            </a:xfrm>
          </p:grpSpPr>
          <p:cxnSp>
            <p:nvCxnSpPr>
              <p:cNvPr id="12" name="直接箭头连接符 11">
                <a:extLst>
                  <a:ext uri="{FF2B5EF4-FFF2-40B4-BE49-F238E27FC236}">
                    <a16:creationId xmlns:a16="http://schemas.microsoft.com/office/drawing/2014/main" id="{7964657B-F05B-3795-7056-C477CEC7BA8B}"/>
                  </a:ext>
                </a:extLst>
              </p:cNvPr>
              <p:cNvCxnSpPr>
                <a:cxnSpLocks/>
              </p:cNvCxnSpPr>
              <p:nvPr/>
            </p:nvCxnSpPr>
            <p:spPr>
              <a:xfrm>
                <a:off x="6088911" y="4157450"/>
                <a:ext cx="5019658" cy="0"/>
              </a:xfrm>
              <a:prstGeom prst="straightConnector1">
                <a:avLst/>
              </a:prstGeom>
              <a:ln w="19050">
                <a:solidFill>
                  <a:srgbClr val="63C3C1"/>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接箭头连接符 12">
                <a:extLst>
                  <a:ext uri="{FF2B5EF4-FFF2-40B4-BE49-F238E27FC236}">
                    <a16:creationId xmlns:a16="http://schemas.microsoft.com/office/drawing/2014/main" id="{25C863C5-66D5-197A-EBB6-C7CBC7C3F91F}"/>
                  </a:ext>
                </a:extLst>
              </p:cNvPr>
              <p:cNvCxnSpPr>
                <a:cxnSpLocks/>
              </p:cNvCxnSpPr>
              <p:nvPr/>
            </p:nvCxnSpPr>
            <p:spPr>
              <a:xfrm flipH="1" flipV="1">
                <a:off x="6081535" y="1087525"/>
                <a:ext cx="7377" cy="3069928"/>
              </a:xfrm>
              <a:prstGeom prst="straightConnector1">
                <a:avLst/>
              </a:prstGeom>
              <a:ln w="19050">
                <a:solidFill>
                  <a:srgbClr val="63C3C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2CC3669B-56C5-1FDA-E5F8-1C6EF89ADBDB}"/>
                  </a:ext>
                </a:extLst>
              </p:cNvPr>
              <p:cNvCxnSpPr>
                <a:cxnSpLocks/>
              </p:cNvCxnSpPr>
              <p:nvPr/>
            </p:nvCxnSpPr>
            <p:spPr>
              <a:xfrm flipH="1">
                <a:off x="3928045" y="4157450"/>
                <a:ext cx="2160867" cy="2177625"/>
              </a:xfrm>
              <a:prstGeom prst="straightConnector1">
                <a:avLst/>
              </a:prstGeom>
              <a:ln w="19050">
                <a:solidFill>
                  <a:srgbClr val="63C3C1"/>
                </a:solidFill>
                <a:tailEnd type="triangle"/>
              </a:ln>
            </p:spPr>
            <p:style>
              <a:lnRef idx="1">
                <a:schemeClr val="accent2"/>
              </a:lnRef>
              <a:fillRef idx="0">
                <a:schemeClr val="accent2"/>
              </a:fillRef>
              <a:effectRef idx="0">
                <a:schemeClr val="accent2"/>
              </a:effectRef>
              <a:fontRef idx="minor">
                <a:schemeClr val="tx1"/>
              </a:fontRef>
            </p:style>
          </p:cxnSp>
        </p:grpSp>
        <p:sp>
          <p:nvSpPr>
            <p:cNvPr id="9" name="文本框 8">
              <a:extLst>
                <a:ext uri="{FF2B5EF4-FFF2-40B4-BE49-F238E27FC236}">
                  <a16:creationId xmlns:a16="http://schemas.microsoft.com/office/drawing/2014/main" id="{1FEA1446-296F-4415-8254-5C2B48ABCF7D}"/>
                </a:ext>
              </a:extLst>
            </p:cNvPr>
            <p:cNvSpPr txBox="1"/>
            <p:nvPr/>
          </p:nvSpPr>
          <p:spPr>
            <a:xfrm>
              <a:off x="11762819" y="3857377"/>
              <a:ext cx="2065320" cy="2886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a:t>
              </a:r>
              <a:r>
                <a:rPr kumimoji="0" lang="zh-CN" altLang="en-US"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Scenarios</a:t>
              </a:r>
              <a:endParaRPr kumimoji="0" lang="zh-CN" altLang="en-US"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95A1C37F-1B39-8F09-1A3F-7D64EE1AB031}"/>
                </a:ext>
              </a:extLst>
            </p:cNvPr>
            <p:cNvSpPr txBox="1"/>
            <p:nvPr/>
          </p:nvSpPr>
          <p:spPr>
            <a:xfrm>
              <a:off x="5244747" y="912148"/>
              <a:ext cx="1010140" cy="473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 Features</a:t>
              </a:r>
              <a:endParaRPr kumimoji="0" lang="zh-CN" altLang="en-US" sz="1067" b="1" i="0" u="none" strike="noStrike" kern="1200" cap="none" spc="0" normalizeH="0" baseline="0" noProof="0" dirty="0">
                <a:ln w="0"/>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id="{F5FD3E02-9CE0-9BDA-572D-AD15F4FA04D6}"/>
                </a:ext>
              </a:extLst>
            </p:cNvPr>
            <p:cNvSpPr txBox="1"/>
            <p:nvPr/>
          </p:nvSpPr>
          <p:spPr>
            <a:xfrm rot="18866279">
              <a:off x="3730828" y="5237005"/>
              <a:ext cx="986368" cy="4733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Target</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grpSp>
      <p:sp>
        <p:nvSpPr>
          <p:cNvPr id="15" name="文本框 14">
            <a:extLst>
              <a:ext uri="{FF2B5EF4-FFF2-40B4-BE49-F238E27FC236}">
                <a16:creationId xmlns:a16="http://schemas.microsoft.com/office/drawing/2014/main" id="{0667E518-56F1-D96D-4D06-59B8A272813B}"/>
              </a:ext>
            </a:extLst>
          </p:cNvPr>
          <p:cNvSpPr txBox="1"/>
          <p:nvPr/>
        </p:nvSpPr>
        <p:spPr>
          <a:xfrm>
            <a:off x="7258076" y="4100175"/>
            <a:ext cx="531627"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sp>
        <p:nvSpPr>
          <p:cNvPr id="16" name="流程图: 接点 15">
            <a:extLst>
              <a:ext uri="{FF2B5EF4-FFF2-40B4-BE49-F238E27FC236}">
                <a16:creationId xmlns:a16="http://schemas.microsoft.com/office/drawing/2014/main" id="{DA159358-DA32-EEE5-889C-60EB6E9743FD}"/>
              </a:ext>
            </a:extLst>
          </p:cNvPr>
          <p:cNvSpPr/>
          <p:nvPr/>
        </p:nvSpPr>
        <p:spPr>
          <a:xfrm>
            <a:off x="3603585" y="40436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7" name="流程图: 接点 16">
            <a:extLst>
              <a:ext uri="{FF2B5EF4-FFF2-40B4-BE49-F238E27FC236}">
                <a16:creationId xmlns:a16="http://schemas.microsoft.com/office/drawing/2014/main" id="{63FF96B9-E306-1586-A24C-EDD85F77052F}"/>
              </a:ext>
            </a:extLst>
          </p:cNvPr>
          <p:cNvSpPr/>
          <p:nvPr/>
        </p:nvSpPr>
        <p:spPr>
          <a:xfrm>
            <a:off x="4240279" y="4043632"/>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8" name="流程图: 接点 17">
            <a:extLst>
              <a:ext uri="{FF2B5EF4-FFF2-40B4-BE49-F238E27FC236}">
                <a16:creationId xmlns:a16="http://schemas.microsoft.com/office/drawing/2014/main" id="{9947B28D-64F3-2640-1FB7-0B98CB64A9AA}"/>
              </a:ext>
            </a:extLst>
          </p:cNvPr>
          <p:cNvSpPr/>
          <p:nvPr/>
        </p:nvSpPr>
        <p:spPr>
          <a:xfrm>
            <a:off x="4882050" y="4049089"/>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9" name="流程图: 接点 18">
            <a:extLst>
              <a:ext uri="{FF2B5EF4-FFF2-40B4-BE49-F238E27FC236}">
                <a16:creationId xmlns:a16="http://schemas.microsoft.com/office/drawing/2014/main" id="{D19FC4EB-2CFC-0DEE-8994-13B064D1531C}"/>
              </a:ext>
            </a:extLst>
          </p:cNvPr>
          <p:cNvSpPr/>
          <p:nvPr/>
        </p:nvSpPr>
        <p:spPr>
          <a:xfrm>
            <a:off x="5523822" y="4045465"/>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0" name="流程图: 接点 19">
            <a:extLst>
              <a:ext uri="{FF2B5EF4-FFF2-40B4-BE49-F238E27FC236}">
                <a16:creationId xmlns:a16="http://schemas.microsoft.com/office/drawing/2014/main" id="{B908993F-993C-A4C2-C58F-091D1C17B649}"/>
              </a:ext>
            </a:extLst>
          </p:cNvPr>
          <p:cNvSpPr/>
          <p:nvPr/>
        </p:nvSpPr>
        <p:spPr>
          <a:xfrm>
            <a:off x="6160516" y="40436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1" name="流程图: 接点 20">
            <a:extLst>
              <a:ext uri="{FF2B5EF4-FFF2-40B4-BE49-F238E27FC236}">
                <a16:creationId xmlns:a16="http://schemas.microsoft.com/office/drawing/2014/main" id="{E3D50CBE-0D31-C2C7-548A-5FF435E7B282}"/>
              </a:ext>
            </a:extLst>
          </p:cNvPr>
          <p:cNvSpPr/>
          <p:nvPr/>
        </p:nvSpPr>
        <p:spPr>
          <a:xfrm>
            <a:off x="6797210" y="40436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2" name="流程图: 接点 21">
            <a:extLst>
              <a:ext uri="{FF2B5EF4-FFF2-40B4-BE49-F238E27FC236}">
                <a16:creationId xmlns:a16="http://schemas.microsoft.com/office/drawing/2014/main" id="{07A2F33D-4D4F-9200-5337-C94EEEC82FB2}"/>
              </a:ext>
            </a:extLst>
          </p:cNvPr>
          <p:cNvSpPr/>
          <p:nvPr/>
        </p:nvSpPr>
        <p:spPr>
          <a:xfrm>
            <a:off x="2895000" y="3420169"/>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3" name="流程图: 接点 22">
            <a:extLst>
              <a:ext uri="{FF2B5EF4-FFF2-40B4-BE49-F238E27FC236}">
                <a16:creationId xmlns:a16="http://schemas.microsoft.com/office/drawing/2014/main" id="{22B97B89-303E-8FC1-E261-AD9BC54E07C0}"/>
              </a:ext>
            </a:extLst>
          </p:cNvPr>
          <p:cNvSpPr/>
          <p:nvPr/>
        </p:nvSpPr>
        <p:spPr>
          <a:xfrm>
            <a:off x="2901407" y="2358358"/>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4" name="流程图: 接点 23">
            <a:extLst>
              <a:ext uri="{FF2B5EF4-FFF2-40B4-BE49-F238E27FC236}">
                <a16:creationId xmlns:a16="http://schemas.microsoft.com/office/drawing/2014/main" id="{D153F84C-47C2-894F-E204-96A61655819B}"/>
              </a:ext>
            </a:extLst>
          </p:cNvPr>
          <p:cNvSpPr/>
          <p:nvPr/>
        </p:nvSpPr>
        <p:spPr>
          <a:xfrm>
            <a:off x="2907155" y="180713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5" name="流程图: 接点 24">
            <a:extLst>
              <a:ext uri="{FF2B5EF4-FFF2-40B4-BE49-F238E27FC236}">
                <a16:creationId xmlns:a16="http://schemas.microsoft.com/office/drawing/2014/main" id="{E69DB477-C9F2-8F91-919E-CCC58CE6F37D}"/>
              </a:ext>
            </a:extLst>
          </p:cNvPr>
          <p:cNvSpPr/>
          <p:nvPr/>
        </p:nvSpPr>
        <p:spPr>
          <a:xfrm>
            <a:off x="2034678" y="4963953"/>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6" name="流程图: 接点 25">
            <a:extLst>
              <a:ext uri="{FF2B5EF4-FFF2-40B4-BE49-F238E27FC236}">
                <a16:creationId xmlns:a16="http://schemas.microsoft.com/office/drawing/2014/main" id="{075A3131-F9CA-407D-4A31-E154B635F284}"/>
              </a:ext>
            </a:extLst>
          </p:cNvPr>
          <p:cNvSpPr/>
          <p:nvPr/>
        </p:nvSpPr>
        <p:spPr>
          <a:xfrm>
            <a:off x="1537286" y="5479986"/>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7" name="文本框 26">
            <a:extLst>
              <a:ext uri="{FF2B5EF4-FFF2-40B4-BE49-F238E27FC236}">
                <a16:creationId xmlns:a16="http://schemas.microsoft.com/office/drawing/2014/main" id="{FDF9FC2B-DDCC-355E-C43B-D12A7EF267BD}"/>
              </a:ext>
            </a:extLst>
          </p:cNvPr>
          <p:cNvSpPr txBox="1"/>
          <p:nvPr/>
        </p:nvSpPr>
        <p:spPr>
          <a:xfrm>
            <a:off x="3036730" y="2746162"/>
            <a:ext cx="667135"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Security</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8" name="文本框 27">
            <a:extLst>
              <a:ext uri="{FF2B5EF4-FFF2-40B4-BE49-F238E27FC236}">
                <a16:creationId xmlns:a16="http://schemas.microsoft.com/office/drawing/2014/main" id="{77845352-F855-2DC1-861F-D7639BFC69B6}"/>
              </a:ext>
            </a:extLst>
          </p:cNvPr>
          <p:cNvSpPr txBox="1"/>
          <p:nvPr/>
        </p:nvSpPr>
        <p:spPr>
          <a:xfrm>
            <a:off x="3370298" y="4141565"/>
            <a:ext cx="621870"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Family</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9" name="文本框 28">
            <a:extLst>
              <a:ext uri="{FF2B5EF4-FFF2-40B4-BE49-F238E27FC236}">
                <a16:creationId xmlns:a16="http://schemas.microsoft.com/office/drawing/2014/main" id="{B6773893-0145-6365-B1A5-CD2A7E3FF10E}"/>
              </a:ext>
            </a:extLst>
          </p:cNvPr>
          <p:cNvSpPr txBox="1"/>
          <p:nvPr/>
        </p:nvSpPr>
        <p:spPr>
          <a:xfrm>
            <a:off x="3804845" y="4107000"/>
            <a:ext cx="897262" cy="365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Campus</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Office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0" name="文本框 29">
            <a:extLst>
              <a:ext uri="{FF2B5EF4-FFF2-40B4-BE49-F238E27FC236}">
                <a16:creationId xmlns:a16="http://schemas.microsoft.com/office/drawing/2014/main" id="{0760AAB7-8D11-8939-D682-60A6578F3F87}"/>
              </a:ext>
            </a:extLst>
          </p:cNvPr>
          <p:cNvSpPr txBox="1"/>
          <p:nvPr/>
        </p:nvSpPr>
        <p:spPr>
          <a:xfrm>
            <a:off x="5235953" y="4143399"/>
            <a:ext cx="657014"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Medical</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1" name="文本框 30">
            <a:extLst>
              <a:ext uri="{FF2B5EF4-FFF2-40B4-BE49-F238E27FC236}">
                <a16:creationId xmlns:a16="http://schemas.microsoft.com/office/drawing/2014/main" id="{4B088920-B415-A1A4-484A-4E83BFBE835E}"/>
              </a:ext>
            </a:extLst>
          </p:cNvPr>
          <p:cNvSpPr txBox="1"/>
          <p:nvPr/>
        </p:nvSpPr>
        <p:spPr>
          <a:xfrm>
            <a:off x="4612079" y="4142832"/>
            <a:ext cx="709939"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Industrial</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2" name="文本框 31">
            <a:extLst>
              <a:ext uri="{FF2B5EF4-FFF2-40B4-BE49-F238E27FC236}">
                <a16:creationId xmlns:a16="http://schemas.microsoft.com/office/drawing/2014/main" id="{813D9394-8BEA-DD43-5B34-1FA09B4A352C}"/>
              </a:ext>
            </a:extLst>
          </p:cNvPr>
          <p:cNvSpPr txBox="1"/>
          <p:nvPr/>
        </p:nvSpPr>
        <p:spPr>
          <a:xfrm>
            <a:off x="5804823" y="4143834"/>
            <a:ext cx="741716"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Education</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3" name="文本框 32">
            <a:extLst>
              <a:ext uri="{FF2B5EF4-FFF2-40B4-BE49-F238E27FC236}">
                <a16:creationId xmlns:a16="http://schemas.microsoft.com/office/drawing/2014/main" id="{890B3078-3910-B121-05DE-338028F9D1C7}"/>
              </a:ext>
            </a:extLst>
          </p:cNvPr>
          <p:cNvSpPr txBox="1"/>
          <p:nvPr/>
        </p:nvSpPr>
        <p:spPr>
          <a:xfrm>
            <a:off x="6432739" y="4148082"/>
            <a:ext cx="928374" cy="229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Commercial</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4" name="文本框 33">
            <a:extLst>
              <a:ext uri="{FF2B5EF4-FFF2-40B4-BE49-F238E27FC236}">
                <a16:creationId xmlns:a16="http://schemas.microsoft.com/office/drawing/2014/main" id="{C79F9F68-A4E6-614F-6BC4-5E4791692803}"/>
              </a:ext>
            </a:extLst>
          </p:cNvPr>
          <p:cNvSpPr txBox="1"/>
          <p:nvPr/>
        </p:nvSpPr>
        <p:spPr>
          <a:xfrm>
            <a:off x="2993679" y="1708871"/>
            <a:ext cx="924309"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Serviceability</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5" name="文本框 34">
            <a:extLst>
              <a:ext uri="{FF2B5EF4-FFF2-40B4-BE49-F238E27FC236}">
                <a16:creationId xmlns:a16="http://schemas.microsoft.com/office/drawing/2014/main" id="{6D90CBAF-9820-B3C5-3692-023703C93AB3}"/>
              </a:ext>
            </a:extLst>
          </p:cNvPr>
          <p:cNvSpPr txBox="1"/>
          <p:nvPr/>
        </p:nvSpPr>
        <p:spPr>
          <a:xfrm>
            <a:off x="3014106" y="2110453"/>
            <a:ext cx="771014" cy="502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Green</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Energy</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Saving</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p>
        </p:txBody>
      </p:sp>
      <p:sp>
        <p:nvSpPr>
          <p:cNvPr id="36" name="文本框 35">
            <a:extLst>
              <a:ext uri="{FF2B5EF4-FFF2-40B4-BE49-F238E27FC236}">
                <a16:creationId xmlns:a16="http://schemas.microsoft.com/office/drawing/2014/main" id="{5CC529EF-F30F-5BA4-EB5E-A95AF4662A9B}"/>
              </a:ext>
            </a:extLst>
          </p:cNvPr>
          <p:cNvSpPr txBox="1"/>
          <p:nvPr/>
        </p:nvSpPr>
        <p:spPr>
          <a:xfrm>
            <a:off x="2075316" y="4963950"/>
            <a:ext cx="784453" cy="365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Terminal</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7" name="文本框 36">
            <a:extLst>
              <a:ext uri="{FF2B5EF4-FFF2-40B4-BE49-F238E27FC236}">
                <a16:creationId xmlns:a16="http://schemas.microsoft.com/office/drawing/2014/main" id="{252BA5B3-A691-7541-BA24-1E1F1B7739C9}"/>
              </a:ext>
            </a:extLst>
          </p:cNvPr>
          <p:cNvSpPr txBox="1"/>
          <p:nvPr/>
        </p:nvSpPr>
        <p:spPr>
          <a:xfrm>
            <a:off x="1633929" y="5418033"/>
            <a:ext cx="1016683" cy="365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System</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8" name="文本框 37">
            <a:extLst>
              <a:ext uri="{FF2B5EF4-FFF2-40B4-BE49-F238E27FC236}">
                <a16:creationId xmlns:a16="http://schemas.microsoft.com/office/drawing/2014/main" id="{0FE8A05E-B26A-3005-5590-20AFFA8D0516}"/>
              </a:ext>
            </a:extLst>
          </p:cNvPr>
          <p:cNvSpPr txBox="1"/>
          <p:nvPr/>
        </p:nvSpPr>
        <p:spPr>
          <a:xfrm>
            <a:off x="1211814" y="5765834"/>
            <a:ext cx="531627"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p>
        </p:txBody>
      </p:sp>
      <p:sp>
        <p:nvSpPr>
          <p:cNvPr id="39" name="文本框 38">
            <a:extLst>
              <a:ext uri="{FF2B5EF4-FFF2-40B4-BE49-F238E27FC236}">
                <a16:creationId xmlns:a16="http://schemas.microsoft.com/office/drawing/2014/main" id="{25FBCDF6-EAD4-65A7-55EE-E84431CCBDFB}"/>
              </a:ext>
            </a:extLst>
          </p:cNvPr>
          <p:cNvSpPr txBox="1"/>
          <p:nvPr/>
        </p:nvSpPr>
        <p:spPr>
          <a:xfrm flipH="1" flipV="1">
            <a:off x="2644695" y="1414841"/>
            <a:ext cx="742175"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p>
        </p:txBody>
      </p:sp>
      <p:sp>
        <p:nvSpPr>
          <p:cNvPr id="40" name="流程图: 接点 39">
            <a:extLst>
              <a:ext uri="{FF2B5EF4-FFF2-40B4-BE49-F238E27FC236}">
                <a16:creationId xmlns:a16="http://schemas.microsoft.com/office/drawing/2014/main" id="{915E0F6D-81A7-4F97-6363-B73233A84AEA}"/>
              </a:ext>
            </a:extLst>
          </p:cNvPr>
          <p:cNvSpPr/>
          <p:nvPr/>
        </p:nvSpPr>
        <p:spPr>
          <a:xfrm>
            <a:off x="2903877" y="2879104"/>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41" name="文本框 40">
            <a:extLst>
              <a:ext uri="{FF2B5EF4-FFF2-40B4-BE49-F238E27FC236}">
                <a16:creationId xmlns:a16="http://schemas.microsoft.com/office/drawing/2014/main" id="{158F8173-99CC-C07F-2F6E-EA6A1BD16F18}"/>
              </a:ext>
            </a:extLst>
          </p:cNvPr>
          <p:cNvSpPr txBox="1"/>
          <p:nvPr/>
        </p:nvSpPr>
        <p:spPr>
          <a:xfrm>
            <a:off x="2993679" y="3301003"/>
            <a:ext cx="924309" cy="229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Performance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2" name="流程图: 接点 41">
            <a:extLst>
              <a:ext uri="{FF2B5EF4-FFF2-40B4-BE49-F238E27FC236}">
                <a16:creationId xmlns:a16="http://schemas.microsoft.com/office/drawing/2014/main" id="{9DA792B8-B247-F685-7380-77457C775CAF}"/>
              </a:ext>
            </a:extLst>
          </p:cNvPr>
          <p:cNvSpPr/>
          <p:nvPr/>
        </p:nvSpPr>
        <p:spPr>
          <a:xfrm>
            <a:off x="2521512" y="4475107"/>
            <a:ext cx="40639" cy="40639"/>
          </a:xfrm>
          <a:prstGeom prst="flowChartConnector">
            <a:avLst/>
          </a:prstGeom>
          <a:solidFill>
            <a:srgbClr val="63C3C1"/>
          </a:solidFill>
          <a:ln>
            <a:solidFill>
              <a:srgbClr val="63C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78"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3" name="文本框 42">
            <a:extLst>
              <a:ext uri="{FF2B5EF4-FFF2-40B4-BE49-F238E27FC236}">
                <a16:creationId xmlns:a16="http://schemas.microsoft.com/office/drawing/2014/main" id="{416A1260-3F8A-0A72-9554-96630F4B02C9}"/>
              </a:ext>
            </a:extLst>
          </p:cNvPr>
          <p:cNvSpPr txBox="1"/>
          <p:nvPr/>
        </p:nvSpPr>
        <p:spPr>
          <a:xfrm>
            <a:off x="2502773" y="4437791"/>
            <a:ext cx="784453" cy="365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r>
              <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endParaRPr kumimoji="0" lang="zh-CN" altLang="en-US" sz="889"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aphicFrame>
        <p:nvGraphicFramePr>
          <p:cNvPr id="44" name="表格 43">
            <a:extLst>
              <a:ext uri="{FF2B5EF4-FFF2-40B4-BE49-F238E27FC236}">
                <a16:creationId xmlns:a16="http://schemas.microsoft.com/office/drawing/2014/main" id="{2129DA9C-AAB3-D618-4E38-51BA9049283C}"/>
              </a:ext>
            </a:extLst>
          </p:cNvPr>
          <p:cNvGraphicFramePr>
            <a:graphicFrameLocks noGrp="1"/>
          </p:cNvGraphicFramePr>
          <p:nvPr>
            <p:custDataLst>
              <p:tags r:id="rId1"/>
            </p:custDataLst>
            <p:extLst>
              <p:ext uri="{D42A27DB-BD31-4B8C-83A1-F6EECF244321}">
                <p14:modId xmlns:p14="http://schemas.microsoft.com/office/powerpoint/2010/main" val="1282400989"/>
              </p:ext>
            </p:extLst>
          </p:nvPr>
        </p:nvGraphicFramePr>
        <p:xfrm>
          <a:off x="3855002" y="1053283"/>
          <a:ext cx="4218237" cy="2899760"/>
        </p:xfrm>
        <a:graphic>
          <a:graphicData uri="http://schemas.openxmlformats.org/drawingml/2006/table">
            <a:tbl>
              <a:tblPr firstRow="1" bandRow="1">
                <a:tableStyleId>{5C22544A-7EE6-4342-B048-85BDC9FD1C3A}</a:tableStyleId>
              </a:tblPr>
              <a:tblGrid>
                <a:gridCol w="386642">
                  <a:extLst>
                    <a:ext uri="{9D8B030D-6E8A-4147-A177-3AD203B41FA5}">
                      <a16:colId xmlns:a16="http://schemas.microsoft.com/office/drawing/2014/main" val="20000"/>
                    </a:ext>
                  </a:extLst>
                </a:gridCol>
                <a:gridCol w="3831595">
                  <a:extLst>
                    <a:ext uri="{9D8B030D-6E8A-4147-A177-3AD203B41FA5}">
                      <a16:colId xmlns:a16="http://schemas.microsoft.com/office/drawing/2014/main" val="20001"/>
                    </a:ext>
                  </a:extLst>
                </a:gridCol>
              </a:tblGrid>
              <a:tr h="335095">
                <a:tc>
                  <a:txBody>
                    <a:bodyPr/>
                    <a:lstStyle/>
                    <a:p>
                      <a:pPr algn="ctr"/>
                      <a:r>
                        <a:rPr lang="en-US" altLang="zh-CN" sz="1200" kern="1200" dirty="0">
                          <a:solidFill>
                            <a:schemeClr val="tx1"/>
                          </a:solidFill>
                          <a:latin typeface="微软雅黑" panose="020B0503020204020204" pitchFamily="34" charset="-122"/>
                          <a:ea typeface="微软雅黑" panose="020B0503020204020204" pitchFamily="34" charset="-122"/>
                          <a:cs typeface="+mn-cs"/>
                        </a:rPr>
                        <a:t>No.</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Published Recommendations</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1</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Technical specifications for campus office wireless local area network (WLAN) performance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2</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Test method for campus office wireless local area network (WLAN) performance</a:t>
                      </a:r>
                      <a:endParaRPr lang="zh-CN" altLang="en-US"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3</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Technical specifications for home scenario wireless local area network (WLAN) single device performance and experience</a:t>
                      </a:r>
                      <a:endParaRPr lang="zh-CN" altLang="en-US"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7837">
                <a:tc>
                  <a:txBody>
                    <a:bodyPr/>
                    <a:lstStyle/>
                    <a:p>
                      <a:pPr algn="ctr"/>
                      <a:r>
                        <a:rPr lang="en-US" altLang="zh-CN" sz="900" b="1" kern="1200" dirty="0">
                          <a:solidFill>
                            <a:schemeClr val="tx1"/>
                          </a:solidFill>
                          <a:latin typeface="+mn-lt"/>
                          <a:ea typeface="微软雅黑" panose="020B0503020204020204" pitchFamily="34" charset="-122"/>
                          <a:cs typeface="+mn-cs"/>
                        </a:rPr>
                        <a:t>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Test method for home scenario wireless local area network (WLAN) single device performance and experience</a:t>
                      </a:r>
                      <a:endParaRPr lang="zh-CN" altLang="en-US"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Technical specifications for home scenario wireless local area network (WLAN) devices networking performance and experience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783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6</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Test methods for home scenario wireless local area network (WLAN)device networking performance and experience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5" name="表格 44">
            <a:extLst>
              <a:ext uri="{FF2B5EF4-FFF2-40B4-BE49-F238E27FC236}">
                <a16:creationId xmlns:a16="http://schemas.microsoft.com/office/drawing/2014/main" id="{31EC585F-6126-090A-6640-D3405E904C66}"/>
              </a:ext>
            </a:extLst>
          </p:cNvPr>
          <p:cNvGraphicFramePr>
            <a:graphicFrameLocks noGrp="1"/>
          </p:cNvGraphicFramePr>
          <p:nvPr>
            <p:custDataLst>
              <p:tags r:id="rId2"/>
            </p:custDataLst>
            <p:extLst>
              <p:ext uri="{D42A27DB-BD31-4B8C-83A1-F6EECF244321}">
                <p14:modId xmlns:p14="http://schemas.microsoft.com/office/powerpoint/2010/main" val="1980567123"/>
              </p:ext>
            </p:extLst>
          </p:nvPr>
        </p:nvGraphicFramePr>
        <p:xfrm>
          <a:off x="3399613" y="4549384"/>
          <a:ext cx="7011344" cy="1784081"/>
        </p:xfrm>
        <a:graphic>
          <a:graphicData uri="http://schemas.openxmlformats.org/drawingml/2006/table">
            <a:tbl>
              <a:tblPr firstRow="1" bandRow="1">
                <a:tableStyleId>{5C22544A-7EE6-4342-B048-85BDC9FD1C3A}</a:tableStyleId>
              </a:tblPr>
              <a:tblGrid>
                <a:gridCol w="446219">
                  <a:extLst>
                    <a:ext uri="{9D8B030D-6E8A-4147-A177-3AD203B41FA5}">
                      <a16:colId xmlns:a16="http://schemas.microsoft.com/office/drawing/2014/main" val="20000"/>
                    </a:ext>
                  </a:extLst>
                </a:gridCol>
                <a:gridCol w="3587015">
                  <a:extLst>
                    <a:ext uri="{9D8B030D-6E8A-4147-A177-3AD203B41FA5}">
                      <a16:colId xmlns:a16="http://schemas.microsoft.com/office/drawing/2014/main" val="20001"/>
                    </a:ext>
                  </a:extLst>
                </a:gridCol>
                <a:gridCol w="1448484">
                  <a:extLst>
                    <a:ext uri="{9D8B030D-6E8A-4147-A177-3AD203B41FA5}">
                      <a16:colId xmlns:a16="http://schemas.microsoft.com/office/drawing/2014/main" val="20002"/>
                    </a:ext>
                  </a:extLst>
                </a:gridCol>
                <a:gridCol w="1529626">
                  <a:extLst>
                    <a:ext uri="{9D8B030D-6E8A-4147-A177-3AD203B41FA5}">
                      <a16:colId xmlns:a16="http://schemas.microsoft.com/office/drawing/2014/main" val="20003"/>
                    </a:ext>
                  </a:extLst>
                </a:gridCol>
              </a:tblGrid>
              <a:tr h="295769">
                <a:tc>
                  <a:txBody>
                    <a:bodyPr/>
                    <a:lstStyle/>
                    <a:p>
                      <a:pPr algn="ctr"/>
                      <a:r>
                        <a:rPr lang="en-US" altLang="zh-CN" sz="1200" kern="1200" dirty="0">
                          <a:solidFill>
                            <a:schemeClr val="tx1"/>
                          </a:solidFill>
                          <a:latin typeface="微软雅黑" panose="020B0503020204020204" pitchFamily="34" charset="-122"/>
                          <a:ea typeface="微软雅黑" panose="020B0503020204020204" pitchFamily="34" charset="-122"/>
                          <a:cs typeface="+mn-cs"/>
                        </a:rPr>
                        <a:t>No.</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On-going</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WG</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Status</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6578">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1</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1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Manufacture scenario WLAN performance</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1 : Campus</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baseline="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754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2</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2 :</a:t>
                      </a:r>
                      <a:r>
                        <a:rPr lang="zh-CN" altLang="en-US" sz="900" b="1" kern="1200" dirty="0">
                          <a:solidFill>
                            <a:schemeClr val="tx1"/>
                          </a:solidFill>
                          <a:latin typeface="微软雅黑" panose="020B0503020204020204" pitchFamily="34" charset="-122"/>
                          <a:ea typeface="微软雅黑" panose="020B0503020204020204" pitchFamily="34" charset="-122"/>
                          <a:cs typeface="+mn-cs"/>
                        </a:rPr>
                        <a:t>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Enhanced of campus office WLAN performance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     </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Base on IEEE 802.11BE</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endParaRPr lang="en-US" altLang="zh-CN"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1 : Campus</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baseline="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982">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3</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3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Enhanced of home scenario WLAN performance</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     </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Base on IEEE 802.11BE</a:t>
                      </a:r>
                      <a:r>
                        <a:rPr lang="zh-CN" altLang="en-US" sz="900" b="1" kern="1200" dirty="0">
                          <a:solidFill>
                            <a:schemeClr val="tx1"/>
                          </a:solidFill>
                          <a:latin typeface="Microsoft YaHei UI" panose="020B0503020204020204" pitchFamily="34" charset="-122"/>
                          <a:ea typeface="Microsoft YaHei UI" panose="020B0503020204020204" pitchFamily="34" charset="-122"/>
                          <a:cs typeface="+mn-cs"/>
                        </a:rPr>
                        <a:t>）</a:t>
                      </a:r>
                      <a:endParaRPr lang="en-US" altLang="zh-CN" sz="900" b="1" kern="1200" dirty="0">
                        <a:solidFill>
                          <a:schemeClr val="tx1"/>
                        </a:solidFill>
                        <a:latin typeface="Microsoft YaHei UI" panose="020B0503020204020204" pitchFamily="34" charset="-122"/>
                        <a:ea typeface="Microsoft YaHei UI"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2 :</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Home</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754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4</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4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Green WLAN System for campus</a:t>
                      </a:r>
                      <a:r>
                        <a:rPr lang="en-US" altLang="zh-CN" sz="900" b="1" kern="1200" baseline="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scenario </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1 : Campus</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baseline="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7547">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微软雅黑" panose="020B0503020204020204" pitchFamily="34" charset="-122"/>
                          <a:ea typeface="微软雅黑" panose="020B0503020204020204" pitchFamily="34" charset="-122"/>
                          <a:cs typeface="+mn-cs"/>
                        </a:rPr>
                        <a:t>TF 5 :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Green WLAN System for home</a:t>
                      </a:r>
                      <a:r>
                        <a:rPr lang="en-US" altLang="zh-CN" sz="900" b="1" kern="1200" baseline="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scenario </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dirty="0">
                          <a:solidFill>
                            <a:schemeClr val="tx1"/>
                          </a:solidFill>
                          <a:latin typeface="微软雅黑" panose="020B0503020204020204" pitchFamily="34" charset="-122"/>
                          <a:ea typeface="微软雅黑" panose="020B0503020204020204" pitchFamily="34" charset="-122"/>
                          <a:sym typeface="+mn-ea"/>
                        </a:rPr>
                        <a:t>WG 2 : Home</a:t>
                      </a:r>
                      <a:r>
                        <a:rPr lang="zh-CN" altLang="en-US" sz="900" b="1" dirty="0">
                          <a:solidFill>
                            <a:schemeClr val="tx1"/>
                          </a:solidFill>
                          <a:latin typeface="微软雅黑" panose="020B0503020204020204" pitchFamily="34" charset="-122"/>
                          <a:ea typeface="微软雅黑" panose="020B0503020204020204" pitchFamily="34" charset="-122"/>
                          <a:sym typeface="+mn-ea"/>
                        </a:rPr>
                        <a:t> </a:t>
                      </a:r>
                      <a:r>
                        <a:rPr lang="en-US" altLang="zh-CN" sz="900" b="1" dirty="0">
                          <a:solidFill>
                            <a:schemeClr val="tx1"/>
                          </a:solidFill>
                          <a:latin typeface="微软雅黑" panose="020B0503020204020204" pitchFamily="34" charset="-122"/>
                          <a:ea typeface="微软雅黑" panose="020B0503020204020204" pitchFamily="34" charset="-122"/>
                          <a:sym typeface="+mn-ea"/>
                        </a:rPr>
                        <a:t>WLAN</a:t>
                      </a:r>
                      <a:endParaRPr lang="en-US" altLang="zh-CN" sz="900" b="1" kern="1200" dirty="0">
                        <a:solidFill>
                          <a:schemeClr val="tx1"/>
                        </a:solidFill>
                        <a:latin typeface="微软雅黑" panose="020B0503020204020204" pitchFamily="34" charset="-122"/>
                        <a:ea typeface="微软雅黑" panose="020B0503020204020204" pitchFamily="34" charset="-122"/>
                        <a:cs typeface="+mn-cs"/>
                        <a:sym typeface="+mn-ea"/>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b="1" kern="1200" dirty="0">
                          <a:solidFill>
                            <a:schemeClr val="tx1"/>
                          </a:solidFill>
                          <a:latin typeface="Microsoft YaHei UI" panose="020B0503020204020204" pitchFamily="34" charset="-122"/>
                          <a:ea typeface="Microsoft YaHei UI" panose="020B0503020204020204" pitchFamily="34" charset="-122"/>
                          <a:cs typeface="+mn-cs"/>
                        </a:rPr>
                        <a:t>Working Draft (exp 2025)</a:t>
                      </a: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46" name="表格 45">
            <a:extLst>
              <a:ext uri="{FF2B5EF4-FFF2-40B4-BE49-F238E27FC236}">
                <a16:creationId xmlns:a16="http://schemas.microsoft.com/office/drawing/2014/main" id="{4EFA9E0F-8D7C-4D7D-562E-010B92448548}"/>
              </a:ext>
            </a:extLst>
          </p:cNvPr>
          <p:cNvGraphicFramePr>
            <a:graphicFrameLocks noGrp="1"/>
          </p:cNvGraphicFramePr>
          <p:nvPr>
            <p:custDataLst>
              <p:tags r:id="rId3"/>
            </p:custDataLst>
            <p:extLst>
              <p:ext uri="{D42A27DB-BD31-4B8C-83A1-F6EECF244321}">
                <p14:modId xmlns:p14="http://schemas.microsoft.com/office/powerpoint/2010/main" val="2761968115"/>
              </p:ext>
            </p:extLst>
          </p:nvPr>
        </p:nvGraphicFramePr>
        <p:xfrm>
          <a:off x="8224376" y="1493016"/>
          <a:ext cx="3631019" cy="1569680"/>
        </p:xfrm>
        <a:graphic>
          <a:graphicData uri="http://schemas.openxmlformats.org/drawingml/2006/table">
            <a:tbl>
              <a:tblPr firstRow="1" bandRow="1">
                <a:tableStyleId>{5C22544A-7EE6-4342-B048-85BDC9FD1C3A}</a:tableStyleId>
              </a:tblPr>
              <a:tblGrid>
                <a:gridCol w="498205">
                  <a:extLst>
                    <a:ext uri="{9D8B030D-6E8A-4147-A177-3AD203B41FA5}">
                      <a16:colId xmlns:a16="http://schemas.microsoft.com/office/drawing/2014/main" val="20000"/>
                    </a:ext>
                  </a:extLst>
                </a:gridCol>
                <a:gridCol w="3132814">
                  <a:extLst>
                    <a:ext uri="{9D8B030D-6E8A-4147-A177-3AD203B41FA5}">
                      <a16:colId xmlns:a16="http://schemas.microsoft.com/office/drawing/2014/main" val="20001"/>
                    </a:ext>
                  </a:extLst>
                </a:gridCol>
              </a:tblGrid>
              <a:tr h="105341">
                <a:tc>
                  <a:txBody>
                    <a:bodyPr/>
                    <a:lstStyle/>
                    <a:p>
                      <a:pPr algn="ctr"/>
                      <a:r>
                        <a:rPr lang="en-US" altLang="zh-CN" sz="1200" kern="1200" dirty="0">
                          <a:solidFill>
                            <a:schemeClr val="tx1"/>
                          </a:solidFill>
                          <a:latin typeface="微软雅黑" panose="020B0503020204020204" pitchFamily="34" charset="-122"/>
                          <a:ea typeface="微软雅黑" panose="020B0503020204020204" pitchFamily="34" charset="-122"/>
                          <a:cs typeface="+mn-cs"/>
                        </a:rPr>
                        <a:t>No.</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kern="1200" dirty="0">
                          <a:solidFill>
                            <a:schemeClr val="tx1"/>
                          </a:solidFill>
                          <a:latin typeface="微软雅黑" panose="020B0503020204020204" pitchFamily="34" charset="-122"/>
                          <a:ea typeface="微软雅黑" panose="020B0503020204020204" pitchFamily="34" charset="-122"/>
                          <a:cs typeface="+mn-cs"/>
                        </a:rPr>
                        <a:t>Published White Paper</a:t>
                      </a:r>
                      <a:endParaRPr lang="zh-CN" altLang="en-US" sz="1200" kern="1200" dirty="0">
                        <a:solidFill>
                          <a:schemeClr val="tx1"/>
                        </a:solidFill>
                        <a:latin typeface="微软雅黑" panose="020B0503020204020204" pitchFamily="34" charset="-122"/>
                        <a:ea typeface="微软雅黑" panose="020B0503020204020204" pitchFamily="34" charset="-122"/>
                        <a:cs typeface="+mn-cs"/>
                      </a:endParaRPr>
                    </a:p>
                  </a:txBody>
                  <a:tcPr marL="32000" marR="32000" marT="32000" marB="3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1</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High-Quality WLANs in Typical Enterprise Scenarios White Paper</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2</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Sustainability in the WLAN Industry</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3</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Smart Campus Development and Application of WLAN Sensing Integration</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r>
                        <a:rPr lang="en-US" altLang="zh-CN" sz="900" b="1" kern="1200" dirty="0">
                          <a:solidFill>
                            <a:schemeClr val="tx1"/>
                          </a:solidFill>
                          <a:latin typeface="微软雅黑" panose="020B0503020204020204" pitchFamily="34" charset="-122"/>
                          <a:ea typeface="微软雅黑" panose="020B0503020204020204" pitchFamily="34" charset="-122"/>
                          <a:cs typeface="+mn-cs"/>
                        </a:rPr>
                        <a:t>4</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00" b="1" kern="1200" dirty="0">
                          <a:solidFill>
                            <a:schemeClr val="tx1"/>
                          </a:solidFill>
                          <a:latin typeface="微软雅黑" panose="020B0503020204020204" pitchFamily="34" charset="-122"/>
                          <a:ea typeface="微软雅黑" panose="020B0503020204020204" pitchFamily="34" charset="-122"/>
                          <a:cs typeface="+mn-cs"/>
                        </a:rPr>
                        <a:t>WAA Green Campus WLAN Technical White Paper</a:t>
                      </a:r>
                    </a:p>
                  </a:txBody>
                  <a:tcPr marL="32000" marR="32000" marT="32000" marB="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8" name="文本框 47">
            <a:extLst>
              <a:ext uri="{FF2B5EF4-FFF2-40B4-BE49-F238E27FC236}">
                <a16:creationId xmlns:a16="http://schemas.microsoft.com/office/drawing/2014/main" id="{2B1F6280-1FCA-929C-4002-B52EC40D9FC0}"/>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365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4A0C202-7C6E-1703-A2C3-D28F4CF1013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日期占位符 4">
            <a:extLst>
              <a:ext uri="{FF2B5EF4-FFF2-40B4-BE49-F238E27FC236}">
                <a16:creationId xmlns:a16="http://schemas.microsoft.com/office/drawing/2014/main" id="{C89B081F-0239-6136-D449-BE484B9363E4}"/>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D9C81A32-38A6-ABC4-4A65-9F6C3AD2D5EE}"/>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7" name="文本框 6">
            <a:extLst>
              <a:ext uri="{FF2B5EF4-FFF2-40B4-BE49-F238E27FC236}">
                <a16:creationId xmlns:a16="http://schemas.microsoft.com/office/drawing/2014/main" id="{2C0706A1-C334-0395-E3D3-913076DC1012}"/>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8" name="文本框 7">
            <a:extLst>
              <a:ext uri="{FF2B5EF4-FFF2-40B4-BE49-F238E27FC236}">
                <a16:creationId xmlns:a16="http://schemas.microsoft.com/office/drawing/2014/main" id="{2A9E3E0D-2128-726A-A2DC-4008DC9C05C5}"/>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9" name="矩形 8">
            <a:extLst>
              <a:ext uri="{FF2B5EF4-FFF2-40B4-BE49-F238E27FC236}">
                <a16:creationId xmlns:a16="http://schemas.microsoft.com/office/drawing/2014/main" id="{71EACCED-A630-E0CF-C084-4470E574F3AB}"/>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0F0E3E77-A2DE-C44F-F873-01DEC8B5C380}"/>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0B7B178F-2BD6-5B83-FE37-4ECD15FA9DBD}"/>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541A3C54-BC08-3E71-8ABD-B4D340A760D1}"/>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0238EE8-E809-DEAF-F405-35E7D4E1837F}"/>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39B6A169-0B84-FD20-65EA-BA6EE542EBC8}"/>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02452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09BC1B8-E434-2F32-4792-E4B1F7EDD83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日期占位符 4">
            <a:extLst>
              <a:ext uri="{FF2B5EF4-FFF2-40B4-BE49-F238E27FC236}">
                <a16:creationId xmlns:a16="http://schemas.microsoft.com/office/drawing/2014/main" id="{CA1411BF-AB55-0754-D85F-68B81E6A20B2}"/>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1B0621BA-40C6-2A22-6E9B-C4045AFA015E}"/>
              </a:ext>
            </a:extLst>
          </p:cNvPr>
          <p:cNvSpPr/>
          <p:nvPr/>
        </p:nvSpPr>
        <p:spPr>
          <a:xfrm>
            <a:off x="612000" y="478269"/>
            <a:ext cx="3918701"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Test and Certification</a:t>
            </a:r>
            <a:endParaRPr kumimoji="0" lang="zh-CN" altLang="en-US"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endParaRPr>
          </a:p>
        </p:txBody>
      </p:sp>
      <p:sp>
        <p:nvSpPr>
          <p:cNvPr id="8" name="矩形 7">
            <a:extLst>
              <a:ext uri="{FF2B5EF4-FFF2-40B4-BE49-F238E27FC236}">
                <a16:creationId xmlns:a16="http://schemas.microsoft.com/office/drawing/2014/main" id="{D774C830-154B-1E19-C799-2142E2E838BC}"/>
              </a:ext>
            </a:extLst>
          </p:cNvPr>
          <p:cNvSpPr/>
          <p:nvPr/>
        </p:nvSpPr>
        <p:spPr>
          <a:xfrm>
            <a:off x="612000" y="1287253"/>
            <a:ext cx="7993157" cy="295843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What is WAA Certification?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certification is based on the WLAN for home wireless broadband, enterprise campus, whole house intelligence, smart healthcare, industrial intelligent manufacturing, smart cars and other scenarios of wireless access latency, reliability, anti-interference, roaming switching and other application-aware performance related to the certification system of the standard certification system.</a:t>
            </a:r>
          </a:p>
        </p:txBody>
      </p:sp>
      <p:sp>
        <p:nvSpPr>
          <p:cNvPr id="9" name="矩形 8">
            <a:extLst>
              <a:ext uri="{FF2B5EF4-FFF2-40B4-BE49-F238E27FC236}">
                <a16:creationId xmlns:a16="http://schemas.microsoft.com/office/drawing/2014/main" id="{08BFB664-CFC8-7230-A7DE-DE267A49EFA7}"/>
              </a:ext>
            </a:extLst>
          </p:cNvPr>
          <p:cNvSpPr/>
          <p:nvPr/>
        </p:nvSpPr>
        <p:spPr>
          <a:xfrm>
            <a:off x="626080" y="4514145"/>
            <a:ext cx="7848450" cy="17119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Current on-going </a:t>
            </a: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Certification Program</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1. WLAN single-device network performance and experience verification in home scenarios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2. WLAN performance certification in campus office scenarios</a:t>
            </a:r>
          </a:p>
        </p:txBody>
      </p:sp>
      <p:pic>
        <p:nvPicPr>
          <p:cNvPr id="10" name="Picture 2" descr="https://pro96aae712-pic3.ysjianzhan.cn/upload/3_mwv5.png">
            <a:extLst>
              <a:ext uri="{FF2B5EF4-FFF2-40B4-BE49-F238E27FC236}">
                <a16:creationId xmlns:a16="http://schemas.microsoft.com/office/drawing/2014/main" id="{4E4EF59D-196D-287D-659F-2DD071369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681085"/>
            <a:ext cx="2345516" cy="1212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ro96aae712-pic3.ysjianzhan.cn/upload/4_k9ni.png">
            <a:extLst>
              <a:ext uri="{FF2B5EF4-FFF2-40B4-BE49-F238E27FC236}">
                <a16:creationId xmlns:a16="http://schemas.microsoft.com/office/drawing/2014/main" id="{A45D6A97-AD62-896D-C6B4-661CE8B43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15" r="8499" b="13930"/>
          <a:stretch>
            <a:fillRect/>
          </a:stretch>
        </p:blipFill>
        <p:spPr bwMode="auto">
          <a:xfrm>
            <a:off x="8677158" y="1997146"/>
            <a:ext cx="2355157" cy="128413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 descr="a9507c00e91fa5f22723307b7d08f8d">
            <a:extLst>
              <a:ext uri="{FF2B5EF4-FFF2-40B4-BE49-F238E27FC236}">
                <a16:creationId xmlns:a16="http://schemas.microsoft.com/office/drawing/2014/main" id="{EE2C5744-4EC2-2E6A-33B5-CD43038716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699" y="3385001"/>
            <a:ext cx="2361616" cy="140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descr="f23c50c25b91edb04b1f9572eba95d6">
            <a:extLst>
              <a:ext uri="{FF2B5EF4-FFF2-40B4-BE49-F238E27FC236}">
                <a16:creationId xmlns:a16="http://schemas.microsoft.com/office/drawing/2014/main" id="{5104F997-9C52-A4F4-09DD-C0EA2D6EDA8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26" r="6735"/>
          <a:stretch>
            <a:fillRect/>
          </a:stretch>
        </p:blipFill>
        <p:spPr bwMode="auto">
          <a:xfrm>
            <a:off x="8670700" y="4887993"/>
            <a:ext cx="2361616" cy="148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a:extLst>
              <a:ext uri="{FF2B5EF4-FFF2-40B4-BE49-F238E27FC236}">
                <a16:creationId xmlns:a16="http://schemas.microsoft.com/office/drawing/2014/main" id="{B4069E3C-1B9C-3DD0-FB36-28CC54463F89}"/>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7530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019A8F0-21B8-C4A4-31DF-F7456327FE2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日期占位符 4">
            <a:extLst>
              <a:ext uri="{FF2B5EF4-FFF2-40B4-BE49-F238E27FC236}">
                <a16:creationId xmlns:a16="http://schemas.microsoft.com/office/drawing/2014/main" id="{B8C3E71C-DE27-0FB3-84C6-34535E788D20}"/>
              </a:ext>
            </a:extLst>
          </p:cNvPr>
          <p:cNvSpPr>
            <a:spLocks noGrp="1"/>
          </p:cNvSpPr>
          <p:nvPr>
            <p:ph type="dt" idx="15"/>
          </p:nvPr>
        </p:nvSpPr>
        <p:spPr/>
        <p:txBody>
          <a:bodyPr/>
          <a:lstStyle/>
          <a:p>
            <a:r>
              <a:rPr lang="en-US" altLang="zh-CN"/>
              <a:t>November 2024</a:t>
            </a:r>
            <a:endParaRPr lang="en-GB" dirty="0"/>
          </a:p>
        </p:txBody>
      </p:sp>
      <p:sp>
        <p:nvSpPr>
          <p:cNvPr id="6" name="object 2">
            <a:extLst>
              <a:ext uri="{FF2B5EF4-FFF2-40B4-BE49-F238E27FC236}">
                <a16:creationId xmlns:a16="http://schemas.microsoft.com/office/drawing/2014/main" id="{4E410C89-82AE-37F5-1B70-2CCC671C4D73}"/>
              </a:ext>
            </a:extLst>
          </p:cNvPr>
          <p:cNvSpPr txBox="1">
            <a:spLocks/>
          </p:cNvSpPr>
          <p:nvPr/>
        </p:nvSpPr>
        <p:spPr>
          <a:xfrm>
            <a:off x="910202" y="748383"/>
            <a:ext cx="9527012" cy="318605"/>
          </a:xfrm>
          <a:prstGeom prst="rect">
            <a:avLst/>
          </a:prstGeom>
        </p:spPr>
        <p:txBody>
          <a:bodyPr vert="horz" wrap="square" lIns="0" tIns="10724" rIns="0" bIns="0" rtlCol="0" anchor="ctr" anchorCtr="0">
            <a:spAutoFit/>
          </a:bodyPr>
          <a:lstStyle>
            <a:lvl1pPr marL="12700" algn="just" fontAlgn="auto">
              <a:lnSpc>
                <a:spcPct val="100000"/>
              </a:lnSpc>
              <a:spcBef>
                <a:spcPct val="0"/>
              </a:spcBef>
              <a:buNone/>
              <a:defRPr sz="2400" b="1" u="none" strike="noStrike" cap="none" spc="300" normalizeH="0" baseline="0">
                <a:gradFill>
                  <a:gsLst>
                    <a:gs pos="0">
                      <a:srgbClr val="3FA9F5"/>
                    </a:gs>
                    <a:gs pos="100000">
                      <a:srgbClr val="FFBB31"/>
                    </a:gs>
                    <a:gs pos="55000">
                      <a:srgbClr val="FAFAFA"/>
                    </a:gs>
                  </a:gsLst>
                  <a:lin scaled="1"/>
                </a:gradFill>
                <a:uFillTx/>
                <a:latin typeface="微软雅黑" panose="020B0503020204020204" charset="-122"/>
                <a:ea typeface="微软雅黑" panose="020B0503020204020204" charset="-122"/>
                <a:cs typeface="+mj-cs"/>
              </a:defRPr>
            </a:lvl1pPr>
          </a:lstStyle>
          <a:p>
            <a:pPr marL="1270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WLAN</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Core</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Testing</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Elements</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grpSp>
        <p:nvGrpSpPr>
          <p:cNvPr id="7" name="组合 3">
            <a:extLst>
              <a:ext uri="{FF2B5EF4-FFF2-40B4-BE49-F238E27FC236}">
                <a16:creationId xmlns:a16="http://schemas.microsoft.com/office/drawing/2014/main" id="{A15B0B72-60CA-892C-C21E-8C7E405D27C8}"/>
              </a:ext>
            </a:extLst>
          </p:cNvPr>
          <p:cNvGrpSpPr/>
          <p:nvPr/>
        </p:nvGrpSpPr>
        <p:grpSpPr>
          <a:xfrm>
            <a:off x="497913" y="1664369"/>
            <a:ext cx="7577970" cy="4283964"/>
            <a:chOff x="1390015" y="1330925"/>
            <a:chExt cx="9564640" cy="5296205"/>
          </a:xfrm>
        </p:grpSpPr>
        <p:cxnSp>
          <p:nvCxnSpPr>
            <p:cNvPr id="8" name="直接箭头连接符 4">
              <a:extLst>
                <a:ext uri="{FF2B5EF4-FFF2-40B4-BE49-F238E27FC236}">
                  <a16:creationId xmlns:a16="http://schemas.microsoft.com/office/drawing/2014/main" id="{DE7DD227-AC29-818C-12BD-5608109813B1}"/>
                </a:ext>
              </a:extLst>
            </p:cNvPr>
            <p:cNvCxnSpPr/>
            <p:nvPr>
              <p:custDataLst>
                <p:tags r:id="rId1"/>
              </p:custDataLst>
            </p:nvPr>
          </p:nvCxnSpPr>
          <p:spPr>
            <a:xfrm>
              <a:off x="7025005" y="3849370"/>
              <a:ext cx="2108835" cy="533400"/>
            </a:xfrm>
            <a:prstGeom prst="straightConnector1">
              <a:avLst/>
            </a:prstGeom>
            <a:noFill/>
            <a:ln w="25400" cap="flat" cmpd="sng" algn="ctr">
              <a:solidFill>
                <a:srgbClr val="49BDFF"/>
              </a:solidFill>
              <a:prstDash val="solid"/>
              <a:miter lim="800000"/>
              <a:headEnd type="arrow" w="med" len="med"/>
              <a:tailEnd type="none" w="med" len="med"/>
            </a:ln>
            <a:effectLst/>
          </p:spPr>
        </p:cxnSp>
        <p:sp>
          <p:nvSpPr>
            <p:cNvPr id="9" name="椭圆 5">
              <a:extLst>
                <a:ext uri="{FF2B5EF4-FFF2-40B4-BE49-F238E27FC236}">
                  <a16:creationId xmlns:a16="http://schemas.microsoft.com/office/drawing/2014/main" id="{E3887EB3-24DE-452F-DEF0-084F0F21A784}"/>
                </a:ext>
              </a:extLst>
            </p:cNvPr>
            <p:cNvSpPr/>
            <p:nvPr>
              <p:custDataLst>
                <p:tags r:id="rId2"/>
              </p:custDataLst>
            </p:nvPr>
          </p:nvSpPr>
          <p:spPr>
            <a:xfrm>
              <a:off x="8542655" y="4215130"/>
              <a:ext cx="2412000" cy="2412000"/>
            </a:xfrm>
            <a:prstGeom prst="ellipse">
              <a:avLst/>
            </a:prstGeom>
            <a:noFill/>
            <a:ln w="25400">
              <a:solidFill>
                <a:srgbClr val="49BDF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cxnSp>
          <p:nvCxnSpPr>
            <p:cNvPr id="10" name="直接箭头连接符 6">
              <a:extLst>
                <a:ext uri="{FF2B5EF4-FFF2-40B4-BE49-F238E27FC236}">
                  <a16:creationId xmlns:a16="http://schemas.microsoft.com/office/drawing/2014/main" id="{6C5C94C4-63E0-2EF7-F8C3-F3184D062E28}"/>
                </a:ext>
              </a:extLst>
            </p:cNvPr>
            <p:cNvCxnSpPr/>
            <p:nvPr>
              <p:custDataLst>
                <p:tags r:id="rId3"/>
              </p:custDataLst>
            </p:nvPr>
          </p:nvCxnSpPr>
          <p:spPr>
            <a:xfrm flipH="1">
              <a:off x="3169920" y="3849370"/>
              <a:ext cx="1964690" cy="514350"/>
            </a:xfrm>
            <a:prstGeom prst="straightConnector1">
              <a:avLst/>
            </a:prstGeom>
            <a:noFill/>
            <a:ln w="25400" cap="flat" cmpd="sng" algn="ctr">
              <a:solidFill>
                <a:srgbClr val="49BDFF"/>
              </a:solidFill>
              <a:prstDash val="solid"/>
              <a:miter lim="800000"/>
              <a:headEnd type="arrow" w="med" len="med"/>
              <a:tailEnd type="none" w="med" len="med"/>
            </a:ln>
            <a:effectLst/>
          </p:spPr>
        </p:cxnSp>
        <p:sp>
          <p:nvSpPr>
            <p:cNvPr id="11" name="椭圆 7">
              <a:extLst>
                <a:ext uri="{FF2B5EF4-FFF2-40B4-BE49-F238E27FC236}">
                  <a16:creationId xmlns:a16="http://schemas.microsoft.com/office/drawing/2014/main" id="{EAAAFD84-7969-B194-2AD7-6D0E8AB60201}"/>
                </a:ext>
              </a:extLst>
            </p:cNvPr>
            <p:cNvSpPr/>
            <p:nvPr/>
          </p:nvSpPr>
          <p:spPr>
            <a:xfrm>
              <a:off x="1390015" y="4215130"/>
              <a:ext cx="2412000" cy="2412000"/>
            </a:xfrm>
            <a:prstGeom prst="ellipse">
              <a:avLst/>
            </a:prstGeom>
            <a:noFill/>
            <a:ln w="25400">
              <a:solidFill>
                <a:srgbClr val="49BDF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2" name="文本框 25">
              <a:extLst>
                <a:ext uri="{FF2B5EF4-FFF2-40B4-BE49-F238E27FC236}">
                  <a16:creationId xmlns:a16="http://schemas.microsoft.com/office/drawing/2014/main" id="{DC8014AF-8EA7-8E19-C10B-0BAAC22858FE}"/>
                </a:ext>
              </a:extLst>
            </p:cNvPr>
            <p:cNvSpPr txBox="1"/>
            <p:nvPr>
              <p:custDataLst>
                <p:tags r:id="rId4"/>
              </p:custDataLst>
            </p:nvPr>
          </p:nvSpPr>
          <p:spPr>
            <a:xfrm>
              <a:off x="8931835" y="5757545"/>
              <a:ext cx="1633641" cy="723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Cooperation and management of a</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uthorized labs</a:t>
              </a:r>
              <a:endParaRPr kumimoji="1" lang="en-US" altLang="zh-CN"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3" name="文本框 15">
              <a:extLst>
                <a:ext uri="{FF2B5EF4-FFF2-40B4-BE49-F238E27FC236}">
                  <a16:creationId xmlns:a16="http://schemas.microsoft.com/office/drawing/2014/main" id="{70DE152F-3788-2DD7-2661-531BD3956F68}"/>
                </a:ext>
              </a:extLst>
            </p:cNvPr>
            <p:cNvSpPr txBox="1"/>
            <p:nvPr>
              <p:custDataLst>
                <p:tags r:id="rId5"/>
              </p:custDataLst>
            </p:nvPr>
          </p:nvSpPr>
          <p:spPr>
            <a:xfrm>
              <a:off x="1427693" y="5582444"/>
              <a:ext cx="2366009" cy="723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Cooperation and management of</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certificate issu</a:t>
              </a:r>
              <a:r>
                <a:rPr kumimoji="0" lang="en-US"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n</a:t>
              </a:r>
              <a:r>
                <a:rPr kumimoji="0" lang="en-US"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ce</a:t>
              </a:r>
              <a:r>
                <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authorit</a:t>
              </a:r>
              <a:r>
                <a:rPr kumimoji="0" lang="en-US"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ies</a:t>
              </a:r>
              <a:endParaRPr kumimoji="0" sz="1067"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4" name="箭头: 左右 20">
              <a:extLst>
                <a:ext uri="{FF2B5EF4-FFF2-40B4-BE49-F238E27FC236}">
                  <a16:creationId xmlns:a16="http://schemas.microsoft.com/office/drawing/2014/main" id="{E48387A6-0A58-CFA5-C6FB-EE3474A76443}"/>
                </a:ext>
              </a:extLst>
            </p:cNvPr>
            <p:cNvSpPr/>
            <p:nvPr>
              <p:custDataLst>
                <p:tags r:id="rId6"/>
              </p:custDataLst>
            </p:nvPr>
          </p:nvSpPr>
          <p:spPr>
            <a:xfrm>
              <a:off x="7748270" y="4649573"/>
              <a:ext cx="560070" cy="245745"/>
            </a:xfrm>
            <a:prstGeom prst="leftRight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5" name="箭头: 左右 42">
              <a:extLst>
                <a:ext uri="{FF2B5EF4-FFF2-40B4-BE49-F238E27FC236}">
                  <a16:creationId xmlns:a16="http://schemas.microsoft.com/office/drawing/2014/main" id="{B9E7E7EE-69FF-333D-7AD7-DAF563CAB79D}"/>
                </a:ext>
              </a:extLst>
            </p:cNvPr>
            <p:cNvSpPr/>
            <p:nvPr>
              <p:custDataLst>
                <p:tags r:id="rId7"/>
              </p:custDataLst>
            </p:nvPr>
          </p:nvSpPr>
          <p:spPr>
            <a:xfrm>
              <a:off x="3927475" y="4649573"/>
              <a:ext cx="560070" cy="245745"/>
            </a:xfrm>
            <a:prstGeom prst="leftRight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cxnSp>
          <p:nvCxnSpPr>
            <p:cNvPr id="16" name="直接箭头连接符 12">
              <a:extLst>
                <a:ext uri="{FF2B5EF4-FFF2-40B4-BE49-F238E27FC236}">
                  <a16:creationId xmlns:a16="http://schemas.microsoft.com/office/drawing/2014/main" id="{368754EA-490B-FD43-A696-DEF74C9E7EDF}"/>
                </a:ext>
              </a:extLst>
            </p:cNvPr>
            <p:cNvCxnSpPr/>
            <p:nvPr>
              <p:custDataLst>
                <p:tags r:id="rId8"/>
              </p:custDataLst>
            </p:nvPr>
          </p:nvCxnSpPr>
          <p:spPr>
            <a:xfrm flipV="1">
              <a:off x="6096000" y="3819525"/>
              <a:ext cx="0" cy="504000"/>
            </a:xfrm>
            <a:prstGeom prst="straightConnector1">
              <a:avLst/>
            </a:prstGeom>
            <a:noFill/>
            <a:ln w="25400" cap="flat" cmpd="sng" algn="ctr">
              <a:solidFill>
                <a:srgbClr val="49BDFF"/>
              </a:solidFill>
              <a:prstDash val="solid"/>
              <a:miter lim="800000"/>
              <a:tailEnd type="triangle"/>
            </a:ln>
            <a:effectLst/>
          </p:spPr>
        </p:cxnSp>
        <p:sp>
          <p:nvSpPr>
            <p:cNvPr id="17" name="箭头: 上 46">
              <a:extLst>
                <a:ext uri="{FF2B5EF4-FFF2-40B4-BE49-F238E27FC236}">
                  <a16:creationId xmlns:a16="http://schemas.microsoft.com/office/drawing/2014/main" id="{45332AD7-E7B7-3E17-B9E3-16C4BB44D786}"/>
                </a:ext>
              </a:extLst>
            </p:cNvPr>
            <p:cNvSpPr/>
            <p:nvPr>
              <p:custDataLst>
                <p:tags r:id="rId9"/>
              </p:custDataLst>
            </p:nvPr>
          </p:nvSpPr>
          <p:spPr>
            <a:xfrm>
              <a:off x="5972810" y="2929890"/>
              <a:ext cx="246380" cy="222885"/>
            </a:xfrm>
            <a:prstGeom prst="up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8" name="箭头: 上 58">
              <a:extLst>
                <a:ext uri="{FF2B5EF4-FFF2-40B4-BE49-F238E27FC236}">
                  <a16:creationId xmlns:a16="http://schemas.microsoft.com/office/drawing/2014/main" id="{1E0BA9CB-CD9B-D962-0049-51F68B23262C}"/>
                </a:ext>
              </a:extLst>
            </p:cNvPr>
            <p:cNvSpPr/>
            <p:nvPr>
              <p:custDataLst>
                <p:tags r:id="rId10"/>
              </p:custDataLst>
            </p:nvPr>
          </p:nvSpPr>
          <p:spPr>
            <a:xfrm>
              <a:off x="5972810" y="2009775"/>
              <a:ext cx="246380" cy="222885"/>
            </a:xfrm>
            <a:prstGeom prst="up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19" name="圆角矩形 5">
              <a:extLst>
                <a:ext uri="{FF2B5EF4-FFF2-40B4-BE49-F238E27FC236}">
                  <a16:creationId xmlns:a16="http://schemas.microsoft.com/office/drawing/2014/main" id="{87C8A1B9-F1CB-3EC2-17A0-29052D2C44C1}"/>
                </a:ext>
              </a:extLst>
            </p:cNvPr>
            <p:cNvSpPr/>
            <p:nvPr>
              <p:custDataLst>
                <p:tags r:id="rId11"/>
              </p:custDataLst>
            </p:nvPr>
          </p:nvSpPr>
          <p:spPr>
            <a:xfrm>
              <a:off x="4656000" y="2294890"/>
              <a:ext cx="2880000" cy="504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0" name="文本框 16">
              <a:extLst>
                <a:ext uri="{FF2B5EF4-FFF2-40B4-BE49-F238E27FC236}">
                  <a16:creationId xmlns:a16="http://schemas.microsoft.com/office/drawing/2014/main" id="{0A8EB10E-8BE6-4B33-0066-EAEA8A652987}"/>
                </a:ext>
              </a:extLst>
            </p:cNvPr>
            <p:cNvSpPr txBox="1"/>
            <p:nvPr/>
          </p:nvSpPr>
          <p:spPr>
            <a:xfrm>
              <a:off x="4873626" y="2359025"/>
              <a:ext cx="2444750" cy="350853"/>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WAA </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a:t>
              </a: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ertifi</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1" name="圆角矩形 7">
              <a:extLst>
                <a:ext uri="{FF2B5EF4-FFF2-40B4-BE49-F238E27FC236}">
                  <a16:creationId xmlns:a16="http://schemas.microsoft.com/office/drawing/2014/main" id="{C88EF59F-0417-8500-248F-EF4BE2B7B064}"/>
                </a:ext>
              </a:extLst>
            </p:cNvPr>
            <p:cNvSpPr/>
            <p:nvPr>
              <p:custDataLst>
                <p:tags r:id="rId12"/>
              </p:custDataLst>
            </p:nvPr>
          </p:nvSpPr>
          <p:spPr>
            <a:xfrm>
              <a:off x="4656000" y="3246850"/>
              <a:ext cx="2880000" cy="504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2" name="文本框 18">
              <a:extLst>
                <a:ext uri="{FF2B5EF4-FFF2-40B4-BE49-F238E27FC236}">
                  <a16:creationId xmlns:a16="http://schemas.microsoft.com/office/drawing/2014/main" id="{5A7C7866-5BBE-DAC9-5724-874FECB263EC}"/>
                </a:ext>
              </a:extLst>
            </p:cNvPr>
            <p:cNvSpPr txBox="1"/>
            <p:nvPr/>
          </p:nvSpPr>
          <p:spPr>
            <a:xfrm>
              <a:off x="4727171" y="3215335"/>
              <a:ext cx="2737657"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Product certification of member companies</a:t>
              </a:r>
            </a:p>
          </p:txBody>
        </p:sp>
        <p:sp>
          <p:nvSpPr>
            <p:cNvPr id="23" name="文本框 19">
              <a:extLst>
                <a:ext uri="{FF2B5EF4-FFF2-40B4-BE49-F238E27FC236}">
                  <a16:creationId xmlns:a16="http://schemas.microsoft.com/office/drawing/2014/main" id="{80D6E983-D9BD-78B0-92F7-045F2496A5D5}"/>
                </a:ext>
              </a:extLst>
            </p:cNvPr>
            <p:cNvSpPr txBox="1"/>
            <p:nvPr/>
          </p:nvSpPr>
          <p:spPr>
            <a:xfrm>
              <a:off x="7673338" y="1429973"/>
              <a:ext cx="2108836" cy="350853"/>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Other </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accreditation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4" name="文本框 20">
              <a:extLst>
                <a:ext uri="{FF2B5EF4-FFF2-40B4-BE49-F238E27FC236}">
                  <a16:creationId xmlns:a16="http://schemas.microsoft.com/office/drawing/2014/main" id="{CAE586DE-A0E7-BEDF-4EF4-3E07371095BD}"/>
                </a:ext>
              </a:extLst>
            </p:cNvPr>
            <p:cNvSpPr txBox="1"/>
            <p:nvPr>
              <p:custDataLst>
                <p:tags r:id="rId13"/>
              </p:custDataLst>
            </p:nvPr>
          </p:nvSpPr>
          <p:spPr>
            <a:xfrm>
              <a:off x="4915246" y="1330925"/>
              <a:ext cx="2361514"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Commercial project </a:t>
              </a:r>
              <a:r>
                <a:rPr kumimoji="0" lang="en-US" altLang="zh-CN"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accreditation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5" name="圆角矩形 11">
              <a:extLst>
                <a:ext uri="{FF2B5EF4-FFF2-40B4-BE49-F238E27FC236}">
                  <a16:creationId xmlns:a16="http://schemas.microsoft.com/office/drawing/2014/main" id="{128D9C4B-E22C-B7DB-11EF-2109BF18AB15}"/>
                </a:ext>
              </a:extLst>
            </p:cNvPr>
            <p:cNvSpPr/>
            <p:nvPr>
              <p:custDataLst>
                <p:tags r:id="rId14"/>
              </p:custDataLst>
            </p:nvPr>
          </p:nvSpPr>
          <p:spPr>
            <a:xfrm>
              <a:off x="7647940" y="1379855"/>
              <a:ext cx="2159635" cy="50419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6" name="圆角矩形 13">
              <a:extLst>
                <a:ext uri="{FF2B5EF4-FFF2-40B4-BE49-F238E27FC236}">
                  <a16:creationId xmlns:a16="http://schemas.microsoft.com/office/drawing/2014/main" id="{AB1DC85F-12F1-EA58-6082-563F5C960133}"/>
                </a:ext>
              </a:extLst>
            </p:cNvPr>
            <p:cNvSpPr/>
            <p:nvPr>
              <p:custDataLst>
                <p:tags r:id="rId15"/>
              </p:custDataLst>
            </p:nvPr>
          </p:nvSpPr>
          <p:spPr>
            <a:xfrm>
              <a:off x="5016500" y="1379855"/>
              <a:ext cx="2159635" cy="50419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7" name="圆角矩形 15">
              <a:extLst>
                <a:ext uri="{FF2B5EF4-FFF2-40B4-BE49-F238E27FC236}">
                  <a16:creationId xmlns:a16="http://schemas.microsoft.com/office/drawing/2014/main" id="{B94B0CCA-C83F-C3BC-DF54-DA36C68AC3ED}"/>
                </a:ext>
              </a:extLst>
            </p:cNvPr>
            <p:cNvSpPr/>
            <p:nvPr>
              <p:custDataLst>
                <p:tags r:id="rId16"/>
              </p:custDataLst>
            </p:nvPr>
          </p:nvSpPr>
          <p:spPr>
            <a:xfrm>
              <a:off x="2385060" y="1379855"/>
              <a:ext cx="2160270" cy="50419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8" name="文本框 24">
              <a:extLst>
                <a:ext uri="{FF2B5EF4-FFF2-40B4-BE49-F238E27FC236}">
                  <a16:creationId xmlns:a16="http://schemas.microsoft.com/office/drawing/2014/main" id="{19D4F1EE-4959-471A-A638-2882BBAAF82E}"/>
                </a:ext>
              </a:extLst>
            </p:cNvPr>
            <p:cNvSpPr txBox="1"/>
            <p:nvPr>
              <p:custDataLst>
                <p:tags r:id="rId17"/>
              </p:custDataLst>
            </p:nvPr>
          </p:nvSpPr>
          <p:spPr>
            <a:xfrm>
              <a:off x="2385060" y="1339563"/>
              <a:ext cx="2157740"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Operator</a:t>
              </a: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 </a:t>
              </a:r>
              <a:r>
                <a:rPr kumimoji="0" lang="en-US"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ac</a:t>
              </a: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credit</a:t>
              </a:r>
              <a:r>
                <a:rPr kumimoji="0" lang="en-US"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ation</a:t>
              </a:r>
              <a:endPar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29" name="圆角矩形 17">
              <a:extLst>
                <a:ext uri="{FF2B5EF4-FFF2-40B4-BE49-F238E27FC236}">
                  <a16:creationId xmlns:a16="http://schemas.microsoft.com/office/drawing/2014/main" id="{84C7D501-8C7B-91C3-2FF4-80D369212160}"/>
                </a:ext>
              </a:extLst>
            </p:cNvPr>
            <p:cNvSpPr/>
            <p:nvPr>
              <p:custDataLst>
                <p:tags r:id="rId18"/>
              </p:custDataLst>
            </p:nvPr>
          </p:nvSpPr>
          <p:spPr>
            <a:xfrm>
              <a:off x="4649470" y="4322445"/>
              <a:ext cx="2879725" cy="900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0" name="文本框 26">
              <a:extLst>
                <a:ext uri="{FF2B5EF4-FFF2-40B4-BE49-F238E27FC236}">
                  <a16:creationId xmlns:a16="http://schemas.microsoft.com/office/drawing/2014/main" id="{9034B26C-C3C8-242F-671C-8332F683CCE7}"/>
                </a:ext>
              </a:extLst>
            </p:cNvPr>
            <p:cNvSpPr txBox="1"/>
            <p:nvPr/>
          </p:nvSpPr>
          <p:spPr>
            <a:xfrm>
              <a:off x="4694785" y="4468320"/>
              <a:ext cx="2737657"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WAA</a:t>
              </a:r>
              <a:endParaRPr kumimoji="0" lang="en-US" altLang="zh-CN" sz="1244"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Test &amp; Certification</a:t>
              </a:r>
            </a:p>
          </p:txBody>
        </p:sp>
        <p:sp>
          <p:nvSpPr>
            <p:cNvPr id="31" name="加号 27">
              <a:extLst>
                <a:ext uri="{FF2B5EF4-FFF2-40B4-BE49-F238E27FC236}">
                  <a16:creationId xmlns:a16="http://schemas.microsoft.com/office/drawing/2014/main" id="{85B6FCBC-2E31-BF23-5AEB-BFE3CD48BF98}"/>
                </a:ext>
              </a:extLst>
            </p:cNvPr>
            <p:cNvSpPr/>
            <p:nvPr>
              <p:custDataLst>
                <p:tags r:id="rId19"/>
              </p:custDataLst>
            </p:nvPr>
          </p:nvSpPr>
          <p:spPr>
            <a:xfrm>
              <a:off x="4627245" y="1487950"/>
              <a:ext cx="288000" cy="288000"/>
            </a:xfrm>
            <a:prstGeom prst="mathPlus">
              <a:avLst>
                <a:gd name="adj1" fmla="val 12511"/>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2" name="加号 28">
              <a:extLst>
                <a:ext uri="{FF2B5EF4-FFF2-40B4-BE49-F238E27FC236}">
                  <a16:creationId xmlns:a16="http://schemas.microsoft.com/office/drawing/2014/main" id="{38E3BFD7-3298-4969-DEA0-F3D886F475E3}"/>
                </a:ext>
              </a:extLst>
            </p:cNvPr>
            <p:cNvSpPr/>
            <p:nvPr>
              <p:custDataLst>
                <p:tags r:id="rId20"/>
              </p:custDataLst>
            </p:nvPr>
          </p:nvSpPr>
          <p:spPr>
            <a:xfrm>
              <a:off x="7258685" y="1487950"/>
              <a:ext cx="288000" cy="288000"/>
            </a:xfrm>
            <a:prstGeom prst="mathPlus">
              <a:avLst>
                <a:gd name="adj1" fmla="val 12511"/>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3" name="圆角矩形 22">
              <a:extLst>
                <a:ext uri="{FF2B5EF4-FFF2-40B4-BE49-F238E27FC236}">
                  <a16:creationId xmlns:a16="http://schemas.microsoft.com/office/drawing/2014/main" id="{94729DBA-8502-8D54-835A-8C583D9BFFC5}"/>
                </a:ext>
              </a:extLst>
            </p:cNvPr>
            <p:cNvSpPr/>
            <p:nvPr>
              <p:custDataLst>
                <p:tags r:id="rId21"/>
              </p:custDataLst>
            </p:nvPr>
          </p:nvSpPr>
          <p:spPr>
            <a:xfrm>
              <a:off x="4649470" y="5502910"/>
              <a:ext cx="2879725" cy="900000"/>
            </a:xfrm>
            <a:prstGeom prst="roundRect">
              <a:avLst/>
            </a:prstGeom>
            <a:noFill/>
            <a:ln w="25400">
              <a:solidFill>
                <a:srgbClr val="49BD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1200" cap="none" spc="0" normalizeH="0" baseline="0" noProof="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sp>
          <p:nvSpPr>
            <p:cNvPr id="34" name="文本框 30">
              <a:extLst>
                <a:ext uri="{FF2B5EF4-FFF2-40B4-BE49-F238E27FC236}">
                  <a16:creationId xmlns:a16="http://schemas.microsoft.com/office/drawing/2014/main" id="{015B8521-FF30-2E63-6BC6-D5F602E4E572}"/>
                </a:ext>
              </a:extLst>
            </p:cNvPr>
            <p:cNvSpPr txBox="1"/>
            <p:nvPr/>
          </p:nvSpPr>
          <p:spPr>
            <a:xfrm>
              <a:off x="4870451" y="5560988"/>
              <a:ext cx="2451100" cy="587555"/>
            </a:xfrm>
            <a:prstGeom prst="rect">
              <a:avLst/>
            </a:prstGeom>
          </p:spPr>
          <p:txBody>
            <a:bodyPr wrap="square">
              <a:spAutoFit/>
              <a:extLst>
                <a:ext uri="{4A0BC546-FE56-4ADE-93B0-CB8AF2F6F144}">
                  <wpsdc:textFrameExt xmlns:wpsdc="http://www.wps.cn/officeDocument/2022/drawingmlCustomData" xmlns="" type="text"/>
                </a:ext>
              </a:extLst>
            </a:bodyP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Test platform incubation</a:t>
              </a:r>
              <a:endParaRPr kumimoji="0" lang="en-US" altLang="zh-CN" sz="1244"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a:p>
              <a:pPr marL="0" marR="0" lvl="0" indent="0" algn="ctr" defTabSz="812810" rtl="0" eaLnBrk="1" fontAlgn="auto" latinLnBrk="0" hangingPunct="1">
                <a:lnSpc>
                  <a:spcPct val="100000"/>
                </a:lnSpc>
                <a:spcBef>
                  <a:spcPts val="0"/>
                </a:spcBef>
                <a:spcAft>
                  <a:spcPts val="0"/>
                </a:spcAft>
                <a:buClrTx/>
                <a:buSzTx/>
                <a:buFontTx/>
                <a:buNone/>
                <a:tabLst/>
                <a:defRPr/>
              </a:pPr>
              <a:r>
                <a:rPr kumimoji="0" sz="1244" b="0"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rPr>
                <a:t>(Joint labs...)</a:t>
              </a:r>
            </a:p>
          </p:txBody>
        </p:sp>
        <p:sp>
          <p:nvSpPr>
            <p:cNvPr id="35" name="箭头: 左右 20">
              <a:extLst>
                <a:ext uri="{FF2B5EF4-FFF2-40B4-BE49-F238E27FC236}">
                  <a16:creationId xmlns:a16="http://schemas.microsoft.com/office/drawing/2014/main" id="{322E9151-E048-B5E4-5F7D-67B067B78ADB}"/>
                </a:ext>
              </a:extLst>
            </p:cNvPr>
            <p:cNvSpPr/>
            <p:nvPr>
              <p:custDataLst>
                <p:tags r:id="rId22"/>
              </p:custDataLst>
            </p:nvPr>
          </p:nvSpPr>
          <p:spPr>
            <a:xfrm>
              <a:off x="7763510" y="5830038"/>
              <a:ext cx="560070" cy="245745"/>
            </a:xfrm>
            <a:prstGeom prst="leftRightArrow">
              <a:avLst/>
            </a:prstGeom>
            <a:solidFill>
              <a:srgbClr val="49BDFF"/>
            </a:solidFill>
            <a:ln w="12700" cap="flat" cmpd="sng" algn="ctr">
              <a:noFill/>
              <a:prstDash val="solid"/>
              <a:miter lim="800000"/>
            </a:ln>
            <a:effectLst/>
          </p:spPr>
          <p:txBody>
            <a:bodyPr rot="0" spcFirstLastPara="0" vertOverflow="overflow" horzOverflow="overflow" vert="horz" wrap="square" lIns="81280" tIns="40640" rIns="81280" bIns="40640" numCol="1" spcCol="0" rtlCol="0" fromWordArt="0" anchor="ctr" anchorCtr="0" forceAA="0" compatLnSpc="1">
              <a:noAutofit/>
            </a:bodyP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zh-CN" altLang="en-US" sz="1422" b="0" i="0" u="none" strike="noStrike" kern="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mn-cs"/>
              </a:endParaRPr>
            </a:p>
          </p:txBody>
        </p:sp>
        <p:pic>
          <p:nvPicPr>
            <p:cNvPr id="36" name="图片 25" descr="7172869_certificate_achievement_award_diploma_document_icon">
              <a:extLst>
                <a:ext uri="{FF2B5EF4-FFF2-40B4-BE49-F238E27FC236}">
                  <a16:creationId xmlns:a16="http://schemas.microsoft.com/office/drawing/2014/main" id="{AA1E8FEA-C488-CE23-0707-0EE0D547A82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56015" y="4609783"/>
              <a:ext cx="1080000" cy="1080000"/>
            </a:xfrm>
            <a:prstGeom prst="rect">
              <a:avLst/>
            </a:prstGeom>
          </p:spPr>
        </p:pic>
        <p:pic>
          <p:nvPicPr>
            <p:cNvPr id="37" name="图片 26" descr="7172865_building_office_business_house_architecture_icon">
              <a:extLst>
                <a:ext uri="{FF2B5EF4-FFF2-40B4-BE49-F238E27FC236}">
                  <a16:creationId xmlns:a16="http://schemas.microsoft.com/office/drawing/2014/main" id="{EEFA3CE6-4DA2-B07A-B79C-F1292F6CE23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208655" y="4613593"/>
              <a:ext cx="1080000" cy="1080000"/>
            </a:xfrm>
            <a:prstGeom prst="rect">
              <a:avLst/>
            </a:prstGeom>
          </p:spPr>
        </p:pic>
      </p:grpSp>
      <p:grpSp>
        <p:nvGrpSpPr>
          <p:cNvPr id="38" name="组合 37">
            <a:extLst>
              <a:ext uri="{FF2B5EF4-FFF2-40B4-BE49-F238E27FC236}">
                <a16:creationId xmlns:a16="http://schemas.microsoft.com/office/drawing/2014/main" id="{47589A78-128D-232F-0222-136066395969}"/>
              </a:ext>
            </a:extLst>
          </p:cNvPr>
          <p:cNvGrpSpPr/>
          <p:nvPr/>
        </p:nvGrpSpPr>
        <p:grpSpPr>
          <a:xfrm>
            <a:off x="8050765" y="1281406"/>
            <a:ext cx="3393011" cy="4966181"/>
            <a:chOff x="8958979" y="1179715"/>
            <a:chExt cx="3817137" cy="5586954"/>
          </a:xfrm>
        </p:grpSpPr>
        <p:grpSp>
          <p:nvGrpSpPr>
            <p:cNvPr id="39" name="组合 38">
              <a:extLst>
                <a:ext uri="{FF2B5EF4-FFF2-40B4-BE49-F238E27FC236}">
                  <a16:creationId xmlns:a16="http://schemas.microsoft.com/office/drawing/2014/main" id="{4A3A0EEC-EAD2-4271-C14B-B7B389F77236}"/>
                </a:ext>
              </a:extLst>
            </p:cNvPr>
            <p:cNvGrpSpPr/>
            <p:nvPr/>
          </p:nvGrpSpPr>
          <p:grpSpPr>
            <a:xfrm>
              <a:off x="9578014" y="1465474"/>
              <a:ext cx="3118861" cy="1772367"/>
              <a:chOff x="1366665" y="1786824"/>
              <a:chExt cx="3378866" cy="2066229"/>
            </a:xfrm>
          </p:grpSpPr>
          <p:pic>
            <p:nvPicPr>
              <p:cNvPr id="60" name="图片 59">
                <a:extLst>
                  <a:ext uri="{FF2B5EF4-FFF2-40B4-BE49-F238E27FC236}">
                    <a16:creationId xmlns:a16="http://schemas.microsoft.com/office/drawing/2014/main" id="{931DE572-38EB-03DE-FA92-6E2CE530059D}"/>
                  </a:ext>
                </a:extLst>
              </p:cNvPr>
              <p:cNvPicPr>
                <a:picLocks noChangeAspect="1"/>
              </p:cNvPicPr>
              <p:nvPr/>
            </p:nvPicPr>
            <p:blipFill>
              <a:blip r:embed="rId28"/>
              <a:stretch>
                <a:fillRect/>
              </a:stretch>
            </p:blipFill>
            <p:spPr>
              <a:xfrm>
                <a:off x="1366665" y="1786824"/>
                <a:ext cx="3283428" cy="1743075"/>
              </a:xfrm>
              <a:prstGeom prst="rect">
                <a:avLst/>
              </a:prstGeom>
            </p:spPr>
          </p:pic>
          <p:sp>
            <p:nvSpPr>
              <p:cNvPr id="61" name="Rectangle 24">
                <a:extLst>
                  <a:ext uri="{FF2B5EF4-FFF2-40B4-BE49-F238E27FC236}">
                    <a16:creationId xmlns:a16="http://schemas.microsoft.com/office/drawing/2014/main" id="{E8B480A2-5D82-FE59-4C96-C9CDCF42831B}"/>
                  </a:ext>
                </a:extLst>
              </p:cNvPr>
              <p:cNvSpPr>
                <a:spLocks noChangeArrowheads="1"/>
              </p:cNvSpPr>
              <p:nvPr/>
            </p:nvSpPr>
            <p:spPr bwMode="black">
              <a:xfrm>
                <a:off x="3003811" y="1799026"/>
                <a:ext cx="1741720" cy="205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sz="1244" b="1"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Experience Performance</a:t>
                </a:r>
                <a:endParaRPr kumimoji="0" lang="zh-CN" altLang="en-US" sz="1244" b="1"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altLang="zh-CN"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Green</a:t>
                </a:r>
                <a:r>
                  <a:rPr kumimoji="0" lang="zh-CN" alt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Serviceability</a:t>
                </a:r>
                <a:endParaRPr kumimoji="0" lang="en-US" altLang="zh-CN"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Cybersecurity</a:t>
                </a:r>
                <a:endParaRPr kumimoji="0" lang="zh-CN" altLang="en-US"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254003" marR="0" lvl="0" indent="-254003" algn="l" defTabSz="914400" rtl="0" eaLnBrk="1" fontAlgn="base" latinLnBrk="0" hangingPunct="1">
                  <a:lnSpc>
                    <a:spcPct val="130000"/>
                  </a:lnSpc>
                  <a:spcBef>
                    <a:spcPct val="0"/>
                  </a:spcBef>
                  <a:spcAft>
                    <a:spcPct val="0"/>
                  </a:spcAft>
                  <a:buClrTx/>
                  <a:buSzTx/>
                  <a:buFont typeface="Wingdings" panose="05000000000000000000" pitchFamily="2" charset="2"/>
                  <a:buChar char="ü"/>
                  <a:tabLst/>
                  <a:defRPr/>
                </a:pPr>
                <a:r>
                  <a:rPr kumimoji="0" lang="en-US" altLang="zh-CN" sz="1244" b="0" i="0" u="none" strike="noStrike" kern="1200" cap="none" spc="0" normalizeH="0" baseline="0" noProof="0" dirty="0">
                    <a:ln>
                      <a:noFill/>
                    </a:ln>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t>
                </a:r>
              </a:p>
            </p:txBody>
          </p:sp>
        </p:grpSp>
        <p:grpSp>
          <p:nvGrpSpPr>
            <p:cNvPr id="40" name="组合 39">
              <a:extLst>
                <a:ext uri="{FF2B5EF4-FFF2-40B4-BE49-F238E27FC236}">
                  <a16:creationId xmlns:a16="http://schemas.microsoft.com/office/drawing/2014/main" id="{DA054DC5-5168-5894-60F9-73257DEB4F8D}"/>
                </a:ext>
              </a:extLst>
            </p:cNvPr>
            <p:cNvGrpSpPr/>
            <p:nvPr/>
          </p:nvGrpSpPr>
          <p:grpSpPr>
            <a:xfrm>
              <a:off x="9578015" y="3263536"/>
              <a:ext cx="3030766" cy="1497619"/>
              <a:chOff x="5352397" y="1831829"/>
              <a:chExt cx="3121423" cy="1713124"/>
            </a:xfrm>
          </p:grpSpPr>
          <p:pic>
            <p:nvPicPr>
              <p:cNvPr id="50" name="图片 49">
                <a:extLst>
                  <a:ext uri="{FF2B5EF4-FFF2-40B4-BE49-F238E27FC236}">
                    <a16:creationId xmlns:a16="http://schemas.microsoft.com/office/drawing/2014/main" id="{15B235C8-B80E-5BA9-1D9F-A3DD5A881F06}"/>
                  </a:ext>
                </a:extLst>
              </p:cNvPr>
              <p:cNvPicPr>
                <a:picLocks noChangeAspect="1"/>
              </p:cNvPicPr>
              <p:nvPr/>
            </p:nvPicPr>
            <p:blipFill>
              <a:blip r:embed="rId29"/>
              <a:stretch>
                <a:fillRect/>
              </a:stretch>
            </p:blipFill>
            <p:spPr>
              <a:xfrm>
                <a:off x="5352397" y="1831829"/>
                <a:ext cx="3121423" cy="1713124"/>
              </a:xfrm>
              <a:prstGeom prst="rect">
                <a:avLst/>
              </a:prstGeom>
            </p:spPr>
          </p:pic>
          <p:sp>
            <p:nvSpPr>
              <p:cNvPr id="51" name="矩形 50">
                <a:extLst>
                  <a:ext uri="{FF2B5EF4-FFF2-40B4-BE49-F238E27FC236}">
                    <a16:creationId xmlns:a16="http://schemas.microsoft.com/office/drawing/2014/main" id="{90DA5134-4328-CE0F-995A-7EB89DCD2467}"/>
                  </a:ext>
                </a:extLst>
              </p:cNvPr>
              <p:cNvSpPr/>
              <p:nvPr/>
            </p:nvSpPr>
            <p:spPr>
              <a:xfrm>
                <a:off x="5733231" y="2391905"/>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2" name="矩形 51">
                <a:extLst>
                  <a:ext uri="{FF2B5EF4-FFF2-40B4-BE49-F238E27FC236}">
                    <a16:creationId xmlns:a16="http://schemas.microsoft.com/office/drawing/2014/main" id="{2377AF90-4F76-889C-DFD4-1922B3894041}"/>
                  </a:ext>
                </a:extLst>
              </p:cNvPr>
              <p:cNvSpPr/>
              <p:nvPr/>
            </p:nvSpPr>
            <p:spPr>
              <a:xfrm>
                <a:off x="6201226" y="3136250"/>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3" name="矩形 52">
                <a:extLst>
                  <a:ext uri="{FF2B5EF4-FFF2-40B4-BE49-F238E27FC236}">
                    <a16:creationId xmlns:a16="http://schemas.microsoft.com/office/drawing/2014/main" id="{7AC10866-6845-E1AC-BD93-0749D8F03DDE}"/>
                  </a:ext>
                </a:extLst>
              </p:cNvPr>
              <p:cNvSpPr/>
              <p:nvPr/>
            </p:nvSpPr>
            <p:spPr>
              <a:xfrm>
                <a:off x="7479907" y="3213671"/>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4" name="矩形 53">
                <a:extLst>
                  <a:ext uri="{FF2B5EF4-FFF2-40B4-BE49-F238E27FC236}">
                    <a16:creationId xmlns:a16="http://schemas.microsoft.com/office/drawing/2014/main" id="{D900F4E3-9A31-EAC7-7D63-6A6EDDD3EC93}"/>
                  </a:ext>
                </a:extLst>
              </p:cNvPr>
              <p:cNvSpPr/>
              <p:nvPr/>
            </p:nvSpPr>
            <p:spPr>
              <a:xfrm>
                <a:off x="7513676" y="2339842"/>
                <a:ext cx="403252" cy="89485"/>
              </a:xfrm>
              <a:prstGeom prst="rect">
                <a:avLst/>
              </a:prstGeom>
              <a:solidFill>
                <a:srgbClr val="F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55" name="矩形 54">
                <a:extLst>
                  <a:ext uri="{FF2B5EF4-FFF2-40B4-BE49-F238E27FC236}">
                    <a16:creationId xmlns:a16="http://schemas.microsoft.com/office/drawing/2014/main" id="{E89BDB9A-E586-C207-FDD1-C3ED3586067B}"/>
                  </a:ext>
                </a:extLst>
              </p:cNvPr>
              <p:cNvSpPr/>
              <p:nvPr/>
            </p:nvSpPr>
            <p:spPr>
              <a:xfrm>
                <a:off x="5700619" y="2281956"/>
                <a:ext cx="680152"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House</a:t>
                </a:r>
              </a:p>
            </p:txBody>
          </p:sp>
          <p:sp>
            <p:nvSpPr>
              <p:cNvPr id="56" name="矩形 55">
                <a:extLst>
                  <a:ext uri="{FF2B5EF4-FFF2-40B4-BE49-F238E27FC236}">
                    <a16:creationId xmlns:a16="http://schemas.microsoft.com/office/drawing/2014/main" id="{08F3A9D5-2869-7D9E-1085-E08C2BDCD657}"/>
                  </a:ext>
                </a:extLst>
              </p:cNvPr>
              <p:cNvSpPr/>
              <p:nvPr/>
            </p:nvSpPr>
            <p:spPr>
              <a:xfrm>
                <a:off x="7424486" y="2245866"/>
                <a:ext cx="813878"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Campus</a:t>
                </a:r>
              </a:p>
            </p:txBody>
          </p:sp>
          <p:sp>
            <p:nvSpPr>
              <p:cNvPr id="57" name="矩形 56">
                <a:extLst>
                  <a:ext uri="{FF2B5EF4-FFF2-40B4-BE49-F238E27FC236}">
                    <a16:creationId xmlns:a16="http://schemas.microsoft.com/office/drawing/2014/main" id="{D960ED0D-DEB6-E377-AFAA-DE57FE94B8E9}"/>
                  </a:ext>
                </a:extLst>
              </p:cNvPr>
              <p:cNvSpPr/>
              <p:nvPr/>
            </p:nvSpPr>
            <p:spPr>
              <a:xfrm>
                <a:off x="5660610" y="3079353"/>
                <a:ext cx="942033"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Education</a:t>
                </a:r>
              </a:p>
            </p:txBody>
          </p:sp>
          <p:sp>
            <p:nvSpPr>
              <p:cNvPr id="58" name="矩形 57">
                <a:extLst>
                  <a:ext uri="{FF2B5EF4-FFF2-40B4-BE49-F238E27FC236}">
                    <a16:creationId xmlns:a16="http://schemas.microsoft.com/office/drawing/2014/main" id="{0C921CC7-C07B-EA83-1382-DB1F5CC7310E}"/>
                  </a:ext>
                </a:extLst>
              </p:cNvPr>
              <p:cNvSpPr/>
              <p:nvPr/>
            </p:nvSpPr>
            <p:spPr>
              <a:xfrm>
                <a:off x="7282814" y="3162271"/>
                <a:ext cx="836166"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Industry</a:t>
                </a:r>
              </a:p>
            </p:txBody>
          </p:sp>
          <p:sp>
            <p:nvSpPr>
              <p:cNvPr id="59" name="矩形 58">
                <a:extLst>
                  <a:ext uri="{FF2B5EF4-FFF2-40B4-BE49-F238E27FC236}">
                    <a16:creationId xmlns:a16="http://schemas.microsoft.com/office/drawing/2014/main" id="{905D6555-A7BC-7A55-690A-A03AB1B6F987}"/>
                  </a:ext>
                </a:extLst>
              </p:cNvPr>
              <p:cNvSpPr/>
              <p:nvPr/>
            </p:nvSpPr>
            <p:spPr>
              <a:xfrm>
                <a:off x="6543550" y="2756629"/>
                <a:ext cx="802735" cy="371732"/>
              </a:xfrm>
              <a:prstGeom prst="rect">
                <a:avLst/>
              </a:prstGeom>
            </p:spPr>
            <p:txBody>
              <a:bodyPr wrap="non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Medical</a:t>
                </a:r>
              </a:p>
            </p:txBody>
          </p:sp>
        </p:grpSp>
        <p:grpSp>
          <p:nvGrpSpPr>
            <p:cNvPr id="41" name="组合 40">
              <a:extLst>
                <a:ext uri="{FF2B5EF4-FFF2-40B4-BE49-F238E27FC236}">
                  <a16:creationId xmlns:a16="http://schemas.microsoft.com/office/drawing/2014/main" id="{B3FE3CE3-F22E-23B5-0B0C-C3488174E796}"/>
                </a:ext>
              </a:extLst>
            </p:cNvPr>
            <p:cNvGrpSpPr/>
            <p:nvPr/>
          </p:nvGrpSpPr>
          <p:grpSpPr>
            <a:xfrm>
              <a:off x="9578014" y="5058066"/>
              <a:ext cx="3198102" cy="1708603"/>
              <a:chOff x="9578014" y="4870122"/>
              <a:chExt cx="3198102" cy="1708603"/>
            </a:xfrm>
          </p:grpSpPr>
          <p:pic>
            <p:nvPicPr>
              <p:cNvPr id="45" name="图片 44">
                <a:extLst>
                  <a:ext uri="{FF2B5EF4-FFF2-40B4-BE49-F238E27FC236}">
                    <a16:creationId xmlns:a16="http://schemas.microsoft.com/office/drawing/2014/main" id="{E760E20D-5B55-8083-B68B-CBF19D5E0AF2}"/>
                  </a:ext>
                </a:extLst>
              </p:cNvPr>
              <p:cNvPicPr>
                <a:picLocks noChangeAspect="1"/>
              </p:cNvPicPr>
              <p:nvPr/>
            </p:nvPicPr>
            <p:blipFill>
              <a:blip r:embed="rId30"/>
              <a:stretch>
                <a:fillRect/>
              </a:stretch>
            </p:blipFill>
            <p:spPr>
              <a:xfrm>
                <a:off x="9578014" y="4870122"/>
                <a:ext cx="3051077" cy="1708603"/>
              </a:xfrm>
              <a:prstGeom prst="rect">
                <a:avLst/>
              </a:prstGeom>
            </p:spPr>
          </p:pic>
          <p:sp>
            <p:nvSpPr>
              <p:cNvPr id="46" name="矩形 45">
                <a:extLst>
                  <a:ext uri="{FF2B5EF4-FFF2-40B4-BE49-F238E27FC236}">
                    <a16:creationId xmlns:a16="http://schemas.microsoft.com/office/drawing/2014/main" id="{C6C56AB6-6328-D98F-6B46-670ADBDFFE3E}"/>
                  </a:ext>
                </a:extLst>
              </p:cNvPr>
              <p:cNvSpPr/>
              <p:nvPr/>
            </p:nvSpPr>
            <p:spPr>
              <a:xfrm>
                <a:off x="9682742" y="4949418"/>
                <a:ext cx="1257875" cy="565107"/>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p>
            </p:txBody>
          </p:sp>
          <p:sp>
            <p:nvSpPr>
              <p:cNvPr id="47" name="矩形 46">
                <a:extLst>
                  <a:ext uri="{FF2B5EF4-FFF2-40B4-BE49-F238E27FC236}">
                    <a16:creationId xmlns:a16="http://schemas.microsoft.com/office/drawing/2014/main" id="{09F0E3F2-4561-5F8E-5303-D995C791C159}"/>
                  </a:ext>
                </a:extLst>
              </p:cNvPr>
              <p:cNvSpPr/>
              <p:nvPr/>
            </p:nvSpPr>
            <p:spPr>
              <a:xfrm>
                <a:off x="11471083" y="4918889"/>
                <a:ext cx="1305033" cy="565107"/>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Terminal</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Device</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endPar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8" name="矩形 47">
                <a:extLst>
                  <a:ext uri="{FF2B5EF4-FFF2-40B4-BE49-F238E27FC236}">
                    <a16:creationId xmlns:a16="http://schemas.microsoft.com/office/drawing/2014/main" id="{D535F0A4-4E2D-9A6D-6AEA-EE656342A916}"/>
                  </a:ext>
                </a:extLst>
              </p:cNvPr>
              <p:cNvSpPr/>
              <p:nvPr/>
            </p:nvSpPr>
            <p:spPr>
              <a:xfrm>
                <a:off x="9650108" y="5955537"/>
                <a:ext cx="1282059" cy="565107"/>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System</a:t>
                </a:r>
                <a:r>
                  <a:rPr kumimoji="0" lang="zh-CN" altLang="en-US"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Network</a:t>
                </a:r>
              </a:p>
            </p:txBody>
          </p:sp>
          <p:sp>
            <p:nvSpPr>
              <p:cNvPr id="49" name="矩形 48">
                <a:extLst>
                  <a:ext uri="{FF2B5EF4-FFF2-40B4-BE49-F238E27FC236}">
                    <a16:creationId xmlns:a16="http://schemas.microsoft.com/office/drawing/2014/main" id="{E7E09CAF-83C7-3C8F-F035-77535868C359}"/>
                  </a:ext>
                </a:extLst>
              </p:cNvPr>
              <p:cNvSpPr/>
              <p:nvPr/>
            </p:nvSpPr>
            <p:spPr>
              <a:xfrm>
                <a:off x="11761751" y="6101416"/>
                <a:ext cx="572466" cy="324970"/>
              </a:xfrm>
              <a:prstGeom prst="rect">
                <a:avLst/>
              </a:prstGeom>
            </p:spPr>
            <p:txBody>
              <a:bodyPr wrap="square">
                <a:spAutoFit/>
              </a:bodyPr>
              <a:lstStyle/>
              <a:p>
                <a:pPr marL="0" marR="0" lvl="0" indent="0" algn="l" defTabSz="406405" rtl="0" eaLnBrk="0" fontAlgn="auto" latinLnBrk="0" hangingPunct="0">
                  <a:lnSpc>
                    <a:spcPct val="130000"/>
                  </a:lnSpc>
                  <a:spcBef>
                    <a:spcPts val="0"/>
                  </a:spcBef>
                  <a:spcAft>
                    <a:spcPts val="0"/>
                  </a:spcAft>
                  <a:buClrTx/>
                  <a:buSzTx/>
                  <a:buFontTx/>
                  <a:buNone/>
                  <a:tabLst/>
                  <a:defRPr/>
                </a:pPr>
                <a:r>
                  <a:rPr kumimoji="0" lang="en-US" altLang="zh-CN" sz="1067"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t>
                </a:r>
              </a:p>
            </p:txBody>
          </p:sp>
        </p:grpSp>
        <p:sp>
          <p:nvSpPr>
            <p:cNvPr id="42" name="Text Box 27">
              <a:extLst>
                <a:ext uri="{FF2B5EF4-FFF2-40B4-BE49-F238E27FC236}">
                  <a16:creationId xmlns:a16="http://schemas.microsoft.com/office/drawing/2014/main" id="{842A9A55-66B0-68F3-7A53-8EB3F418FD57}"/>
                </a:ext>
              </a:extLst>
            </p:cNvPr>
            <p:cNvSpPr txBox="1">
              <a:spLocks noChangeArrowheads="1"/>
            </p:cNvSpPr>
            <p:nvPr/>
          </p:nvSpPr>
          <p:spPr bwMode="white">
            <a:xfrm>
              <a:off x="8958979" y="1179715"/>
              <a:ext cx="3313659" cy="319271"/>
            </a:xfrm>
            <a:prstGeom prst="rect">
              <a:avLst/>
            </a:prstGeom>
            <a:noFill/>
            <a:ln w="9525">
              <a:noFill/>
              <a:miter lim="800000"/>
              <a:headEnd/>
              <a:tailEnd/>
            </a:ln>
            <a:effectLst>
              <a:outerShdw dist="17961" dir="2700000" algn="ctr" rotWithShape="0">
                <a:srgbClr val="000000">
                  <a:alpha val="29999"/>
                </a:srgb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Field-Based Certification</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3" name="Text Box 27">
              <a:extLst>
                <a:ext uri="{FF2B5EF4-FFF2-40B4-BE49-F238E27FC236}">
                  <a16:creationId xmlns:a16="http://schemas.microsoft.com/office/drawing/2014/main" id="{7D1385DA-F8DC-1ABD-658D-6688AA60AEBA}"/>
                </a:ext>
              </a:extLst>
            </p:cNvPr>
            <p:cNvSpPr txBox="1">
              <a:spLocks noChangeArrowheads="1"/>
            </p:cNvSpPr>
            <p:nvPr/>
          </p:nvSpPr>
          <p:spPr bwMode="white">
            <a:xfrm>
              <a:off x="9416213" y="2952655"/>
              <a:ext cx="2659744" cy="319271"/>
            </a:xfrm>
            <a:prstGeom prst="rect">
              <a:avLst/>
            </a:prstGeom>
            <a:noFill/>
            <a:ln w="9525">
              <a:noFill/>
              <a:miter lim="800000"/>
              <a:headEnd/>
              <a:tailEnd/>
            </a:ln>
            <a:effectLst>
              <a:outerShdw dist="17961" dir="2700000" algn="ctr" rotWithShape="0">
                <a:srgbClr val="000000">
                  <a:alpha val="29999"/>
                </a:srgb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Scenario</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-Based</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44" name="Text Box 27">
              <a:extLst>
                <a:ext uri="{FF2B5EF4-FFF2-40B4-BE49-F238E27FC236}">
                  <a16:creationId xmlns:a16="http://schemas.microsoft.com/office/drawing/2014/main" id="{AFD603A6-ECD5-B20A-1B3A-E1ED74C0DCC2}"/>
                </a:ext>
              </a:extLst>
            </p:cNvPr>
            <p:cNvSpPr txBox="1">
              <a:spLocks noChangeArrowheads="1"/>
            </p:cNvSpPr>
            <p:nvPr/>
          </p:nvSpPr>
          <p:spPr bwMode="white">
            <a:xfrm>
              <a:off x="9307881" y="4775640"/>
              <a:ext cx="2815718" cy="319271"/>
            </a:xfrm>
            <a:prstGeom prst="rect">
              <a:avLst/>
            </a:prstGeom>
            <a:noFill/>
            <a:ln w="9525">
              <a:noFill/>
              <a:miter lim="800000"/>
              <a:headEnd/>
              <a:tailEnd/>
            </a:ln>
            <a:effectLst>
              <a:outerShdw dist="17961" dir="2700000" algn="ctr" rotWithShape="0">
                <a:srgbClr val="000000">
                  <a:alpha val="29999"/>
                </a:srgb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Product-Based</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endParaRPr kumimoji="0" 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sp>
        <p:nvSpPr>
          <p:cNvPr id="64" name="文本框 63">
            <a:extLst>
              <a:ext uri="{FF2B5EF4-FFF2-40B4-BE49-F238E27FC236}">
                <a16:creationId xmlns:a16="http://schemas.microsoft.com/office/drawing/2014/main" id="{0BA50F96-5C93-3C57-5B3D-6094D6BCE703}"/>
              </a:ext>
            </a:extLst>
          </p:cNvPr>
          <p:cNvSpPr txBox="1"/>
          <p:nvPr/>
        </p:nvSpPr>
        <p:spPr>
          <a:xfrm>
            <a:off x="695169" y="3147088"/>
            <a:ext cx="1894813" cy="646331"/>
          </a:xfrm>
          <a:prstGeom prst="rect">
            <a:avLst/>
          </a:prstGeom>
          <a:noFill/>
        </p:spPr>
        <p:txBody>
          <a:bodyPr wrap="square" rtlCol="0">
            <a:spAutoFit/>
          </a:bodyPr>
          <a:lstStyle/>
          <a:p>
            <a:r>
              <a:rPr lang="en-US" altLang="zh-CN" sz="1800" dirty="0">
                <a:solidFill>
                  <a:schemeClr val="tx1"/>
                </a:solidFill>
              </a:rPr>
              <a:t>1. CAICT</a:t>
            </a:r>
          </a:p>
          <a:p>
            <a:r>
              <a:rPr lang="en-US" altLang="zh-CN" sz="1800" dirty="0">
                <a:solidFill>
                  <a:schemeClr val="tx1"/>
                </a:solidFill>
              </a:rPr>
              <a:t>2. China Mobile</a:t>
            </a:r>
            <a:endParaRPr lang="zh-CN" altLang="en-US" sz="1800" dirty="0">
              <a:solidFill>
                <a:schemeClr val="tx1"/>
              </a:solidFill>
            </a:endParaRPr>
          </a:p>
        </p:txBody>
      </p:sp>
      <p:sp>
        <p:nvSpPr>
          <p:cNvPr id="65" name="文本框 64">
            <a:extLst>
              <a:ext uri="{FF2B5EF4-FFF2-40B4-BE49-F238E27FC236}">
                <a16:creationId xmlns:a16="http://schemas.microsoft.com/office/drawing/2014/main" id="{44A3E083-9BD8-FE69-9027-937C643DC758}"/>
              </a:ext>
            </a:extLst>
          </p:cNvPr>
          <p:cNvSpPr txBox="1"/>
          <p:nvPr/>
        </p:nvSpPr>
        <p:spPr>
          <a:xfrm>
            <a:off x="6542652" y="3126002"/>
            <a:ext cx="1894813" cy="646331"/>
          </a:xfrm>
          <a:prstGeom prst="rect">
            <a:avLst/>
          </a:prstGeom>
          <a:noFill/>
        </p:spPr>
        <p:txBody>
          <a:bodyPr wrap="square" rtlCol="0">
            <a:spAutoFit/>
          </a:bodyPr>
          <a:lstStyle/>
          <a:p>
            <a:r>
              <a:rPr lang="en-US" altLang="zh-CN" sz="1800" dirty="0">
                <a:solidFill>
                  <a:schemeClr val="tx1"/>
                </a:solidFill>
              </a:rPr>
              <a:t>1. CQC</a:t>
            </a:r>
          </a:p>
          <a:p>
            <a:r>
              <a:rPr lang="en-US" altLang="zh-CN" sz="1800" dirty="0">
                <a:solidFill>
                  <a:schemeClr val="tx1"/>
                </a:solidFill>
              </a:rPr>
              <a:t>2. TUV</a:t>
            </a:r>
            <a:endParaRPr lang="zh-CN" altLang="en-US" sz="1800" dirty="0">
              <a:solidFill>
                <a:schemeClr val="tx1"/>
              </a:solidFill>
            </a:endParaRPr>
          </a:p>
        </p:txBody>
      </p:sp>
      <p:sp>
        <p:nvSpPr>
          <p:cNvPr id="66" name="文本框 65">
            <a:extLst>
              <a:ext uri="{FF2B5EF4-FFF2-40B4-BE49-F238E27FC236}">
                <a16:creationId xmlns:a16="http://schemas.microsoft.com/office/drawing/2014/main" id="{75C0CF63-0FAA-17E7-81EC-0488F9BE74A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4654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7424F4D-55DF-5A96-A30C-1A29692EF42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日期占位符 4">
            <a:extLst>
              <a:ext uri="{FF2B5EF4-FFF2-40B4-BE49-F238E27FC236}">
                <a16:creationId xmlns:a16="http://schemas.microsoft.com/office/drawing/2014/main" id="{9489852E-694B-9FBD-BE96-4C051FD9B3BE}"/>
              </a:ext>
            </a:extLst>
          </p:cNvPr>
          <p:cNvSpPr>
            <a:spLocks noGrp="1"/>
          </p:cNvSpPr>
          <p:nvPr>
            <p:ph type="dt" idx="15"/>
          </p:nvPr>
        </p:nvSpPr>
        <p:spPr/>
        <p:txBody>
          <a:bodyPr/>
          <a:lstStyle/>
          <a:p>
            <a:r>
              <a:rPr lang="en-US" altLang="zh-CN"/>
              <a:t>November 2024</a:t>
            </a:r>
            <a:endParaRPr lang="en-GB" dirty="0"/>
          </a:p>
        </p:txBody>
      </p:sp>
      <p:sp>
        <p:nvSpPr>
          <p:cNvPr id="6" name="灯片编号占位符 3">
            <a:extLst>
              <a:ext uri="{FF2B5EF4-FFF2-40B4-BE49-F238E27FC236}">
                <a16:creationId xmlns:a16="http://schemas.microsoft.com/office/drawing/2014/main" id="{3912B3CB-18FC-FB12-859C-12714CC69840}"/>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17</a:t>
            </a:fld>
            <a:endParaRPr lang="en-GB" dirty="0"/>
          </a:p>
        </p:txBody>
      </p:sp>
      <p:sp>
        <p:nvSpPr>
          <p:cNvPr id="7" name="日期占位符 4">
            <a:extLst>
              <a:ext uri="{FF2B5EF4-FFF2-40B4-BE49-F238E27FC236}">
                <a16:creationId xmlns:a16="http://schemas.microsoft.com/office/drawing/2014/main" id="{B5641D98-7DF9-D1C0-E1DB-4E1F9524BF6E}"/>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a:t>November 2024</a:t>
            </a:r>
            <a:endParaRPr lang="en-GB" dirty="0"/>
          </a:p>
        </p:txBody>
      </p:sp>
      <p:sp>
        <p:nvSpPr>
          <p:cNvPr id="8" name="文本框 7">
            <a:extLst>
              <a:ext uri="{FF2B5EF4-FFF2-40B4-BE49-F238E27FC236}">
                <a16:creationId xmlns:a16="http://schemas.microsoft.com/office/drawing/2014/main" id="{58B95B5C-965D-5D2D-5E73-E9D9FBCA4CEB}"/>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9" name="文本框 8">
            <a:extLst>
              <a:ext uri="{FF2B5EF4-FFF2-40B4-BE49-F238E27FC236}">
                <a16:creationId xmlns:a16="http://schemas.microsoft.com/office/drawing/2014/main" id="{D61C5939-EAB2-E11E-C67F-00E2E697E13C}"/>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10" name="文本框 9">
            <a:extLst>
              <a:ext uri="{FF2B5EF4-FFF2-40B4-BE49-F238E27FC236}">
                <a16:creationId xmlns:a16="http://schemas.microsoft.com/office/drawing/2014/main" id="{8BC4D3C3-4CEF-961D-E624-037A30198307}"/>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11" name="矩形 10">
            <a:extLst>
              <a:ext uri="{FF2B5EF4-FFF2-40B4-BE49-F238E27FC236}">
                <a16:creationId xmlns:a16="http://schemas.microsoft.com/office/drawing/2014/main" id="{5F63B461-2645-CF92-26D4-6CB7BCA78A95}"/>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44C8F2B7-073B-3A30-201E-46F476869B3B}"/>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C1AD3600-7AD5-98AD-2E2B-32CF84BF6D8B}"/>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FCCE90E5-46E8-745E-2FD3-096AAADECA83}"/>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29C98D6D-DB76-5F77-73EA-5672501A0F3C}"/>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2535B846-423B-1937-6D58-C56BF32E8D0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83021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150B123-215B-62BA-16DB-B9B3170301B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日期占位符 4">
            <a:extLst>
              <a:ext uri="{FF2B5EF4-FFF2-40B4-BE49-F238E27FC236}">
                <a16:creationId xmlns:a16="http://schemas.microsoft.com/office/drawing/2014/main" id="{2BCE7F07-AC97-E24D-A789-3ACB57951685}"/>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83038DBA-57E1-40B7-C126-1AE818737C0B}"/>
              </a:ext>
            </a:extLst>
          </p:cNvPr>
          <p:cNvSpPr/>
          <p:nvPr/>
        </p:nvSpPr>
        <p:spPr>
          <a:xfrm>
            <a:off x="838200" y="643359"/>
            <a:ext cx="4621330"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Global Forums and Events</a:t>
            </a:r>
          </a:p>
        </p:txBody>
      </p:sp>
      <p:sp>
        <p:nvSpPr>
          <p:cNvPr id="8" name="文本框 7">
            <a:extLst>
              <a:ext uri="{FF2B5EF4-FFF2-40B4-BE49-F238E27FC236}">
                <a16:creationId xmlns:a16="http://schemas.microsoft.com/office/drawing/2014/main" id="{26B6FCE4-0526-3B21-23F3-7A931225F555}"/>
              </a:ext>
            </a:extLst>
          </p:cNvPr>
          <p:cNvSpPr txBox="1"/>
          <p:nvPr/>
        </p:nvSpPr>
        <p:spPr>
          <a:xfrm>
            <a:off x="1152547" y="1547267"/>
            <a:ext cx="4514850" cy="171194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General Assembly</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Forum of Four Seasons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International Forums</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lang="en-US" altLang="zh-CN" sz="1800" dirty="0">
                <a:solidFill>
                  <a:schemeClr val="tx1"/>
                </a:solidFill>
                <a:latin typeface="Palatino Linotype" panose="02040502050505030304" pitchFamily="18" charset="0"/>
                <a:ea typeface="微软雅黑"/>
              </a:rPr>
              <a:t>……</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9" name="图片 8">
            <a:extLst>
              <a:ext uri="{FF2B5EF4-FFF2-40B4-BE49-F238E27FC236}">
                <a16:creationId xmlns:a16="http://schemas.microsoft.com/office/drawing/2014/main" id="{A828D052-8441-B817-D3C0-BB8355E42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595" y="4014945"/>
            <a:ext cx="3843667" cy="2163715"/>
          </a:xfrm>
          <a:prstGeom prst="rect">
            <a:avLst/>
          </a:prstGeom>
        </p:spPr>
      </p:pic>
      <p:sp>
        <p:nvSpPr>
          <p:cNvPr id="10" name="文本框 9">
            <a:extLst>
              <a:ext uri="{FF2B5EF4-FFF2-40B4-BE49-F238E27FC236}">
                <a16:creationId xmlns:a16="http://schemas.microsoft.com/office/drawing/2014/main" id="{8235A8CE-7DF9-7836-6C5D-3875FECC469A}"/>
              </a:ext>
            </a:extLst>
          </p:cNvPr>
          <p:cNvSpPr txBox="1"/>
          <p:nvPr/>
        </p:nvSpPr>
        <p:spPr>
          <a:xfrm>
            <a:off x="6393835" y="6180783"/>
            <a:ext cx="39351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WAA Summer Forum 2023</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pic>
        <p:nvPicPr>
          <p:cNvPr id="11" name="图片 10">
            <a:extLst>
              <a:ext uri="{FF2B5EF4-FFF2-40B4-BE49-F238E27FC236}">
                <a16:creationId xmlns:a16="http://schemas.microsoft.com/office/drawing/2014/main" id="{E145AED6-3DF2-32D9-2168-4B5389013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167" y="3389234"/>
            <a:ext cx="3843666" cy="2561477"/>
          </a:xfrm>
          <a:prstGeom prst="rect">
            <a:avLst/>
          </a:prstGeom>
        </p:spPr>
      </p:pic>
      <p:sp>
        <p:nvSpPr>
          <p:cNvPr id="12" name="文本框 11">
            <a:extLst>
              <a:ext uri="{FF2B5EF4-FFF2-40B4-BE49-F238E27FC236}">
                <a16:creationId xmlns:a16="http://schemas.microsoft.com/office/drawing/2014/main" id="{67660DBF-B0E7-015E-01DE-62D4145134CA}"/>
              </a:ext>
            </a:extLst>
          </p:cNvPr>
          <p:cNvSpPr txBox="1"/>
          <p:nvPr/>
        </p:nvSpPr>
        <p:spPr>
          <a:xfrm>
            <a:off x="1030238" y="5932013"/>
            <a:ext cx="47630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WLAN Application Ecology and Standards Forum, by WAA &amp; IEEE SA</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72254F4D-4F6F-536C-DB6E-840B6C409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597" y="730969"/>
            <a:ext cx="3843667" cy="2561778"/>
          </a:xfrm>
          <a:prstGeom prst="rect">
            <a:avLst/>
          </a:prstGeom>
        </p:spPr>
      </p:pic>
      <p:sp>
        <p:nvSpPr>
          <p:cNvPr id="14" name="文本框 13">
            <a:extLst>
              <a:ext uri="{FF2B5EF4-FFF2-40B4-BE49-F238E27FC236}">
                <a16:creationId xmlns:a16="http://schemas.microsoft.com/office/drawing/2014/main" id="{0EE31EEA-CEC0-365C-C347-1B3CA141B29E}"/>
              </a:ext>
            </a:extLst>
          </p:cNvPr>
          <p:cNvSpPr txBox="1"/>
          <p:nvPr/>
        </p:nvSpPr>
        <p:spPr>
          <a:xfrm>
            <a:off x="6606665" y="3292747"/>
            <a:ext cx="35095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Arial"/>
                <a:ea typeface="微软雅黑"/>
                <a:cs typeface="+mn-cs"/>
              </a:rPr>
              <a:t>WAA x Informa Tech 2024 Barcelona Roundtable</a:t>
            </a:r>
            <a:endParaRPr kumimoji="0" lang="zh-CN" altLang="en-US" sz="16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16" name="文本框 15">
            <a:extLst>
              <a:ext uri="{FF2B5EF4-FFF2-40B4-BE49-F238E27FC236}">
                <a16:creationId xmlns:a16="http://schemas.microsoft.com/office/drawing/2014/main" id="{FC943B17-8658-E5F1-DB92-3A2BBC37D154}"/>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34282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FCA0-FE5D-D9EE-EEE5-96DFAE3094E7}"/>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3935F2D-9BCB-7DA0-00B1-C01F356C29FE}"/>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日期占位符 4">
            <a:extLst>
              <a:ext uri="{FF2B5EF4-FFF2-40B4-BE49-F238E27FC236}">
                <a16:creationId xmlns:a16="http://schemas.microsoft.com/office/drawing/2014/main" id="{9236B80D-6CC9-7349-77AA-7541E317E51C}"/>
              </a:ext>
            </a:extLst>
          </p:cNvPr>
          <p:cNvSpPr>
            <a:spLocks noGrp="1"/>
          </p:cNvSpPr>
          <p:nvPr>
            <p:ph type="dt" idx="15"/>
          </p:nvPr>
        </p:nvSpPr>
        <p:spPr/>
        <p:txBody>
          <a:bodyPr/>
          <a:lstStyle/>
          <a:p>
            <a:r>
              <a:rPr lang="en-US" altLang="zh-CN"/>
              <a:t>November 2024</a:t>
            </a:r>
            <a:endParaRPr lang="en-GB" dirty="0"/>
          </a:p>
        </p:txBody>
      </p:sp>
      <p:sp>
        <p:nvSpPr>
          <p:cNvPr id="6" name="灯片编号占位符 3">
            <a:extLst>
              <a:ext uri="{FF2B5EF4-FFF2-40B4-BE49-F238E27FC236}">
                <a16:creationId xmlns:a16="http://schemas.microsoft.com/office/drawing/2014/main" id="{F850D3D8-AE2E-BB93-DA57-0076E2F8BB2D}"/>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19</a:t>
            </a:fld>
            <a:endParaRPr lang="en-GB" dirty="0"/>
          </a:p>
        </p:txBody>
      </p:sp>
      <p:sp>
        <p:nvSpPr>
          <p:cNvPr id="7" name="日期占位符 4">
            <a:extLst>
              <a:ext uri="{FF2B5EF4-FFF2-40B4-BE49-F238E27FC236}">
                <a16:creationId xmlns:a16="http://schemas.microsoft.com/office/drawing/2014/main" id="{F3920968-1014-AFA5-1F4C-03F7FC944FA8}"/>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a:t>November 2024</a:t>
            </a:r>
            <a:endParaRPr lang="en-GB" dirty="0"/>
          </a:p>
        </p:txBody>
      </p:sp>
      <p:sp>
        <p:nvSpPr>
          <p:cNvPr id="8" name="文本框 7">
            <a:extLst>
              <a:ext uri="{FF2B5EF4-FFF2-40B4-BE49-F238E27FC236}">
                <a16:creationId xmlns:a16="http://schemas.microsoft.com/office/drawing/2014/main" id="{DEFB2FE5-EAD0-098B-3339-FD11BF91D483}"/>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9" name="文本框 8">
            <a:extLst>
              <a:ext uri="{FF2B5EF4-FFF2-40B4-BE49-F238E27FC236}">
                <a16:creationId xmlns:a16="http://schemas.microsoft.com/office/drawing/2014/main" id="{7AF5B381-F601-9425-5E63-4DF73127BB6D}"/>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10" name="文本框 9">
            <a:extLst>
              <a:ext uri="{FF2B5EF4-FFF2-40B4-BE49-F238E27FC236}">
                <a16:creationId xmlns:a16="http://schemas.microsoft.com/office/drawing/2014/main" id="{A02C835F-2B81-F4D5-8A11-E51AB0014CE6}"/>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11" name="矩形 10">
            <a:extLst>
              <a:ext uri="{FF2B5EF4-FFF2-40B4-BE49-F238E27FC236}">
                <a16:creationId xmlns:a16="http://schemas.microsoft.com/office/drawing/2014/main" id="{14038A0B-BC4A-1F83-739B-B3764639F419}"/>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3FB25C7A-4549-C63A-AA58-4474C73E8EAA}"/>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6D73ED04-AD4B-9613-6B63-660CF21C6B66}"/>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155BCBDF-4438-CF13-E7AA-0CB3CCDCD7DD}"/>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5FAF4462-35C6-26A3-58B9-B24C735986EF}"/>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2" name="文本框 1">
            <a:extLst>
              <a:ext uri="{FF2B5EF4-FFF2-40B4-BE49-F238E27FC236}">
                <a16:creationId xmlns:a16="http://schemas.microsoft.com/office/drawing/2014/main" id="{23AE02ED-8DF6-4324-E993-CFB239637DAA}"/>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5318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7C51FFB-A9B2-2322-BC64-3B68CFD962D2}"/>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日期占位符 4">
            <a:extLst>
              <a:ext uri="{FF2B5EF4-FFF2-40B4-BE49-F238E27FC236}">
                <a16:creationId xmlns:a16="http://schemas.microsoft.com/office/drawing/2014/main" id="{3DD6C037-23D9-E8E4-393F-B40633FBC58C}"/>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D94FAD32-19B2-0DE6-0BE4-3F49F9BFC726}"/>
              </a:ext>
            </a:extLst>
          </p:cNvPr>
          <p:cNvSpPr txBox="1"/>
          <p:nvPr/>
        </p:nvSpPr>
        <p:spPr>
          <a:xfrm>
            <a:off x="969201" y="2080230"/>
            <a:ext cx="8550442" cy="11412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 NEW Connectivity</a:t>
            </a:r>
            <a:r>
              <a:rPr kumimoji="0" lang="zh-CN" alt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zh-CN" alt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endPar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Chasing the Best WLAN Application Experience</a:t>
            </a:r>
            <a:endParaRPr kumimoji="0" lang="zh-CN" altLang="en-US" sz="2400" b="0" i="0" u="none" strike="noStrike" kern="1200" cap="none" spc="0" normalizeH="0" baseline="0" noProof="0" dirty="0">
              <a:ln>
                <a:noFill/>
              </a:ln>
              <a:solidFill>
                <a:schemeClr val="tx1"/>
              </a:solidFill>
              <a:effectLst/>
              <a:uLnTx/>
              <a:uFillTx/>
              <a:latin typeface="Arial"/>
              <a:ea typeface="微软雅黑"/>
              <a:cs typeface="+mn-cs"/>
            </a:endParaRPr>
          </a:p>
        </p:txBody>
      </p:sp>
      <p:sp>
        <p:nvSpPr>
          <p:cNvPr id="7" name="副标题 2">
            <a:extLst>
              <a:ext uri="{FF2B5EF4-FFF2-40B4-BE49-F238E27FC236}">
                <a16:creationId xmlns:a16="http://schemas.microsoft.com/office/drawing/2014/main" id="{44B6F63E-F2C5-47CE-3021-582CBDA7320B}"/>
              </a:ext>
            </a:extLst>
          </p:cNvPr>
          <p:cNvSpPr txBox="1">
            <a:spLocks/>
          </p:cNvSpPr>
          <p:nvPr>
            <p:custDataLst>
              <p:tags r:id="rId1"/>
            </p:custDataLst>
          </p:nvPr>
        </p:nvSpPr>
        <p:spPr>
          <a:xfrm>
            <a:off x="969201" y="3872321"/>
            <a:ext cx="8392550" cy="1401807"/>
          </a:xfrm>
          <a:prstGeom prst="rect">
            <a:avLst/>
          </a:prstGeom>
        </p:spPr>
        <p:txBody>
          <a:bodyPr vert="horz" lIns="90000" tIns="46800" rIns="90000" bIns="46800" rtlCol="0" anchor="ctr">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bg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bg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bg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bg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tabLst/>
              <a:defRPr/>
            </a:pPr>
            <a:r>
              <a:rPr kumimoji="0" lang="en-US" altLang="zh-CN" sz="16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Crane H. Yang </a:t>
            </a:r>
          </a:p>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tabLst/>
              <a:defRPr/>
            </a:pPr>
            <a:r>
              <a:rPr kumimoji="0" lang="en-US" altLang="zh-CN" sz="1400" b="0" i="1"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Executive Secretary, WAA</a:t>
            </a:r>
          </a:p>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tabLst/>
              <a:defRPr/>
            </a:pPr>
            <a:r>
              <a:rPr kumimoji="0" lang="en-US" altLang="zh-CN"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Nov. 13</a:t>
            </a:r>
            <a:r>
              <a:rPr kumimoji="0" lang="en-US" altLang="zh-CN" sz="1400" b="1" i="0" u="none" strike="noStrike" kern="1200" cap="none" spc="150" normalizeH="0" baseline="3000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th</a:t>
            </a:r>
            <a:r>
              <a:rPr kumimoji="0" lang="en-US" altLang="zh-CN"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a:t>
            </a:r>
            <a:r>
              <a:rPr kumimoji="0" lang="zh-CN" altLang="en-US"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 </a:t>
            </a:r>
            <a:r>
              <a:rPr kumimoji="0" lang="en-US" altLang="zh-CN" sz="1400" b="1" i="0" u="none" strike="noStrike" kern="1200" cap="none" spc="150" normalizeH="0" baseline="0" noProof="0" dirty="0">
                <a:ln>
                  <a:noFill/>
                </a:ln>
                <a:solidFill>
                  <a:schemeClr val="tx1"/>
                </a:solidFill>
                <a:effectLst/>
                <a:uLnTx/>
                <a:uFillTx/>
                <a:latin typeface="Palatino Linotype" panose="02040502050505030304" pitchFamily="18" charset="0"/>
                <a:ea typeface="微软雅黑" panose="020B0503020204020204" pitchFamily="34" charset="-122"/>
                <a:cs typeface="+mn-cs"/>
              </a:rPr>
              <a:t>2024, IEEE 802.11 Plenary Meeting </a:t>
            </a:r>
          </a:p>
        </p:txBody>
      </p:sp>
    </p:spTree>
    <p:extLst>
      <p:ext uri="{BB962C8B-B14F-4D97-AF65-F5344CB8AC3E}">
        <p14:creationId xmlns:p14="http://schemas.microsoft.com/office/powerpoint/2010/main" val="73270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4C650F6-0DFC-BC28-BF3C-FD4F150262F3}"/>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日期占位符 4">
            <a:extLst>
              <a:ext uri="{FF2B5EF4-FFF2-40B4-BE49-F238E27FC236}">
                <a16:creationId xmlns:a16="http://schemas.microsoft.com/office/drawing/2014/main" id="{46238811-884D-D27E-21D7-A264D0C477E8}"/>
              </a:ext>
            </a:extLst>
          </p:cNvPr>
          <p:cNvSpPr>
            <a:spLocks noGrp="1"/>
          </p:cNvSpPr>
          <p:nvPr>
            <p:ph type="dt" idx="15"/>
          </p:nvPr>
        </p:nvSpPr>
        <p:spPr/>
        <p:txBody>
          <a:bodyPr/>
          <a:lstStyle/>
          <a:p>
            <a:r>
              <a:rPr lang="en-US" altLang="zh-CN"/>
              <a:t>November 2024</a:t>
            </a:r>
            <a:endParaRPr lang="en-GB" dirty="0"/>
          </a:p>
        </p:txBody>
      </p:sp>
      <p:sp>
        <p:nvSpPr>
          <p:cNvPr id="31" name="矩形 30">
            <a:extLst>
              <a:ext uri="{FF2B5EF4-FFF2-40B4-BE49-F238E27FC236}">
                <a16:creationId xmlns:a16="http://schemas.microsoft.com/office/drawing/2014/main" id="{5C6C5E7B-C1B8-F6DE-B37F-939E30664C13}"/>
              </a:ext>
            </a:extLst>
          </p:cNvPr>
          <p:cNvSpPr/>
          <p:nvPr/>
        </p:nvSpPr>
        <p:spPr>
          <a:xfrm>
            <a:off x="842604" y="540490"/>
            <a:ext cx="4620176"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Industry Research—Status</a:t>
            </a:r>
          </a:p>
        </p:txBody>
      </p:sp>
      <p:sp>
        <p:nvSpPr>
          <p:cNvPr id="32" name="右箭头 5">
            <a:extLst>
              <a:ext uri="{FF2B5EF4-FFF2-40B4-BE49-F238E27FC236}">
                <a16:creationId xmlns:a16="http://schemas.microsoft.com/office/drawing/2014/main" id="{86322BB0-6F0A-943B-08B3-19629AF7207F}"/>
              </a:ext>
            </a:extLst>
          </p:cNvPr>
          <p:cNvSpPr/>
          <p:nvPr/>
        </p:nvSpPr>
        <p:spPr>
          <a:xfrm>
            <a:off x="847989" y="2193681"/>
            <a:ext cx="10535478" cy="318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cxnSp>
        <p:nvCxnSpPr>
          <p:cNvPr id="33" name="直接连接符 32">
            <a:extLst>
              <a:ext uri="{FF2B5EF4-FFF2-40B4-BE49-F238E27FC236}">
                <a16:creationId xmlns:a16="http://schemas.microsoft.com/office/drawing/2014/main" id="{60AFDF99-94FA-45DC-9F92-DCDFE54514B8}"/>
              </a:ext>
            </a:extLst>
          </p:cNvPr>
          <p:cNvCxnSpPr/>
          <p:nvPr/>
        </p:nvCxnSpPr>
        <p:spPr>
          <a:xfrm>
            <a:off x="1499996" y="2091848"/>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093B6374-2CE6-AE64-0D11-77B869434F33}"/>
              </a:ext>
            </a:extLst>
          </p:cNvPr>
          <p:cNvSpPr txBox="1"/>
          <p:nvPr/>
        </p:nvSpPr>
        <p:spPr>
          <a:xfrm>
            <a:off x="842604" y="1722516"/>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2023.7.18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35" name="文本框 34">
            <a:extLst>
              <a:ext uri="{FF2B5EF4-FFF2-40B4-BE49-F238E27FC236}">
                <a16:creationId xmlns:a16="http://schemas.microsoft.com/office/drawing/2014/main" id="{7B538776-2038-C562-E6F5-CCCCC60D0DFF}"/>
              </a:ext>
            </a:extLst>
          </p:cNvPr>
          <p:cNvSpPr txBox="1"/>
          <p:nvPr/>
        </p:nvSpPr>
        <p:spPr>
          <a:xfrm>
            <a:off x="2906954" y="1718346"/>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2024.2.28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cxnSp>
        <p:nvCxnSpPr>
          <p:cNvPr id="36" name="直接连接符 35">
            <a:extLst>
              <a:ext uri="{FF2B5EF4-FFF2-40B4-BE49-F238E27FC236}">
                <a16:creationId xmlns:a16="http://schemas.microsoft.com/office/drawing/2014/main" id="{A6B49ED1-B63A-D6B4-324B-9B360995DC60}"/>
              </a:ext>
            </a:extLst>
          </p:cNvPr>
          <p:cNvCxnSpPr/>
          <p:nvPr/>
        </p:nvCxnSpPr>
        <p:spPr>
          <a:xfrm>
            <a:off x="3558588" y="2109076"/>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69BE99A-6239-584A-48B9-761B9568F875}"/>
              </a:ext>
            </a:extLst>
          </p:cNvPr>
          <p:cNvCxnSpPr/>
          <p:nvPr/>
        </p:nvCxnSpPr>
        <p:spPr>
          <a:xfrm>
            <a:off x="7946902" y="2117031"/>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54DB8247-6877-A6C1-F151-05DFC78ABC99}"/>
              </a:ext>
            </a:extLst>
          </p:cNvPr>
          <p:cNvSpPr txBox="1"/>
          <p:nvPr/>
        </p:nvSpPr>
        <p:spPr>
          <a:xfrm>
            <a:off x="7280687" y="1735575"/>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2024.9.28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39" name="文本框 38">
            <a:extLst>
              <a:ext uri="{FF2B5EF4-FFF2-40B4-BE49-F238E27FC236}">
                <a16:creationId xmlns:a16="http://schemas.microsoft.com/office/drawing/2014/main" id="{69826662-3B92-E43F-973A-8E9583CAB8A2}"/>
              </a:ext>
            </a:extLst>
          </p:cNvPr>
          <p:cNvSpPr txBox="1"/>
          <p:nvPr/>
        </p:nvSpPr>
        <p:spPr>
          <a:xfrm>
            <a:off x="9467296" y="1735576"/>
            <a:ext cx="1457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a:ln>
                  <a:noFill/>
                </a:ln>
                <a:solidFill>
                  <a:schemeClr val="tx1"/>
                </a:solidFill>
                <a:effectLst/>
                <a:uLnTx/>
                <a:uFillTx/>
                <a:latin typeface="微软雅黑"/>
                <a:ea typeface="微软雅黑"/>
                <a:cs typeface="+mn-cs"/>
              </a:rPr>
              <a:t>2024.11.28</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cxnSp>
        <p:nvCxnSpPr>
          <p:cNvPr id="40" name="直接连接符 39">
            <a:extLst>
              <a:ext uri="{FF2B5EF4-FFF2-40B4-BE49-F238E27FC236}">
                <a16:creationId xmlns:a16="http://schemas.microsoft.com/office/drawing/2014/main" id="{5796AC28-C989-DD4C-DD9E-0C9331060D50}"/>
              </a:ext>
            </a:extLst>
          </p:cNvPr>
          <p:cNvCxnSpPr/>
          <p:nvPr/>
        </p:nvCxnSpPr>
        <p:spPr>
          <a:xfrm>
            <a:off x="10198447" y="2094502"/>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1" name="图片 40">
            <a:extLst>
              <a:ext uri="{FF2B5EF4-FFF2-40B4-BE49-F238E27FC236}">
                <a16:creationId xmlns:a16="http://schemas.microsoft.com/office/drawing/2014/main" id="{0DCAC3F8-C203-8F0C-801A-32BD30C8C8FB}"/>
              </a:ext>
            </a:extLst>
          </p:cNvPr>
          <p:cNvPicPr>
            <a:picLocks noChangeAspect="1"/>
          </p:cNvPicPr>
          <p:nvPr/>
        </p:nvPicPr>
        <p:blipFill>
          <a:blip r:embed="rId2"/>
          <a:stretch>
            <a:fillRect/>
          </a:stretch>
        </p:blipFill>
        <p:spPr>
          <a:xfrm>
            <a:off x="691323" y="3561253"/>
            <a:ext cx="1617345" cy="2215618"/>
          </a:xfrm>
          <a:prstGeom prst="rect">
            <a:avLst/>
          </a:prstGeom>
          <a:ln>
            <a:solidFill>
              <a:srgbClr val="00B0F0"/>
            </a:solidFill>
          </a:ln>
        </p:spPr>
      </p:pic>
      <p:sp>
        <p:nvSpPr>
          <p:cNvPr id="42" name="矩形 41">
            <a:extLst>
              <a:ext uri="{FF2B5EF4-FFF2-40B4-BE49-F238E27FC236}">
                <a16:creationId xmlns:a16="http://schemas.microsoft.com/office/drawing/2014/main" id="{B1F92595-6D9F-8092-3D63-BEB89960A002}"/>
              </a:ext>
            </a:extLst>
          </p:cNvPr>
          <p:cNvSpPr/>
          <p:nvPr/>
        </p:nvSpPr>
        <p:spPr>
          <a:xfrm>
            <a:off x="577394" y="2524377"/>
            <a:ext cx="203288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Arial"/>
                <a:ea typeface="微软雅黑"/>
                <a:cs typeface="+mn-cs"/>
              </a:rPr>
              <a:t>White Paper on </a:t>
            </a:r>
            <a:endParaRPr kumimoji="0" lang="en-US" altLang="zh-CN" sz="1200" b="1"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Arial"/>
                <a:ea typeface="微软雅黑"/>
                <a:cs typeface="+mn-cs"/>
              </a:rPr>
              <a:t>Building High-Quality WLANs in Typical Enterprise Scenarios</a:t>
            </a:r>
          </a:p>
        </p:txBody>
      </p:sp>
      <p:pic>
        <p:nvPicPr>
          <p:cNvPr id="43" name="图片 42">
            <a:extLst>
              <a:ext uri="{FF2B5EF4-FFF2-40B4-BE49-F238E27FC236}">
                <a16:creationId xmlns:a16="http://schemas.microsoft.com/office/drawing/2014/main" id="{F8E9E1F6-1AE1-715B-46B1-200B1CC5653F}"/>
              </a:ext>
            </a:extLst>
          </p:cNvPr>
          <p:cNvPicPr>
            <a:picLocks noChangeAspect="1"/>
          </p:cNvPicPr>
          <p:nvPr/>
        </p:nvPicPr>
        <p:blipFill>
          <a:blip r:embed="rId3"/>
          <a:stretch>
            <a:fillRect/>
          </a:stretch>
        </p:blipFill>
        <p:spPr>
          <a:xfrm>
            <a:off x="2780759" y="3561254"/>
            <a:ext cx="1698860" cy="2215617"/>
          </a:xfrm>
          <a:prstGeom prst="rect">
            <a:avLst/>
          </a:prstGeom>
        </p:spPr>
      </p:pic>
      <p:sp>
        <p:nvSpPr>
          <p:cNvPr id="44" name="矩形 43">
            <a:extLst>
              <a:ext uri="{FF2B5EF4-FFF2-40B4-BE49-F238E27FC236}">
                <a16:creationId xmlns:a16="http://schemas.microsoft.com/office/drawing/2014/main" id="{62001465-16D3-3B88-50AF-7887B0A47A3F}"/>
              </a:ext>
            </a:extLst>
          </p:cNvPr>
          <p:cNvSpPr/>
          <p:nvPr/>
        </p:nvSpPr>
        <p:spPr>
          <a:xfrm>
            <a:off x="2717131" y="2583279"/>
            <a:ext cx="190562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tx1"/>
                </a:solidFill>
                <a:effectLst/>
                <a:uLnTx/>
                <a:uFillTx/>
                <a:latin typeface="Arial"/>
                <a:ea typeface="微软雅黑"/>
                <a:cs typeface="+mn-cs"/>
              </a:rPr>
              <a:t>White Paper on </a:t>
            </a:r>
            <a:endParaRPr kumimoji="0" lang="en-US" altLang="zh-CN" sz="1200" b="1"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Sustainability in the Wi-Fi Industry</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5" name="矩形 44">
            <a:extLst>
              <a:ext uri="{FF2B5EF4-FFF2-40B4-BE49-F238E27FC236}">
                <a16:creationId xmlns:a16="http://schemas.microsoft.com/office/drawing/2014/main" id="{E19FE947-3A52-FEF0-787B-FF9318AB9218}"/>
              </a:ext>
            </a:extLst>
          </p:cNvPr>
          <p:cNvSpPr/>
          <p:nvPr/>
        </p:nvSpPr>
        <p:spPr>
          <a:xfrm>
            <a:off x="6988825" y="2511734"/>
            <a:ext cx="237046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White Paper on the Development and Application of Integrated WLAN Sensing and Communication in Smart Campus</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sp>
        <p:nvSpPr>
          <p:cNvPr id="47" name="矩形 46">
            <a:extLst>
              <a:ext uri="{FF2B5EF4-FFF2-40B4-BE49-F238E27FC236}">
                <a16:creationId xmlns:a16="http://schemas.microsoft.com/office/drawing/2014/main" id="{FD4A34ED-3FC3-2B0F-3903-7F46C99DDDAB}"/>
              </a:ext>
            </a:extLst>
          </p:cNvPr>
          <p:cNvSpPr/>
          <p:nvPr/>
        </p:nvSpPr>
        <p:spPr>
          <a:xfrm>
            <a:off x="9388601" y="2583279"/>
            <a:ext cx="1889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White Paper on advanced WLAN technologies</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cxnSp>
        <p:nvCxnSpPr>
          <p:cNvPr id="49" name="直接连接符 48">
            <a:extLst>
              <a:ext uri="{FF2B5EF4-FFF2-40B4-BE49-F238E27FC236}">
                <a16:creationId xmlns:a16="http://schemas.microsoft.com/office/drawing/2014/main" id="{4E391E26-C8A4-81A6-1804-412A4C225379}"/>
              </a:ext>
            </a:extLst>
          </p:cNvPr>
          <p:cNvCxnSpPr/>
          <p:nvPr/>
        </p:nvCxnSpPr>
        <p:spPr>
          <a:xfrm>
            <a:off x="5731607" y="2117031"/>
            <a:ext cx="0" cy="1692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CC4A3CA7-2C7C-8A7F-D195-4E9459EF8D1E}"/>
              </a:ext>
            </a:extLst>
          </p:cNvPr>
          <p:cNvSpPr txBox="1"/>
          <p:nvPr/>
        </p:nvSpPr>
        <p:spPr>
          <a:xfrm>
            <a:off x="5065392" y="1735575"/>
            <a:ext cx="1314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微软雅黑"/>
                <a:ea typeface="微软雅黑"/>
                <a:cs typeface="+mn-cs"/>
              </a:rPr>
              <a:t>2024.9.10</a:t>
            </a:r>
            <a:endParaRPr kumimoji="0" lang="zh-CN" altLang="en-US" sz="1800" b="1" i="0" u="none" strike="noStrike" kern="1200" cap="none" spc="0" normalizeH="0" baseline="0" noProof="0" dirty="0">
              <a:ln>
                <a:noFill/>
              </a:ln>
              <a:solidFill>
                <a:schemeClr val="tx1"/>
              </a:solidFill>
              <a:effectLst/>
              <a:uLnTx/>
              <a:uFillTx/>
              <a:latin typeface="微软雅黑"/>
              <a:ea typeface="微软雅黑"/>
              <a:cs typeface="+mn-cs"/>
            </a:endParaRPr>
          </a:p>
        </p:txBody>
      </p:sp>
      <p:sp>
        <p:nvSpPr>
          <p:cNvPr id="52" name="矩形 51">
            <a:extLst>
              <a:ext uri="{FF2B5EF4-FFF2-40B4-BE49-F238E27FC236}">
                <a16:creationId xmlns:a16="http://schemas.microsoft.com/office/drawing/2014/main" id="{EE3D3099-A95B-CE8C-3E74-CE9670E9C84E}"/>
              </a:ext>
            </a:extLst>
          </p:cNvPr>
          <p:cNvSpPr/>
          <p:nvPr/>
        </p:nvSpPr>
        <p:spPr>
          <a:xfrm>
            <a:off x="4883171" y="2580185"/>
            <a:ext cx="211737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White paper on Green energy-saving WLAN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(To WLAN operator)</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tx1"/>
                </a:solidFill>
                <a:effectLst/>
                <a:uLnTx/>
                <a:uFillTx/>
                <a:latin typeface="Arial"/>
                <a:ea typeface="微软雅黑"/>
                <a:cs typeface="+mn-cs"/>
              </a:rPr>
              <a:t>(In Developing)</a:t>
            </a:r>
            <a:endParaRPr kumimoji="0" lang="zh-CN" altLang="en-US" sz="1200" b="1" i="0" u="none" strike="noStrike" kern="1200" cap="none" spc="0" normalizeH="0" baseline="0" noProof="0" dirty="0">
              <a:ln>
                <a:noFill/>
              </a:ln>
              <a:solidFill>
                <a:schemeClr val="tx1"/>
              </a:solidFill>
              <a:effectLst/>
              <a:uLnTx/>
              <a:uFillTx/>
              <a:latin typeface="Arial"/>
              <a:ea typeface="微软雅黑"/>
              <a:cs typeface="+mn-cs"/>
            </a:endParaRPr>
          </a:p>
        </p:txBody>
      </p:sp>
      <p:sp>
        <p:nvSpPr>
          <p:cNvPr id="54" name="文本框 53">
            <a:extLst>
              <a:ext uri="{FF2B5EF4-FFF2-40B4-BE49-F238E27FC236}">
                <a16:creationId xmlns:a16="http://schemas.microsoft.com/office/drawing/2014/main" id="{838404FB-0AE9-BCDA-36AC-3A348BC29853}"/>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pic>
        <p:nvPicPr>
          <p:cNvPr id="27" name="图片 26">
            <a:extLst>
              <a:ext uri="{FF2B5EF4-FFF2-40B4-BE49-F238E27FC236}">
                <a16:creationId xmlns:a16="http://schemas.microsoft.com/office/drawing/2014/main" id="{B86BC83C-C9CD-421E-A1FC-565946FBF823}"/>
              </a:ext>
            </a:extLst>
          </p:cNvPr>
          <p:cNvPicPr>
            <a:picLocks noChangeAspect="1"/>
          </p:cNvPicPr>
          <p:nvPr/>
        </p:nvPicPr>
        <p:blipFill>
          <a:blip r:embed="rId4"/>
          <a:stretch>
            <a:fillRect/>
          </a:stretch>
        </p:blipFill>
        <p:spPr>
          <a:xfrm>
            <a:off x="5031169" y="3581400"/>
            <a:ext cx="1617345" cy="2280771"/>
          </a:xfrm>
          <a:prstGeom prst="rect">
            <a:avLst/>
          </a:prstGeom>
        </p:spPr>
      </p:pic>
      <p:pic>
        <p:nvPicPr>
          <p:cNvPr id="28" name="图片 27">
            <a:extLst>
              <a:ext uri="{FF2B5EF4-FFF2-40B4-BE49-F238E27FC236}">
                <a16:creationId xmlns:a16="http://schemas.microsoft.com/office/drawing/2014/main" id="{185E3584-8969-4E4C-9E60-6DE29BAF7935}"/>
              </a:ext>
            </a:extLst>
          </p:cNvPr>
          <p:cNvPicPr>
            <a:picLocks noChangeAspect="1"/>
          </p:cNvPicPr>
          <p:nvPr/>
        </p:nvPicPr>
        <p:blipFill>
          <a:blip r:embed="rId5"/>
          <a:stretch>
            <a:fillRect/>
          </a:stretch>
        </p:blipFill>
        <p:spPr>
          <a:xfrm>
            <a:off x="7280687" y="3528676"/>
            <a:ext cx="1610063" cy="2280772"/>
          </a:xfrm>
          <a:prstGeom prst="rect">
            <a:avLst/>
          </a:prstGeom>
          <a:ln>
            <a:solidFill>
              <a:srgbClr val="00B0F0"/>
            </a:solidFill>
          </a:ln>
        </p:spPr>
      </p:pic>
      <p:sp>
        <p:nvSpPr>
          <p:cNvPr id="2" name="矩形 1">
            <a:extLst>
              <a:ext uri="{FF2B5EF4-FFF2-40B4-BE49-F238E27FC236}">
                <a16:creationId xmlns:a16="http://schemas.microsoft.com/office/drawing/2014/main" id="{FD7DF055-2DCD-DDCB-CA58-6CE5BCC0F55D}"/>
              </a:ext>
            </a:extLst>
          </p:cNvPr>
          <p:cNvSpPr/>
          <p:nvPr/>
        </p:nvSpPr>
        <p:spPr>
          <a:xfrm>
            <a:off x="9368859" y="3561253"/>
            <a:ext cx="1717481" cy="2215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chemeClr val="tx1"/>
                </a:solidFill>
                <a:effectLst/>
                <a:uLnTx/>
                <a:uFillTx/>
                <a:latin typeface="Arial"/>
                <a:ea typeface="微软雅黑"/>
                <a:cs typeface="+mn-cs"/>
              </a:rPr>
              <a:t>Coming Soon</a:t>
            </a:r>
          </a:p>
        </p:txBody>
      </p:sp>
    </p:spTree>
    <p:extLst>
      <p:ext uri="{BB962C8B-B14F-4D97-AF65-F5344CB8AC3E}">
        <p14:creationId xmlns:p14="http://schemas.microsoft.com/office/powerpoint/2010/main" val="130841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15DC-B329-3FA6-DE79-6A4841E4785A}"/>
            </a:ext>
          </a:extLst>
        </p:cNvPr>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42DEF16-BA98-95B6-ADFA-75180CB60166}"/>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日期占位符 4">
            <a:extLst>
              <a:ext uri="{FF2B5EF4-FFF2-40B4-BE49-F238E27FC236}">
                <a16:creationId xmlns:a16="http://schemas.microsoft.com/office/drawing/2014/main" id="{56AF97D1-6E09-FF2D-3B32-41B75DB5E345}"/>
              </a:ext>
            </a:extLst>
          </p:cNvPr>
          <p:cNvSpPr>
            <a:spLocks noGrp="1"/>
          </p:cNvSpPr>
          <p:nvPr>
            <p:ph type="dt" idx="15"/>
          </p:nvPr>
        </p:nvSpPr>
        <p:spPr/>
        <p:txBody>
          <a:bodyPr/>
          <a:lstStyle/>
          <a:p>
            <a:r>
              <a:rPr lang="en-US" altLang="zh-CN"/>
              <a:t>November 2024</a:t>
            </a:r>
            <a:endParaRPr lang="en-GB" dirty="0"/>
          </a:p>
        </p:txBody>
      </p:sp>
      <p:sp>
        <p:nvSpPr>
          <p:cNvPr id="6" name="灯片编号占位符 3">
            <a:extLst>
              <a:ext uri="{FF2B5EF4-FFF2-40B4-BE49-F238E27FC236}">
                <a16:creationId xmlns:a16="http://schemas.microsoft.com/office/drawing/2014/main" id="{99CD087C-E18A-8C97-4DF4-6B7EE114E4B5}"/>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21</a:t>
            </a:fld>
            <a:endParaRPr lang="en-GB" dirty="0"/>
          </a:p>
        </p:txBody>
      </p:sp>
      <p:sp>
        <p:nvSpPr>
          <p:cNvPr id="7" name="日期占位符 4">
            <a:extLst>
              <a:ext uri="{FF2B5EF4-FFF2-40B4-BE49-F238E27FC236}">
                <a16:creationId xmlns:a16="http://schemas.microsoft.com/office/drawing/2014/main" id="{9527FD7B-8DCF-3032-0BED-B6D13CE59DE5}"/>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a:t>November 2024</a:t>
            </a:r>
            <a:endParaRPr lang="en-GB" dirty="0"/>
          </a:p>
        </p:txBody>
      </p:sp>
      <p:sp>
        <p:nvSpPr>
          <p:cNvPr id="8" name="文本框 7">
            <a:extLst>
              <a:ext uri="{FF2B5EF4-FFF2-40B4-BE49-F238E27FC236}">
                <a16:creationId xmlns:a16="http://schemas.microsoft.com/office/drawing/2014/main" id="{86F9C229-6C4E-4E60-7490-8CFD28CF9C23}"/>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endParaRPr>
          </a:p>
        </p:txBody>
      </p:sp>
      <p:sp>
        <p:nvSpPr>
          <p:cNvPr id="9" name="文本框 8">
            <a:extLst>
              <a:ext uri="{FF2B5EF4-FFF2-40B4-BE49-F238E27FC236}">
                <a16:creationId xmlns:a16="http://schemas.microsoft.com/office/drawing/2014/main" id="{13CCA208-16D7-E763-4439-F38D6F427FC8}"/>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10" name="文本框 9">
            <a:extLst>
              <a:ext uri="{FF2B5EF4-FFF2-40B4-BE49-F238E27FC236}">
                <a16:creationId xmlns:a16="http://schemas.microsoft.com/office/drawing/2014/main" id="{959272AF-0FC4-CDDB-D2E5-9A525F6730C3}"/>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11" name="矩形 10">
            <a:extLst>
              <a:ext uri="{FF2B5EF4-FFF2-40B4-BE49-F238E27FC236}">
                <a16:creationId xmlns:a16="http://schemas.microsoft.com/office/drawing/2014/main" id="{7527DD53-84DC-7BC1-2938-A4F5DB50FE79}"/>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10D79563-7A72-DBC3-BCF1-E6576E01F038}"/>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0C43B21A-9CA0-E396-7E90-057FA771DE9B}"/>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C35189C1-02F2-FADF-9288-BF3B4B241E2F}"/>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5" name="矩形 14">
            <a:extLst>
              <a:ext uri="{FF2B5EF4-FFF2-40B4-BE49-F238E27FC236}">
                <a16:creationId xmlns:a16="http://schemas.microsoft.com/office/drawing/2014/main" id="{6D95114F-53AC-0C07-86E0-AE2CE66E211F}"/>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2" name="文本框 1">
            <a:extLst>
              <a:ext uri="{FF2B5EF4-FFF2-40B4-BE49-F238E27FC236}">
                <a16:creationId xmlns:a16="http://schemas.microsoft.com/office/drawing/2014/main" id="{BFE3CB7B-CFB5-9F4E-ABCC-185E0480F016}"/>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06730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765FB26-2596-09F8-190D-89DFE6B84DD1}"/>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日期占位符 4">
            <a:extLst>
              <a:ext uri="{FF2B5EF4-FFF2-40B4-BE49-F238E27FC236}">
                <a16:creationId xmlns:a16="http://schemas.microsoft.com/office/drawing/2014/main" id="{6CBB8840-13F9-907E-BF49-5B6D64C9F1C2}"/>
              </a:ext>
            </a:extLst>
          </p:cNvPr>
          <p:cNvSpPr>
            <a:spLocks noGrp="1"/>
          </p:cNvSpPr>
          <p:nvPr>
            <p:ph type="dt" idx="15"/>
          </p:nvPr>
        </p:nvSpPr>
        <p:spPr/>
        <p:txBody>
          <a:bodyPr/>
          <a:lstStyle/>
          <a:p>
            <a:r>
              <a:rPr lang="en-US" altLang="zh-CN"/>
              <a:t>November 2024</a:t>
            </a:r>
            <a:endParaRPr lang="en-GB" dirty="0"/>
          </a:p>
        </p:txBody>
      </p:sp>
      <p:sp>
        <p:nvSpPr>
          <p:cNvPr id="7" name="矩形 6">
            <a:extLst>
              <a:ext uri="{FF2B5EF4-FFF2-40B4-BE49-F238E27FC236}">
                <a16:creationId xmlns:a16="http://schemas.microsoft.com/office/drawing/2014/main" id="{6BE41CDE-DFC7-6509-4FA2-90468ECF9BEF}"/>
              </a:ext>
            </a:extLst>
          </p:cNvPr>
          <p:cNvSpPr/>
          <p:nvPr/>
        </p:nvSpPr>
        <p:spPr>
          <a:xfrm>
            <a:off x="750520" y="479758"/>
            <a:ext cx="5088252" cy="728276"/>
          </a:xfrm>
          <a:prstGeom prst="rect">
            <a:avLst/>
          </a:prstGeom>
        </p:spPr>
        <p:txBody>
          <a:bodyPr wrap="non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sym typeface="+mn-ea"/>
              </a:rPr>
              <a:t>WAA Demonstration &amp; Pilot Project</a:t>
            </a:r>
          </a:p>
        </p:txBody>
      </p:sp>
      <p:pic>
        <p:nvPicPr>
          <p:cNvPr id="8" name="图片 7">
            <a:extLst>
              <a:ext uri="{FF2B5EF4-FFF2-40B4-BE49-F238E27FC236}">
                <a16:creationId xmlns:a16="http://schemas.microsoft.com/office/drawing/2014/main" id="{D68336BB-AC17-7758-EF40-97E0779C9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211" y="1313006"/>
            <a:ext cx="2736202" cy="2051751"/>
          </a:xfrm>
          <a:prstGeom prst="rect">
            <a:avLst/>
          </a:prstGeom>
          <a:ln>
            <a:solidFill>
              <a:srgbClr val="FFC000"/>
            </a:solidFill>
          </a:ln>
          <a:effectLst>
            <a:softEdge rad="112500"/>
          </a:effectLst>
        </p:spPr>
      </p:pic>
      <p:sp>
        <p:nvSpPr>
          <p:cNvPr id="9" name="文本框 8">
            <a:extLst>
              <a:ext uri="{FF2B5EF4-FFF2-40B4-BE49-F238E27FC236}">
                <a16:creationId xmlns:a16="http://schemas.microsoft.com/office/drawing/2014/main" id="{6775D94E-0712-7F35-D1BD-9AE77A752762}"/>
              </a:ext>
            </a:extLst>
          </p:cNvPr>
          <p:cNvSpPr txBox="1"/>
          <p:nvPr/>
        </p:nvSpPr>
        <p:spPr>
          <a:xfrm>
            <a:off x="286438" y="3493243"/>
            <a:ext cx="52440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Pilot Project at China Telecom</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10" name="图片 9">
            <a:extLst>
              <a:ext uri="{FF2B5EF4-FFF2-40B4-BE49-F238E27FC236}">
                <a16:creationId xmlns:a16="http://schemas.microsoft.com/office/drawing/2014/main" id="{03A6B05B-5066-B369-F244-B6754DA101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080"/>
          <a:stretch>
            <a:fillRect/>
          </a:stretch>
        </p:blipFill>
        <p:spPr>
          <a:xfrm>
            <a:off x="4834577" y="1334806"/>
            <a:ext cx="3522275" cy="2163669"/>
          </a:xfrm>
          <a:prstGeom prst="rect">
            <a:avLst/>
          </a:prstGeom>
          <a:ln>
            <a:noFill/>
          </a:ln>
          <a:effectLst>
            <a:softEdge rad="112500"/>
          </a:effectLst>
        </p:spPr>
      </p:pic>
      <p:pic>
        <p:nvPicPr>
          <p:cNvPr id="11" name="图片 10">
            <a:extLst>
              <a:ext uri="{FF2B5EF4-FFF2-40B4-BE49-F238E27FC236}">
                <a16:creationId xmlns:a16="http://schemas.microsoft.com/office/drawing/2014/main" id="{9258345E-A975-8829-0C96-2D4040D39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179" y="1334806"/>
            <a:ext cx="2885455" cy="2163669"/>
          </a:xfrm>
          <a:prstGeom prst="rect">
            <a:avLst/>
          </a:prstGeom>
          <a:ln>
            <a:noFill/>
          </a:ln>
          <a:effectLst>
            <a:softEdge rad="112500"/>
          </a:effectLst>
        </p:spPr>
      </p:pic>
      <p:sp>
        <p:nvSpPr>
          <p:cNvPr id="12" name="文本框 11">
            <a:extLst>
              <a:ext uri="{FF2B5EF4-FFF2-40B4-BE49-F238E27FC236}">
                <a16:creationId xmlns:a16="http://schemas.microsoft.com/office/drawing/2014/main" id="{3763B266-00BC-0B77-2C47-67A1F3A40628}"/>
              </a:ext>
            </a:extLst>
          </p:cNvPr>
          <p:cNvSpPr txBox="1"/>
          <p:nvPr/>
        </p:nvSpPr>
        <p:spPr>
          <a:xfrm>
            <a:off x="5530467" y="3550384"/>
            <a:ext cx="49686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Demonstration Functions</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13" name="图片 12">
            <a:extLst>
              <a:ext uri="{FF2B5EF4-FFF2-40B4-BE49-F238E27FC236}">
                <a16:creationId xmlns:a16="http://schemas.microsoft.com/office/drawing/2014/main" id="{1079DE7C-B92D-C7E9-7B7E-D513F2931D57}"/>
              </a:ext>
            </a:extLst>
          </p:cNvPr>
          <p:cNvPicPr>
            <a:picLocks noChangeAspect="1"/>
          </p:cNvPicPr>
          <p:nvPr/>
        </p:nvPicPr>
        <p:blipFill>
          <a:blip r:embed="rId5"/>
          <a:stretch>
            <a:fillRect/>
          </a:stretch>
        </p:blipFill>
        <p:spPr>
          <a:xfrm>
            <a:off x="7324389" y="4010878"/>
            <a:ext cx="3780518" cy="2071108"/>
          </a:xfrm>
          <a:prstGeom prst="rect">
            <a:avLst/>
          </a:prstGeom>
        </p:spPr>
      </p:pic>
      <p:sp>
        <p:nvSpPr>
          <p:cNvPr id="14" name="文本框 13">
            <a:extLst>
              <a:ext uri="{FF2B5EF4-FFF2-40B4-BE49-F238E27FC236}">
                <a16:creationId xmlns:a16="http://schemas.microsoft.com/office/drawing/2014/main" id="{5AFC87F6-3BE4-66F1-2A8A-F8F63DFBBECC}"/>
              </a:ext>
            </a:extLst>
          </p:cNvPr>
          <p:cNvSpPr txBox="1"/>
          <p:nvPr/>
        </p:nvSpPr>
        <p:spPr>
          <a:xfrm>
            <a:off x="7324389" y="6076364"/>
            <a:ext cx="38632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Experience Platform</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pic>
        <p:nvPicPr>
          <p:cNvPr id="15" name="图片 14">
            <a:extLst>
              <a:ext uri="{FF2B5EF4-FFF2-40B4-BE49-F238E27FC236}">
                <a16:creationId xmlns:a16="http://schemas.microsoft.com/office/drawing/2014/main" id="{AD458FCC-89DA-B717-4345-2B65D2F64C90}"/>
              </a:ext>
            </a:extLst>
          </p:cNvPr>
          <p:cNvPicPr>
            <a:picLocks noChangeAspect="1"/>
          </p:cNvPicPr>
          <p:nvPr/>
        </p:nvPicPr>
        <p:blipFill>
          <a:blip r:embed="rId6"/>
          <a:stretch>
            <a:fillRect/>
          </a:stretch>
        </p:blipFill>
        <p:spPr>
          <a:xfrm>
            <a:off x="3770968" y="4010878"/>
            <a:ext cx="3356623" cy="2071108"/>
          </a:xfrm>
          <a:prstGeom prst="rect">
            <a:avLst/>
          </a:prstGeom>
        </p:spPr>
      </p:pic>
      <p:sp>
        <p:nvSpPr>
          <p:cNvPr id="16" name="文本框 15">
            <a:extLst>
              <a:ext uri="{FF2B5EF4-FFF2-40B4-BE49-F238E27FC236}">
                <a16:creationId xmlns:a16="http://schemas.microsoft.com/office/drawing/2014/main" id="{BDCEADE6-9FC0-799D-7194-0DB6699B90A4}"/>
              </a:ext>
            </a:extLst>
          </p:cNvPr>
          <p:cNvSpPr txBox="1"/>
          <p:nvPr/>
        </p:nvSpPr>
        <p:spPr>
          <a:xfrm>
            <a:off x="4419600" y="6076364"/>
            <a:ext cx="24016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Implementing Plan </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7" name="文本框 16">
            <a:extLst>
              <a:ext uri="{FF2B5EF4-FFF2-40B4-BE49-F238E27FC236}">
                <a16:creationId xmlns:a16="http://schemas.microsoft.com/office/drawing/2014/main" id="{B1BC0AD2-CA4B-39F2-3CC7-6288FB30E13A}"/>
              </a:ext>
            </a:extLst>
          </p:cNvPr>
          <p:cNvSpPr txBox="1"/>
          <p:nvPr/>
        </p:nvSpPr>
        <p:spPr>
          <a:xfrm>
            <a:off x="483568" y="3919716"/>
            <a:ext cx="2897437" cy="25429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Large-scale demonstration application in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Shenzhen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Xiamen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Macao</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9" name="文本框 18">
            <a:extLst>
              <a:ext uri="{FF2B5EF4-FFF2-40B4-BE49-F238E27FC236}">
                <a16:creationId xmlns:a16="http://schemas.microsoft.com/office/drawing/2014/main" id="{2EDE76D0-94FC-C2E0-E38E-CBD6C897325F}"/>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372656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38F1F72-ADB0-6257-B475-2596FAB869CE}"/>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日期占位符 4">
            <a:extLst>
              <a:ext uri="{FF2B5EF4-FFF2-40B4-BE49-F238E27FC236}">
                <a16:creationId xmlns:a16="http://schemas.microsoft.com/office/drawing/2014/main" id="{11F76125-9F8F-52B9-D3F0-FE7B8F7ECB47}"/>
              </a:ext>
            </a:extLst>
          </p:cNvPr>
          <p:cNvSpPr>
            <a:spLocks noGrp="1"/>
          </p:cNvSpPr>
          <p:nvPr>
            <p:ph type="dt" idx="15"/>
          </p:nvPr>
        </p:nvSpPr>
        <p:spPr/>
        <p:txBody>
          <a:bodyPr/>
          <a:lstStyle/>
          <a:p>
            <a:r>
              <a:rPr lang="en-US" altLang="zh-CN"/>
              <a:t>November 2024</a:t>
            </a:r>
            <a:endParaRPr lang="en-GB" dirty="0"/>
          </a:p>
        </p:txBody>
      </p:sp>
      <p:pic>
        <p:nvPicPr>
          <p:cNvPr id="6" name="图片 5" descr="GAqSpe">
            <a:extLst>
              <a:ext uri="{FF2B5EF4-FFF2-40B4-BE49-F238E27FC236}">
                <a16:creationId xmlns:a16="http://schemas.microsoft.com/office/drawing/2014/main" id="{004ECC98-E1E9-EEF1-0B48-D147F38C759F}"/>
              </a:ext>
            </a:extLst>
          </p:cNvPr>
          <p:cNvPicPr>
            <a:picLocks noChangeAspect="1"/>
          </p:cNvPicPr>
          <p:nvPr/>
        </p:nvPicPr>
        <p:blipFill>
          <a:blip r:embed="rId2">
            <a:lum bright="-12000"/>
          </a:blip>
          <a:stretch>
            <a:fillRect/>
          </a:stretch>
        </p:blipFill>
        <p:spPr>
          <a:xfrm>
            <a:off x="4056247" y="2329326"/>
            <a:ext cx="6100609" cy="2956744"/>
          </a:xfrm>
          <a:prstGeom prst="rect">
            <a:avLst/>
          </a:prstGeom>
        </p:spPr>
      </p:pic>
      <p:sp>
        <p:nvSpPr>
          <p:cNvPr id="7" name="文本框 43">
            <a:extLst>
              <a:ext uri="{FF2B5EF4-FFF2-40B4-BE49-F238E27FC236}">
                <a16:creationId xmlns:a16="http://schemas.microsoft.com/office/drawing/2014/main" id="{C33FC8C0-4597-ABB1-560E-548E1511120C}"/>
              </a:ext>
            </a:extLst>
          </p:cNvPr>
          <p:cNvSpPr txBox="1"/>
          <p:nvPr/>
        </p:nvSpPr>
        <p:spPr>
          <a:xfrm>
            <a:off x="680720" y="5085080"/>
            <a:ext cx="3373755" cy="7056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latin typeface="Palatino Linotype" panose="02040502050505030304" pitchFamily="18" charset="0"/>
                <a:ea typeface="微软雅黑" panose="020B0503020204020204" charset="-122"/>
                <a:cs typeface="+mn-ea"/>
                <a:sym typeface="Arial" panose="020B0604020202020204" pitchFamily="34" charset="0"/>
              </a:rPr>
              <a:t>yanghe@waa-alliance.org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effectLst/>
                <a:uLnTx/>
                <a:uFillTx/>
                <a:latin typeface="Palatino Linotype" panose="02040502050505030304" pitchFamily="18" charset="0"/>
                <a:ea typeface="微软雅黑" panose="020B0503020204020204" charset="-122"/>
                <a:cs typeface="+mn-ea"/>
                <a:sym typeface="Arial" panose="020B0604020202020204" pitchFamily="34" charset="0"/>
              </a:rPr>
              <a:t>www.waa-alliance.org</a:t>
            </a:r>
          </a:p>
        </p:txBody>
      </p:sp>
      <p:pic>
        <p:nvPicPr>
          <p:cNvPr id="8" name="Picture 2" descr="E:\2023年3月30日-\秘书处工作\2.联盟资料\WAA运营资料\WAA公众号\WAA公众号二维码.jpg">
            <a:extLst>
              <a:ext uri="{FF2B5EF4-FFF2-40B4-BE49-F238E27FC236}">
                <a16:creationId xmlns:a16="http://schemas.microsoft.com/office/drawing/2014/main" id="{2C5239E1-E23D-C348-D3F9-FE60051108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70" y="3208020"/>
            <a:ext cx="1813560" cy="181356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16566DA0-A313-569F-3F49-C7634C7A6303}"/>
              </a:ext>
            </a:extLst>
          </p:cNvPr>
          <p:cNvSpPr txBox="1"/>
          <p:nvPr/>
        </p:nvSpPr>
        <p:spPr>
          <a:xfrm>
            <a:off x="680720" y="2495737"/>
            <a:ext cx="4064000" cy="3683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Welcome to </a:t>
            </a: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contact</a:t>
            </a: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 us!</a:t>
            </a:r>
          </a:p>
        </p:txBody>
      </p:sp>
      <p:sp>
        <p:nvSpPr>
          <p:cNvPr id="10" name="矩形 9">
            <a:extLst>
              <a:ext uri="{FF2B5EF4-FFF2-40B4-BE49-F238E27FC236}">
                <a16:creationId xmlns:a16="http://schemas.microsoft.com/office/drawing/2014/main" id="{DBAC3EBD-5970-8F78-3D99-D40E5E213818}"/>
              </a:ext>
            </a:extLst>
          </p:cNvPr>
          <p:cNvSpPr/>
          <p:nvPr/>
        </p:nvSpPr>
        <p:spPr>
          <a:xfrm>
            <a:off x="615474" y="1311255"/>
            <a:ext cx="2546282" cy="46166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900" cmpd="sng">
                  <a:noFill/>
                  <a:prstDash val="solid"/>
                </a:ln>
                <a:solidFill>
                  <a:schemeClr val="tx1"/>
                </a:solidFill>
                <a:effectLst/>
                <a:uLnTx/>
                <a:uFillTx/>
                <a:latin typeface="Palatino Linotype" panose="02040502050505030304" pitchFamily="18" charset="0"/>
                <a:ea typeface="MS Mincho" panose="02020609040205080304" pitchFamily="49" charset="-128"/>
                <a:cs typeface="Arial" panose="020B0604020202020204" pitchFamily="34" charset="0"/>
              </a:rPr>
              <a:t>THANK YOU</a:t>
            </a:r>
            <a:r>
              <a:rPr kumimoji="0" lang="zh-CN" altLang="en-US" sz="2400" b="1" i="0" u="none" strike="noStrike" kern="1200" cap="none" spc="0" normalizeH="0" baseline="0" noProof="0" dirty="0">
                <a:ln w="900" cmpd="sng">
                  <a:noFill/>
                  <a:prstDash val="solid"/>
                </a:ln>
                <a:solidFill>
                  <a:schemeClr val="tx1"/>
                </a:solidFill>
                <a:effectLst/>
                <a:uLnTx/>
                <a:uFillTx/>
                <a:latin typeface="Palatino Linotype" panose="02040502050505030304" pitchFamily="18" charset="0"/>
                <a:ea typeface="MS Mincho" panose="02020609040205080304" pitchFamily="49" charset="-128"/>
                <a:cs typeface="Arial" panose="020B0604020202020204" pitchFamily="34" charset="0"/>
              </a:rPr>
              <a:t>！</a:t>
            </a:r>
            <a:endParaRPr kumimoji="0" lang="en-US" altLang="zh-CN" sz="2400" b="1" i="0" u="none" strike="noStrike" kern="1200" cap="none" spc="0" normalizeH="0" baseline="0" noProof="0" dirty="0">
              <a:ln w="900" cmpd="sng">
                <a:noFill/>
                <a:prstDash val="solid"/>
              </a:ln>
              <a:solidFill>
                <a:schemeClr val="tx1"/>
              </a:solidFill>
              <a:effectLst/>
              <a:uLnTx/>
              <a:uFillTx/>
              <a:latin typeface="Palatino Linotype" panose="02040502050505030304" pitchFamily="18" charset="0"/>
              <a:ea typeface="MS Mincho" panose="02020609040205080304" pitchFamily="49" charset="-128"/>
              <a:cs typeface="Arial" panose="020B0604020202020204" pitchFamily="34" charset="0"/>
            </a:endParaRPr>
          </a:p>
        </p:txBody>
      </p:sp>
      <p:sp>
        <p:nvSpPr>
          <p:cNvPr id="11" name="矩形 10">
            <a:extLst>
              <a:ext uri="{FF2B5EF4-FFF2-40B4-BE49-F238E27FC236}">
                <a16:creationId xmlns:a16="http://schemas.microsoft.com/office/drawing/2014/main" id="{8EDF9688-F904-B547-0C07-9B2D83692515}"/>
              </a:ext>
            </a:extLst>
          </p:cNvPr>
          <p:cNvSpPr/>
          <p:nvPr/>
        </p:nvSpPr>
        <p:spPr>
          <a:xfrm>
            <a:off x="7582989" y="826987"/>
            <a:ext cx="4108268" cy="14302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Global </a:t>
            </a: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C</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hallenges, </a:t>
            </a:r>
            <a:endPar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G</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lobal </a:t>
            </a: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O</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pportunities, </a:t>
            </a:r>
            <a:endPar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G</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lobal </a:t>
            </a:r>
            <a:r>
              <a:rPr kumimoji="0" lang="en-US" altLang="zh-CN"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Collaboration</a:t>
            </a:r>
            <a:r>
              <a:rPr kumimoji="0" lang="zh-CN" altLang="en-US" sz="2000" b="1" i="0" u="none" strike="noStrike" kern="1200" cap="none" spc="0" normalizeH="0" baseline="0" noProof="0" dirty="0">
                <a:ln>
                  <a:noFill/>
                </a:ln>
                <a:solidFill>
                  <a:schemeClr val="accent6">
                    <a:lumMod val="50000"/>
                  </a:schemeClr>
                </a:solidFill>
                <a:effectLst/>
                <a:uLnTx/>
                <a:uFillTx/>
                <a:latin typeface="Palatino Linotype" panose="02040502050505030304" pitchFamily="18" charset="0"/>
                <a:ea typeface="微软雅黑"/>
              </a:rPr>
              <a:t>!</a:t>
            </a:r>
          </a:p>
        </p:txBody>
      </p:sp>
      <p:sp>
        <p:nvSpPr>
          <p:cNvPr id="12" name="文本框 11">
            <a:extLst>
              <a:ext uri="{FF2B5EF4-FFF2-40B4-BE49-F238E27FC236}">
                <a16:creationId xmlns:a16="http://schemas.microsoft.com/office/drawing/2014/main" id="{D91104C2-B226-3CB5-F914-5D114C591BA0}"/>
              </a:ext>
            </a:extLst>
          </p:cNvPr>
          <p:cNvSpPr txBox="1"/>
          <p:nvPr/>
        </p:nvSpPr>
        <p:spPr>
          <a:xfrm>
            <a:off x="3200400" y="5437901"/>
            <a:ext cx="8343900" cy="50687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WAA is willing to establish the liaison relationship with IEEE 802.11 WG</a:t>
            </a:r>
            <a:endPar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15" name="文本框 14">
            <a:extLst>
              <a:ext uri="{FF2B5EF4-FFF2-40B4-BE49-F238E27FC236}">
                <a16:creationId xmlns:a16="http://schemas.microsoft.com/office/drawing/2014/main" id="{8687B1A8-3141-56CB-AE32-5895E3CA03FB}"/>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24417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BF4DC0F-854D-22D9-265A-1E5ECCB7EE8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日期占位符 4">
            <a:extLst>
              <a:ext uri="{FF2B5EF4-FFF2-40B4-BE49-F238E27FC236}">
                <a16:creationId xmlns:a16="http://schemas.microsoft.com/office/drawing/2014/main" id="{F2CCA71D-3B0E-8123-B0BC-2D86521D32B7}"/>
              </a:ext>
            </a:extLst>
          </p:cNvPr>
          <p:cNvSpPr>
            <a:spLocks noGrp="1"/>
          </p:cNvSpPr>
          <p:nvPr>
            <p:ph type="dt" idx="15"/>
          </p:nvPr>
        </p:nvSpPr>
        <p:spPr/>
        <p:txBody>
          <a:bodyPr/>
          <a:lstStyle/>
          <a:p>
            <a:r>
              <a:rPr lang="en-US" altLang="zh-CN"/>
              <a:t>November 2024</a:t>
            </a:r>
            <a:endParaRPr lang="en-GB" dirty="0"/>
          </a:p>
        </p:txBody>
      </p:sp>
      <p:sp>
        <p:nvSpPr>
          <p:cNvPr id="7" name="文本框 6">
            <a:extLst>
              <a:ext uri="{FF2B5EF4-FFF2-40B4-BE49-F238E27FC236}">
                <a16:creationId xmlns:a16="http://schemas.microsoft.com/office/drawing/2014/main" id="{F98EA0BE-15FE-D823-9CA5-8CBA1C77691E}"/>
              </a:ext>
            </a:extLst>
          </p:cNvPr>
          <p:cNvSpPr txBox="1"/>
          <p:nvPr/>
        </p:nvSpPr>
        <p:spPr>
          <a:xfrm>
            <a:off x="809287" y="712307"/>
            <a:ext cx="42351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Who we are?</a:t>
            </a:r>
            <a:endParaRPr kumimoji="0" lang="zh-CN" altLang="en-US" sz="32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grpSp>
        <p:nvGrpSpPr>
          <p:cNvPr id="8" name="组合 7">
            <a:extLst>
              <a:ext uri="{FF2B5EF4-FFF2-40B4-BE49-F238E27FC236}">
                <a16:creationId xmlns:a16="http://schemas.microsoft.com/office/drawing/2014/main" id="{431C17D1-845E-6F32-ADDB-C35D6F9D581F}"/>
              </a:ext>
            </a:extLst>
          </p:cNvPr>
          <p:cNvGrpSpPr/>
          <p:nvPr/>
        </p:nvGrpSpPr>
        <p:grpSpPr>
          <a:xfrm>
            <a:off x="3934765" y="1045200"/>
            <a:ext cx="7001099" cy="2072380"/>
            <a:chOff x="2251117" y="1905856"/>
            <a:chExt cx="7001099" cy="2072380"/>
          </a:xfrm>
        </p:grpSpPr>
        <p:grpSp>
          <p:nvGrpSpPr>
            <p:cNvPr id="9" name="组合 8">
              <a:extLst>
                <a:ext uri="{FF2B5EF4-FFF2-40B4-BE49-F238E27FC236}">
                  <a16:creationId xmlns:a16="http://schemas.microsoft.com/office/drawing/2014/main" id="{3C1A7390-987C-F2D2-B70E-223F80B9B73D}"/>
                </a:ext>
              </a:extLst>
            </p:cNvPr>
            <p:cNvGrpSpPr/>
            <p:nvPr/>
          </p:nvGrpSpPr>
          <p:grpSpPr>
            <a:xfrm>
              <a:off x="4612727" y="1905856"/>
              <a:ext cx="2277879" cy="2068529"/>
              <a:chOff x="4989194" y="1925954"/>
              <a:chExt cx="2277879" cy="2068529"/>
            </a:xfrm>
          </p:grpSpPr>
          <p:sp>
            <p:nvSpPr>
              <p:cNvPr id="22" name="椭圆 21">
                <a:extLst>
                  <a:ext uri="{FF2B5EF4-FFF2-40B4-BE49-F238E27FC236}">
                    <a16:creationId xmlns:a16="http://schemas.microsoft.com/office/drawing/2014/main" id="{429EF2D5-BD4A-93DA-44AF-C516BC8446CB}"/>
                  </a:ext>
                </a:extLst>
              </p:cNvPr>
              <p:cNvSpPr/>
              <p:nvPr/>
            </p:nvSpPr>
            <p:spPr bwMode="auto">
              <a:xfrm>
                <a:off x="4989194" y="1925954"/>
                <a:ext cx="2277879" cy="2068529"/>
              </a:xfrm>
              <a:prstGeom prst="ellipse">
                <a:avLst/>
              </a:prstGeom>
              <a:solidFill>
                <a:srgbClr val="49BD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23" name="文本框 22">
                <a:extLst>
                  <a:ext uri="{FF2B5EF4-FFF2-40B4-BE49-F238E27FC236}">
                    <a16:creationId xmlns:a16="http://schemas.microsoft.com/office/drawing/2014/main" id="{EB10CA56-5770-E9AF-0C37-9C1E9CA27FD5}"/>
                  </a:ext>
                </a:extLst>
              </p:cNvPr>
              <p:cNvSpPr txBox="1"/>
              <p:nvPr>
                <p:custDataLst>
                  <p:tags r:id="rId7"/>
                </p:custDataLst>
              </p:nvPr>
            </p:nvSpPr>
            <p:spPr>
              <a:xfrm>
                <a:off x="5236805" y="2431058"/>
                <a:ext cx="1160780"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9</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月</a:t>
                </a: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日</a:t>
                </a:r>
              </a:p>
            </p:txBody>
          </p:sp>
          <p:grpSp>
            <p:nvGrpSpPr>
              <p:cNvPr id="24" name="组合 23">
                <a:extLst>
                  <a:ext uri="{FF2B5EF4-FFF2-40B4-BE49-F238E27FC236}">
                    <a16:creationId xmlns:a16="http://schemas.microsoft.com/office/drawing/2014/main" id="{D3C611A8-6F6E-90BF-EA3A-74D95E1F2E61}"/>
                  </a:ext>
                </a:extLst>
              </p:cNvPr>
              <p:cNvGrpSpPr/>
              <p:nvPr/>
            </p:nvGrpSpPr>
            <p:grpSpPr>
              <a:xfrm>
                <a:off x="5236804" y="2213888"/>
                <a:ext cx="1789637" cy="1484961"/>
                <a:chOff x="5345" y="6231"/>
                <a:chExt cx="1828" cy="1701"/>
              </a:xfrm>
            </p:grpSpPr>
            <p:sp>
              <p:nvSpPr>
                <p:cNvPr id="25" name="椭圆 24">
                  <a:extLst>
                    <a:ext uri="{FF2B5EF4-FFF2-40B4-BE49-F238E27FC236}">
                      <a16:creationId xmlns:a16="http://schemas.microsoft.com/office/drawing/2014/main" id="{5768173B-E2B2-CF7B-C413-B7BE6BA04F30}"/>
                    </a:ext>
                  </a:extLst>
                </p:cNvPr>
                <p:cNvSpPr/>
                <p:nvPr>
                  <p:custDataLst>
                    <p:tags r:id="rId8"/>
                  </p:custDataLst>
                </p:nvPr>
              </p:nvSpPr>
              <p:spPr>
                <a:xfrm>
                  <a:off x="5409" y="6231"/>
                  <a:ext cx="1701" cy="1701"/>
                </a:xfrm>
                <a:prstGeom prst="ellipse">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26" name="文本框 25">
                  <a:extLst>
                    <a:ext uri="{FF2B5EF4-FFF2-40B4-BE49-F238E27FC236}">
                      <a16:creationId xmlns:a16="http://schemas.microsoft.com/office/drawing/2014/main" id="{7203EAF5-D8D2-B073-DD32-6647A5C9A1A2}"/>
                    </a:ext>
                  </a:extLst>
                </p:cNvPr>
                <p:cNvSpPr txBox="1"/>
                <p:nvPr>
                  <p:custDataLst>
                    <p:tags r:id="rId9"/>
                  </p:custDataLst>
                </p:nvPr>
              </p:nvSpPr>
              <p:spPr>
                <a:xfrm>
                  <a:off x="5345" y="6573"/>
                  <a:ext cx="1828" cy="10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Registered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in China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endPar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endParaRPr>
                </a:p>
              </p:txBody>
            </p:sp>
          </p:grpSp>
        </p:grpSp>
        <p:grpSp>
          <p:nvGrpSpPr>
            <p:cNvPr id="10" name="组合 9">
              <a:extLst>
                <a:ext uri="{FF2B5EF4-FFF2-40B4-BE49-F238E27FC236}">
                  <a16:creationId xmlns:a16="http://schemas.microsoft.com/office/drawing/2014/main" id="{37EC66A9-F823-E3C1-813C-F80BA4ED6C41}"/>
                </a:ext>
              </a:extLst>
            </p:cNvPr>
            <p:cNvGrpSpPr/>
            <p:nvPr/>
          </p:nvGrpSpPr>
          <p:grpSpPr>
            <a:xfrm>
              <a:off x="6974337" y="1909706"/>
              <a:ext cx="2277879" cy="2068529"/>
              <a:chOff x="4989194" y="1925954"/>
              <a:chExt cx="2277879" cy="2068529"/>
            </a:xfrm>
          </p:grpSpPr>
          <p:sp>
            <p:nvSpPr>
              <p:cNvPr id="17" name="椭圆 16">
                <a:extLst>
                  <a:ext uri="{FF2B5EF4-FFF2-40B4-BE49-F238E27FC236}">
                    <a16:creationId xmlns:a16="http://schemas.microsoft.com/office/drawing/2014/main" id="{21818E53-7600-CC5E-49F6-EAE01AF075A3}"/>
                  </a:ext>
                </a:extLst>
              </p:cNvPr>
              <p:cNvSpPr/>
              <p:nvPr/>
            </p:nvSpPr>
            <p:spPr bwMode="auto">
              <a:xfrm>
                <a:off x="4989194" y="1925954"/>
                <a:ext cx="2277879" cy="2068529"/>
              </a:xfrm>
              <a:prstGeom prst="ellipse">
                <a:avLst/>
              </a:prstGeom>
              <a:solidFill>
                <a:srgbClr val="49BD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18" name="文本框 17">
                <a:extLst>
                  <a:ext uri="{FF2B5EF4-FFF2-40B4-BE49-F238E27FC236}">
                    <a16:creationId xmlns:a16="http://schemas.microsoft.com/office/drawing/2014/main" id="{EA716F80-6511-2E27-65B9-35F34DDAD695}"/>
                  </a:ext>
                </a:extLst>
              </p:cNvPr>
              <p:cNvSpPr txBox="1"/>
              <p:nvPr>
                <p:custDataLst>
                  <p:tags r:id="rId4"/>
                </p:custDataLst>
              </p:nvPr>
            </p:nvSpPr>
            <p:spPr>
              <a:xfrm>
                <a:off x="5236805" y="2431058"/>
                <a:ext cx="1160780"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9</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月</a:t>
                </a: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日</a:t>
                </a:r>
              </a:p>
            </p:txBody>
          </p:sp>
          <p:grpSp>
            <p:nvGrpSpPr>
              <p:cNvPr id="19" name="组合 18">
                <a:extLst>
                  <a:ext uri="{FF2B5EF4-FFF2-40B4-BE49-F238E27FC236}">
                    <a16:creationId xmlns:a16="http://schemas.microsoft.com/office/drawing/2014/main" id="{887F1903-5535-C232-3A1E-3D724195A476}"/>
                  </a:ext>
                </a:extLst>
              </p:cNvPr>
              <p:cNvGrpSpPr/>
              <p:nvPr/>
            </p:nvGrpSpPr>
            <p:grpSpPr>
              <a:xfrm>
                <a:off x="5259321" y="2213888"/>
                <a:ext cx="1789637" cy="1484961"/>
                <a:chOff x="5368" y="6231"/>
                <a:chExt cx="1828" cy="1701"/>
              </a:xfrm>
            </p:grpSpPr>
            <p:sp>
              <p:nvSpPr>
                <p:cNvPr id="20" name="椭圆 19">
                  <a:extLst>
                    <a:ext uri="{FF2B5EF4-FFF2-40B4-BE49-F238E27FC236}">
                      <a16:creationId xmlns:a16="http://schemas.microsoft.com/office/drawing/2014/main" id="{3F0A1484-FA4A-EA16-1889-0C032A9ADEBC}"/>
                    </a:ext>
                  </a:extLst>
                </p:cNvPr>
                <p:cNvSpPr/>
                <p:nvPr>
                  <p:custDataLst>
                    <p:tags r:id="rId5"/>
                  </p:custDataLst>
                </p:nvPr>
              </p:nvSpPr>
              <p:spPr>
                <a:xfrm>
                  <a:off x="5409" y="6231"/>
                  <a:ext cx="1701" cy="1701"/>
                </a:xfrm>
                <a:prstGeom prst="ellipse">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21" name="文本框 20">
                  <a:extLst>
                    <a:ext uri="{FF2B5EF4-FFF2-40B4-BE49-F238E27FC236}">
                      <a16:creationId xmlns:a16="http://schemas.microsoft.com/office/drawing/2014/main" id="{020DC777-E44D-7531-E17B-07BC9E55C17B}"/>
                    </a:ext>
                  </a:extLst>
                </p:cNvPr>
                <p:cNvSpPr txBox="1"/>
                <p:nvPr>
                  <p:custDataLst>
                    <p:tags r:id="rId6"/>
                  </p:custDataLst>
                </p:nvPr>
              </p:nvSpPr>
              <p:spPr>
                <a:xfrm>
                  <a:off x="5368" y="6679"/>
                  <a:ext cx="1828" cy="7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Formed by Global WLAN Stakeholders</a:t>
                  </a:r>
                  <a:endPar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endParaRPr>
                </a:p>
              </p:txBody>
            </p:sp>
          </p:grpSp>
        </p:grpSp>
        <p:grpSp>
          <p:nvGrpSpPr>
            <p:cNvPr id="11" name="组合 10">
              <a:extLst>
                <a:ext uri="{FF2B5EF4-FFF2-40B4-BE49-F238E27FC236}">
                  <a16:creationId xmlns:a16="http://schemas.microsoft.com/office/drawing/2014/main" id="{EA8EDE9D-DE67-DEBD-D247-F70CE1443197}"/>
                </a:ext>
              </a:extLst>
            </p:cNvPr>
            <p:cNvGrpSpPr/>
            <p:nvPr/>
          </p:nvGrpSpPr>
          <p:grpSpPr>
            <a:xfrm>
              <a:off x="2251117" y="1909707"/>
              <a:ext cx="2277879" cy="2068529"/>
              <a:chOff x="4989194" y="1925954"/>
              <a:chExt cx="2277879" cy="2068529"/>
            </a:xfrm>
          </p:grpSpPr>
          <p:sp>
            <p:nvSpPr>
              <p:cNvPr id="12" name="椭圆 11">
                <a:extLst>
                  <a:ext uri="{FF2B5EF4-FFF2-40B4-BE49-F238E27FC236}">
                    <a16:creationId xmlns:a16="http://schemas.microsoft.com/office/drawing/2014/main" id="{9F50E2AC-1AD4-91CB-C7C0-DFA7B10FD13C}"/>
                  </a:ext>
                </a:extLst>
              </p:cNvPr>
              <p:cNvSpPr/>
              <p:nvPr/>
            </p:nvSpPr>
            <p:spPr bwMode="auto">
              <a:xfrm>
                <a:off x="4989194" y="1925954"/>
                <a:ext cx="2277879" cy="2068529"/>
              </a:xfrm>
              <a:prstGeom prst="ellipse">
                <a:avLst/>
              </a:prstGeom>
              <a:solidFill>
                <a:srgbClr val="49BD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13" name="文本框 12">
                <a:extLst>
                  <a:ext uri="{FF2B5EF4-FFF2-40B4-BE49-F238E27FC236}">
                    <a16:creationId xmlns:a16="http://schemas.microsoft.com/office/drawing/2014/main" id="{5D7CCD4E-2F04-972E-8B1D-9AE74F36E86D}"/>
                  </a:ext>
                </a:extLst>
              </p:cNvPr>
              <p:cNvSpPr txBox="1"/>
              <p:nvPr>
                <p:custDataLst>
                  <p:tags r:id="rId1"/>
                </p:custDataLst>
              </p:nvPr>
            </p:nvSpPr>
            <p:spPr>
              <a:xfrm>
                <a:off x="5236805" y="2431058"/>
                <a:ext cx="1160780"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2022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9</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月</a:t>
                </a: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22</a:t>
                </a:r>
                <a:r>
                  <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日</a:t>
                </a:r>
              </a:p>
            </p:txBody>
          </p:sp>
          <p:grpSp>
            <p:nvGrpSpPr>
              <p:cNvPr id="14" name="组合 13">
                <a:extLst>
                  <a:ext uri="{FF2B5EF4-FFF2-40B4-BE49-F238E27FC236}">
                    <a16:creationId xmlns:a16="http://schemas.microsoft.com/office/drawing/2014/main" id="{B5918934-D9BB-22C1-2DFE-66CACDDF2732}"/>
                  </a:ext>
                </a:extLst>
              </p:cNvPr>
              <p:cNvGrpSpPr/>
              <p:nvPr/>
            </p:nvGrpSpPr>
            <p:grpSpPr>
              <a:xfrm>
                <a:off x="5222119" y="2213888"/>
                <a:ext cx="1789637" cy="1484961"/>
                <a:chOff x="5330" y="6231"/>
                <a:chExt cx="1828" cy="1701"/>
              </a:xfrm>
            </p:grpSpPr>
            <p:sp>
              <p:nvSpPr>
                <p:cNvPr id="15" name="椭圆 14">
                  <a:extLst>
                    <a:ext uri="{FF2B5EF4-FFF2-40B4-BE49-F238E27FC236}">
                      <a16:creationId xmlns:a16="http://schemas.microsoft.com/office/drawing/2014/main" id="{87DA2B23-3123-6035-D29E-809A94FBEA61}"/>
                    </a:ext>
                  </a:extLst>
                </p:cNvPr>
                <p:cNvSpPr/>
                <p:nvPr>
                  <p:custDataLst>
                    <p:tags r:id="rId2"/>
                  </p:custDataLst>
                </p:nvPr>
              </p:nvSpPr>
              <p:spPr>
                <a:xfrm>
                  <a:off x="5409" y="6231"/>
                  <a:ext cx="1701" cy="1701"/>
                </a:xfrm>
                <a:prstGeom prst="ellipse">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gency FB" panose="020B0503020202020204" pitchFamily="34" charset="0"/>
                    <a:ea typeface="微软雅黑"/>
                    <a:cs typeface="+mn-cs"/>
                  </a:endParaRPr>
                </a:p>
              </p:txBody>
            </p:sp>
            <p:sp>
              <p:nvSpPr>
                <p:cNvPr id="16" name="文本框 15">
                  <a:extLst>
                    <a:ext uri="{FF2B5EF4-FFF2-40B4-BE49-F238E27FC236}">
                      <a16:creationId xmlns:a16="http://schemas.microsoft.com/office/drawing/2014/main" id="{7CF5A461-9592-A010-4F5F-0854BA145F37}"/>
                    </a:ext>
                  </a:extLst>
                </p:cNvPr>
                <p:cNvSpPr txBox="1"/>
                <p:nvPr>
                  <p:custDataLst>
                    <p:tags r:id="rId3"/>
                  </p:custDataLst>
                </p:nvPr>
              </p:nvSpPr>
              <p:spPr>
                <a:xfrm>
                  <a:off x="5330" y="6743"/>
                  <a:ext cx="1828" cy="7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Non-Profit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rPr>
                    <a:t>NGO</a:t>
                  </a:r>
                  <a:endParaRPr kumimoji="0" lang="zh-CN" altLang="en-US" sz="1800" b="1" i="0" u="none" strike="noStrike" kern="1200" cap="none" spc="0" normalizeH="0" baseline="0" noProof="0" dirty="0">
                    <a:ln>
                      <a:noFill/>
                    </a:ln>
                    <a:solidFill>
                      <a:schemeClr val="tx1"/>
                    </a:solidFill>
                    <a:effectLst/>
                    <a:uLnTx/>
                    <a:uFillTx/>
                    <a:latin typeface="Agency FB" panose="020B0503020202020204" pitchFamily="34" charset="0"/>
                    <a:ea typeface="微软雅黑" panose="020B0503020204020204" charset="-122"/>
                    <a:cs typeface="+mn-cs"/>
                  </a:endParaRPr>
                </a:p>
              </p:txBody>
            </p:sp>
          </p:grpSp>
        </p:grpSp>
      </p:grpSp>
      <p:sp>
        <p:nvSpPr>
          <p:cNvPr id="27" name="文本框 26">
            <a:extLst>
              <a:ext uri="{FF2B5EF4-FFF2-40B4-BE49-F238E27FC236}">
                <a16:creationId xmlns:a16="http://schemas.microsoft.com/office/drawing/2014/main" id="{5A7999D5-EB86-B992-17F1-AF15799E29FC}"/>
              </a:ext>
            </a:extLst>
          </p:cNvPr>
          <p:cNvSpPr txBox="1"/>
          <p:nvPr/>
        </p:nvSpPr>
        <p:spPr>
          <a:xfrm>
            <a:off x="916119" y="5479031"/>
            <a:ext cx="111017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We are willing to represent </a:t>
            </a:r>
            <a:r>
              <a:rPr lang="en-US" altLang="zh-CN" sz="2000" dirty="0">
                <a:solidFill>
                  <a:schemeClr val="tx1"/>
                </a:solidFill>
                <a:latin typeface="Palatino Linotype" panose="02040502050505030304" pitchFamily="18" charset="0"/>
                <a:ea typeface="微软雅黑"/>
              </a:rPr>
              <a:t>and</a:t>
            </a:r>
            <a:r>
              <a:rPr lang="zh-CN" altLang="en-US" sz="2000" dirty="0">
                <a:solidFill>
                  <a:schemeClr val="tx1"/>
                </a:solidFill>
                <a:latin typeface="Palatino Linotype" panose="02040502050505030304" pitchFamily="18" charset="0"/>
                <a:ea typeface="微软雅黑"/>
              </a:rPr>
              <a:t> </a:t>
            </a:r>
            <a:r>
              <a:rPr lang="en-US" altLang="zh-CN" sz="2000" dirty="0">
                <a:solidFill>
                  <a:schemeClr val="tx1"/>
                </a:solidFill>
                <a:latin typeface="Palatino Linotype" panose="02040502050505030304" pitchFamily="18" charset="0"/>
                <a:ea typeface="微软雅黑"/>
              </a:rPr>
              <a:t>transfer</a:t>
            </a:r>
            <a:r>
              <a:rPr lang="zh-CN" altLang="en-US" sz="2000" dirty="0">
                <a:solidFill>
                  <a:schemeClr val="tx1"/>
                </a:solidFill>
                <a:latin typeface="Palatino Linotype" panose="02040502050505030304" pitchFamily="18" charset="0"/>
                <a:ea typeface="微软雅黑"/>
              </a:rPr>
              <a:t> </a:t>
            </a: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the Voice of the WLAN industry.</a:t>
            </a:r>
            <a:endPar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28" name="文本框 27">
            <a:extLst>
              <a:ext uri="{FF2B5EF4-FFF2-40B4-BE49-F238E27FC236}">
                <a16:creationId xmlns:a16="http://schemas.microsoft.com/office/drawing/2014/main" id="{E9B34DC1-5C1C-4CA6-4E25-18E094E5D898}"/>
              </a:ext>
            </a:extLst>
          </p:cNvPr>
          <p:cNvSpPr txBox="1"/>
          <p:nvPr/>
        </p:nvSpPr>
        <p:spPr>
          <a:xfrm>
            <a:off x="818147" y="4397441"/>
            <a:ext cx="1036808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a:r>
            <a:r>
              <a:rPr kumimoji="0" lang="en-US" altLang="zh-CN"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To promote the healthy and sustainable development of the world WLAN industry, and build up the best WLAN application experience. </a:t>
            </a:r>
            <a:r>
              <a:rPr kumimoji="0" lang="zh-CN" altLang="en-US" sz="20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t>
            </a:r>
          </a:p>
        </p:txBody>
      </p:sp>
      <p:sp>
        <p:nvSpPr>
          <p:cNvPr id="29" name="文本框 28">
            <a:extLst>
              <a:ext uri="{FF2B5EF4-FFF2-40B4-BE49-F238E27FC236}">
                <a16:creationId xmlns:a16="http://schemas.microsoft.com/office/drawing/2014/main" id="{F2C9E9FB-BB8B-3DE0-8089-F39B2A8BF220}"/>
              </a:ext>
            </a:extLst>
          </p:cNvPr>
          <p:cNvSpPr txBox="1"/>
          <p:nvPr/>
        </p:nvSpPr>
        <p:spPr>
          <a:xfrm>
            <a:off x="818147" y="3571095"/>
            <a:ext cx="83378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and our Vision and Mission is</a:t>
            </a:r>
            <a:endParaRPr kumimoji="0" lang="zh-CN" altLang="en-US"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1" name="文本框 30">
            <a:extLst>
              <a:ext uri="{FF2B5EF4-FFF2-40B4-BE49-F238E27FC236}">
                <a16:creationId xmlns:a16="http://schemas.microsoft.com/office/drawing/2014/main" id="{3EDA9E20-DCA8-B35A-AE14-CDD71E5142CF}"/>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56165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2D712B6-B815-569A-9480-3852230D694F}"/>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日期占位符 4">
            <a:extLst>
              <a:ext uri="{FF2B5EF4-FFF2-40B4-BE49-F238E27FC236}">
                <a16:creationId xmlns:a16="http://schemas.microsoft.com/office/drawing/2014/main" id="{2907111B-3DB0-46CE-A373-B343E061F0CB}"/>
              </a:ext>
            </a:extLst>
          </p:cNvPr>
          <p:cNvSpPr>
            <a:spLocks noGrp="1"/>
          </p:cNvSpPr>
          <p:nvPr>
            <p:ph type="dt" idx="15"/>
          </p:nvPr>
        </p:nvSpPr>
        <p:spPr/>
        <p:txBody>
          <a:bodyPr/>
          <a:lstStyle/>
          <a:p>
            <a:r>
              <a:rPr lang="en-US" altLang="zh-CN"/>
              <a:t>November 2024</a:t>
            </a:r>
            <a:endParaRPr lang="en-GB" dirty="0"/>
          </a:p>
        </p:txBody>
      </p:sp>
      <p:sp>
        <p:nvSpPr>
          <p:cNvPr id="6" name="TextBox 66">
            <a:extLst>
              <a:ext uri="{FF2B5EF4-FFF2-40B4-BE49-F238E27FC236}">
                <a16:creationId xmlns:a16="http://schemas.microsoft.com/office/drawing/2014/main" id="{057F3431-A0AE-0547-EFFD-CE80C8A03713}"/>
              </a:ext>
            </a:extLst>
          </p:cNvPr>
          <p:cNvSpPr txBox="1">
            <a:spLocks noChangeArrowheads="1"/>
          </p:cNvSpPr>
          <p:nvPr/>
        </p:nvSpPr>
        <p:spPr bwMode="auto">
          <a:xfrm>
            <a:off x="945817" y="4134091"/>
            <a:ext cx="2768599" cy="844142"/>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Higher s</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moothness</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f</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rame loss rate</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w</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ord skipping rate </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7" name="TextBox 88">
            <a:extLst>
              <a:ext uri="{FF2B5EF4-FFF2-40B4-BE49-F238E27FC236}">
                <a16:creationId xmlns:a16="http://schemas.microsoft.com/office/drawing/2014/main" id="{5B232FA8-0912-213C-98D8-918BA16721D5}"/>
              </a:ext>
            </a:extLst>
          </p:cNvPr>
          <p:cNvSpPr txBox="1">
            <a:spLocks noChangeArrowheads="1"/>
          </p:cNvSpPr>
          <p:nvPr/>
        </p:nvSpPr>
        <p:spPr bwMode="auto">
          <a:xfrm>
            <a:off x="3817924" y="4134091"/>
            <a:ext cx="2377498" cy="1361206"/>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d</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elay</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j</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itter</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Higher throughput</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Larger n</a:t>
            </a: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umber of connections</a:t>
            </a:r>
          </a:p>
        </p:txBody>
      </p:sp>
      <p:sp>
        <p:nvSpPr>
          <p:cNvPr id="8" name="TextBox 89">
            <a:extLst>
              <a:ext uri="{FF2B5EF4-FFF2-40B4-BE49-F238E27FC236}">
                <a16:creationId xmlns:a16="http://schemas.microsoft.com/office/drawing/2014/main" id="{C66930BF-DAA2-B42A-3ECD-1334516D630A}"/>
              </a:ext>
            </a:extLst>
          </p:cNvPr>
          <p:cNvSpPr txBox="1">
            <a:spLocks noChangeArrowheads="1"/>
          </p:cNvSpPr>
          <p:nvPr/>
        </p:nvSpPr>
        <p:spPr bwMode="auto">
          <a:xfrm>
            <a:off x="6203561" y="4134091"/>
            <a:ext cx="2399782" cy="1102674"/>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Password-free login</a:t>
            </a:r>
            <a:endParaRPr kumimoji="0" lang="en-US" altLang="zh-CN" sz="1400" b="0" i="0" u="none" strike="noStrike" kern="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Seamless roaming</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Fault self-healing</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Smart operations</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9" name="TextBox 90">
            <a:extLst>
              <a:ext uri="{FF2B5EF4-FFF2-40B4-BE49-F238E27FC236}">
                <a16:creationId xmlns:a16="http://schemas.microsoft.com/office/drawing/2014/main" id="{4546C258-2F61-9276-FBA8-53D904D3F3FA}"/>
              </a:ext>
            </a:extLst>
          </p:cNvPr>
          <p:cNvSpPr txBox="1">
            <a:spLocks noChangeArrowheads="1"/>
          </p:cNvSpPr>
          <p:nvPr/>
        </p:nvSpPr>
        <p:spPr bwMode="auto">
          <a:xfrm>
            <a:off x="8772368" y="4134091"/>
            <a:ext cx="3100646" cy="1885196"/>
          </a:xfrm>
          <a:prstGeom prst="rect">
            <a:avLst/>
          </a:prstGeom>
          <a:noFill/>
          <a:ln w="9525">
            <a:noFill/>
            <a:miter lim="800000"/>
          </a:ln>
        </p:spPr>
        <p:txBody>
          <a:bodyPr wrap="square">
            <a:spAutoFit/>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Higher security and intelligence</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ea"/>
              <a:sym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Faster connection, access, and networking speeds</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ea"/>
              <a:sym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Stronger WLAN integration</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ea"/>
              <a:sym typeface="Arial" panose="020B0604020202020204" pitchFamily="34" charset="0"/>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Lower power consumption, delay, and costs</a:t>
            </a:r>
            <a:endPar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rPr>
              <a:t>Innovation inputs such as AI</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10" name="同心圆 2">
            <a:extLst>
              <a:ext uri="{FF2B5EF4-FFF2-40B4-BE49-F238E27FC236}">
                <a16:creationId xmlns:a16="http://schemas.microsoft.com/office/drawing/2014/main" id="{8F7E3E0C-9F00-13AC-0DDF-E6A3F911540F}"/>
              </a:ext>
            </a:extLst>
          </p:cNvPr>
          <p:cNvSpPr/>
          <p:nvPr>
            <p:custDataLst>
              <p:tags r:id="rId1"/>
            </p:custDataLst>
          </p:nvPr>
        </p:nvSpPr>
        <p:spPr>
          <a:xfrm>
            <a:off x="59783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1" name="同心圆 3">
            <a:extLst>
              <a:ext uri="{FF2B5EF4-FFF2-40B4-BE49-F238E27FC236}">
                <a16:creationId xmlns:a16="http://schemas.microsoft.com/office/drawing/2014/main" id="{EE54A7AF-D297-F432-9D55-B6739025B93A}"/>
              </a:ext>
            </a:extLst>
          </p:cNvPr>
          <p:cNvSpPr/>
          <p:nvPr>
            <p:custDataLst>
              <p:tags r:id="rId2"/>
            </p:custDataLst>
          </p:nvPr>
        </p:nvSpPr>
        <p:spPr>
          <a:xfrm rot="10800000">
            <a:off x="325975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2" name="同心圆 4">
            <a:extLst>
              <a:ext uri="{FF2B5EF4-FFF2-40B4-BE49-F238E27FC236}">
                <a16:creationId xmlns:a16="http://schemas.microsoft.com/office/drawing/2014/main" id="{1A820032-4E86-E016-0021-A68660F6BF1C}"/>
              </a:ext>
            </a:extLst>
          </p:cNvPr>
          <p:cNvSpPr/>
          <p:nvPr>
            <p:custDataLst>
              <p:tags r:id="rId3"/>
            </p:custDataLst>
          </p:nvPr>
        </p:nvSpPr>
        <p:spPr>
          <a:xfrm>
            <a:off x="591913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3" name="同心圆 5">
            <a:extLst>
              <a:ext uri="{FF2B5EF4-FFF2-40B4-BE49-F238E27FC236}">
                <a16:creationId xmlns:a16="http://schemas.microsoft.com/office/drawing/2014/main" id="{09661349-1D1C-8CEB-D5CD-A64563A67B00}"/>
              </a:ext>
            </a:extLst>
          </p:cNvPr>
          <p:cNvSpPr/>
          <p:nvPr>
            <p:custDataLst>
              <p:tags r:id="rId4"/>
            </p:custDataLst>
          </p:nvPr>
        </p:nvSpPr>
        <p:spPr>
          <a:xfrm rot="10800000">
            <a:off x="8581059" y="1299511"/>
            <a:ext cx="2768600" cy="2768600"/>
          </a:xfrm>
          <a:prstGeom prst="donut">
            <a:avLst>
              <a:gd name="adj" fmla="val 3959"/>
            </a:avLst>
          </a:prstGeom>
          <a:solidFill>
            <a:srgbClr val="49BD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4" name="任意多边形 6">
            <a:extLst>
              <a:ext uri="{FF2B5EF4-FFF2-40B4-BE49-F238E27FC236}">
                <a16:creationId xmlns:a16="http://schemas.microsoft.com/office/drawing/2014/main" id="{5F144C38-57ED-BB2F-F745-79F7CD2F103D}"/>
              </a:ext>
            </a:extLst>
          </p:cNvPr>
          <p:cNvSpPr/>
          <p:nvPr>
            <p:custDataLst>
              <p:tags r:id="rId5"/>
            </p:custDataLst>
          </p:nvPr>
        </p:nvSpPr>
        <p:spPr>
          <a:xfrm>
            <a:off x="597839" y="1299511"/>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5" name="任意多边形 7">
            <a:extLst>
              <a:ext uri="{FF2B5EF4-FFF2-40B4-BE49-F238E27FC236}">
                <a16:creationId xmlns:a16="http://schemas.microsoft.com/office/drawing/2014/main" id="{10512A7E-25B6-9355-6131-3E0E10970A52}"/>
              </a:ext>
            </a:extLst>
          </p:cNvPr>
          <p:cNvSpPr/>
          <p:nvPr>
            <p:custDataLst>
              <p:tags r:id="rId6"/>
            </p:custDataLst>
          </p:nvPr>
        </p:nvSpPr>
        <p:spPr>
          <a:xfrm>
            <a:off x="5919139" y="1299511"/>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6" name="任意多边形 8">
            <a:extLst>
              <a:ext uri="{FF2B5EF4-FFF2-40B4-BE49-F238E27FC236}">
                <a16:creationId xmlns:a16="http://schemas.microsoft.com/office/drawing/2014/main" id="{C6AE713C-9BBF-452E-20F1-EFD7621E717A}"/>
              </a:ext>
            </a:extLst>
          </p:cNvPr>
          <p:cNvSpPr/>
          <p:nvPr>
            <p:custDataLst>
              <p:tags r:id="rId7"/>
            </p:custDataLst>
          </p:nvPr>
        </p:nvSpPr>
        <p:spPr>
          <a:xfrm rot="10800000">
            <a:off x="8581059" y="2683176"/>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7" name="任意多边形 9">
            <a:extLst>
              <a:ext uri="{FF2B5EF4-FFF2-40B4-BE49-F238E27FC236}">
                <a16:creationId xmlns:a16="http://schemas.microsoft.com/office/drawing/2014/main" id="{74EC7B4A-6CEB-CD51-AF3A-35E83979358A}"/>
              </a:ext>
            </a:extLst>
          </p:cNvPr>
          <p:cNvSpPr/>
          <p:nvPr>
            <p:custDataLst>
              <p:tags r:id="rId8"/>
            </p:custDataLst>
          </p:nvPr>
        </p:nvSpPr>
        <p:spPr>
          <a:xfrm rot="10800000">
            <a:off x="3259759" y="2683176"/>
            <a:ext cx="2768600" cy="1384935"/>
          </a:xfrm>
          <a:custGeom>
            <a:avLst/>
            <a:gdLst>
              <a:gd name="connsiteX0" fmla="*/ 1498386 w 2996772"/>
              <a:gd name="connsiteY0" fmla="*/ 0 h 1499172"/>
              <a:gd name="connsiteX1" fmla="*/ 2996772 w 2996772"/>
              <a:gd name="connsiteY1" fmla="*/ 1498386 h 1499172"/>
              <a:gd name="connsiteX2" fmla="*/ 2996733 w 2996772"/>
              <a:gd name="connsiteY2" fmla="*/ 1499172 h 1499172"/>
              <a:gd name="connsiteX3" fmla="*/ 2878051 w 2996772"/>
              <a:gd name="connsiteY3" fmla="*/ 1499172 h 1499172"/>
              <a:gd name="connsiteX4" fmla="*/ 2878130 w 2996772"/>
              <a:gd name="connsiteY4" fmla="*/ 1498386 h 1499172"/>
              <a:gd name="connsiteX5" fmla="*/ 1498386 w 2996772"/>
              <a:gd name="connsiteY5" fmla="*/ 118642 h 1499172"/>
              <a:gd name="connsiteX6" fmla="*/ 118642 w 2996772"/>
              <a:gd name="connsiteY6" fmla="*/ 1498386 h 1499172"/>
              <a:gd name="connsiteX7" fmla="*/ 118721 w 2996772"/>
              <a:gd name="connsiteY7" fmla="*/ 1499172 h 1499172"/>
              <a:gd name="connsiteX8" fmla="*/ 40 w 2996772"/>
              <a:gd name="connsiteY8" fmla="*/ 1499172 h 1499172"/>
              <a:gd name="connsiteX9" fmla="*/ 0 w 2996772"/>
              <a:gd name="connsiteY9" fmla="*/ 1498386 h 1499172"/>
              <a:gd name="connsiteX10" fmla="*/ 1498386 w 2996772"/>
              <a:gd name="connsiteY10" fmla="*/ 0 h 149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6772" h="1499172">
                <a:moveTo>
                  <a:pt x="1498386" y="0"/>
                </a:moveTo>
                <a:cubicBezTo>
                  <a:pt x="2325922" y="0"/>
                  <a:pt x="2996772" y="670850"/>
                  <a:pt x="2996772" y="1498386"/>
                </a:cubicBezTo>
                <a:lnTo>
                  <a:pt x="2996733" y="1499172"/>
                </a:lnTo>
                <a:lnTo>
                  <a:pt x="2878051" y="1499172"/>
                </a:lnTo>
                <a:lnTo>
                  <a:pt x="2878130" y="1498386"/>
                </a:lnTo>
                <a:cubicBezTo>
                  <a:pt x="2878130" y="736374"/>
                  <a:pt x="2260398" y="118642"/>
                  <a:pt x="1498386" y="118642"/>
                </a:cubicBezTo>
                <a:cubicBezTo>
                  <a:pt x="736374" y="118642"/>
                  <a:pt x="118642" y="736374"/>
                  <a:pt x="118642" y="1498386"/>
                </a:cubicBezTo>
                <a:lnTo>
                  <a:pt x="118721" y="1499172"/>
                </a:lnTo>
                <a:lnTo>
                  <a:pt x="40" y="1499172"/>
                </a:lnTo>
                <a:lnTo>
                  <a:pt x="0" y="1498386"/>
                </a:lnTo>
                <a:cubicBezTo>
                  <a:pt x="0" y="670850"/>
                  <a:pt x="670850" y="0"/>
                  <a:pt x="1498386" y="0"/>
                </a:cubicBezTo>
                <a:close/>
              </a:path>
            </a:pathLst>
          </a:cu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chemeClr val="tx1"/>
              </a:solidFill>
              <a:effectLst/>
              <a:uLnTx/>
              <a:uFillTx/>
              <a:latin typeface="Palatino Linotype" panose="02040502050505030304" pitchFamily="18" charset="0"/>
              <a:ea typeface="阿里巴巴普惠体 M" panose="00020600040101010101" pitchFamily="18" charset="-122"/>
              <a:cs typeface="阿里巴巴普惠体 M" panose="00020600040101010101" pitchFamily="18" charset="-122"/>
            </a:endParaRPr>
          </a:p>
        </p:txBody>
      </p:sp>
      <p:sp>
        <p:nvSpPr>
          <p:cNvPr id="18" name="文本框 17">
            <a:extLst>
              <a:ext uri="{FF2B5EF4-FFF2-40B4-BE49-F238E27FC236}">
                <a16:creationId xmlns:a16="http://schemas.microsoft.com/office/drawing/2014/main" id="{B0DB3DCB-426F-D4B2-A8F6-4D8267D420CB}"/>
              </a:ext>
            </a:extLst>
          </p:cNvPr>
          <p:cNvSpPr txBox="1"/>
          <p:nvPr>
            <p:custDataLst>
              <p:tags r:id="rId9"/>
            </p:custDataLst>
          </p:nvPr>
        </p:nvSpPr>
        <p:spPr>
          <a:xfrm>
            <a:off x="716584" y="2718677"/>
            <a:ext cx="2514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Application experience</a:t>
            </a:r>
            <a:endParaRPr kumimoji="0" lang="zh-CN" altLang="en-US"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阿里巴巴普惠体 M" panose="00020600040101010101" pitchFamily="18" charset="-122"/>
              <a:sym typeface="+mn-ea"/>
            </a:endParaRPr>
          </a:p>
        </p:txBody>
      </p:sp>
      <p:sp>
        <p:nvSpPr>
          <p:cNvPr id="19" name="文本框 18">
            <a:extLst>
              <a:ext uri="{FF2B5EF4-FFF2-40B4-BE49-F238E27FC236}">
                <a16:creationId xmlns:a16="http://schemas.microsoft.com/office/drawing/2014/main" id="{CFC3B572-DB34-34DC-7BA1-2A4146BE944A}"/>
              </a:ext>
            </a:extLst>
          </p:cNvPr>
          <p:cNvSpPr txBox="1"/>
          <p:nvPr>
            <p:custDataLst>
              <p:tags r:id="rId10"/>
            </p:custDataLst>
          </p:nvPr>
        </p:nvSpPr>
        <p:spPr>
          <a:xfrm>
            <a:off x="3371519" y="2718677"/>
            <a:ext cx="25349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Interaction experience</a:t>
            </a:r>
          </a:p>
        </p:txBody>
      </p:sp>
      <p:sp>
        <p:nvSpPr>
          <p:cNvPr id="20" name="文本框 19">
            <a:extLst>
              <a:ext uri="{FF2B5EF4-FFF2-40B4-BE49-F238E27FC236}">
                <a16:creationId xmlns:a16="http://schemas.microsoft.com/office/drawing/2014/main" id="{2C51FD02-C6EE-0ECC-09CD-0D300E899C5A}"/>
              </a:ext>
            </a:extLst>
          </p:cNvPr>
          <p:cNvSpPr txBox="1"/>
          <p:nvPr>
            <p:custDataLst>
              <p:tags r:id="rId11"/>
            </p:custDataLst>
          </p:nvPr>
        </p:nvSpPr>
        <p:spPr>
          <a:xfrm>
            <a:off x="6056299" y="2718677"/>
            <a:ext cx="25038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Connection experience</a:t>
            </a:r>
          </a:p>
        </p:txBody>
      </p:sp>
      <p:sp>
        <p:nvSpPr>
          <p:cNvPr id="21" name="文本框 20">
            <a:extLst>
              <a:ext uri="{FF2B5EF4-FFF2-40B4-BE49-F238E27FC236}">
                <a16:creationId xmlns:a16="http://schemas.microsoft.com/office/drawing/2014/main" id="{D9359F35-482E-12B1-AE1A-F547D0FAB3B3}"/>
              </a:ext>
            </a:extLst>
          </p:cNvPr>
          <p:cNvSpPr txBox="1"/>
          <p:nvPr>
            <p:custDataLst>
              <p:tags r:id="rId12"/>
            </p:custDataLst>
          </p:nvPr>
        </p:nvSpPr>
        <p:spPr>
          <a:xfrm>
            <a:off x="8687104" y="2718677"/>
            <a:ext cx="25425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Technolog</a:t>
            </a:r>
            <a:r>
              <a:rPr kumimoji="0" lang="en-US"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y </a:t>
            </a:r>
            <a:r>
              <a:rPr kumimoji="0" sz="20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innovations</a:t>
            </a:r>
          </a:p>
        </p:txBody>
      </p:sp>
      <p:pic>
        <p:nvPicPr>
          <p:cNvPr id="22" name="图片 27" descr="8675194_ic_fluent_network_check_regular_icon">
            <a:extLst>
              <a:ext uri="{FF2B5EF4-FFF2-40B4-BE49-F238E27FC236}">
                <a16:creationId xmlns:a16="http://schemas.microsoft.com/office/drawing/2014/main" id="{CFD448A9-D96F-CFBB-398C-2C9C97DB807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42389" y="1740836"/>
            <a:ext cx="1080000" cy="1080000"/>
          </a:xfrm>
          <a:prstGeom prst="rect">
            <a:avLst/>
          </a:prstGeom>
        </p:spPr>
      </p:pic>
      <p:pic>
        <p:nvPicPr>
          <p:cNvPr id="23" name="图片 28" descr="8674556_ic_fluent_channel_share_regular_icon">
            <a:extLst>
              <a:ext uri="{FF2B5EF4-FFF2-40B4-BE49-F238E27FC236}">
                <a16:creationId xmlns:a16="http://schemas.microsoft.com/office/drawing/2014/main" id="{657544E7-CCB4-06F8-E9C1-B6506656072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69074" y="1723691"/>
            <a:ext cx="1080000" cy="1080000"/>
          </a:xfrm>
          <a:prstGeom prst="rect">
            <a:avLst/>
          </a:prstGeom>
        </p:spPr>
      </p:pic>
      <p:pic>
        <p:nvPicPr>
          <p:cNvPr id="24" name="图片 29" descr="8674878_ic_fluent_iot_regular_icon">
            <a:extLst>
              <a:ext uri="{FF2B5EF4-FFF2-40B4-BE49-F238E27FC236}">
                <a16:creationId xmlns:a16="http://schemas.microsoft.com/office/drawing/2014/main" id="{3A6C7675-72FF-3F88-7D24-B3136F0C760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35094" y="1740836"/>
            <a:ext cx="1080000" cy="1080000"/>
          </a:xfrm>
          <a:prstGeom prst="rect">
            <a:avLst/>
          </a:prstGeom>
        </p:spPr>
      </p:pic>
      <p:pic>
        <p:nvPicPr>
          <p:cNvPr id="25" name="图片 30" descr="8674873_ic_fluent_lightbulb_filament_regular_icon (1)">
            <a:extLst>
              <a:ext uri="{FF2B5EF4-FFF2-40B4-BE49-F238E27FC236}">
                <a16:creationId xmlns:a16="http://schemas.microsoft.com/office/drawing/2014/main" id="{37D791B8-0E48-798A-40BC-50B76A0CC55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417989" y="1674161"/>
            <a:ext cx="1080000" cy="1080000"/>
          </a:xfrm>
          <a:prstGeom prst="rect">
            <a:avLst/>
          </a:prstGeom>
        </p:spPr>
      </p:pic>
      <p:sp>
        <p:nvSpPr>
          <p:cNvPr id="26" name="文本框 25">
            <a:extLst>
              <a:ext uri="{FF2B5EF4-FFF2-40B4-BE49-F238E27FC236}">
                <a16:creationId xmlns:a16="http://schemas.microsoft.com/office/drawing/2014/main" id="{82D4A3C3-A4BD-4841-8EA4-92E8A6C93236}"/>
              </a:ext>
            </a:extLst>
          </p:cNvPr>
          <p:cNvSpPr txBox="1"/>
          <p:nvPr/>
        </p:nvSpPr>
        <p:spPr>
          <a:xfrm>
            <a:off x="1164259" y="3340401"/>
            <a:ext cx="145478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Optimal experiences</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27" name="文本框 26">
            <a:extLst>
              <a:ext uri="{FF2B5EF4-FFF2-40B4-BE49-F238E27FC236}">
                <a16:creationId xmlns:a16="http://schemas.microsoft.com/office/drawing/2014/main" id="{65AEFDFE-793D-8D0A-DF4D-1A95061A3EB7}"/>
              </a:ext>
            </a:extLst>
          </p:cNvPr>
          <p:cNvSpPr txBox="1"/>
          <p:nvPr/>
        </p:nvSpPr>
        <p:spPr>
          <a:xfrm>
            <a:off x="3874439" y="3340401"/>
            <a:ext cx="154432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Everything well connected</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28" name="文本框 27">
            <a:extLst>
              <a:ext uri="{FF2B5EF4-FFF2-40B4-BE49-F238E27FC236}">
                <a16:creationId xmlns:a16="http://schemas.microsoft.com/office/drawing/2014/main" id="{9AA564D9-5BE6-94D6-E6C3-AB9D8AC8204A}"/>
              </a:ext>
            </a:extLst>
          </p:cNvPr>
          <p:cNvSpPr txBox="1"/>
          <p:nvPr/>
        </p:nvSpPr>
        <p:spPr>
          <a:xfrm>
            <a:off x="6600494" y="3415217"/>
            <a:ext cx="1393190" cy="3067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Easy to use</a:t>
            </a:r>
            <a:endParaRPr kumimoji="0" lang="zh-CN"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panose="020B0503020204020204" charset="-122"/>
              <a:cs typeface="+mn-cs"/>
            </a:endParaRPr>
          </a:p>
        </p:txBody>
      </p:sp>
      <p:sp>
        <p:nvSpPr>
          <p:cNvPr id="29" name="文本框 28">
            <a:extLst>
              <a:ext uri="{FF2B5EF4-FFF2-40B4-BE49-F238E27FC236}">
                <a16:creationId xmlns:a16="http://schemas.microsoft.com/office/drawing/2014/main" id="{730D5177-C7A8-840D-12DA-C5D7260A1851}"/>
              </a:ext>
            </a:extLst>
          </p:cNvPr>
          <p:cNvSpPr txBox="1"/>
          <p:nvPr/>
        </p:nvSpPr>
        <p:spPr>
          <a:xfrm>
            <a:off x="9013436" y="3340401"/>
            <a:ext cx="198674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Leading in technology innovation</a:t>
            </a:r>
            <a:endParaRPr kumimoji="0" lang="en-US" altLang="en-US" sz="14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0" name="文本框 29">
            <a:extLst>
              <a:ext uri="{FF2B5EF4-FFF2-40B4-BE49-F238E27FC236}">
                <a16:creationId xmlns:a16="http://schemas.microsoft.com/office/drawing/2014/main" id="{C316145A-8257-4246-9324-B75AB005F92F}"/>
              </a:ext>
            </a:extLst>
          </p:cNvPr>
          <p:cNvSpPr txBox="1"/>
          <p:nvPr/>
        </p:nvSpPr>
        <p:spPr>
          <a:xfrm>
            <a:off x="656801" y="619780"/>
            <a:ext cx="66402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To achieve better WLAN experience</a:t>
            </a:r>
            <a:endParaRPr kumimoji="0" lang="zh-CN" altLang="en-US" sz="2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1" name="文本框 30">
            <a:extLst>
              <a:ext uri="{FF2B5EF4-FFF2-40B4-BE49-F238E27FC236}">
                <a16:creationId xmlns:a16="http://schemas.microsoft.com/office/drawing/2014/main" id="{04652EED-FB46-6467-890F-28904D14B93C}"/>
              </a:ext>
            </a:extLst>
          </p:cNvPr>
          <p:cNvSpPr txBox="1"/>
          <p:nvPr/>
        </p:nvSpPr>
        <p:spPr>
          <a:xfrm>
            <a:off x="744275" y="5641612"/>
            <a:ext cx="7908265" cy="646331"/>
          </a:xfrm>
          <a:prstGeom prst="rect">
            <a:avLst/>
          </a:prstGeom>
          <a:noFill/>
          <a:ln w="1905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Based on system-level solutions, work with network planners and operators to promote WLAN with better experience to more scenarios and industries.</a:t>
            </a:r>
            <a:r>
              <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 </a:t>
            </a: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  </a:t>
            </a:r>
            <a:endParaRPr kumimoji="0" lang="zh-CN" altLang="en-US"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sp>
        <p:nvSpPr>
          <p:cNvPr id="34" name="文本框 33">
            <a:extLst>
              <a:ext uri="{FF2B5EF4-FFF2-40B4-BE49-F238E27FC236}">
                <a16:creationId xmlns:a16="http://schemas.microsoft.com/office/drawing/2014/main" id="{EA56500D-6B24-2A18-B915-4F5972E11206}"/>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30481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6790906-4D4B-5624-A597-61318B4E6CDE}"/>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日期占位符 4">
            <a:extLst>
              <a:ext uri="{FF2B5EF4-FFF2-40B4-BE49-F238E27FC236}">
                <a16:creationId xmlns:a16="http://schemas.microsoft.com/office/drawing/2014/main" id="{0A16D4D6-6A7A-9630-243E-2F30F2F08614}"/>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A79AA7AB-2ECC-2946-E9AF-71B03E6F611A}"/>
              </a:ext>
            </a:extLst>
          </p:cNvPr>
          <p:cNvSpPr txBox="1"/>
          <p:nvPr/>
        </p:nvSpPr>
        <p:spPr>
          <a:xfrm>
            <a:off x="838200" y="692769"/>
            <a:ext cx="43352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About the WLAN &amp; other short range wireless Industry</a:t>
            </a:r>
            <a:endParaRPr kumimoji="0" lang="zh-CN" altLang="en-US"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endParaRPr>
          </a:p>
        </p:txBody>
      </p:sp>
      <p:grpSp>
        <p:nvGrpSpPr>
          <p:cNvPr id="7" name="组合 6">
            <a:extLst>
              <a:ext uri="{FF2B5EF4-FFF2-40B4-BE49-F238E27FC236}">
                <a16:creationId xmlns:a16="http://schemas.microsoft.com/office/drawing/2014/main" id="{9A364B68-0BF2-31B6-69A6-357ACA123A9C}"/>
              </a:ext>
            </a:extLst>
          </p:cNvPr>
          <p:cNvGrpSpPr/>
          <p:nvPr/>
        </p:nvGrpSpPr>
        <p:grpSpPr>
          <a:xfrm>
            <a:off x="508907" y="1270908"/>
            <a:ext cx="5510893" cy="5282292"/>
            <a:chOff x="390576" y="1158532"/>
            <a:chExt cx="5510893" cy="5282292"/>
          </a:xfrm>
        </p:grpSpPr>
        <p:grpSp>
          <p:nvGrpSpPr>
            <p:cNvPr id="8" name="组合 7">
              <a:extLst>
                <a:ext uri="{FF2B5EF4-FFF2-40B4-BE49-F238E27FC236}">
                  <a16:creationId xmlns:a16="http://schemas.microsoft.com/office/drawing/2014/main" id="{BE8EA3C0-4FC4-4113-9157-82B827560668}"/>
                </a:ext>
              </a:extLst>
            </p:cNvPr>
            <p:cNvGrpSpPr/>
            <p:nvPr/>
          </p:nvGrpSpPr>
          <p:grpSpPr>
            <a:xfrm>
              <a:off x="390576" y="1158532"/>
              <a:ext cx="5510893" cy="5282292"/>
              <a:chOff x="1698170" y="1249137"/>
              <a:chExt cx="5510893" cy="5282292"/>
            </a:xfrm>
          </p:grpSpPr>
          <p:sp>
            <p:nvSpPr>
              <p:cNvPr id="10" name="椭圆 9">
                <a:extLst>
                  <a:ext uri="{FF2B5EF4-FFF2-40B4-BE49-F238E27FC236}">
                    <a16:creationId xmlns:a16="http://schemas.microsoft.com/office/drawing/2014/main" id="{F36C4282-322C-335E-9239-7099A58E14FE}"/>
                  </a:ext>
                </a:extLst>
              </p:cNvPr>
              <p:cNvSpPr/>
              <p:nvPr/>
            </p:nvSpPr>
            <p:spPr>
              <a:xfrm>
                <a:off x="1698170" y="1249137"/>
                <a:ext cx="5510893" cy="528229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Arial"/>
                  <a:ea typeface="微软雅黑"/>
                  <a:cs typeface="+mn-cs"/>
                </a:endParaRPr>
              </a:p>
            </p:txBody>
          </p:sp>
          <p:sp>
            <p:nvSpPr>
              <p:cNvPr id="11" name="椭圆 10">
                <a:extLst>
                  <a:ext uri="{FF2B5EF4-FFF2-40B4-BE49-F238E27FC236}">
                    <a16:creationId xmlns:a16="http://schemas.microsoft.com/office/drawing/2014/main" id="{888984F4-1DD9-FA5C-625B-4921AA2EAEFF}"/>
                  </a:ext>
                </a:extLst>
              </p:cNvPr>
              <p:cNvSpPr/>
              <p:nvPr/>
            </p:nvSpPr>
            <p:spPr>
              <a:xfrm>
                <a:off x="2512634" y="1456596"/>
                <a:ext cx="2883000" cy="278572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Arial"/>
                    <a:ea typeface="微软雅黑"/>
                    <a:cs typeface="+mn-cs"/>
                  </a:rPr>
                  <a:t>Wi-Fi</a:t>
                </a:r>
                <a:endParaRPr kumimoji="0" lang="zh-CN" altLang="en-US" sz="32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2" name="椭圆 11">
                <a:extLst>
                  <a:ext uri="{FF2B5EF4-FFF2-40B4-BE49-F238E27FC236}">
                    <a16:creationId xmlns:a16="http://schemas.microsoft.com/office/drawing/2014/main" id="{31AA58BF-B25C-AE41-CC5F-85658ADD8E24}"/>
                  </a:ext>
                </a:extLst>
              </p:cNvPr>
              <p:cNvSpPr/>
              <p:nvPr/>
            </p:nvSpPr>
            <p:spPr>
              <a:xfrm>
                <a:off x="2310569" y="4557459"/>
                <a:ext cx="877779" cy="80697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bg1"/>
                    </a:solidFill>
                    <a:effectLst/>
                    <a:uLnTx/>
                    <a:uFillTx/>
                    <a:latin typeface="Arial"/>
                    <a:ea typeface="微软雅黑"/>
                    <a:cs typeface="+mn-cs"/>
                  </a:rPr>
                  <a:t>Blue-tooth</a:t>
                </a:r>
                <a:endParaRPr kumimoji="0" lang="zh-CN" altLang="en-US" sz="16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3" name="椭圆 12">
                <a:extLst>
                  <a:ext uri="{FF2B5EF4-FFF2-40B4-BE49-F238E27FC236}">
                    <a16:creationId xmlns:a16="http://schemas.microsoft.com/office/drawing/2014/main" id="{9EDD8A18-108A-E935-1228-5B210600CB1C}"/>
                  </a:ext>
                </a:extLst>
              </p:cNvPr>
              <p:cNvSpPr/>
              <p:nvPr/>
            </p:nvSpPr>
            <p:spPr>
              <a:xfrm>
                <a:off x="3304269" y="5166927"/>
                <a:ext cx="1167493" cy="115116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others</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4" name="椭圆 13">
                <a:extLst>
                  <a:ext uri="{FF2B5EF4-FFF2-40B4-BE49-F238E27FC236}">
                    <a16:creationId xmlns:a16="http://schemas.microsoft.com/office/drawing/2014/main" id="{5BBEC4D3-32D3-8D1B-F1C0-D7904686B35E}"/>
                  </a:ext>
                </a:extLst>
              </p:cNvPr>
              <p:cNvSpPr/>
              <p:nvPr/>
            </p:nvSpPr>
            <p:spPr>
              <a:xfrm>
                <a:off x="4228141" y="4188194"/>
                <a:ext cx="1134836" cy="113782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bg1"/>
                    </a:solidFill>
                    <a:effectLst/>
                    <a:uLnTx/>
                    <a:uFillTx/>
                    <a:latin typeface="Arial"/>
                    <a:ea typeface="微软雅黑"/>
                    <a:cs typeface="+mn-cs"/>
                  </a:rPr>
                  <a:t>Zigbee</a:t>
                </a:r>
                <a:endParaRPr kumimoji="0" lang="zh-CN" altLang="en-US" sz="16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5" name="椭圆 14">
                <a:extLst>
                  <a:ext uri="{FF2B5EF4-FFF2-40B4-BE49-F238E27FC236}">
                    <a16:creationId xmlns:a16="http://schemas.microsoft.com/office/drawing/2014/main" id="{46BE094E-55DB-7EE6-0FFB-829615E32EC1}"/>
                  </a:ext>
                </a:extLst>
              </p:cNvPr>
              <p:cNvSpPr/>
              <p:nvPr/>
            </p:nvSpPr>
            <p:spPr>
              <a:xfrm>
                <a:off x="5581879" y="3499886"/>
                <a:ext cx="1196187" cy="112667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UWB</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sp>
            <p:nvSpPr>
              <p:cNvPr id="16" name="椭圆 15">
                <a:extLst>
                  <a:ext uri="{FF2B5EF4-FFF2-40B4-BE49-F238E27FC236}">
                    <a16:creationId xmlns:a16="http://schemas.microsoft.com/office/drawing/2014/main" id="{76198183-42F7-9226-294B-E4A470BA1659}"/>
                  </a:ext>
                </a:extLst>
              </p:cNvPr>
              <p:cNvSpPr/>
              <p:nvPr/>
            </p:nvSpPr>
            <p:spPr>
              <a:xfrm>
                <a:off x="5395634" y="4777946"/>
                <a:ext cx="1039587" cy="10450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NFC</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grpSp>
        <p:sp>
          <p:nvSpPr>
            <p:cNvPr id="9" name="椭圆 8">
              <a:extLst>
                <a:ext uri="{FF2B5EF4-FFF2-40B4-BE49-F238E27FC236}">
                  <a16:creationId xmlns:a16="http://schemas.microsoft.com/office/drawing/2014/main" id="{9E0B95C1-564D-9FEA-F672-344BAF39073D}"/>
                </a:ext>
              </a:extLst>
            </p:cNvPr>
            <p:cNvSpPr/>
            <p:nvPr/>
          </p:nvSpPr>
          <p:spPr>
            <a:xfrm>
              <a:off x="4268087" y="2088462"/>
              <a:ext cx="1167493" cy="112667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bg1"/>
                  </a:solidFill>
                  <a:effectLst/>
                  <a:uLnTx/>
                  <a:uFillTx/>
                  <a:latin typeface="Arial"/>
                  <a:ea typeface="微软雅黑"/>
                  <a:cs typeface="+mn-cs"/>
                </a:rPr>
                <a:t>Li-Fi</a:t>
              </a:r>
              <a:endParaRPr kumimoji="0" lang="zh-CN" altLang="en-US" sz="1800" b="0" i="0" u="none" strike="noStrike" kern="1200" cap="none" spc="0" normalizeH="0" baseline="0" noProof="0" dirty="0">
                <a:ln>
                  <a:noFill/>
                </a:ln>
                <a:solidFill>
                  <a:schemeClr val="bg1"/>
                </a:solidFill>
                <a:effectLst/>
                <a:uLnTx/>
                <a:uFillTx/>
                <a:latin typeface="Arial"/>
                <a:ea typeface="微软雅黑"/>
                <a:cs typeface="+mn-cs"/>
              </a:endParaRPr>
            </a:p>
          </p:txBody>
        </p:sp>
      </p:grpSp>
      <p:sp>
        <p:nvSpPr>
          <p:cNvPr id="17" name="文本框 16">
            <a:extLst>
              <a:ext uri="{FF2B5EF4-FFF2-40B4-BE49-F238E27FC236}">
                <a16:creationId xmlns:a16="http://schemas.microsoft.com/office/drawing/2014/main" id="{28C025F6-758B-C172-E232-B3C832E7BDF0}"/>
              </a:ext>
            </a:extLst>
          </p:cNvPr>
          <p:cNvSpPr txBox="1"/>
          <p:nvPr/>
        </p:nvSpPr>
        <p:spPr>
          <a:xfrm>
            <a:off x="6192867" y="608612"/>
            <a:ext cx="5742094" cy="56407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Our Members are from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telecom operators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equipment vendors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regulation and policy departments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testing facilities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scientific research institute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universities and colleges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end-users from different scenarios such as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Residential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Hotel</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Education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Hospital </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Manufacturer</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Transport and Logistics</a:t>
            </a:r>
          </a:p>
          <a:p>
            <a:pPr marL="742950" marR="0" lvl="1"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600" b="0"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n-cs"/>
              </a:rPr>
              <a:t>Others……</a:t>
            </a:r>
          </a:p>
        </p:txBody>
      </p:sp>
      <p:sp>
        <p:nvSpPr>
          <p:cNvPr id="20" name="文本框 19">
            <a:extLst>
              <a:ext uri="{FF2B5EF4-FFF2-40B4-BE49-F238E27FC236}">
                <a16:creationId xmlns:a16="http://schemas.microsoft.com/office/drawing/2014/main" id="{AFF310AE-4E97-B508-99BB-E256CF22AF19}"/>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04598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3DF34A6-4ECE-4FC5-F0DA-93A2C23C2D11}"/>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日期占位符 4">
            <a:extLst>
              <a:ext uri="{FF2B5EF4-FFF2-40B4-BE49-F238E27FC236}">
                <a16:creationId xmlns:a16="http://schemas.microsoft.com/office/drawing/2014/main" id="{DC222802-92C0-68B7-8EA2-CC3C64A9E047}"/>
              </a:ext>
            </a:extLst>
          </p:cNvPr>
          <p:cNvSpPr>
            <a:spLocks noGrp="1"/>
          </p:cNvSpPr>
          <p:nvPr>
            <p:ph type="dt" idx="15"/>
          </p:nvPr>
        </p:nvSpPr>
        <p:spPr/>
        <p:txBody>
          <a:bodyPr/>
          <a:lstStyle/>
          <a:p>
            <a:r>
              <a:rPr lang="en-US" altLang="zh-CN"/>
              <a:t>November 2024</a:t>
            </a:r>
            <a:endParaRPr lang="en-GB" dirty="0"/>
          </a:p>
        </p:txBody>
      </p:sp>
      <p:graphicFrame>
        <p:nvGraphicFramePr>
          <p:cNvPr id="11" name="表格 10">
            <a:extLst>
              <a:ext uri="{FF2B5EF4-FFF2-40B4-BE49-F238E27FC236}">
                <a16:creationId xmlns:a16="http://schemas.microsoft.com/office/drawing/2014/main" id="{681E125B-69FD-91EE-0EC8-619E50606E0D}"/>
              </a:ext>
            </a:extLst>
          </p:cNvPr>
          <p:cNvGraphicFramePr>
            <a:graphicFrameLocks noGrp="1"/>
          </p:cNvGraphicFramePr>
          <p:nvPr>
            <p:extLst>
              <p:ext uri="{D42A27DB-BD31-4B8C-83A1-F6EECF244321}">
                <p14:modId xmlns:p14="http://schemas.microsoft.com/office/powerpoint/2010/main" val="3724689056"/>
              </p:ext>
            </p:extLst>
          </p:nvPr>
        </p:nvGraphicFramePr>
        <p:xfrm>
          <a:off x="900864" y="2362196"/>
          <a:ext cx="5788277" cy="4113218"/>
        </p:xfrm>
        <a:graphic>
          <a:graphicData uri="http://schemas.openxmlformats.org/drawingml/2006/table">
            <a:tbl>
              <a:tblPr>
                <a:tableStyleId>{5C22544A-7EE6-4342-B048-85BDC9FD1C3A}</a:tableStyleId>
              </a:tblPr>
              <a:tblGrid>
                <a:gridCol w="4746015">
                  <a:extLst>
                    <a:ext uri="{9D8B030D-6E8A-4147-A177-3AD203B41FA5}">
                      <a16:colId xmlns:a16="http://schemas.microsoft.com/office/drawing/2014/main" val="2123968673"/>
                    </a:ext>
                  </a:extLst>
                </a:gridCol>
                <a:gridCol w="1042262">
                  <a:extLst>
                    <a:ext uri="{9D8B030D-6E8A-4147-A177-3AD203B41FA5}">
                      <a16:colId xmlns:a16="http://schemas.microsoft.com/office/drawing/2014/main" val="1710429428"/>
                    </a:ext>
                  </a:extLst>
                </a:gridCol>
              </a:tblGrid>
              <a:tr h="120977">
                <a:tc>
                  <a:txBody>
                    <a:bodyPr/>
                    <a:lstStyle/>
                    <a:p>
                      <a:pPr algn="l" fontAlgn="ctr"/>
                      <a:r>
                        <a:rPr lang="en-US" sz="700" u="none" strike="noStrike">
                          <a:effectLst/>
                        </a:rPr>
                        <a:t>China Mobile Communications Group 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23227152"/>
                  </a:ext>
                </a:extLst>
              </a:tr>
              <a:tr h="120977">
                <a:tc>
                  <a:txBody>
                    <a:bodyPr/>
                    <a:lstStyle/>
                    <a:p>
                      <a:pPr algn="l" fontAlgn="ctr"/>
                      <a:r>
                        <a:rPr lang="en-US" sz="700" u="none" strike="noStrike">
                          <a:effectLst/>
                        </a:rPr>
                        <a:t>China Telecommunications Group 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924482547"/>
                  </a:ext>
                </a:extLst>
              </a:tr>
              <a:tr h="120977">
                <a:tc>
                  <a:txBody>
                    <a:bodyPr/>
                    <a:lstStyle/>
                    <a:p>
                      <a:pPr algn="l" fontAlgn="ctr"/>
                      <a:r>
                        <a:rPr lang="en-US" sz="700" u="none" strike="noStrike">
                          <a:effectLst/>
                        </a:rPr>
                        <a:t>China Academy of Information and Communications Technology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825988886"/>
                  </a:ext>
                </a:extLst>
              </a:tr>
              <a:tr h="120977">
                <a:tc>
                  <a:txBody>
                    <a:bodyPr/>
                    <a:lstStyle/>
                    <a:p>
                      <a:pPr algn="l" fontAlgn="ctr"/>
                      <a:r>
                        <a:rPr lang="en-US" sz="700" u="none" strike="noStrike">
                          <a:effectLst/>
                        </a:rPr>
                        <a:t>China Electronics Technology Standardization Research Institute</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586678943"/>
                  </a:ext>
                </a:extLst>
              </a:tr>
              <a:tr h="120977">
                <a:tc>
                  <a:txBody>
                    <a:bodyPr/>
                    <a:lstStyle/>
                    <a:p>
                      <a:pPr algn="l" fontAlgn="ctr"/>
                      <a:r>
                        <a:rPr lang="en-US" sz="700" u="none" strike="noStrike">
                          <a:effectLst/>
                        </a:rPr>
                        <a:t>China Quality Certification Center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865180392"/>
                  </a:ext>
                </a:extLst>
              </a:tr>
              <a:tr h="120977">
                <a:tc>
                  <a:txBody>
                    <a:bodyPr/>
                    <a:lstStyle/>
                    <a:p>
                      <a:pPr algn="l" fontAlgn="ctr"/>
                      <a:r>
                        <a:rPr lang="en-US" sz="700" u="none" strike="noStrike">
                          <a:effectLst/>
                        </a:rPr>
                        <a:t>Huawei Technologies Co., 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402343156"/>
                  </a:ext>
                </a:extLst>
              </a:tr>
              <a:tr h="120977">
                <a:tc>
                  <a:txBody>
                    <a:bodyPr/>
                    <a:lstStyle/>
                    <a:p>
                      <a:pPr algn="l" fontAlgn="ctr"/>
                      <a:r>
                        <a:rPr lang="en-US" sz="700" u="none" strike="noStrike">
                          <a:effectLst/>
                        </a:rPr>
                        <a:t>Rheinland Testing and Certification Services (China) Co., 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4282910557"/>
                  </a:ext>
                </a:extLst>
              </a:tr>
              <a:tr h="120977">
                <a:tc>
                  <a:txBody>
                    <a:bodyPr/>
                    <a:lstStyle/>
                    <a:p>
                      <a:pPr algn="l" fontAlgn="ctr"/>
                      <a:r>
                        <a:rPr lang="en-US" sz="700" u="none" strike="noStrike">
                          <a:effectLst/>
                        </a:rPr>
                        <a:t>ZTE Corporation Limited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720148141"/>
                  </a:ext>
                </a:extLst>
              </a:tr>
              <a:tr h="120977">
                <a:tc>
                  <a:txBody>
                    <a:bodyPr/>
                    <a:lstStyle/>
                    <a:p>
                      <a:pPr algn="l" fontAlgn="ctr"/>
                      <a:r>
                        <a:rPr lang="en-US" sz="700" u="none" strike="noStrike">
                          <a:effectLst/>
                        </a:rPr>
                        <a:t>NECTARRYOUTH CLOTHING LIMITED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464852124"/>
                  </a:ext>
                </a:extLst>
              </a:tr>
              <a:tr h="120977">
                <a:tc>
                  <a:txBody>
                    <a:bodyPr/>
                    <a:lstStyle/>
                    <a:p>
                      <a:pPr algn="l" fontAlgn="ctr"/>
                      <a:r>
                        <a:rPr lang="en-US" sz="700" u="none" strike="noStrike">
                          <a:effectLst/>
                        </a:rPr>
                        <a:t>China Household Electric Appliance Research Institute</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877397263"/>
                  </a:ext>
                </a:extLst>
              </a:tr>
              <a:tr h="120977">
                <a:tc>
                  <a:txBody>
                    <a:bodyPr/>
                    <a:lstStyle/>
                    <a:p>
                      <a:pPr algn="l" fontAlgn="ctr"/>
                      <a:r>
                        <a:rPr lang="en-US" sz="700" u="none" strike="noStrike">
                          <a:effectLst/>
                        </a:rPr>
                        <a:t>Ruisheng Microelectronics(Suzhou)Co.,Ltd.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961166942"/>
                  </a:ext>
                </a:extLst>
              </a:tr>
              <a:tr h="120977">
                <a:tc>
                  <a:txBody>
                    <a:bodyPr/>
                    <a:lstStyle/>
                    <a:p>
                      <a:pPr algn="l" fontAlgn="ctr"/>
                      <a:r>
                        <a:rPr lang="en-US" sz="700" u="none" strike="noStrike">
                          <a:effectLst/>
                        </a:rPr>
                        <a:t>Technology Co.,Ltd of Haier Group</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408846670"/>
                  </a:ext>
                </a:extLst>
              </a:tr>
              <a:tr h="120977">
                <a:tc>
                  <a:txBody>
                    <a:bodyPr/>
                    <a:lstStyle/>
                    <a:p>
                      <a:pPr algn="l" fontAlgn="ctr"/>
                      <a:r>
                        <a:rPr lang="en-US" sz="700" u="none" strike="noStrike">
                          <a:effectLst/>
                        </a:rPr>
                        <a:t>Institute of Comprehensive Technology and Economics for Mechanical Industry Instruments and Meters</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812701257"/>
                  </a:ext>
                </a:extLst>
              </a:tr>
              <a:tr h="120977">
                <a:tc>
                  <a:txBody>
                    <a:bodyPr/>
                    <a:lstStyle/>
                    <a:p>
                      <a:pPr algn="l" fontAlgn="ctr"/>
                      <a:r>
                        <a:rPr lang="en-US" sz="700" u="none" strike="noStrike">
                          <a:effectLst/>
                        </a:rPr>
                        <a:t>HiSilicon (Shanghai) Technologies 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340528396"/>
                  </a:ext>
                </a:extLst>
              </a:tr>
              <a:tr h="120977">
                <a:tc>
                  <a:txBody>
                    <a:bodyPr/>
                    <a:lstStyle/>
                    <a:p>
                      <a:pPr algn="l" fontAlgn="ctr"/>
                      <a:r>
                        <a:rPr lang="en-US" sz="700" u="none" strike="noStrike">
                          <a:effectLst/>
                        </a:rPr>
                        <a:t>Beijing University of Posts and Telecommunications</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517405972"/>
                  </a:ext>
                </a:extLst>
              </a:tr>
              <a:tr h="120977">
                <a:tc>
                  <a:txBody>
                    <a:bodyPr/>
                    <a:lstStyle/>
                    <a:p>
                      <a:pPr algn="l" fontAlgn="ctr"/>
                      <a:r>
                        <a:rPr lang="en-US" sz="700" u="none" strike="noStrike">
                          <a:effectLst/>
                        </a:rPr>
                        <a:t>Jingdong Technology Information Technology Co., 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513908170"/>
                  </a:ext>
                </a:extLst>
              </a:tr>
              <a:tr h="120977">
                <a:tc>
                  <a:txBody>
                    <a:bodyPr/>
                    <a:lstStyle/>
                    <a:p>
                      <a:pPr algn="l" fontAlgn="ctr"/>
                      <a:r>
                        <a:rPr lang="en-US" sz="700" u="none" strike="noStrike">
                          <a:effectLst/>
                        </a:rPr>
                        <a:t>Tencent Technology(Shenzhen)Co.,Ltd.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324639208"/>
                  </a:ext>
                </a:extLst>
              </a:tr>
              <a:tr h="120977">
                <a:tc>
                  <a:txBody>
                    <a:bodyPr/>
                    <a:lstStyle/>
                    <a:p>
                      <a:pPr algn="l" fontAlgn="ctr"/>
                      <a:r>
                        <a:rPr lang="en-US" sz="700" u="none" strike="noStrike">
                          <a:effectLst/>
                        </a:rPr>
                        <a:t>Pengcheng Laboratory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986209887"/>
                  </a:ext>
                </a:extLst>
              </a:tr>
              <a:tr h="120977">
                <a:tc>
                  <a:txBody>
                    <a:bodyPr/>
                    <a:lstStyle/>
                    <a:p>
                      <a:pPr algn="l" fontAlgn="ctr"/>
                      <a:r>
                        <a:rPr lang="en-US" sz="700" u="none" strike="noStrike">
                          <a:effectLst/>
                        </a:rPr>
                        <a:t>Beijing Starpoint Technology 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962129672"/>
                  </a:ext>
                </a:extLst>
              </a:tr>
              <a:tr h="120977">
                <a:tc>
                  <a:txBody>
                    <a:bodyPr/>
                    <a:lstStyle/>
                    <a:p>
                      <a:pPr algn="l" fontAlgn="ctr"/>
                      <a:r>
                        <a:rPr lang="en-US" sz="700" u="none" strike="noStrike">
                          <a:effectLst/>
                        </a:rPr>
                        <a:t>Sichuan Ai-link Technology 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Council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671233088"/>
                  </a:ext>
                </a:extLst>
              </a:tr>
              <a:tr h="120977">
                <a:tc>
                  <a:txBody>
                    <a:bodyPr/>
                    <a:lstStyle/>
                    <a:p>
                      <a:pPr algn="l" fontAlgn="ctr"/>
                      <a:r>
                        <a:rPr lang="en-US" sz="700" u="none" strike="noStrike">
                          <a:effectLst/>
                        </a:rPr>
                        <a:t>Spirent Communications(Beijing)Co.,Ltd.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232937556"/>
                  </a:ext>
                </a:extLst>
              </a:tr>
              <a:tr h="120977">
                <a:tc>
                  <a:txBody>
                    <a:bodyPr/>
                    <a:lstStyle/>
                    <a:p>
                      <a:pPr algn="l" fontAlgn="ctr"/>
                      <a:r>
                        <a:rPr lang="en-US" sz="700" u="none" strike="noStrike">
                          <a:effectLst/>
                        </a:rPr>
                        <a:t>Hangzhou Yongxie Technology CO., 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13374227"/>
                  </a:ext>
                </a:extLst>
              </a:tr>
              <a:tr h="120977">
                <a:tc>
                  <a:txBody>
                    <a:bodyPr/>
                    <a:lstStyle/>
                    <a:p>
                      <a:pPr algn="l" fontAlgn="ctr"/>
                      <a:r>
                        <a:rPr lang="en-US" sz="700" u="none" strike="noStrike">
                          <a:effectLst/>
                        </a:rPr>
                        <a:t>ShenZhen Future Network of Intelligence Institute. All Rights Reserved.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501592507"/>
                  </a:ext>
                </a:extLst>
              </a:tr>
              <a:tr h="120977">
                <a:tc>
                  <a:txBody>
                    <a:bodyPr/>
                    <a:lstStyle/>
                    <a:p>
                      <a:pPr algn="l" fontAlgn="ctr"/>
                      <a:r>
                        <a:rPr lang="en-US" sz="700" u="none" strike="noStrike">
                          <a:effectLst/>
                        </a:rPr>
                        <a:t>Changeself Technology(Shenzhen)Co.,Ltd.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451848528"/>
                  </a:ext>
                </a:extLst>
              </a:tr>
              <a:tr h="120977">
                <a:tc>
                  <a:txBody>
                    <a:bodyPr/>
                    <a:lstStyle/>
                    <a:p>
                      <a:pPr algn="l" fontAlgn="ctr"/>
                      <a:r>
                        <a:rPr lang="en-US" sz="700" u="none" strike="noStrike">
                          <a:effectLst/>
                        </a:rPr>
                        <a:t>Bureau Veritas LCIE China Company Limited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4286563585"/>
                  </a:ext>
                </a:extLst>
              </a:tr>
              <a:tr h="120977">
                <a:tc>
                  <a:txBody>
                    <a:bodyPr/>
                    <a:lstStyle/>
                    <a:p>
                      <a:pPr algn="l" fontAlgn="ctr"/>
                      <a:r>
                        <a:rPr lang="en-US" sz="700" u="none" strike="noStrike">
                          <a:effectLst/>
                        </a:rPr>
                        <a:t>GROUP MIDEA  STOCK LIMITED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016485975"/>
                  </a:ext>
                </a:extLst>
              </a:tr>
              <a:tr h="120977">
                <a:tc>
                  <a:txBody>
                    <a:bodyPr/>
                    <a:lstStyle/>
                    <a:p>
                      <a:pPr algn="l" fontAlgn="ctr"/>
                      <a:r>
                        <a:rPr lang="en-US" sz="700" u="none" strike="noStrike">
                          <a:effectLst/>
                        </a:rPr>
                        <a:t>Shenzhen Institute of Information and Communications Tec</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384967158"/>
                  </a:ext>
                </a:extLst>
              </a:tr>
              <a:tr h="120977">
                <a:tc>
                  <a:txBody>
                    <a:bodyPr/>
                    <a:lstStyle/>
                    <a:p>
                      <a:pPr algn="l" fontAlgn="ctr"/>
                      <a:r>
                        <a:rPr lang="en-US" sz="700" u="none" strike="noStrike">
                          <a:effectLst/>
                        </a:rPr>
                        <a:t>Tel Integration Innovation (Beijing）technology Co., 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3674572695"/>
                  </a:ext>
                </a:extLst>
              </a:tr>
              <a:tr h="120977">
                <a:tc>
                  <a:txBody>
                    <a:bodyPr/>
                    <a:lstStyle/>
                    <a:p>
                      <a:pPr algn="l" fontAlgn="ctr"/>
                      <a:r>
                        <a:rPr lang="en-US" sz="700" u="none" strike="noStrike">
                          <a:effectLst/>
                        </a:rPr>
                        <a:t>China Mobile Communication Co.,Ltd.</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85741447"/>
                  </a:ext>
                </a:extLst>
              </a:tr>
              <a:tr h="120977">
                <a:tc>
                  <a:txBody>
                    <a:bodyPr/>
                    <a:lstStyle/>
                    <a:p>
                      <a:pPr algn="l" fontAlgn="ctr"/>
                      <a:r>
                        <a:rPr lang="en-US" sz="700" u="none" strike="noStrike">
                          <a:effectLst/>
                        </a:rPr>
                        <a:t>Shenzhen University School of Electronic and Information Engineering</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4034559664"/>
                  </a:ext>
                </a:extLst>
              </a:tr>
              <a:tr h="120977">
                <a:tc>
                  <a:txBody>
                    <a:bodyPr/>
                    <a:lstStyle/>
                    <a:p>
                      <a:pPr algn="l" fontAlgn="ctr"/>
                      <a:r>
                        <a:rPr lang="en-US" sz="700" u="none" strike="noStrike">
                          <a:effectLst/>
                        </a:rPr>
                        <a:t>Central South University Xiangya Hospital</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850685546"/>
                  </a:ext>
                </a:extLst>
              </a:tr>
              <a:tr h="120977">
                <a:tc>
                  <a:txBody>
                    <a:bodyPr/>
                    <a:lstStyle/>
                    <a:p>
                      <a:pPr algn="l" fontAlgn="ctr"/>
                      <a:r>
                        <a:rPr lang="en-US" sz="700" u="none" strike="noStrike">
                          <a:effectLst/>
                        </a:rPr>
                        <a:t>State Grid Corporation of China</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2334748149"/>
                  </a:ext>
                </a:extLst>
              </a:tr>
              <a:tr h="120977">
                <a:tc>
                  <a:txBody>
                    <a:bodyPr/>
                    <a:lstStyle/>
                    <a:p>
                      <a:pPr algn="l" fontAlgn="ctr"/>
                      <a:r>
                        <a:rPr lang="en-US" sz="700" u="none" strike="noStrike">
                          <a:effectLst/>
                        </a:rPr>
                        <a:t>Macao University</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a:effectLst/>
                        </a:rPr>
                        <a:t>Senior member</a:t>
                      </a:r>
                      <a:endParaRPr lang="en-US" sz="700" b="0" i="0" u="none" strike="noStrike">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73327390"/>
                  </a:ext>
                </a:extLst>
              </a:tr>
              <a:tr h="120977">
                <a:tc>
                  <a:txBody>
                    <a:bodyPr/>
                    <a:lstStyle/>
                    <a:p>
                      <a:pPr algn="l" fontAlgn="ctr"/>
                      <a:r>
                        <a:rPr lang="en-US" sz="700" u="none" strike="noStrike" dirty="0">
                          <a:effectLst/>
                        </a:rPr>
                        <a:t>Economic and Technological Research Institute </a:t>
                      </a:r>
                      <a:r>
                        <a:rPr lang="en-US" sz="700" u="none" strike="noStrike" dirty="0" err="1">
                          <a:effectLst/>
                        </a:rPr>
                        <a:t>ofState</a:t>
                      </a:r>
                      <a:r>
                        <a:rPr lang="en-US" sz="700" u="none" strike="noStrike" dirty="0">
                          <a:effectLst/>
                        </a:rPr>
                        <a:t> Grid Shandong Electric Power Company</a:t>
                      </a:r>
                      <a:endParaRPr lang="en-US" sz="700" b="0" i="0" u="none" strike="noStrike" dirty="0">
                        <a:solidFill>
                          <a:srgbClr val="000000"/>
                        </a:solidFill>
                        <a:effectLst/>
                        <a:latin typeface="等线" panose="02010600030101010101" pitchFamily="2" charset="-122"/>
                        <a:ea typeface="等线" panose="02010600030101010101" pitchFamily="2" charset="-122"/>
                      </a:endParaRPr>
                    </a:p>
                  </a:txBody>
                  <a:tcPr marL="4653" marR="4653" marT="4653" marB="0" anchor="ctr"/>
                </a:tc>
                <a:tc>
                  <a:txBody>
                    <a:bodyPr/>
                    <a:lstStyle/>
                    <a:p>
                      <a:pPr algn="l" fontAlgn="ctr"/>
                      <a:r>
                        <a:rPr lang="en-US" sz="700" u="none" strike="noStrike" dirty="0">
                          <a:effectLst/>
                        </a:rPr>
                        <a:t>Senior member</a:t>
                      </a:r>
                      <a:endParaRPr lang="en-US" sz="700" b="0" i="0" u="none" strike="noStrike" dirty="0">
                        <a:solidFill>
                          <a:srgbClr val="000000"/>
                        </a:solidFill>
                        <a:effectLst/>
                        <a:latin typeface="等线" panose="02010600030101010101" pitchFamily="2" charset="-122"/>
                        <a:ea typeface="等线" panose="02010600030101010101" pitchFamily="2" charset="-122"/>
                      </a:endParaRPr>
                    </a:p>
                  </a:txBody>
                  <a:tcPr marL="4653" marR="4653" marT="4653" marB="0" anchor="ctr"/>
                </a:tc>
                <a:extLst>
                  <a:ext uri="{0D108BD9-81ED-4DB2-BD59-A6C34878D82A}">
                    <a16:rowId xmlns:a16="http://schemas.microsoft.com/office/drawing/2014/main" val="1440589652"/>
                  </a:ext>
                </a:extLst>
              </a:tr>
            </a:tbl>
          </a:graphicData>
        </a:graphic>
      </p:graphicFrame>
      <p:graphicFrame>
        <p:nvGraphicFramePr>
          <p:cNvPr id="12" name="表格 11">
            <a:extLst>
              <a:ext uri="{FF2B5EF4-FFF2-40B4-BE49-F238E27FC236}">
                <a16:creationId xmlns:a16="http://schemas.microsoft.com/office/drawing/2014/main" id="{FE963C05-8115-959E-A96D-6A4FF4326C99}"/>
              </a:ext>
            </a:extLst>
          </p:cNvPr>
          <p:cNvGraphicFramePr>
            <a:graphicFrameLocks noGrp="1"/>
          </p:cNvGraphicFramePr>
          <p:nvPr>
            <p:extLst>
              <p:ext uri="{D42A27DB-BD31-4B8C-83A1-F6EECF244321}">
                <p14:modId xmlns:p14="http://schemas.microsoft.com/office/powerpoint/2010/main" val="3596571632"/>
              </p:ext>
            </p:extLst>
          </p:nvPr>
        </p:nvGraphicFramePr>
        <p:xfrm>
          <a:off x="6792563" y="2362196"/>
          <a:ext cx="3936028" cy="4113200"/>
        </p:xfrm>
        <a:graphic>
          <a:graphicData uri="http://schemas.openxmlformats.org/drawingml/2006/table">
            <a:tbl>
              <a:tblPr>
                <a:tableStyleId>{5C22544A-7EE6-4342-B048-85BDC9FD1C3A}</a:tableStyleId>
              </a:tblPr>
              <a:tblGrid>
                <a:gridCol w="3227290">
                  <a:extLst>
                    <a:ext uri="{9D8B030D-6E8A-4147-A177-3AD203B41FA5}">
                      <a16:colId xmlns:a16="http://schemas.microsoft.com/office/drawing/2014/main" val="1291657009"/>
                    </a:ext>
                  </a:extLst>
                </a:gridCol>
                <a:gridCol w="708738">
                  <a:extLst>
                    <a:ext uri="{9D8B030D-6E8A-4147-A177-3AD203B41FA5}">
                      <a16:colId xmlns:a16="http://schemas.microsoft.com/office/drawing/2014/main" val="1066519419"/>
                    </a:ext>
                  </a:extLst>
                </a:gridCol>
              </a:tblGrid>
              <a:tr h="82264">
                <a:tc>
                  <a:txBody>
                    <a:bodyPr/>
                    <a:lstStyle/>
                    <a:p>
                      <a:pPr algn="l" fontAlgn="ctr"/>
                      <a:r>
                        <a:rPr lang="en-US" sz="500" u="none" strike="noStrike">
                          <a:effectLst/>
                        </a:rPr>
                        <a:t>China United Network Communications Co., Ltd. Research Institute</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810223972"/>
                  </a:ext>
                </a:extLst>
              </a:tr>
              <a:tr h="82264">
                <a:tc>
                  <a:txBody>
                    <a:bodyPr/>
                    <a:lstStyle/>
                    <a:p>
                      <a:pPr algn="l" fontAlgn="ctr"/>
                      <a:r>
                        <a:rPr lang="en-US" sz="500" u="none" strike="noStrike">
                          <a:effectLst/>
                        </a:rPr>
                        <a:t>FiberHome Telecommunication Technologies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552859342"/>
                  </a:ext>
                </a:extLst>
              </a:tr>
              <a:tr h="82264">
                <a:tc>
                  <a:txBody>
                    <a:bodyPr/>
                    <a:lstStyle/>
                    <a:p>
                      <a:pPr algn="l" fontAlgn="ctr"/>
                      <a:r>
                        <a:rPr lang="en-US" sz="500" u="none" strike="noStrike">
                          <a:effectLst/>
                        </a:rPr>
                        <a:t>TÜV SÜD Certification and Testing (China) Co., Ltd. Shenzhen Branch</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774214799"/>
                  </a:ext>
                </a:extLst>
              </a:tr>
              <a:tr h="82264">
                <a:tc>
                  <a:txBody>
                    <a:bodyPr/>
                    <a:lstStyle/>
                    <a:p>
                      <a:pPr algn="l" fontAlgn="ctr"/>
                      <a:r>
                        <a:rPr lang="en-US" sz="500" u="none" strike="noStrike">
                          <a:effectLst/>
                        </a:rPr>
                        <a:t>Shanghai Tongyao Communication Technology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046746526"/>
                  </a:ext>
                </a:extLst>
              </a:tr>
              <a:tr h="82264">
                <a:tc>
                  <a:txBody>
                    <a:bodyPr/>
                    <a:lstStyle/>
                    <a:p>
                      <a:pPr algn="l" fontAlgn="ctr"/>
                      <a:r>
                        <a:rPr lang="en-US" sz="500" u="none" strike="noStrike">
                          <a:effectLst/>
                        </a:rPr>
                        <a:t>Shenzhen Sundray Technologies Company Limited.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794026878"/>
                  </a:ext>
                </a:extLst>
              </a:tr>
              <a:tr h="82264">
                <a:tc>
                  <a:txBody>
                    <a:bodyPr/>
                    <a:lstStyle/>
                    <a:p>
                      <a:pPr algn="l" fontAlgn="ctr"/>
                      <a:r>
                        <a:rPr lang="en-US" sz="500" u="none" strike="noStrike">
                          <a:effectLst/>
                        </a:rPr>
                        <a:t>Litepoint Technology (Shanghai)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101645666"/>
                  </a:ext>
                </a:extLst>
              </a:tr>
              <a:tr h="82264">
                <a:tc>
                  <a:txBody>
                    <a:bodyPr/>
                    <a:lstStyle/>
                    <a:p>
                      <a:pPr algn="l" fontAlgn="ctr"/>
                      <a:r>
                        <a:rPr lang="en-US" sz="500" u="none" strike="noStrike">
                          <a:effectLst/>
                        </a:rPr>
                        <a:t>Zhoncent Technologies, Inc.</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923155787"/>
                  </a:ext>
                </a:extLst>
              </a:tr>
              <a:tr h="82264">
                <a:tc>
                  <a:txBody>
                    <a:bodyPr/>
                    <a:lstStyle/>
                    <a:p>
                      <a:pPr algn="l" fontAlgn="ctr"/>
                      <a:r>
                        <a:rPr lang="en-US" sz="500" u="none" strike="noStrike">
                          <a:effectLst/>
                        </a:rPr>
                        <a:t>UNIONMAN TECHNOLOGY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286295058"/>
                  </a:ext>
                </a:extLst>
              </a:tr>
              <a:tr h="82264">
                <a:tc>
                  <a:txBody>
                    <a:bodyPr/>
                    <a:lstStyle/>
                    <a:p>
                      <a:pPr algn="l" fontAlgn="ctr"/>
                      <a:r>
                        <a:rPr lang="en-US" sz="500" u="none" strike="noStrike">
                          <a:effectLst/>
                        </a:rPr>
                        <a:t>LinkBroad Technology (Beijing) Co., Limited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392462120"/>
                  </a:ext>
                </a:extLst>
              </a:tr>
              <a:tr h="82264">
                <a:tc>
                  <a:txBody>
                    <a:bodyPr/>
                    <a:lstStyle/>
                    <a:p>
                      <a:pPr algn="l" fontAlgn="ctr"/>
                      <a:r>
                        <a:rPr lang="en-US" sz="500" u="none" strike="noStrike">
                          <a:effectLst/>
                        </a:rPr>
                        <a:t>Tongbiao Standard Technical Services (Suzhou)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456079651"/>
                  </a:ext>
                </a:extLst>
              </a:tr>
              <a:tr h="82264">
                <a:tc>
                  <a:txBody>
                    <a:bodyPr/>
                    <a:lstStyle/>
                    <a:p>
                      <a:pPr algn="l" fontAlgn="ctr"/>
                      <a:r>
                        <a:rPr lang="en-US" sz="500" u="none" strike="noStrike">
                          <a:effectLst/>
                        </a:rPr>
                        <a:t>Shenzhen Langli Semiconductor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459413597"/>
                  </a:ext>
                </a:extLst>
              </a:tr>
              <a:tr h="82264">
                <a:tc>
                  <a:txBody>
                    <a:bodyPr/>
                    <a:lstStyle/>
                    <a:p>
                      <a:pPr algn="l" fontAlgn="ctr"/>
                      <a:r>
                        <a:rPr lang="en-US" sz="500" u="none" strike="noStrike">
                          <a:effectLst/>
                        </a:rPr>
                        <a:t>Bowei Technology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565119555"/>
                  </a:ext>
                </a:extLst>
              </a:tr>
              <a:tr h="82264">
                <a:tc>
                  <a:txBody>
                    <a:bodyPr/>
                    <a:lstStyle/>
                    <a:p>
                      <a:pPr algn="l" fontAlgn="ctr"/>
                      <a:r>
                        <a:rPr lang="en-US" sz="500" u="none" strike="noStrike">
                          <a:effectLst/>
                        </a:rPr>
                        <a:t>Zhejiang Kerui Microelectronics Technology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165668419"/>
                  </a:ext>
                </a:extLst>
              </a:tr>
              <a:tr h="82264">
                <a:tc>
                  <a:txBody>
                    <a:bodyPr/>
                    <a:lstStyle/>
                    <a:p>
                      <a:pPr algn="l" fontAlgn="ctr"/>
                      <a:r>
                        <a:rPr lang="en-US" sz="500" u="none" strike="noStrike">
                          <a:effectLst/>
                        </a:rPr>
                        <a:t>Smartgiant Technology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990336953"/>
                  </a:ext>
                </a:extLst>
              </a:tr>
              <a:tr h="82264">
                <a:tc>
                  <a:txBody>
                    <a:bodyPr/>
                    <a:lstStyle/>
                    <a:p>
                      <a:pPr algn="l" fontAlgn="ctr"/>
                      <a:r>
                        <a:rPr lang="en-US" sz="500" u="none" strike="noStrike">
                          <a:effectLst/>
                        </a:rPr>
                        <a:t>ShenZhen Arcuchi Technologies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647620087"/>
                  </a:ext>
                </a:extLst>
              </a:tr>
              <a:tr h="82264">
                <a:tc>
                  <a:txBody>
                    <a:bodyPr/>
                    <a:lstStyle/>
                    <a:p>
                      <a:pPr algn="l" fontAlgn="ctr"/>
                      <a:r>
                        <a:rPr lang="en-US" sz="500" u="none" strike="noStrike">
                          <a:effectLst/>
                        </a:rPr>
                        <a:t>Ruijie Networks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039442242"/>
                  </a:ext>
                </a:extLst>
              </a:tr>
              <a:tr h="82264">
                <a:tc>
                  <a:txBody>
                    <a:bodyPr/>
                    <a:lstStyle/>
                    <a:p>
                      <a:pPr algn="l" fontAlgn="ctr"/>
                      <a:r>
                        <a:rPr lang="en-US" sz="500" u="none" strike="noStrike">
                          <a:effectLst/>
                        </a:rPr>
                        <a:t>Shenzhen Tefaco Dongzhi Technology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492573107"/>
                  </a:ext>
                </a:extLst>
              </a:tr>
              <a:tr h="82264">
                <a:tc>
                  <a:txBody>
                    <a:bodyPr/>
                    <a:lstStyle/>
                    <a:p>
                      <a:pPr algn="l" fontAlgn="ctr"/>
                      <a:r>
                        <a:rPr lang="en-US" sz="500" u="none" strike="noStrike">
                          <a:effectLst/>
                        </a:rPr>
                        <a:t>Beijing Xinertel Technology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170272593"/>
                  </a:ext>
                </a:extLst>
              </a:tr>
              <a:tr h="82264">
                <a:tc>
                  <a:txBody>
                    <a:bodyPr/>
                    <a:lstStyle/>
                    <a:p>
                      <a:pPr algn="l" fontAlgn="ctr"/>
                      <a:r>
                        <a:rPr lang="en-US" sz="500" u="none" strike="noStrike">
                          <a:effectLst/>
                        </a:rPr>
                        <a:t>Shenzhen iTest Technology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Ordinary member</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477733529"/>
                  </a:ext>
                </a:extLst>
              </a:tr>
              <a:tr h="82264">
                <a:tc>
                  <a:txBody>
                    <a:bodyPr/>
                    <a:lstStyle/>
                    <a:p>
                      <a:pPr algn="l" fontAlgn="ctr"/>
                      <a:r>
                        <a:rPr lang="en-US" sz="500" u="none" strike="noStrike">
                          <a:effectLst/>
                        </a:rPr>
                        <a:t>DEKRA Testing and Certification China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84574894"/>
                  </a:ext>
                </a:extLst>
              </a:tr>
              <a:tr h="82264">
                <a:tc>
                  <a:txBody>
                    <a:bodyPr/>
                    <a:lstStyle/>
                    <a:p>
                      <a:pPr algn="l" fontAlgn="ctr"/>
                      <a:r>
                        <a:rPr lang="en-US" sz="500" u="none" strike="noStrike">
                          <a:effectLst/>
                        </a:rPr>
                        <a:t>Sporton International Inc.</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55400134"/>
                  </a:ext>
                </a:extLst>
              </a:tr>
              <a:tr h="82264">
                <a:tc>
                  <a:txBody>
                    <a:bodyPr/>
                    <a:lstStyle/>
                    <a:p>
                      <a:pPr algn="l" fontAlgn="ctr"/>
                      <a:r>
                        <a:rPr lang="en-US" sz="500" u="none" strike="noStrike">
                          <a:effectLst/>
                        </a:rPr>
                        <a:t>OPPO</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352236225"/>
                  </a:ext>
                </a:extLst>
              </a:tr>
              <a:tr h="82264">
                <a:tc>
                  <a:txBody>
                    <a:bodyPr/>
                    <a:lstStyle/>
                    <a:p>
                      <a:pPr algn="l" fontAlgn="ctr"/>
                      <a:r>
                        <a:rPr lang="en-US" sz="500" u="none" strike="noStrike">
                          <a:effectLst/>
                        </a:rPr>
                        <a:t>HIP GLOBAL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101882219"/>
                  </a:ext>
                </a:extLst>
              </a:tr>
              <a:tr h="82264">
                <a:tc>
                  <a:txBody>
                    <a:bodyPr/>
                    <a:lstStyle/>
                    <a:p>
                      <a:pPr algn="l" fontAlgn="ctr"/>
                      <a:r>
                        <a:rPr lang="en-US" sz="500" u="none" strike="noStrike">
                          <a:effectLst/>
                        </a:rPr>
                        <a:t>Aerodyne Middle East FZ-LLC</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913182549"/>
                  </a:ext>
                </a:extLst>
              </a:tr>
              <a:tr h="82264">
                <a:tc>
                  <a:txBody>
                    <a:bodyPr/>
                    <a:lstStyle/>
                    <a:p>
                      <a:pPr algn="l" fontAlgn="ctr"/>
                      <a:r>
                        <a:rPr lang="fr-FR" sz="500" u="none" strike="noStrike">
                          <a:effectLst/>
                        </a:rPr>
                        <a:t>Association De La Jeunesse Internationale</a:t>
                      </a:r>
                      <a:endParaRPr lang="fr-FR"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358769349"/>
                  </a:ext>
                </a:extLst>
              </a:tr>
              <a:tr h="82264">
                <a:tc>
                  <a:txBody>
                    <a:bodyPr/>
                    <a:lstStyle/>
                    <a:p>
                      <a:pPr algn="l" fontAlgn="ctr"/>
                      <a:r>
                        <a:rPr lang="en-US" sz="500" u="none" strike="noStrike">
                          <a:effectLst/>
                        </a:rPr>
                        <a:t>FangZi</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973602219"/>
                  </a:ext>
                </a:extLst>
              </a:tr>
              <a:tr h="82264">
                <a:tc>
                  <a:txBody>
                    <a:bodyPr/>
                    <a:lstStyle/>
                    <a:p>
                      <a:pPr algn="l" fontAlgn="ctr"/>
                      <a:r>
                        <a:rPr lang="en-US" sz="500" u="none" strike="noStrike">
                          <a:effectLst/>
                        </a:rPr>
                        <a:t>Tohoku-MicroTec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149361526"/>
                  </a:ext>
                </a:extLst>
              </a:tr>
              <a:tr h="82264">
                <a:tc>
                  <a:txBody>
                    <a:bodyPr/>
                    <a:lstStyle/>
                    <a:p>
                      <a:pPr algn="l" fontAlgn="ctr"/>
                      <a:r>
                        <a:rPr lang="en-US" sz="500" u="none" strike="noStrike">
                          <a:effectLst/>
                        </a:rPr>
                        <a:t>EUE B.V</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266550793"/>
                  </a:ext>
                </a:extLst>
              </a:tr>
              <a:tr h="82264">
                <a:tc>
                  <a:txBody>
                    <a:bodyPr/>
                    <a:lstStyle/>
                    <a:p>
                      <a:pPr algn="l" fontAlgn="ctr"/>
                      <a:r>
                        <a:rPr lang="en-US" sz="500" u="none" strike="noStrike">
                          <a:effectLst/>
                        </a:rPr>
                        <a:t>EnE System GmbH</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541884579"/>
                  </a:ext>
                </a:extLst>
              </a:tr>
              <a:tr h="82264">
                <a:tc>
                  <a:txBody>
                    <a:bodyPr/>
                    <a:lstStyle/>
                    <a:p>
                      <a:pPr algn="l" fontAlgn="ctr"/>
                      <a:r>
                        <a:rPr lang="en-US" sz="500" u="none" strike="noStrike">
                          <a:effectLst/>
                        </a:rPr>
                        <a:t>Tiwaki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982447539"/>
                  </a:ext>
                </a:extLst>
              </a:tr>
              <a:tr h="82264">
                <a:tc>
                  <a:txBody>
                    <a:bodyPr/>
                    <a:lstStyle/>
                    <a:p>
                      <a:pPr algn="l" fontAlgn="ctr"/>
                      <a:r>
                        <a:rPr lang="en-US" sz="500" u="none" strike="noStrike">
                          <a:effectLst/>
                        </a:rPr>
                        <a:t>Digilutions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434534872"/>
                  </a:ext>
                </a:extLst>
              </a:tr>
              <a:tr h="82264">
                <a:tc>
                  <a:txBody>
                    <a:bodyPr/>
                    <a:lstStyle/>
                    <a:p>
                      <a:pPr algn="l" fontAlgn="ctr"/>
                      <a:r>
                        <a:rPr lang="en-US" sz="500" u="none" strike="noStrike">
                          <a:effectLst/>
                        </a:rPr>
                        <a:t>TransTec Servce Srl</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795486167"/>
                  </a:ext>
                </a:extLst>
              </a:tr>
              <a:tr h="82264">
                <a:tc>
                  <a:txBody>
                    <a:bodyPr/>
                    <a:lstStyle/>
                    <a:p>
                      <a:pPr algn="l" fontAlgn="ctr"/>
                      <a:r>
                        <a:rPr lang="en-US" sz="500" u="none" strike="noStrike">
                          <a:effectLst/>
                        </a:rPr>
                        <a:t>Kuramoto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564465300"/>
                  </a:ext>
                </a:extLst>
              </a:tr>
              <a:tr h="82264">
                <a:tc>
                  <a:txBody>
                    <a:bodyPr/>
                    <a:lstStyle/>
                    <a:p>
                      <a:pPr algn="l" fontAlgn="ctr"/>
                      <a:r>
                        <a:rPr lang="en-US" sz="500" u="none" strike="noStrike">
                          <a:effectLst/>
                        </a:rPr>
                        <a:t>Allion Labs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011455074"/>
                  </a:ext>
                </a:extLst>
              </a:tr>
              <a:tr h="82264">
                <a:tc>
                  <a:txBody>
                    <a:bodyPr/>
                    <a:lstStyle/>
                    <a:p>
                      <a:pPr algn="l" fontAlgn="ctr"/>
                      <a:r>
                        <a:rPr lang="en-US" sz="500" u="none" strike="noStrike">
                          <a:effectLst/>
                        </a:rPr>
                        <a:t>Anritsu Communication Technology (Shanghai)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631854845"/>
                  </a:ext>
                </a:extLst>
              </a:tr>
              <a:tr h="82264">
                <a:tc>
                  <a:txBody>
                    <a:bodyPr/>
                    <a:lstStyle/>
                    <a:p>
                      <a:pPr algn="l" fontAlgn="ctr"/>
                      <a:r>
                        <a:rPr lang="en-US" sz="500" u="none" strike="noStrike">
                          <a:effectLst/>
                        </a:rPr>
                        <a:t>RS Technologies Co.,Ltd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4288178687"/>
                  </a:ext>
                </a:extLst>
              </a:tr>
              <a:tr h="82264">
                <a:tc>
                  <a:txBody>
                    <a:bodyPr/>
                    <a:lstStyle/>
                    <a:p>
                      <a:pPr algn="l" fontAlgn="ctr"/>
                      <a:r>
                        <a:rPr lang="en-US" sz="500" u="none" strike="noStrike">
                          <a:effectLst/>
                        </a:rPr>
                        <a:t>Cctech Japan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909775650"/>
                  </a:ext>
                </a:extLst>
              </a:tr>
              <a:tr h="82264">
                <a:tc>
                  <a:txBody>
                    <a:bodyPr/>
                    <a:lstStyle/>
                    <a:p>
                      <a:pPr algn="l" fontAlgn="ctr"/>
                      <a:r>
                        <a:rPr lang="en-US" sz="500" u="none" strike="noStrike">
                          <a:effectLst/>
                        </a:rPr>
                        <a:t>YCommunication</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433418810"/>
                  </a:ext>
                </a:extLst>
              </a:tr>
              <a:tr h="82264">
                <a:tc>
                  <a:txBody>
                    <a:bodyPr/>
                    <a:lstStyle/>
                    <a:p>
                      <a:pPr algn="l" fontAlgn="ctr"/>
                      <a:r>
                        <a:rPr lang="en-US" sz="500" u="none" strike="noStrike">
                          <a:effectLst/>
                        </a:rPr>
                        <a:t>Ambition photonices Inc.</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974220000"/>
                  </a:ext>
                </a:extLst>
              </a:tr>
              <a:tr h="82264">
                <a:tc>
                  <a:txBody>
                    <a:bodyPr/>
                    <a:lstStyle/>
                    <a:p>
                      <a:pPr algn="l" fontAlgn="ctr"/>
                      <a:r>
                        <a:rPr lang="en-US" sz="500" u="none" strike="noStrike">
                          <a:effectLst/>
                        </a:rPr>
                        <a:t>Veerlow Media LLC</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665134813"/>
                  </a:ext>
                </a:extLst>
              </a:tr>
              <a:tr h="82264">
                <a:tc>
                  <a:txBody>
                    <a:bodyPr/>
                    <a:lstStyle/>
                    <a:p>
                      <a:pPr algn="l" fontAlgn="ctr"/>
                      <a:r>
                        <a:rPr lang="en-US" sz="500" u="none" strike="noStrike">
                          <a:effectLst/>
                        </a:rPr>
                        <a:t>Datum Consultants FzCO</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18450317"/>
                  </a:ext>
                </a:extLst>
              </a:tr>
              <a:tr h="82264">
                <a:tc>
                  <a:txBody>
                    <a:bodyPr/>
                    <a:lstStyle/>
                    <a:p>
                      <a:pPr algn="l" fontAlgn="ctr"/>
                      <a:r>
                        <a:rPr lang="en-US" sz="500" u="none" strike="noStrike">
                          <a:effectLst/>
                        </a:rPr>
                        <a:t>Redefinition of Eco System and Value Chain</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185984524"/>
                  </a:ext>
                </a:extLst>
              </a:tr>
              <a:tr h="82264">
                <a:tc>
                  <a:txBody>
                    <a:bodyPr/>
                    <a:lstStyle/>
                    <a:p>
                      <a:pPr algn="l" fontAlgn="ctr"/>
                      <a:r>
                        <a:rPr lang="en-US" sz="500" u="none" strike="noStrike">
                          <a:effectLst/>
                        </a:rPr>
                        <a:t>Shinteco Intemational</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116675970"/>
                  </a:ext>
                </a:extLst>
              </a:tr>
              <a:tr h="82264">
                <a:tc>
                  <a:txBody>
                    <a:bodyPr/>
                    <a:lstStyle/>
                    <a:p>
                      <a:pPr algn="l" fontAlgn="ctr"/>
                      <a:r>
                        <a:rPr lang="en-US" sz="500" u="none" strike="noStrike">
                          <a:effectLst/>
                        </a:rPr>
                        <a:t>Eurmaxi GmbH</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149358185"/>
                  </a:ext>
                </a:extLst>
              </a:tr>
              <a:tr h="82264">
                <a:tc>
                  <a:txBody>
                    <a:bodyPr/>
                    <a:lstStyle/>
                    <a:p>
                      <a:pPr algn="l" fontAlgn="ctr"/>
                      <a:r>
                        <a:rPr lang="en-US" sz="500" u="none" strike="noStrike">
                          <a:effectLst/>
                        </a:rPr>
                        <a:t>NIE Consulting</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730855493"/>
                  </a:ext>
                </a:extLst>
              </a:tr>
              <a:tr h="82264">
                <a:tc>
                  <a:txBody>
                    <a:bodyPr/>
                    <a:lstStyle/>
                    <a:p>
                      <a:pPr algn="l" fontAlgn="ctr"/>
                      <a:r>
                        <a:rPr lang="en-US" sz="500" u="none" strike="noStrike">
                          <a:effectLst/>
                        </a:rPr>
                        <a:t>Nanjing Ruima Millimeter Wave Terahertz Technology</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020334355"/>
                  </a:ext>
                </a:extLst>
              </a:tr>
              <a:tr h="82264">
                <a:tc>
                  <a:txBody>
                    <a:bodyPr/>
                    <a:lstStyle/>
                    <a:p>
                      <a:pPr algn="l" fontAlgn="ctr"/>
                      <a:r>
                        <a:rPr lang="en-US" sz="500" u="none" strike="noStrike">
                          <a:effectLst/>
                        </a:rPr>
                        <a:t>BLUEUNI</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82489058"/>
                  </a:ext>
                </a:extLst>
              </a:tr>
              <a:tr h="82264">
                <a:tc>
                  <a:txBody>
                    <a:bodyPr/>
                    <a:lstStyle/>
                    <a:p>
                      <a:pPr algn="l" fontAlgn="ctr"/>
                      <a:r>
                        <a:rPr lang="en-US" sz="500" u="none" strike="noStrike">
                          <a:effectLst/>
                        </a:rPr>
                        <a:t>Kostanay Engineering and Economic University</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3082711242"/>
                  </a:ext>
                </a:extLst>
              </a:tr>
              <a:tr h="82264">
                <a:tc>
                  <a:txBody>
                    <a:bodyPr/>
                    <a:lstStyle/>
                    <a:p>
                      <a:pPr algn="l" fontAlgn="ctr"/>
                      <a:r>
                        <a:rPr lang="en-US" sz="500" u="none" strike="noStrike">
                          <a:effectLst/>
                        </a:rPr>
                        <a:t>Contact Sensor Company</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a:effectLst/>
                        </a:rPr>
                        <a:t>Observation members</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839471354"/>
                  </a:ext>
                </a:extLst>
              </a:tr>
              <a:tr h="82264">
                <a:tc>
                  <a:txBody>
                    <a:bodyPr/>
                    <a:lstStyle/>
                    <a:p>
                      <a:pPr algn="l" fontAlgn="ctr"/>
                      <a:r>
                        <a:rPr lang="en-US" sz="500" u="none" strike="noStrike">
                          <a:effectLst/>
                        </a:rPr>
                        <a:t>Yoshinaga Shoji Co., Ltd</a:t>
                      </a:r>
                      <a:endParaRPr lang="en-US" sz="500" b="0" i="0" u="none" strike="noStrike">
                        <a:solidFill>
                          <a:srgbClr val="000000"/>
                        </a:solidFill>
                        <a:effectLst/>
                        <a:latin typeface="等线" panose="02010600030101010101" pitchFamily="2" charset="-122"/>
                        <a:ea typeface="等线" panose="02010600030101010101" pitchFamily="2" charset="-122"/>
                      </a:endParaRPr>
                    </a:p>
                  </a:txBody>
                  <a:tcPr marL="3164" marR="3164" marT="3164" marB="0" anchor="ctr"/>
                </a:tc>
                <a:tc>
                  <a:txBody>
                    <a:bodyPr/>
                    <a:lstStyle/>
                    <a:p>
                      <a:pPr algn="l" fontAlgn="ctr"/>
                      <a:r>
                        <a:rPr lang="en-US" sz="500" u="none" strike="noStrike" dirty="0">
                          <a:effectLst/>
                        </a:rPr>
                        <a:t>Observation members</a:t>
                      </a:r>
                      <a:endParaRPr lang="en-US" sz="500" b="0" i="0" u="none" strike="noStrike" dirty="0">
                        <a:solidFill>
                          <a:srgbClr val="000000"/>
                        </a:solidFill>
                        <a:effectLst/>
                        <a:latin typeface="等线" panose="02010600030101010101" pitchFamily="2" charset="-122"/>
                        <a:ea typeface="等线" panose="02010600030101010101" pitchFamily="2" charset="-122"/>
                      </a:endParaRPr>
                    </a:p>
                  </a:txBody>
                  <a:tcPr marL="3164" marR="3164" marT="3164" marB="0" anchor="ctr"/>
                </a:tc>
                <a:extLst>
                  <a:ext uri="{0D108BD9-81ED-4DB2-BD59-A6C34878D82A}">
                    <a16:rowId xmlns:a16="http://schemas.microsoft.com/office/drawing/2014/main" val="2021843787"/>
                  </a:ext>
                </a:extLst>
              </a:tr>
            </a:tbl>
          </a:graphicData>
        </a:graphic>
      </p:graphicFrame>
      <p:sp>
        <p:nvSpPr>
          <p:cNvPr id="13" name="文本框 12">
            <a:extLst>
              <a:ext uri="{FF2B5EF4-FFF2-40B4-BE49-F238E27FC236}">
                <a16:creationId xmlns:a16="http://schemas.microsoft.com/office/drawing/2014/main" id="{D59B50C8-6F9D-A2AD-1F56-3A5B603B55DD}"/>
              </a:ext>
            </a:extLst>
          </p:cNvPr>
          <p:cNvSpPr txBox="1"/>
          <p:nvPr/>
        </p:nvSpPr>
        <p:spPr>
          <a:xfrm>
            <a:off x="5562600" y="978973"/>
            <a:ext cx="8305800" cy="1384995"/>
          </a:xfrm>
          <a:prstGeom prst="rect">
            <a:avLst/>
          </a:prstGeom>
          <a:noFill/>
        </p:spPr>
        <p:txBody>
          <a:bodyPr wrap="square">
            <a:spAutoFit/>
          </a:bodyPr>
          <a:lstStyle/>
          <a:p>
            <a:pPr algn="l"/>
            <a:r>
              <a:rPr lang="en-US" altLang="zh-CN" sz="1400" b="0" i="0" dirty="0">
                <a:solidFill>
                  <a:srgbClr val="111111"/>
                </a:solidFill>
                <a:effectLst/>
                <a:latin typeface="Palatino Linotype" panose="02040502050505030304" pitchFamily="18" charset="0"/>
              </a:rPr>
              <a:t>4+ Operators</a:t>
            </a:r>
          </a:p>
          <a:p>
            <a:pPr algn="l"/>
            <a:r>
              <a:rPr lang="en-US" altLang="zh-CN" sz="1400" b="0" i="0" dirty="0">
                <a:solidFill>
                  <a:srgbClr val="111111"/>
                </a:solidFill>
                <a:effectLst/>
                <a:latin typeface="Palatino Linotype" panose="02040502050505030304" pitchFamily="18" charset="0"/>
              </a:rPr>
              <a:t>17+ Equipment Manufacturers</a:t>
            </a:r>
          </a:p>
          <a:p>
            <a:pPr algn="l"/>
            <a:r>
              <a:rPr lang="en-US" altLang="zh-CN" sz="1400" b="0" i="0" dirty="0">
                <a:solidFill>
                  <a:srgbClr val="111111"/>
                </a:solidFill>
                <a:effectLst/>
                <a:latin typeface="Palatino Linotype" panose="02040502050505030304" pitchFamily="18" charset="0"/>
              </a:rPr>
              <a:t>14+ Chip Manufacturers</a:t>
            </a:r>
          </a:p>
          <a:p>
            <a:pPr algn="l"/>
            <a:r>
              <a:rPr lang="en-US" altLang="zh-CN" sz="1400" b="0" i="0" dirty="0">
                <a:solidFill>
                  <a:srgbClr val="111111"/>
                </a:solidFill>
                <a:effectLst/>
                <a:latin typeface="Palatino Linotype" panose="02040502050505030304" pitchFamily="18" charset="0"/>
              </a:rPr>
              <a:t>13+ Terminals</a:t>
            </a:r>
          </a:p>
          <a:p>
            <a:pPr algn="l"/>
            <a:r>
              <a:rPr lang="en-US" altLang="zh-CN" sz="1400" b="0" i="0" dirty="0">
                <a:solidFill>
                  <a:srgbClr val="111111"/>
                </a:solidFill>
                <a:effectLst/>
                <a:latin typeface="Palatino Linotype" panose="02040502050505030304" pitchFamily="18" charset="0"/>
              </a:rPr>
              <a:t>14+ Academic Institutions</a:t>
            </a:r>
          </a:p>
          <a:p>
            <a:pPr algn="l"/>
            <a:r>
              <a:rPr lang="en-US" altLang="zh-CN" sz="1400" b="0" i="0" dirty="0">
                <a:solidFill>
                  <a:srgbClr val="111111"/>
                </a:solidFill>
                <a:effectLst/>
                <a:latin typeface="Palatino Linotype" panose="02040502050505030304" pitchFamily="18" charset="0"/>
              </a:rPr>
              <a:t>13+ Testing and Certification Services</a:t>
            </a:r>
            <a:endParaRPr lang="en-US" altLang="zh-CN" sz="1600" b="0" i="0" dirty="0">
              <a:solidFill>
                <a:srgbClr val="111111"/>
              </a:solidFill>
              <a:effectLst/>
              <a:latin typeface="Palatino Linotype" panose="02040502050505030304" pitchFamily="18" charset="0"/>
            </a:endParaRPr>
          </a:p>
        </p:txBody>
      </p:sp>
      <p:sp>
        <p:nvSpPr>
          <p:cNvPr id="14" name="标题 1">
            <a:extLst>
              <a:ext uri="{FF2B5EF4-FFF2-40B4-BE49-F238E27FC236}">
                <a16:creationId xmlns:a16="http://schemas.microsoft.com/office/drawing/2014/main" id="{B2FD855C-1444-9F0E-2D3F-B1F7CA904717}"/>
              </a:ext>
            </a:extLst>
          </p:cNvPr>
          <p:cNvSpPr txBox="1">
            <a:spLocks/>
          </p:cNvSpPr>
          <p:nvPr>
            <p:custDataLst>
              <p:tags r:id="rId1"/>
            </p:custDataLst>
          </p:nvPr>
        </p:nvSpPr>
        <p:spPr>
          <a:xfrm>
            <a:off x="838200" y="455537"/>
            <a:ext cx="6225444" cy="738416"/>
          </a:xfrm>
          <a:prstGeom prst="rect">
            <a:avLst/>
          </a:prstGeom>
        </p:spPr>
        <p:txBody>
          <a:bodyPr vert="horz" lIns="80151" tIns="41769" rIns="80151" bIns="41769"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bg1"/>
                </a:solidFill>
                <a:uFillTx/>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sz="16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 Members</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(until</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Sept.</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30,</a:t>
            </a:r>
            <a:r>
              <a:rPr lang="zh-CN" altLang="en-US"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 </a:t>
            </a:r>
            <a:r>
              <a:rPr lang="en-US" altLang="zh-CN" sz="1600" dirty="0">
                <a:solidFill>
                  <a:schemeClr val="tx1"/>
                </a:solidFill>
                <a:latin typeface="Palatino Linotype" panose="02040502050505030304" pitchFamily="18" charset="0"/>
                <a:ea typeface="Microsoft YaHei UI" panose="020B0503020204020204" pitchFamily="34" charset="-122"/>
                <a:cs typeface="Times New Roman" panose="02020603050405020304" pitchFamily="18" charset="0"/>
              </a:rPr>
              <a:t>2024)</a:t>
            </a:r>
            <a:endParaRPr kumimoji="0" lang="zh-CN" altLang="en-US" sz="16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15" name="文本框 14">
            <a:extLst>
              <a:ext uri="{FF2B5EF4-FFF2-40B4-BE49-F238E27FC236}">
                <a16:creationId xmlns:a16="http://schemas.microsoft.com/office/drawing/2014/main" id="{7671B7C2-2B5E-961B-0262-A2CCCB8451F4}"/>
              </a:ext>
            </a:extLst>
          </p:cNvPr>
          <p:cNvSpPr txBox="1"/>
          <p:nvPr/>
        </p:nvSpPr>
        <p:spPr>
          <a:xfrm>
            <a:off x="929217" y="1118248"/>
            <a:ext cx="4328583" cy="1015663"/>
          </a:xfrm>
          <a:prstGeom prst="rect">
            <a:avLst/>
          </a:prstGeom>
          <a:noFill/>
        </p:spPr>
        <p:txBody>
          <a:bodyPr wrap="square" rtlCol="0">
            <a:spAutoFit/>
          </a:bodyPr>
          <a:lstStyle/>
          <a:p>
            <a:r>
              <a:rPr lang="en-US" altLang="zh-CN" b="1" dirty="0">
                <a:solidFill>
                  <a:schemeClr val="tx1"/>
                </a:solidFill>
              </a:rPr>
              <a:t>84</a:t>
            </a:r>
            <a:r>
              <a:rPr lang="en-US" altLang="zh-CN" dirty="0">
                <a:solidFill>
                  <a:schemeClr val="tx1"/>
                </a:solidFill>
              </a:rPr>
              <a:t> </a:t>
            </a:r>
            <a:r>
              <a:rPr lang="en-US" altLang="zh-CN" sz="1800" dirty="0">
                <a:solidFill>
                  <a:schemeClr val="tx1"/>
                </a:solidFill>
              </a:rPr>
              <a:t>in total</a:t>
            </a:r>
          </a:p>
          <a:p>
            <a:pPr lvl="1"/>
            <a:r>
              <a:rPr lang="en-US" altLang="zh-CN" sz="1800" dirty="0">
                <a:solidFill>
                  <a:schemeClr val="tx1"/>
                </a:solidFill>
              </a:rPr>
              <a:t>53 m</a:t>
            </a:r>
            <a:r>
              <a:rPr lang="en-US" altLang="zh-CN" sz="1400" dirty="0">
                <a:solidFill>
                  <a:schemeClr val="tx1"/>
                </a:solidFill>
              </a:rPr>
              <a:t>ainland China</a:t>
            </a:r>
          </a:p>
          <a:p>
            <a:pPr lvl="1"/>
            <a:r>
              <a:rPr lang="en-US" altLang="zh-CN" sz="1800" dirty="0">
                <a:solidFill>
                  <a:schemeClr val="tx1"/>
                </a:solidFill>
              </a:rPr>
              <a:t>31</a:t>
            </a:r>
            <a:r>
              <a:rPr lang="en-US" altLang="zh-CN" sz="1400" dirty="0">
                <a:solidFill>
                  <a:schemeClr val="tx1"/>
                </a:solidFill>
              </a:rPr>
              <a:t> from other countries and regions</a:t>
            </a:r>
            <a:endParaRPr lang="zh-CN" altLang="en-US" sz="1400" dirty="0">
              <a:solidFill>
                <a:schemeClr val="tx1"/>
              </a:solidFill>
            </a:endParaRPr>
          </a:p>
        </p:txBody>
      </p:sp>
      <p:sp>
        <p:nvSpPr>
          <p:cNvPr id="16" name="文本框 15">
            <a:extLst>
              <a:ext uri="{FF2B5EF4-FFF2-40B4-BE49-F238E27FC236}">
                <a16:creationId xmlns:a16="http://schemas.microsoft.com/office/drawing/2014/main" id="{B7044BA5-E145-4875-8E39-76992441BE5D}"/>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77342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8F1D44F-DEEA-125F-E6F2-31A12CFFBDB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日期占位符 4">
            <a:extLst>
              <a:ext uri="{FF2B5EF4-FFF2-40B4-BE49-F238E27FC236}">
                <a16:creationId xmlns:a16="http://schemas.microsoft.com/office/drawing/2014/main" id="{09E59578-AF82-57E5-6F27-B817710143F4}"/>
              </a:ext>
            </a:extLst>
          </p:cNvPr>
          <p:cNvSpPr>
            <a:spLocks noGrp="1"/>
          </p:cNvSpPr>
          <p:nvPr>
            <p:ph type="dt" idx="15"/>
          </p:nvPr>
        </p:nvSpPr>
        <p:spPr/>
        <p:txBody>
          <a:bodyPr/>
          <a:lstStyle/>
          <a:p>
            <a:r>
              <a:rPr lang="en-US" altLang="zh-CN"/>
              <a:t>November 2024</a:t>
            </a:r>
            <a:endParaRPr lang="en-GB" dirty="0"/>
          </a:p>
        </p:txBody>
      </p:sp>
      <p:sp>
        <p:nvSpPr>
          <p:cNvPr id="6" name="标题 1">
            <a:extLst>
              <a:ext uri="{FF2B5EF4-FFF2-40B4-BE49-F238E27FC236}">
                <a16:creationId xmlns:a16="http://schemas.microsoft.com/office/drawing/2014/main" id="{BE700B16-28E6-5163-AB2E-91A3304873EB}"/>
              </a:ext>
            </a:extLst>
          </p:cNvPr>
          <p:cNvSpPr txBox="1">
            <a:spLocks/>
          </p:cNvSpPr>
          <p:nvPr>
            <p:custDataLst>
              <p:tags r:id="rId1"/>
            </p:custDataLst>
          </p:nvPr>
        </p:nvSpPr>
        <p:spPr>
          <a:xfrm>
            <a:off x="821811" y="637016"/>
            <a:ext cx="6225444" cy="738416"/>
          </a:xfrm>
          <a:prstGeom prst="rect">
            <a:avLst/>
          </a:prstGeom>
        </p:spPr>
        <p:txBody>
          <a:bodyPr vert="horz" lIns="80151" tIns="41769" rIns="80151" bIns="41769"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bg1"/>
                </a:solidFill>
                <a:uFillTx/>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WAA Structure</a:t>
            </a:r>
            <a:r>
              <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Governance</a:t>
            </a:r>
            <a:endParaRPr kumimoji="0" lang="zh-CN" altLang="en-US" sz="2000" b="1" i="0" u="none" strike="noStrike" kern="1200" cap="none" spc="30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nvGrpSpPr>
          <p:cNvPr id="7" name="组合 6">
            <a:extLst>
              <a:ext uri="{FF2B5EF4-FFF2-40B4-BE49-F238E27FC236}">
                <a16:creationId xmlns:a16="http://schemas.microsoft.com/office/drawing/2014/main" id="{D92E5B53-CC48-1C0E-88AE-5E170DB8992C}"/>
              </a:ext>
            </a:extLst>
          </p:cNvPr>
          <p:cNvGrpSpPr/>
          <p:nvPr/>
        </p:nvGrpSpPr>
        <p:grpSpPr>
          <a:xfrm>
            <a:off x="774289" y="1361144"/>
            <a:ext cx="10637071" cy="4316687"/>
            <a:chOff x="1656476" y="1460112"/>
            <a:chExt cx="10683124" cy="4219864"/>
          </a:xfrm>
        </p:grpSpPr>
        <p:cxnSp>
          <p:nvCxnSpPr>
            <p:cNvPr id="8" name="直接连接符 7">
              <a:extLst>
                <a:ext uri="{FF2B5EF4-FFF2-40B4-BE49-F238E27FC236}">
                  <a16:creationId xmlns:a16="http://schemas.microsoft.com/office/drawing/2014/main" id="{71707EFA-1BB2-5767-C361-51A1065EDA23}"/>
                </a:ext>
              </a:extLst>
            </p:cNvPr>
            <p:cNvCxnSpPr>
              <a:cxnSpLocks/>
            </p:cNvCxnSpPr>
            <p:nvPr/>
          </p:nvCxnSpPr>
          <p:spPr>
            <a:xfrm flipH="1">
              <a:off x="6587066" y="3412947"/>
              <a:ext cx="10248" cy="154940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CB21D3EE-00D3-0E93-F13D-FBFB18611FB3}"/>
                </a:ext>
              </a:extLst>
            </p:cNvPr>
            <p:cNvGrpSpPr/>
            <p:nvPr/>
          </p:nvGrpSpPr>
          <p:grpSpPr>
            <a:xfrm>
              <a:off x="1656476" y="1460112"/>
              <a:ext cx="10683124" cy="4219864"/>
              <a:chOff x="665876" y="1231521"/>
              <a:chExt cx="10683124" cy="4219864"/>
            </a:xfrm>
          </p:grpSpPr>
          <p:sp>
            <p:nvSpPr>
              <p:cNvPr id="19" name="矩形: 圆角 18">
                <a:extLst>
                  <a:ext uri="{FF2B5EF4-FFF2-40B4-BE49-F238E27FC236}">
                    <a16:creationId xmlns:a16="http://schemas.microsoft.com/office/drawing/2014/main" id="{29E2F5D3-F554-9CB7-15CB-7B6B15EE9D32}"/>
                  </a:ext>
                </a:extLst>
              </p:cNvPr>
              <p:cNvSpPr/>
              <p:nvPr/>
            </p:nvSpPr>
            <p:spPr>
              <a:xfrm>
                <a:off x="3994484" y="1231521"/>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General</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Assembly</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0" name="矩形: 圆角 19">
                <a:extLst>
                  <a:ext uri="{FF2B5EF4-FFF2-40B4-BE49-F238E27FC236}">
                    <a16:creationId xmlns:a16="http://schemas.microsoft.com/office/drawing/2014/main" id="{6302AE06-E0BD-6942-845F-491CB17C3ED8}"/>
                  </a:ext>
                </a:extLst>
              </p:cNvPr>
              <p:cNvSpPr/>
              <p:nvPr/>
            </p:nvSpPr>
            <p:spPr>
              <a:xfrm>
                <a:off x="3994483" y="2231830"/>
                <a:ext cx="3224463"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Council</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1" name="矩形: 圆角 20">
                <a:extLst>
                  <a:ext uri="{FF2B5EF4-FFF2-40B4-BE49-F238E27FC236}">
                    <a16:creationId xmlns:a16="http://schemas.microsoft.com/office/drawing/2014/main" id="{3EA17987-DA32-CFB8-D75A-8B5666F8713C}"/>
                  </a:ext>
                </a:extLst>
              </p:cNvPr>
              <p:cNvSpPr/>
              <p:nvPr/>
            </p:nvSpPr>
            <p:spPr>
              <a:xfrm>
                <a:off x="665876" y="3429000"/>
                <a:ext cx="1997114"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Expert</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Committee</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2" name="矩形: 圆角 21">
                <a:extLst>
                  <a:ext uri="{FF2B5EF4-FFF2-40B4-BE49-F238E27FC236}">
                    <a16:creationId xmlns:a16="http://schemas.microsoft.com/office/drawing/2014/main" id="{D9147C65-849D-88E5-741F-F6D70568DCEF}"/>
                  </a:ext>
                </a:extLst>
              </p:cNvPr>
              <p:cNvSpPr/>
              <p:nvPr/>
            </p:nvSpPr>
            <p:spPr>
              <a:xfrm>
                <a:off x="5923873" y="3428998"/>
                <a:ext cx="179921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Secretariat</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3" name="矩形: 圆角 22">
                <a:extLst>
                  <a:ext uri="{FF2B5EF4-FFF2-40B4-BE49-F238E27FC236}">
                    <a16:creationId xmlns:a16="http://schemas.microsoft.com/office/drawing/2014/main" id="{3A7841F6-0120-531F-C493-75DBE2B8F1D7}"/>
                  </a:ext>
                </a:extLst>
              </p:cNvPr>
              <p:cNvSpPr/>
              <p:nvPr/>
            </p:nvSpPr>
            <p:spPr>
              <a:xfrm>
                <a:off x="3290231" y="3428997"/>
                <a:ext cx="194216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Strategy</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Advisory</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Committee</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24" name="矩形: 圆角 23">
                <a:extLst>
                  <a:ext uri="{FF2B5EF4-FFF2-40B4-BE49-F238E27FC236}">
                    <a16:creationId xmlns:a16="http://schemas.microsoft.com/office/drawing/2014/main" id="{D28E44C6-18D4-9713-D5CE-596526A883F5}"/>
                  </a:ext>
                </a:extLst>
              </p:cNvPr>
              <p:cNvSpPr/>
              <p:nvPr/>
            </p:nvSpPr>
            <p:spPr>
              <a:xfrm>
                <a:off x="8216138" y="3429000"/>
                <a:ext cx="3132862"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Technical Committee on Standardization (TCS)</a:t>
                </a:r>
              </a:p>
            </p:txBody>
          </p:sp>
          <p:cxnSp>
            <p:nvCxnSpPr>
              <p:cNvPr id="25" name="连接符: 肘形 24">
                <a:extLst>
                  <a:ext uri="{FF2B5EF4-FFF2-40B4-BE49-F238E27FC236}">
                    <a16:creationId xmlns:a16="http://schemas.microsoft.com/office/drawing/2014/main" id="{F2F5D450-B2DF-7C0A-1B50-372CFD729382}"/>
                  </a:ext>
                </a:extLst>
              </p:cNvPr>
              <p:cNvCxnSpPr>
                <a:cxnSpLocks/>
                <a:stCxn id="20" idx="2"/>
                <a:endCxn id="21" idx="0"/>
              </p:cNvCxnSpPr>
              <p:nvPr/>
            </p:nvCxnSpPr>
            <p:spPr>
              <a:xfrm rot="5400000">
                <a:off x="3390932" y="1213217"/>
                <a:ext cx="489284" cy="394228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F668FD6-F45E-D291-4790-6BA2EB83ADC4}"/>
                  </a:ext>
                </a:extLst>
              </p:cNvPr>
              <p:cNvCxnSpPr>
                <a:cxnSpLocks/>
                <a:stCxn id="19" idx="2"/>
                <a:endCxn id="20" idx="0"/>
              </p:cNvCxnSpPr>
              <p:nvPr/>
            </p:nvCxnSpPr>
            <p:spPr>
              <a:xfrm flipH="1">
                <a:off x="5606715" y="1939407"/>
                <a:ext cx="1" cy="2924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71A7B646-800C-6B89-A82A-7F448B338690}"/>
                  </a:ext>
                </a:extLst>
              </p:cNvPr>
              <p:cNvCxnSpPr>
                <a:cxnSpLocks/>
                <a:stCxn id="20" idx="2"/>
                <a:endCxn id="23" idx="0"/>
              </p:cNvCxnSpPr>
              <p:nvPr/>
            </p:nvCxnSpPr>
            <p:spPr>
              <a:xfrm rot="5400000">
                <a:off x="4689376" y="2511657"/>
                <a:ext cx="489281" cy="134539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8" name="连接符: 肘形 27">
                <a:extLst>
                  <a:ext uri="{FF2B5EF4-FFF2-40B4-BE49-F238E27FC236}">
                    <a16:creationId xmlns:a16="http://schemas.microsoft.com/office/drawing/2014/main" id="{84C43941-A138-F6A7-970B-9E8E7374CA0B}"/>
                  </a:ext>
                </a:extLst>
              </p:cNvPr>
              <p:cNvCxnSpPr>
                <a:cxnSpLocks/>
                <a:stCxn id="20" idx="2"/>
                <a:endCxn id="22" idx="0"/>
              </p:cNvCxnSpPr>
              <p:nvPr/>
            </p:nvCxnSpPr>
            <p:spPr>
              <a:xfrm rot="16200000" flipH="1">
                <a:off x="5970458" y="2575973"/>
                <a:ext cx="489282" cy="12167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9" name="连接符: 肘形 28">
                <a:extLst>
                  <a:ext uri="{FF2B5EF4-FFF2-40B4-BE49-F238E27FC236}">
                    <a16:creationId xmlns:a16="http://schemas.microsoft.com/office/drawing/2014/main" id="{8B091E32-0D2A-4258-8301-4685CCCA4F1B}"/>
                  </a:ext>
                </a:extLst>
              </p:cNvPr>
              <p:cNvCxnSpPr>
                <a:cxnSpLocks/>
                <a:stCxn id="20" idx="2"/>
                <a:endCxn id="24" idx="0"/>
              </p:cNvCxnSpPr>
              <p:nvPr/>
            </p:nvCxnSpPr>
            <p:spPr>
              <a:xfrm rot="16200000" flipH="1">
                <a:off x="7450000" y="1096431"/>
                <a:ext cx="489284" cy="4175854"/>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F5EE7CBD-A076-2AD0-8139-54D6708C49B0}"/>
                  </a:ext>
                </a:extLst>
              </p:cNvPr>
              <p:cNvSpPr/>
              <p:nvPr/>
            </p:nvSpPr>
            <p:spPr>
              <a:xfrm>
                <a:off x="665876" y="4743491"/>
                <a:ext cx="2150621" cy="7078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Industrial</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Requirement</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p>
            </p:txBody>
          </p:sp>
          <p:sp>
            <p:nvSpPr>
              <p:cNvPr id="31" name="矩形: 圆角 30">
                <a:extLst>
                  <a:ext uri="{FF2B5EF4-FFF2-40B4-BE49-F238E27FC236}">
                    <a16:creationId xmlns:a16="http://schemas.microsoft.com/office/drawing/2014/main" id="{E80B18B7-719D-3738-F8CA-A26F046040F5}"/>
                  </a:ext>
                </a:extLst>
              </p:cNvPr>
              <p:cNvSpPr/>
              <p:nvPr/>
            </p:nvSpPr>
            <p:spPr>
              <a:xfrm>
                <a:off x="2973004" y="4743499"/>
                <a:ext cx="17335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Standards</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2" name="矩形: 圆角 31">
                <a:extLst>
                  <a:ext uri="{FF2B5EF4-FFF2-40B4-BE49-F238E27FC236}">
                    <a16:creationId xmlns:a16="http://schemas.microsoft.com/office/drawing/2014/main" id="{CF572745-49B2-EB1D-85FC-BF293564C87A}"/>
                  </a:ext>
                </a:extLst>
              </p:cNvPr>
              <p:cNvSpPr/>
              <p:nvPr/>
            </p:nvSpPr>
            <p:spPr>
              <a:xfrm>
                <a:off x="4926217" y="4733763"/>
                <a:ext cx="1771586"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Testing</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&amp;</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Certification</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3" name="矩形: 圆角 32">
                <a:extLst>
                  <a:ext uri="{FF2B5EF4-FFF2-40B4-BE49-F238E27FC236}">
                    <a16:creationId xmlns:a16="http://schemas.microsoft.com/office/drawing/2014/main" id="{92C8A6FC-B461-18E0-FADF-FB8D887D49D9}"/>
                  </a:ext>
                </a:extLst>
              </p:cNvPr>
              <p:cNvSpPr/>
              <p:nvPr/>
            </p:nvSpPr>
            <p:spPr>
              <a:xfrm>
                <a:off x="7001744" y="4721730"/>
                <a:ext cx="1577098"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Marketing</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sp>
            <p:nvSpPr>
              <p:cNvPr id="34" name="矩形: 圆角 33">
                <a:extLst>
                  <a:ext uri="{FF2B5EF4-FFF2-40B4-BE49-F238E27FC236}">
                    <a16:creationId xmlns:a16="http://schemas.microsoft.com/office/drawing/2014/main" id="{8215C520-758D-B5BB-378E-CF0A68F8E155}"/>
                  </a:ext>
                </a:extLst>
              </p:cNvPr>
              <p:cNvSpPr/>
              <p:nvPr/>
            </p:nvSpPr>
            <p:spPr>
              <a:xfrm>
                <a:off x="8735348" y="4721730"/>
                <a:ext cx="1892349" cy="70788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Industry</a:t>
                </a:r>
                <a:r>
                  <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Development</a:t>
                </a:r>
                <a:endParaRPr kumimoji="0" lang="zh-CN" altLang="en-US" sz="1600" b="1" i="0" u="none" strike="noStrike" kern="1200" cap="none" spc="0" normalizeH="0" baseline="0" noProof="0" dirty="0">
                  <a:ln>
                    <a:noFill/>
                  </a:ln>
                  <a:solidFill>
                    <a:schemeClr val="bg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grpSp>
        <p:pic>
          <p:nvPicPr>
            <p:cNvPr id="10" name="图片 9" descr="未标题-3">
              <a:extLst>
                <a:ext uri="{FF2B5EF4-FFF2-40B4-BE49-F238E27FC236}">
                  <a16:creationId xmlns:a16="http://schemas.microsoft.com/office/drawing/2014/main" id="{D846D365-B86C-D269-16E5-02D2CBB38150}"/>
                </a:ext>
              </a:extLst>
            </p:cNvPr>
            <p:cNvPicPr>
              <a:picLocks noChangeAspect="1"/>
            </p:cNvPicPr>
            <p:nvPr/>
          </p:nvPicPr>
          <p:blipFill>
            <a:blip r:embed="rId3"/>
            <a:stretch>
              <a:fillRect/>
            </a:stretch>
          </p:blipFill>
          <p:spPr>
            <a:xfrm>
              <a:off x="4462694" y="2442929"/>
              <a:ext cx="707887" cy="707887"/>
            </a:xfrm>
            <a:prstGeom prst="rect">
              <a:avLst/>
            </a:prstGeom>
          </p:spPr>
        </p:pic>
        <p:sp>
          <p:nvSpPr>
            <p:cNvPr id="11" name="文本框 10">
              <a:extLst>
                <a:ext uri="{FF2B5EF4-FFF2-40B4-BE49-F238E27FC236}">
                  <a16:creationId xmlns:a16="http://schemas.microsoft.com/office/drawing/2014/main" id="{7A6671DC-7845-FB78-91C3-53FB25199F3D}"/>
                </a:ext>
              </a:extLst>
            </p:cNvPr>
            <p:cNvSpPr txBox="1"/>
            <p:nvPr/>
          </p:nvSpPr>
          <p:spPr>
            <a:xfrm>
              <a:off x="3550249" y="3086909"/>
              <a:ext cx="2532779" cy="4645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ZHANG</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Ping</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Academician</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 </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rPr>
                <a:t>Chairman</a:t>
              </a:r>
              <a:endPar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pic>
          <p:nvPicPr>
            <p:cNvPr id="12" name="图片 11" descr="未标题-2">
              <a:extLst>
                <a:ext uri="{FF2B5EF4-FFF2-40B4-BE49-F238E27FC236}">
                  <a16:creationId xmlns:a16="http://schemas.microsoft.com/office/drawing/2014/main" id="{456E62A4-BB40-305D-AB1D-5CCBD26E1891}"/>
                </a:ext>
              </a:extLst>
            </p:cNvPr>
            <p:cNvPicPr>
              <a:picLocks noChangeAspect="1"/>
            </p:cNvPicPr>
            <p:nvPr/>
          </p:nvPicPr>
          <p:blipFill>
            <a:blip r:embed="rId4"/>
            <a:stretch>
              <a:fillRect/>
            </a:stretch>
          </p:blipFill>
          <p:spPr>
            <a:xfrm>
              <a:off x="8351264" y="3669100"/>
              <a:ext cx="720000" cy="720000"/>
            </a:xfrm>
            <a:prstGeom prst="rect">
              <a:avLst/>
            </a:prstGeom>
          </p:spPr>
        </p:pic>
        <p:sp>
          <p:nvSpPr>
            <p:cNvPr id="13" name="矩形 12">
              <a:extLst>
                <a:ext uri="{FF2B5EF4-FFF2-40B4-BE49-F238E27FC236}">
                  <a16:creationId xmlns:a16="http://schemas.microsoft.com/office/drawing/2014/main" id="{BAC454E2-6122-3C01-8B3C-A66FCC2EF9CB}"/>
                </a:ext>
              </a:extLst>
            </p:cNvPr>
            <p:cNvSpPr/>
            <p:nvPr/>
          </p:nvSpPr>
          <p:spPr>
            <a:xfrm>
              <a:off x="7972761" y="4340796"/>
              <a:ext cx="1505618" cy="4645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YANG</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 </a:t>
              </a: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Tao</a:t>
              </a:r>
              <a:r>
                <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  </a:t>
              </a:r>
              <a:endPar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sym typeface="+mn-lt"/>
                </a:rPr>
                <a:t>Secretary-General</a:t>
              </a:r>
              <a:endParaRPr kumimoji="0" lang="zh-CN" altLang="en-US" sz="1244" b="1" i="0" u="none" strike="noStrike" kern="1200" cap="none" spc="0" normalizeH="0" baseline="0" noProof="0" dirty="0">
                <a:ln>
                  <a:noFill/>
                </a:ln>
                <a:solidFill>
                  <a:schemeClr val="tx1"/>
                </a:solidFill>
                <a:effectLst/>
                <a:uLnTx/>
                <a:uFillTx/>
                <a:latin typeface="Palatino Linotype" panose="02040502050505030304" pitchFamily="18" charset="0"/>
                <a:ea typeface="Microsoft YaHei UI" panose="020B0503020204020204" pitchFamily="34" charset="-122"/>
                <a:cs typeface="Times New Roman" panose="02020603050405020304" pitchFamily="18" charset="0"/>
              </a:endParaRPr>
            </a:p>
          </p:txBody>
        </p:sp>
        <p:cxnSp>
          <p:nvCxnSpPr>
            <p:cNvPr id="14" name="直接连接符 13">
              <a:extLst>
                <a:ext uri="{FF2B5EF4-FFF2-40B4-BE49-F238E27FC236}">
                  <a16:creationId xmlns:a16="http://schemas.microsoft.com/office/drawing/2014/main" id="{31B41115-D1E1-8EF5-8014-91841C7B4824}"/>
                </a:ext>
              </a:extLst>
            </p:cNvPr>
            <p:cNvCxnSpPr/>
            <p:nvPr/>
          </p:nvCxnSpPr>
          <p:spPr>
            <a:xfrm>
              <a:off x="2859741" y="4751294"/>
              <a:ext cx="79134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511357A1-ACD1-8FDE-2A3E-11F19A5DDE92}"/>
                </a:ext>
              </a:extLst>
            </p:cNvPr>
            <p:cNvCxnSpPr/>
            <p:nvPr/>
          </p:nvCxnSpPr>
          <p:spPr>
            <a:xfrm>
              <a:off x="2859741" y="4751294"/>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CD5659D-0F5F-8EA2-DC43-83836BC94671}"/>
                </a:ext>
              </a:extLst>
            </p:cNvPr>
            <p:cNvCxnSpPr/>
            <p:nvPr/>
          </p:nvCxnSpPr>
          <p:spPr>
            <a:xfrm>
              <a:off x="4948518" y="4760256"/>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8413766-D844-C3D2-F563-7F27960C9901}"/>
                </a:ext>
              </a:extLst>
            </p:cNvPr>
            <p:cNvCxnSpPr/>
            <p:nvPr/>
          </p:nvCxnSpPr>
          <p:spPr>
            <a:xfrm>
              <a:off x="10766610" y="4751289"/>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D665CC5-BCB5-6044-046F-AA52BCF2285F}"/>
                </a:ext>
              </a:extLst>
            </p:cNvPr>
            <p:cNvCxnSpPr/>
            <p:nvPr/>
          </p:nvCxnSpPr>
          <p:spPr>
            <a:xfrm>
              <a:off x="8713692" y="4751287"/>
              <a:ext cx="0" cy="199027"/>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文本框 36">
            <a:extLst>
              <a:ext uri="{FF2B5EF4-FFF2-40B4-BE49-F238E27FC236}">
                <a16:creationId xmlns:a16="http://schemas.microsoft.com/office/drawing/2014/main" id="{05E91FDF-F2AA-DC93-9036-7D8F5B7179AA}"/>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129192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5C59DF8-B497-17F5-1154-EB4F1721074B}"/>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日期占位符 4">
            <a:extLst>
              <a:ext uri="{FF2B5EF4-FFF2-40B4-BE49-F238E27FC236}">
                <a16:creationId xmlns:a16="http://schemas.microsoft.com/office/drawing/2014/main" id="{A3DB3CAE-736A-E5AF-8753-434558C47655}"/>
              </a:ext>
            </a:extLst>
          </p:cNvPr>
          <p:cNvSpPr>
            <a:spLocks noGrp="1"/>
          </p:cNvSpPr>
          <p:nvPr>
            <p:ph type="dt" idx="15"/>
          </p:nvPr>
        </p:nvSpPr>
        <p:spPr/>
        <p:txBody>
          <a:bodyPr/>
          <a:lstStyle/>
          <a:p>
            <a:r>
              <a:rPr lang="en-US" altLang="zh-CN"/>
              <a:t>November 2024</a:t>
            </a:r>
            <a:endParaRPr lang="en-GB" dirty="0"/>
          </a:p>
        </p:txBody>
      </p:sp>
      <p:sp>
        <p:nvSpPr>
          <p:cNvPr id="7" name="标题 3">
            <a:extLst>
              <a:ext uri="{FF2B5EF4-FFF2-40B4-BE49-F238E27FC236}">
                <a16:creationId xmlns:a16="http://schemas.microsoft.com/office/drawing/2014/main" id="{20005BE7-D8ED-D39E-5743-17159C7FA621}"/>
              </a:ext>
            </a:extLst>
          </p:cNvPr>
          <p:cNvSpPr txBox="1"/>
          <p:nvPr/>
        </p:nvSpPr>
        <p:spPr>
          <a:xfrm>
            <a:off x="762000" y="738451"/>
            <a:ext cx="9654540" cy="705485"/>
          </a:xfrm>
          <a:prstGeom prst="rect">
            <a:avLst/>
          </a:prstGeom>
        </p:spPr>
        <p:txBody>
          <a:bodyPr>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bg1"/>
                </a:solidFill>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cs"/>
              </a:rPr>
              <a:t> </a:t>
            </a:r>
            <a:r>
              <a:rPr kumimoji="0" lang="en-US" altLang="zh-CN" sz="24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cs"/>
              </a:rPr>
              <a:t>WAA Global Partners</a:t>
            </a:r>
            <a:endParaRPr kumimoji="0" lang="en-US" sz="24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cs"/>
            </a:endParaRPr>
          </a:p>
        </p:txBody>
      </p:sp>
      <p:pic>
        <p:nvPicPr>
          <p:cNvPr id="8" name="图片 7">
            <a:extLst>
              <a:ext uri="{FF2B5EF4-FFF2-40B4-BE49-F238E27FC236}">
                <a16:creationId xmlns:a16="http://schemas.microsoft.com/office/drawing/2014/main" id="{D30D6483-E6AC-936C-9E8D-2A28E5B9371A}"/>
              </a:ext>
            </a:extLst>
          </p:cNvPr>
          <p:cNvPicPr>
            <a:picLocks noChangeAspect="1"/>
          </p:cNvPicPr>
          <p:nvPr/>
        </p:nvPicPr>
        <p:blipFill>
          <a:blip r:embed="rId2"/>
          <a:stretch>
            <a:fillRect/>
          </a:stretch>
        </p:blipFill>
        <p:spPr>
          <a:xfrm>
            <a:off x="3564845" y="4807257"/>
            <a:ext cx="2230009" cy="1240560"/>
          </a:xfrm>
          <a:prstGeom prst="rect">
            <a:avLst/>
          </a:prstGeom>
        </p:spPr>
      </p:pic>
      <p:pic>
        <p:nvPicPr>
          <p:cNvPr id="9" name="图片 8">
            <a:extLst>
              <a:ext uri="{FF2B5EF4-FFF2-40B4-BE49-F238E27FC236}">
                <a16:creationId xmlns:a16="http://schemas.microsoft.com/office/drawing/2014/main" id="{73EC975F-2DEA-7304-CBB9-85857277BF49}"/>
              </a:ext>
            </a:extLst>
          </p:cNvPr>
          <p:cNvPicPr>
            <a:picLocks noChangeAspect="1"/>
          </p:cNvPicPr>
          <p:nvPr/>
        </p:nvPicPr>
        <p:blipFill>
          <a:blip r:embed="rId3"/>
          <a:stretch>
            <a:fillRect/>
          </a:stretch>
        </p:blipFill>
        <p:spPr>
          <a:xfrm>
            <a:off x="8663825" y="4798928"/>
            <a:ext cx="2230010" cy="1232669"/>
          </a:xfrm>
          <a:prstGeom prst="rect">
            <a:avLst/>
          </a:prstGeom>
        </p:spPr>
      </p:pic>
      <p:pic>
        <p:nvPicPr>
          <p:cNvPr id="10" name="图片 9">
            <a:extLst>
              <a:ext uri="{FF2B5EF4-FFF2-40B4-BE49-F238E27FC236}">
                <a16:creationId xmlns:a16="http://schemas.microsoft.com/office/drawing/2014/main" id="{945BFFC6-721F-42C4-9629-D80C92881DBD}"/>
              </a:ext>
            </a:extLst>
          </p:cNvPr>
          <p:cNvPicPr>
            <a:picLocks noChangeAspect="1"/>
          </p:cNvPicPr>
          <p:nvPr/>
        </p:nvPicPr>
        <p:blipFill>
          <a:blip r:embed="rId4"/>
          <a:stretch>
            <a:fillRect/>
          </a:stretch>
        </p:blipFill>
        <p:spPr>
          <a:xfrm>
            <a:off x="6098913" y="4795180"/>
            <a:ext cx="2230010" cy="1236812"/>
          </a:xfrm>
          <a:prstGeom prst="rect">
            <a:avLst/>
          </a:prstGeom>
        </p:spPr>
      </p:pic>
      <p:pic>
        <p:nvPicPr>
          <p:cNvPr id="11" name="图片 10">
            <a:extLst>
              <a:ext uri="{FF2B5EF4-FFF2-40B4-BE49-F238E27FC236}">
                <a16:creationId xmlns:a16="http://schemas.microsoft.com/office/drawing/2014/main" id="{4D35A058-35E3-4F94-88F6-EA0212072EA5}"/>
              </a:ext>
            </a:extLst>
          </p:cNvPr>
          <p:cNvPicPr>
            <a:picLocks noChangeAspect="1"/>
          </p:cNvPicPr>
          <p:nvPr/>
        </p:nvPicPr>
        <p:blipFill>
          <a:blip r:embed="rId5"/>
          <a:stretch>
            <a:fillRect/>
          </a:stretch>
        </p:blipFill>
        <p:spPr>
          <a:xfrm>
            <a:off x="6098913" y="2998600"/>
            <a:ext cx="4794922" cy="1643810"/>
          </a:xfrm>
          <a:prstGeom prst="rect">
            <a:avLst/>
          </a:prstGeom>
        </p:spPr>
      </p:pic>
      <p:pic>
        <p:nvPicPr>
          <p:cNvPr id="12" name="图片 11">
            <a:extLst>
              <a:ext uri="{FF2B5EF4-FFF2-40B4-BE49-F238E27FC236}">
                <a16:creationId xmlns:a16="http://schemas.microsoft.com/office/drawing/2014/main" id="{82AE8210-BE91-5AF7-1656-5991E48068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7600" y="1312904"/>
            <a:ext cx="2016235" cy="1511585"/>
          </a:xfrm>
          <a:prstGeom prst="rect">
            <a:avLst/>
          </a:prstGeom>
        </p:spPr>
      </p:pic>
      <p:pic>
        <p:nvPicPr>
          <p:cNvPr id="13" name="图片 12" descr="WechatIMG82">
            <a:extLst>
              <a:ext uri="{FF2B5EF4-FFF2-40B4-BE49-F238E27FC236}">
                <a16:creationId xmlns:a16="http://schemas.microsoft.com/office/drawing/2014/main" id="{3E5EACE8-8739-D2DE-0EFB-F425D8BD8F3C}"/>
              </a:ext>
            </a:extLst>
          </p:cNvPr>
          <p:cNvPicPr/>
          <p:nvPr/>
        </p:nvPicPr>
        <p:blipFill>
          <a:blip r:embed="rId7"/>
          <a:stretch>
            <a:fillRect/>
          </a:stretch>
        </p:blipFill>
        <p:spPr>
          <a:xfrm>
            <a:off x="3577594" y="1312905"/>
            <a:ext cx="2657032" cy="1511586"/>
          </a:xfrm>
          <a:prstGeom prst="rect">
            <a:avLst/>
          </a:prstGeom>
        </p:spPr>
      </p:pic>
      <p:pic>
        <p:nvPicPr>
          <p:cNvPr id="14" name="图片 13" descr="WechatIMG83">
            <a:extLst>
              <a:ext uri="{FF2B5EF4-FFF2-40B4-BE49-F238E27FC236}">
                <a16:creationId xmlns:a16="http://schemas.microsoft.com/office/drawing/2014/main" id="{6C2C94F8-477F-8A8D-7682-192FC5874C8B}"/>
              </a:ext>
            </a:extLst>
          </p:cNvPr>
          <p:cNvPicPr/>
          <p:nvPr/>
        </p:nvPicPr>
        <p:blipFill>
          <a:blip r:embed="rId8"/>
          <a:stretch>
            <a:fillRect/>
          </a:stretch>
        </p:blipFill>
        <p:spPr>
          <a:xfrm>
            <a:off x="6346332" y="1312905"/>
            <a:ext cx="2419562" cy="1511586"/>
          </a:xfrm>
          <a:prstGeom prst="rect">
            <a:avLst/>
          </a:prstGeom>
        </p:spPr>
      </p:pic>
      <p:pic>
        <p:nvPicPr>
          <p:cNvPr id="15" name="图片 14" descr="WechatIMG85">
            <a:extLst>
              <a:ext uri="{FF2B5EF4-FFF2-40B4-BE49-F238E27FC236}">
                <a16:creationId xmlns:a16="http://schemas.microsoft.com/office/drawing/2014/main" id="{535A7934-1F13-1F0A-A53B-C0F574A0D6F6}"/>
              </a:ext>
            </a:extLst>
          </p:cNvPr>
          <p:cNvPicPr/>
          <p:nvPr/>
        </p:nvPicPr>
        <p:blipFill>
          <a:blip r:embed="rId9"/>
          <a:stretch>
            <a:fillRect/>
          </a:stretch>
        </p:blipFill>
        <p:spPr>
          <a:xfrm>
            <a:off x="3589984" y="3010819"/>
            <a:ext cx="2392136" cy="1610110"/>
          </a:xfrm>
          <a:prstGeom prst="rect">
            <a:avLst/>
          </a:prstGeom>
        </p:spPr>
      </p:pic>
      <p:sp>
        <p:nvSpPr>
          <p:cNvPr id="16" name="文本框 15">
            <a:extLst>
              <a:ext uri="{FF2B5EF4-FFF2-40B4-BE49-F238E27FC236}">
                <a16:creationId xmlns:a16="http://schemas.microsoft.com/office/drawing/2014/main" id="{4838478B-EA7C-20A7-010A-C4478A7ABE3D}"/>
              </a:ext>
            </a:extLst>
          </p:cNvPr>
          <p:cNvSpPr txBox="1"/>
          <p:nvPr/>
        </p:nvSpPr>
        <p:spPr>
          <a:xfrm>
            <a:off x="657369" y="1358117"/>
            <a:ext cx="2657032"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IEEE SA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WBA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Wi-Fi NOW</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BSI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HKQAA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rPr>
              <a:t>SAMENA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a:ea typeface="微软雅黑" panose="020B0503020204020204" charset="-122"/>
              <a:cs typeface="+mn-cs"/>
            </a:endParaRPr>
          </a:p>
        </p:txBody>
      </p:sp>
      <p:sp>
        <p:nvSpPr>
          <p:cNvPr id="18" name="文本框 17">
            <a:extLst>
              <a:ext uri="{FF2B5EF4-FFF2-40B4-BE49-F238E27FC236}">
                <a16:creationId xmlns:a16="http://schemas.microsoft.com/office/drawing/2014/main" id="{CB09F367-032B-F301-33F7-29A67F04258E}"/>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414849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A48A5B9-116A-3F9B-0691-974D9FDEA4AE}"/>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日期占位符 4">
            <a:extLst>
              <a:ext uri="{FF2B5EF4-FFF2-40B4-BE49-F238E27FC236}">
                <a16:creationId xmlns:a16="http://schemas.microsoft.com/office/drawing/2014/main" id="{69026719-4D27-A05F-ACC2-97CBE18AA170}"/>
              </a:ext>
            </a:extLst>
          </p:cNvPr>
          <p:cNvSpPr>
            <a:spLocks noGrp="1"/>
          </p:cNvSpPr>
          <p:nvPr>
            <p:ph type="dt" idx="15"/>
          </p:nvPr>
        </p:nvSpPr>
        <p:spPr/>
        <p:txBody>
          <a:bodyPr/>
          <a:lstStyle/>
          <a:p>
            <a:r>
              <a:rPr lang="en-US" altLang="zh-CN"/>
              <a:t>November 2024</a:t>
            </a:r>
            <a:endParaRPr lang="en-GB" dirty="0"/>
          </a:p>
        </p:txBody>
      </p:sp>
      <p:sp>
        <p:nvSpPr>
          <p:cNvPr id="6" name="文本框 5">
            <a:extLst>
              <a:ext uri="{FF2B5EF4-FFF2-40B4-BE49-F238E27FC236}">
                <a16:creationId xmlns:a16="http://schemas.microsoft.com/office/drawing/2014/main" id="{F7800DA2-258A-6A5A-A409-479813BBD4EE}"/>
              </a:ext>
            </a:extLst>
          </p:cNvPr>
          <p:cNvSpPr txBox="1"/>
          <p:nvPr>
            <p:custDataLst>
              <p:tags r:id="rId1"/>
            </p:custDataLst>
          </p:nvPr>
        </p:nvSpPr>
        <p:spPr>
          <a:xfrm>
            <a:off x="4937131" y="1244881"/>
            <a:ext cx="5873526" cy="428136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rPr>
              <a:t>Standardization</a:t>
            </a:r>
            <a:endParaRPr kumimoji="0" lang="zh-CN" altLang="en-US" sz="2800" b="1" i="0" u="none" strike="noStrike" kern="1200" cap="none" spc="0" normalizeH="0" baseline="0" noProof="0" dirty="0">
              <a:ln>
                <a:noFill/>
              </a:ln>
              <a:solidFill>
                <a:srgbClr val="FF0000"/>
              </a:solidFill>
              <a:effectLst/>
              <a:uLnTx/>
              <a:uFillTx/>
              <a:latin typeface="Palatino Linotype" panose="02040502050505030304" pitchFamily="18" charset="0"/>
              <a:ea typeface="微软雅黑"/>
              <a:cs typeface="+mj-ea"/>
              <a:sym typeface="+mn-ea"/>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Test &amp; Certification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Forums &amp; Events</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Industry Research</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rPr>
              <a:t>Demonstration &amp; Pilot Project</a:t>
            </a:r>
            <a:endParaRPr kumimoji="0" lang="zh-CN" altLang="en-US" sz="2800" b="1" i="0" u="none" strike="noStrike" kern="1200" cap="none" spc="0" normalizeH="0" baseline="0" noProof="0" dirty="0">
              <a:ln>
                <a:noFill/>
              </a:ln>
              <a:solidFill>
                <a:schemeClr val="tx1"/>
              </a:solidFill>
              <a:effectLst/>
              <a:uLnTx/>
              <a:uFillTx/>
              <a:latin typeface="Palatino Linotype" panose="02040502050505030304" pitchFamily="18" charset="0"/>
              <a:ea typeface="微软雅黑"/>
              <a:cs typeface="+mj-ea"/>
              <a:sym typeface="+mn-ea"/>
            </a:endParaRPr>
          </a:p>
        </p:txBody>
      </p:sp>
      <p:sp>
        <p:nvSpPr>
          <p:cNvPr id="7" name="文本框 6">
            <a:extLst>
              <a:ext uri="{FF2B5EF4-FFF2-40B4-BE49-F238E27FC236}">
                <a16:creationId xmlns:a16="http://schemas.microsoft.com/office/drawing/2014/main" id="{832C98AE-4841-1ADB-388E-79A4E0E31463}"/>
              </a:ext>
            </a:extLst>
          </p:cNvPr>
          <p:cNvSpPr txBox="1"/>
          <p:nvPr>
            <p:custDataLst>
              <p:tags r:id="rId2"/>
            </p:custDataLst>
          </p:nvPr>
        </p:nvSpPr>
        <p:spPr>
          <a:xfrm>
            <a:off x="4212597" y="1257581"/>
            <a:ext cx="724535" cy="426751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02</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03</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sym typeface="+mn-ea"/>
              </a:rPr>
              <a:t> </a:t>
            </a: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04</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cs"/>
              </a:rPr>
              <a:t> 05</a:t>
            </a:r>
          </a:p>
        </p:txBody>
      </p:sp>
      <p:sp>
        <p:nvSpPr>
          <p:cNvPr id="8" name="文本框 7">
            <a:extLst>
              <a:ext uri="{FF2B5EF4-FFF2-40B4-BE49-F238E27FC236}">
                <a16:creationId xmlns:a16="http://schemas.microsoft.com/office/drawing/2014/main" id="{8C602E6E-ECD7-B1C0-4655-52864C00F08B}"/>
              </a:ext>
            </a:extLst>
          </p:cNvPr>
          <p:cNvSpPr txBox="1"/>
          <p:nvPr/>
        </p:nvSpPr>
        <p:spPr>
          <a:xfrm>
            <a:off x="715324" y="2266231"/>
            <a:ext cx="2603090"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Our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rPr>
              <a:t>Scope</a:t>
            </a:r>
            <a:endParaRPr kumimoji="0" lang="zh-CN" altLang="en-US" sz="4000" b="1" i="0" u="none" strike="noStrike" kern="1200" cap="none" spc="0" normalizeH="0" baseline="0" noProof="0" dirty="0">
              <a:ln>
                <a:noFill/>
              </a:ln>
              <a:solidFill>
                <a:srgbClr val="0070C0"/>
              </a:solidFill>
              <a:effectLst/>
              <a:uLnTx/>
              <a:uFillTx/>
              <a:latin typeface="Palatino Linotype" panose="02040502050505030304" pitchFamily="18" charset="0"/>
              <a:ea typeface="微软雅黑" panose="020B0503020204020204" charset="-122"/>
              <a:cs typeface="+mn-cs"/>
              <a:sym typeface="+mn-ea"/>
            </a:endParaRPr>
          </a:p>
        </p:txBody>
      </p:sp>
      <p:sp>
        <p:nvSpPr>
          <p:cNvPr id="9" name="矩形 8">
            <a:extLst>
              <a:ext uri="{FF2B5EF4-FFF2-40B4-BE49-F238E27FC236}">
                <a16:creationId xmlns:a16="http://schemas.microsoft.com/office/drawing/2014/main" id="{7DBF1E87-EE14-D2BA-CC56-8241AF3F14E2}"/>
              </a:ext>
            </a:extLst>
          </p:cNvPr>
          <p:cNvSpPr/>
          <p:nvPr/>
        </p:nvSpPr>
        <p:spPr>
          <a:xfrm>
            <a:off x="4088772" y="1747801"/>
            <a:ext cx="36000" cy="25200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0" name="矩形 9">
            <a:extLst>
              <a:ext uri="{FF2B5EF4-FFF2-40B4-BE49-F238E27FC236}">
                <a16:creationId xmlns:a16="http://schemas.microsoft.com/office/drawing/2014/main" id="{6DBBA935-7BDC-97C0-5ACB-8BE17001EA09}"/>
              </a:ext>
            </a:extLst>
          </p:cNvPr>
          <p:cNvSpPr/>
          <p:nvPr>
            <p:custDataLst>
              <p:tags r:id="rId3"/>
            </p:custDataLst>
          </p:nvPr>
        </p:nvSpPr>
        <p:spPr>
          <a:xfrm>
            <a:off x="4052577" y="260114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1" name="矩形 10">
            <a:extLst>
              <a:ext uri="{FF2B5EF4-FFF2-40B4-BE49-F238E27FC236}">
                <a16:creationId xmlns:a16="http://schemas.microsoft.com/office/drawing/2014/main" id="{79C38058-7864-A4CA-291A-9A8F3166B61D}"/>
              </a:ext>
            </a:extLst>
          </p:cNvPr>
          <p:cNvSpPr/>
          <p:nvPr>
            <p:custDataLst>
              <p:tags r:id="rId4"/>
            </p:custDataLst>
          </p:nvPr>
        </p:nvSpPr>
        <p:spPr>
          <a:xfrm>
            <a:off x="4016382" y="345395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2" name="矩形 11">
            <a:extLst>
              <a:ext uri="{FF2B5EF4-FFF2-40B4-BE49-F238E27FC236}">
                <a16:creationId xmlns:a16="http://schemas.microsoft.com/office/drawing/2014/main" id="{01BB676D-0019-A904-FDA3-9A1DC8035B91}"/>
              </a:ext>
            </a:extLst>
          </p:cNvPr>
          <p:cNvSpPr/>
          <p:nvPr>
            <p:custDataLst>
              <p:tags r:id="rId5"/>
            </p:custDataLst>
          </p:nvPr>
        </p:nvSpPr>
        <p:spPr>
          <a:xfrm>
            <a:off x="4016382" y="4306756"/>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3" name="矩形 12">
            <a:extLst>
              <a:ext uri="{FF2B5EF4-FFF2-40B4-BE49-F238E27FC236}">
                <a16:creationId xmlns:a16="http://schemas.microsoft.com/office/drawing/2014/main" id="{95CAD7EA-219B-333B-9573-BDE49D5155BD}"/>
              </a:ext>
            </a:extLst>
          </p:cNvPr>
          <p:cNvSpPr/>
          <p:nvPr>
            <p:custDataLst>
              <p:tags r:id="rId6"/>
            </p:custDataLst>
          </p:nvPr>
        </p:nvSpPr>
        <p:spPr>
          <a:xfrm>
            <a:off x="3998382" y="5159561"/>
            <a:ext cx="36000" cy="251460"/>
          </a:xfrm>
          <a:prstGeom prst="rect">
            <a:avLst/>
          </a:prstGeom>
          <a:solidFill>
            <a:srgbClr val="49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Arial"/>
              <a:ea typeface="微软雅黑"/>
              <a:cs typeface="+mn-cs"/>
            </a:endParaRPr>
          </a:p>
        </p:txBody>
      </p:sp>
      <p:sp>
        <p:nvSpPr>
          <p:cNvPr id="14" name="文本框 13">
            <a:extLst>
              <a:ext uri="{FF2B5EF4-FFF2-40B4-BE49-F238E27FC236}">
                <a16:creationId xmlns:a16="http://schemas.microsoft.com/office/drawing/2014/main" id="{06F4AC63-5E8C-2425-64D8-DCC02851ABCD}"/>
              </a:ext>
            </a:extLst>
          </p:cNvPr>
          <p:cNvSpPr txBox="1"/>
          <p:nvPr/>
        </p:nvSpPr>
        <p:spPr>
          <a:xfrm>
            <a:off x="9819961" y="6428601"/>
            <a:ext cx="1752600" cy="276999"/>
          </a:xfrm>
          <a:prstGeom prst="rect">
            <a:avLst/>
          </a:prstGeom>
          <a:noFill/>
        </p:spPr>
        <p:txBody>
          <a:bodyPr wrap="square" rtlCol="0">
            <a:spAutoFit/>
          </a:bodyPr>
          <a:lstStyle/>
          <a:p>
            <a:r>
              <a:rPr lang="en-US" altLang="zh-CN" sz="1200" dirty="0">
                <a:solidFill>
                  <a:schemeClr val="tx1"/>
                </a:solidFill>
              </a:rPr>
              <a:t>Crane H. Yang, WAA</a:t>
            </a:r>
            <a:endParaRPr lang="zh-CN" altLang="en-US" sz="1200" dirty="0">
              <a:solidFill>
                <a:schemeClr val="tx1"/>
              </a:solidFill>
            </a:endParaRPr>
          </a:p>
        </p:txBody>
      </p:sp>
    </p:spTree>
    <p:extLst>
      <p:ext uri="{BB962C8B-B14F-4D97-AF65-F5344CB8AC3E}">
        <p14:creationId xmlns:p14="http://schemas.microsoft.com/office/powerpoint/2010/main" val="2885591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78d353cf-6be2-4d4e-b6a6-453219de07e3}"/>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e6fee001-4cde-4140-ab32-70d2525bb25d}"/>
  <p:tag name="TABLE_ENDDRAG_ORIGIN_RECT" val="872*145"/>
  <p:tag name="TABLE_ENDDRAG_RECT" val="39*336*872*145"/>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e6fee001-4cde-4140-ab32-70d2525bb25d}"/>
  <p:tag name="TABLE_ENDDRAG_ORIGIN_RECT" val="872*145"/>
  <p:tag name="TABLE_ENDDRAG_RECT" val="39*336*872*145"/>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template widescreen</Template>
  <TotalTime>218</TotalTime>
  <Words>2588</Words>
  <Application>Microsoft Office PowerPoint</Application>
  <PresentationFormat>宽屏</PresentationFormat>
  <Paragraphs>646</Paragraphs>
  <Slides>23</Slides>
  <Notes>1</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6" baseType="lpstr">
      <vt:lpstr>Arial Unicode MS</vt:lpstr>
      <vt:lpstr>Huawei Sans</vt:lpstr>
      <vt:lpstr>Microsoft YaHei UI</vt:lpstr>
      <vt:lpstr>等线</vt:lpstr>
      <vt:lpstr>微软雅黑</vt:lpstr>
      <vt:lpstr>微软雅黑</vt:lpstr>
      <vt:lpstr>Agency FB</vt:lpstr>
      <vt:lpstr>Arial</vt:lpstr>
      <vt:lpstr>Palatino Linotype</vt:lpstr>
      <vt:lpstr>Times New Roman</vt:lpstr>
      <vt:lpstr>Wingdings</vt:lpstr>
      <vt:lpstr>Office Theme</vt:lpstr>
      <vt:lpstr>Document</vt:lpstr>
      <vt:lpstr>Introduction to the WAA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WAA Standards Publications and On-going Projects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WAA</dc:title>
  <dc:creator>Stacey, Robert</dc:creator>
  <cp:keywords>CTPClassification=CTP_PUBLIC:VisualMarkings=</cp:keywords>
  <cp:lastModifiedBy>he yang</cp:lastModifiedBy>
  <cp:revision>32</cp:revision>
  <cp:lastPrinted>1601-01-01T00:00:00Z</cp:lastPrinted>
  <dcterms:created xsi:type="dcterms:W3CDTF">2024-11-13T01:48:30Z</dcterms:created>
  <dcterms:modified xsi:type="dcterms:W3CDTF">2024-11-13T08:43:41Z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2017-11-05 13:33:19Z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